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6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CD0B7F-E11B-43F0-AA27-46FFA69A6119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325857-D8E7-4C1F-A0C8-A62517BC3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08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  <a:tabLst/>
              <a:defRPr/>
            </a:pPr>
            <a:fld id="{00000000-1234-1234-1234-123412341234}" type="slidenum">
              <a:rPr kumimoji="0" lang="ru-RU" sz="6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LS Hauss Book" panose="02000000000000000000" pitchFamily="2" charset="0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600"/>
                <a:buFont typeface="Arial"/>
                <a:buNone/>
                <a:tabLst/>
                <a:defRPr/>
              </a:pPr>
              <a:t>1</a:t>
            </a:fld>
            <a:endParaRPr kumimoji="0" lang="ru-RU" sz="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LS Hauss Book" panose="02000000000000000000" pitchFamily="2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7488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04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1819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877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129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740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718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47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321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89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29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764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Title and Conte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94074792-DAA4-5C4E-B96E-295D629CF1F6}"/>
              </a:ext>
            </a:extLst>
          </p:cNvPr>
          <p:cNvSpPr/>
          <p:nvPr userDrawn="1"/>
        </p:nvSpPr>
        <p:spPr>
          <a:xfrm>
            <a:off x="5290234" y="177338"/>
            <a:ext cx="6417513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1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1B2D495-9E8D-8440-A1CD-49387AD73A82}"/>
              </a:ext>
            </a:extLst>
          </p:cNvPr>
          <p:cNvSpPr/>
          <p:nvPr userDrawn="1"/>
        </p:nvSpPr>
        <p:spPr>
          <a:xfrm>
            <a:off x="0" y="0"/>
            <a:ext cx="12192000" cy="1972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1"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504958" y="6521037"/>
            <a:ext cx="3901440" cy="111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883349" y="6521037"/>
            <a:ext cx="2804160" cy="111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849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561888" y="280263"/>
            <a:ext cx="4517625" cy="465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>
              <a:defRPr sz="2182" dirty="0">
                <a:solidFill>
                  <a:schemeClr val="dk1"/>
                </a:solidFill>
                <a:latin typeface="ALS Hauss Medium" panose="02000000000000000000" pitchFamily="2" charset="0"/>
                <a:ea typeface="ALS Hauss Medium" panose="02000000000000000000" pitchFamily="2" charset="0"/>
              </a:defRPr>
            </a:lvl1pPr>
          </a:lstStyle>
          <a:p>
            <a:pPr lvl="0">
              <a:lnSpc>
                <a:spcPct val="90000"/>
              </a:lnSpc>
              <a:buClr>
                <a:schemeClr val="dk1"/>
              </a:buClr>
              <a:buSzPts val="4400"/>
              <a:buNone/>
            </a:pPr>
            <a:endParaRPr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CBAEDC-DB58-8B4C-8D63-4B92BFC522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327078" y="171335"/>
            <a:ext cx="1386330" cy="5080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617FF82-B82C-6D41-A9D3-16794937B0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000"/>
                    </a14:imgEffect>
                    <a14:imgEffect>
                      <a14:saturation sat="500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06068" y="303811"/>
            <a:ext cx="3185845" cy="280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219502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70">
          <p15:clr>
            <a:srgbClr val="FBAE40"/>
          </p15:clr>
        </p15:guide>
        <p15:guide id="2" pos="12161">
          <p15:clr>
            <a:srgbClr val="FBAE40"/>
          </p15:clr>
        </p15:guide>
        <p15:guide id="3" pos="63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F02192-D164-474B-9721-02F2763CC827}" type="datetimeFigureOut">
              <a:rPr lang="ru-RU" smtClean="0"/>
              <a:t>06.08.2021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A611-575D-46DF-B9CA-6E6FD5111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262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5810608"/>
              </p:ext>
            </p:extLst>
          </p:nvPr>
        </p:nvGraphicFramePr>
        <p:xfrm>
          <a:off x="585221" y="1106191"/>
          <a:ext cx="9994673" cy="55005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283">
                  <a:extLst>
                    <a:ext uri="{9D8B030D-6E8A-4147-A177-3AD203B41FA5}">
                      <a16:colId xmlns:a16="http://schemas.microsoft.com/office/drawing/2014/main" val="1841368277"/>
                    </a:ext>
                  </a:extLst>
                </a:gridCol>
                <a:gridCol w="1613916">
                  <a:extLst>
                    <a:ext uri="{9D8B030D-6E8A-4147-A177-3AD203B41FA5}">
                      <a16:colId xmlns:a16="http://schemas.microsoft.com/office/drawing/2014/main" val="894251442"/>
                    </a:ext>
                  </a:extLst>
                </a:gridCol>
                <a:gridCol w="1647444">
                  <a:extLst>
                    <a:ext uri="{9D8B030D-6E8A-4147-A177-3AD203B41FA5}">
                      <a16:colId xmlns:a16="http://schemas.microsoft.com/office/drawing/2014/main" val="1764204877"/>
                    </a:ext>
                  </a:extLst>
                </a:gridCol>
                <a:gridCol w="1507671">
                  <a:extLst>
                    <a:ext uri="{9D8B030D-6E8A-4147-A177-3AD203B41FA5}">
                      <a16:colId xmlns:a16="http://schemas.microsoft.com/office/drawing/2014/main" val="2694665842"/>
                    </a:ext>
                  </a:extLst>
                </a:gridCol>
                <a:gridCol w="1485183">
                  <a:extLst>
                    <a:ext uri="{9D8B030D-6E8A-4147-A177-3AD203B41FA5}">
                      <a16:colId xmlns:a16="http://schemas.microsoft.com/office/drawing/2014/main" val="259471218"/>
                    </a:ext>
                  </a:extLst>
                </a:gridCol>
                <a:gridCol w="1462088">
                  <a:extLst>
                    <a:ext uri="{9D8B030D-6E8A-4147-A177-3AD203B41FA5}">
                      <a16:colId xmlns:a16="http://schemas.microsoft.com/office/drawing/2014/main" val="1704889020"/>
                    </a:ext>
                  </a:extLst>
                </a:gridCol>
                <a:gridCol w="1462088">
                  <a:extLst>
                    <a:ext uri="{9D8B030D-6E8A-4147-A177-3AD203B41FA5}">
                      <a16:colId xmlns:a16="http://schemas.microsoft.com/office/drawing/2014/main" val="2561043600"/>
                    </a:ext>
                  </a:extLst>
                </a:gridCol>
              </a:tblGrid>
              <a:tr h="313549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7</a:t>
                      </a:r>
                      <a:r>
                        <a:rPr lang="ru-RU" sz="1400" dirty="0" smtClean="0"/>
                        <a:t> августа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8</a:t>
                      </a:r>
                      <a:r>
                        <a:rPr lang="ru-RU" sz="1400" baseline="0" dirty="0"/>
                        <a:t> </a:t>
                      </a:r>
                      <a:r>
                        <a:rPr lang="ru-RU" sz="1400" dirty="0"/>
                        <a:t>августа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/>
                        <a:t>9 </a:t>
                      </a:r>
                      <a:r>
                        <a:rPr lang="ru-RU" sz="1400" dirty="0"/>
                        <a:t>августа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/>
                        <a:t>10 </a:t>
                      </a:r>
                      <a:r>
                        <a:rPr lang="ru-RU" sz="1400" dirty="0"/>
                        <a:t>августа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417004"/>
                  </a:ext>
                </a:extLst>
              </a:tr>
              <a:tr h="62606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/>
                        <a:t>09:00-10:00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106544"/>
                  </a:ext>
                </a:extLst>
              </a:tr>
              <a:tr h="626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10:00-11:00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462349"/>
                  </a:ext>
                </a:extLst>
              </a:tr>
              <a:tr h="626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11:00-12:00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328386"/>
                  </a:ext>
                </a:extLst>
              </a:tr>
              <a:tr h="626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12:00-13:00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47495"/>
                  </a:ext>
                </a:extLst>
              </a:tr>
              <a:tr h="23849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E14236"/>
                          </a:solidFill>
                        </a:rPr>
                        <a:t>13:00-14:00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116126"/>
                  </a:ext>
                </a:extLst>
              </a:tr>
              <a:tr h="626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14:00-15:00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624920"/>
                  </a:ext>
                </a:extLst>
              </a:tr>
              <a:tr h="56603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15:00-16:00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747363"/>
                  </a:ext>
                </a:extLst>
              </a:tr>
              <a:tr h="626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16:00-17:00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152813"/>
                  </a:ext>
                </a:extLst>
              </a:tr>
              <a:tr h="6260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/>
                        <a:t>17:00-17:50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589507"/>
                  </a:ext>
                </a:extLst>
              </a:tr>
            </a:tbl>
          </a:graphicData>
        </a:graphic>
      </p:graphicFrame>
      <p:sp>
        <p:nvSpPr>
          <p:cNvPr id="70" name="Скругленный прямоугольник 69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 rot="16200000">
            <a:off x="6355482" y="4726436"/>
            <a:ext cx="1152000" cy="1404000"/>
          </a:xfrm>
          <a:prstGeom prst="roundRect">
            <a:avLst>
              <a:gd name="adj" fmla="val 7234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t"/>
          <a:lstStyle/>
          <a:p>
            <a:pPr algn="ctr" defTabSz="554218">
              <a:buClr>
                <a:srgbClr val="000000"/>
              </a:buClr>
              <a:defRPr/>
            </a:pPr>
            <a:r>
              <a:rPr lang="ru-RU" sz="700" b="1" dirty="0">
                <a:solidFill>
                  <a:schemeClr val="tx1"/>
                </a:solidFill>
              </a:rPr>
              <a:t>ДИСКУССИИ</a:t>
            </a:r>
            <a:endParaRPr lang="ru-RU" sz="700" b="1" kern="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41" name="Скругленный прямоугольник 40">
            <a:extLst>
              <a:ext uri="{FF2B5EF4-FFF2-40B4-BE49-F238E27FC236}">
                <a16:creationId xmlns:a16="http://schemas.microsoft.com/office/drawing/2014/main" id="{05F1C874-5B84-9442-8045-E77D9931BB54}"/>
              </a:ext>
            </a:extLst>
          </p:cNvPr>
          <p:cNvSpPr/>
          <p:nvPr/>
        </p:nvSpPr>
        <p:spPr>
          <a:xfrm>
            <a:off x="9158745" y="1973790"/>
            <a:ext cx="1354968" cy="1908268"/>
          </a:xfrm>
          <a:prstGeom prst="roundRect">
            <a:avLst>
              <a:gd name="adj" fmla="val 10178"/>
            </a:avLst>
          </a:prstGeom>
          <a:solidFill>
            <a:srgbClr val="E14236">
              <a:alpha val="75000"/>
            </a:srgb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marL="7697" marR="3079">
              <a:spcBef>
                <a:spcPts val="61"/>
              </a:spcBef>
            </a:pPr>
            <a:r>
              <a:rPr lang="ru-RU" sz="800" b="1" kern="0" dirty="0">
                <a:solidFill>
                  <a:srgbClr val="0F4BC7"/>
                </a:solidFill>
                <a:sym typeface="Arial"/>
              </a:rPr>
              <a:t>10:00 – 13:30 </a:t>
            </a:r>
          </a:p>
          <a:p>
            <a:pPr marL="7697" marR="3079">
              <a:spcBef>
                <a:spcPts val="61"/>
              </a:spcBef>
            </a:pPr>
            <a:endParaRPr lang="ru-RU" sz="800" b="1" kern="0" dirty="0">
              <a:solidFill>
                <a:srgbClr val="0F4BC7"/>
              </a:solidFill>
              <a:sym typeface="Arial"/>
            </a:endParaRPr>
          </a:p>
          <a:p>
            <a:pPr marL="7697" marR="3079">
              <a:spcBef>
                <a:spcPts val="61"/>
              </a:spcBef>
            </a:pPr>
            <a:r>
              <a:rPr lang="ru-RU" sz="900" b="1" kern="0" dirty="0">
                <a:solidFill>
                  <a:schemeClr val="bg1"/>
                </a:solidFill>
              </a:rPr>
              <a:t>Презентации программ  технологического развития  регионов перед губернаторами</a:t>
            </a:r>
          </a:p>
          <a:p>
            <a:pPr marL="7697" marR="3079">
              <a:spcBef>
                <a:spcPts val="61"/>
              </a:spcBef>
            </a:pPr>
            <a:endParaRPr lang="ru-RU" sz="1100" kern="0" dirty="0">
              <a:solidFill>
                <a:schemeClr val="bg1"/>
              </a:solidFill>
              <a:sym typeface="Arial"/>
            </a:endParaRPr>
          </a:p>
          <a:p>
            <a:pPr defTabSz="554218">
              <a:buClr>
                <a:srgbClr val="000000"/>
              </a:buClr>
              <a:defRPr/>
            </a:pPr>
            <a:endParaRPr lang="ru-RU" sz="1100" kern="0" dirty="0">
              <a:solidFill>
                <a:schemeClr val="bg1"/>
              </a:solidFill>
              <a:sym typeface="Arial"/>
            </a:endParaRPr>
          </a:p>
          <a:p>
            <a:pPr defTabSz="554218">
              <a:buClr>
                <a:srgbClr val="000000"/>
              </a:buClr>
              <a:defRPr/>
            </a:pPr>
            <a:endParaRPr lang="ru-RU" sz="1100" kern="0" dirty="0">
              <a:solidFill>
                <a:schemeClr val="bg1"/>
              </a:solidFill>
              <a:sym typeface="Arial"/>
            </a:endParaRPr>
          </a:p>
        </p:txBody>
      </p:sp>
      <p:sp>
        <p:nvSpPr>
          <p:cNvPr id="110" name="Скругленный прямоугольник 109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1515291" y="4869463"/>
            <a:ext cx="4614908" cy="1066518"/>
          </a:xfrm>
          <a:prstGeom prst="roundRect">
            <a:avLst>
              <a:gd name="adj" fmla="val 19491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lnSpc>
                <a:spcPct val="115000"/>
              </a:lnSpc>
              <a:spcBef>
                <a:spcPts val="600"/>
              </a:spcBef>
              <a:buClr>
                <a:srgbClr val="000000"/>
              </a:buClr>
              <a:defRPr/>
            </a:pPr>
            <a:r>
              <a:rPr lang="ru-RU" sz="800" b="1" kern="0" dirty="0">
                <a:solidFill>
                  <a:schemeClr val="tx1"/>
                </a:solidFill>
              </a:rPr>
              <a:t>ЯРМАРКА </a:t>
            </a:r>
            <a:r>
              <a:rPr lang="ru-RU" sz="800" b="1" kern="0" dirty="0" smtClean="0">
                <a:solidFill>
                  <a:schemeClr val="tx1"/>
                </a:solidFill>
              </a:rPr>
              <a:t>ПРОЕКТОВ</a:t>
            </a:r>
            <a:endParaRPr lang="ru-RU" sz="800" b="1" kern="0" dirty="0">
              <a:solidFill>
                <a:schemeClr val="tx1"/>
              </a:solidFill>
            </a:endParaRPr>
          </a:p>
        </p:txBody>
      </p:sp>
      <p:sp>
        <p:nvSpPr>
          <p:cNvPr id="93" name="Заголовок 4"/>
          <p:cNvSpPr>
            <a:spLocks noGrp="1"/>
          </p:cNvSpPr>
          <p:nvPr>
            <p:ph type="title"/>
          </p:nvPr>
        </p:nvSpPr>
        <p:spPr>
          <a:xfrm>
            <a:off x="585220" y="258700"/>
            <a:ext cx="6055609" cy="346288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1D46C9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Программа трека КЛИК: </a:t>
            </a:r>
            <a:r>
              <a:rPr lang="ru-RU" sz="2000" b="1" dirty="0" smtClean="0">
                <a:solidFill>
                  <a:srgbClr val="E14236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Точка кипения</a:t>
            </a:r>
            <a:r>
              <a:rPr lang="ru-RU" sz="2000" b="1" dirty="0">
                <a:solidFill>
                  <a:srgbClr val="E14236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ru-RU" sz="2000" b="1" dirty="0">
                <a:solidFill>
                  <a:srgbClr val="E14236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2000" b="1" dirty="0">
              <a:solidFill>
                <a:srgbClr val="0F4BC7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Скругленный прямоугольник 130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1515291" y="1459136"/>
            <a:ext cx="4590599" cy="627722"/>
          </a:xfrm>
          <a:prstGeom prst="roundRect">
            <a:avLst>
              <a:gd name="adj" fmla="val 8079"/>
            </a:avLst>
          </a:prstGeom>
          <a:solidFill>
            <a:schemeClr val="bg1"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lnSpc>
                <a:spcPct val="115000"/>
              </a:lnSpc>
              <a:spcBef>
                <a:spcPts val="600"/>
              </a:spcBef>
              <a:buClr>
                <a:srgbClr val="000000"/>
              </a:buClr>
              <a:buSzPts val="1100"/>
              <a:defRPr/>
            </a:pPr>
            <a:r>
              <a:rPr lang="ru-RU" sz="800" b="1" dirty="0">
                <a:solidFill>
                  <a:srgbClr val="0E1630"/>
                </a:solidFill>
                <a:ea typeface="Raleway"/>
                <a:cs typeface="Calibri" panose="020F0502020204030204" pitchFamily="34" charset="0"/>
              </a:rPr>
              <a:t>Проекты-маяки как драйверы развития городов и регионов</a:t>
            </a:r>
          </a:p>
          <a:p>
            <a:pPr lvl="0" defTabSz="554218">
              <a:buClr>
                <a:srgbClr val="000000"/>
              </a:buClr>
              <a:buSzPts val="1100"/>
              <a:defRPr/>
            </a:pPr>
            <a:r>
              <a:rPr lang="ru-RU" sz="1200" b="1" dirty="0">
                <a:solidFill>
                  <a:srgbClr val="C00000"/>
                </a:solidFill>
                <a:ea typeface="Raleway"/>
                <a:cs typeface="Calibri" panose="020F0502020204030204" pitchFamily="34" charset="0"/>
              </a:rPr>
              <a:t>Морозова Анастасия</a:t>
            </a:r>
            <a:r>
              <a:rPr lang="ru-RU" sz="1200" dirty="0" smtClean="0">
                <a:solidFill>
                  <a:srgbClr val="0E1630"/>
                </a:solidFill>
                <a:ea typeface="Raleway"/>
                <a:cs typeface="Calibri" panose="020F0502020204030204" pitchFamily="34" charset="0"/>
              </a:rPr>
              <a:t>, </a:t>
            </a:r>
            <a:r>
              <a:rPr lang="ru-RU" sz="700" dirty="0" smtClean="0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Директор </a:t>
            </a:r>
            <a:r>
              <a:rPr lang="ru-RU" sz="700" dirty="0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по развитию технологических сообществ и партнерств, Департамент развития технологических сообществ и партнерств</a:t>
            </a:r>
            <a:endParaRPr lang="ru-RU" sz="700" dirty="0">
              <a:solidFill>
                <a:srgbClr val="0E1630"/>
              </a:solidFill>
              <a:latin typeface="Calibri" panose="020F0502020204030204" pitchFamily="34" charset="0"/>
              <a:ea typeface="Raleway"/>
              <a:cs typeface="Calibri" panose="020F0502020204030204" pitchFamily="34" charset="0"/>
              <a:sym typeface="Raleway"/>
            </a:endParaRPr>
          </a:p>
        </p:txBody>
      </p:sp>
      <p:sp>
        <p:nvSpPr>
          <p:cNvPr id="56" name="Скругленный прямоугольник 55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1515291" y="3102342"/>
            <a:ext cx="4614908" cy="779716"/>
          </a:xfrm>
          <a:prstGeom prst="roundRect">
            <a:avLst>
              <a:gd name="adj" fmla="val 21513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800" b="1" kern="0" dirty="0">
                <a:solidFill>
                  <a:schemeClr val="tx1"/>
                </a:solidFill>
                <a:sym typeface="Arial"/>
              </a:rPr>
              <a:t>ПРОЕКТНАЯ </a:t>
            </a:r>
            <a:r>
              <a:rPr lang="ru-RU" sz="800" b="1" kern="0" dirty="0" smtClean="0">
                <a:solidFill>
                  <a:schemeClr val="tx1"/>
                </a:solidFill>
                <a:sym typeface="Arial"/>
              </a:rPr>
              <a:t>РАБОТА</a:t>
            </a:r>
          </a:p>
          <a:p>
            <a:pPr defTabSz="554218">
              <a:buClr>
                <a:srgbClr val="000000"/>
              </a:buClr>
              <a:defRPr/>
            </a:pPr>
            <a:endParaRPr lang="ru-RU" sz="667" b="1" kern="0" dirty="0">
              <a:solidFill>
                <a:schemeClr val="tx1"/>
              </a:solidFill>
              <a:sym typeface="Arial"/>
            </a:endParaRPr>
          </a:p>
          <a:p>
            <a:pPr defTabSz="554218"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</a:rPr>
              <a:t>Какие цифровые технологии мы будем использовать для создания новых городских сервисов и систем</a:t>
            </a:r>
            <a:endParaRPr lang="ru-RU" sz="700" i="1" kern="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58" name="Скругленный прямоугольник 57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1515291" y="4225568"/>
            <a:ext cx="4602753" cy="600229"/>
          </a:xfrm>
          <a:prstGeom prst="roundRect">
            <a:avLst>
              <a:gd name="adj" fmla="val 19491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lvl="0" defTabSz="554218">
              <a:lnSpc>
                <a:spcPct val="115000"/>
              </a:lnSpc>
              <a:spcBef>
                <a:spcPts val="600"/>
              </a:spcBef>
              <a:buClr>
                <a:srgbClr val="000000"/>
              </a:buClr>
              <a:defRPr/>
            </a:pPr>
            <a:r>
              <a:rPr lang="ru-RU" sz="800" b="1" kern="0" dirty="0">
                <a:solidFill>
                  <a:schemeClr val="tx1"/>
                </a:solidFill>
              </a:rPr>
              <a:t>ПРОЕКТНАЯ РАБОТА</a:t>
            </a:r>
          </a:p>
          <a:p>
            <a:pPr lvl="0" defTabSz="554218">
              <a:lnSpc>
                <a:spcPct val="115000"/>
              </a:lnSpc>
              <a:spcBef>
                <a:spcPts val="600"/>
              </a:spcBef>
              <a:buClr>
                <a:srgbClr val="000000"/>
              </a:buClr>
              <a:defRPr/>
            </a:pPr>
            <a:r>
              <a:rPr lang="ru-RU" sz="700" dirty="0" smtClean="0">
                <a:solidFill>
                  <a:schemeClr val="tx1"/>
                </a:solidFill>
              </a:rPr>
              <a:t>Подготовка презентаций </a:t>
            </a:r>
            <a:endParaRPr lang="ru-RU" sz="700" dirty="0">
              <a:solidFill>
                <a:schemeClr val="tx1"/>
              </a:solidFill>
              <a:sym typeface="Raleway"/>
            </a:endParaRPr>
          </a:p>
        </p:txBody>
      </p:sp>
      <p:sp>
        <p:nvSpPr>
          <p:cNvPr id="59" name="Скругленный прямоугольник 58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1503136" y="6027787"/>
            <a:ext cx="4627063" cy="487105"/>
          </a:xfrm>
          <a:prstGeom prst="roundRect">
            <a:avLst>
              <a:gd name="adj" fmla="val 19491"/>
            </a:avLst>
          </a:prstGeom>
          <a:solidFill>
            <a:srgbClr val="0F4BC7">
              <a:alpha val="60000"/>
            </a:srgb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67" b="1" kern="0" dirty="0">
                <a:solidFill>
                  <a:schemeClr val="bg1"/>
                </a:solidFill>
                <a:sym typeface="Arial"/>
              </a:rPr>
              <a:t>РЕФЛЕКСИЯ ДНЯ</a:t>
            </a:r>
          </a:p>
          <a:p>
            <a:pPr defTabSz="554218">
              <a:buClr>
                <a:srgbClr val="000000"/>
              </a:buClr>
              <a:defRPr/>
            </a:pPr>
            <a:r>
              <a:rPr lang="ru-RU" sz="800" dirty="0">
                <a:solidFill>
                  <a:schemeClr val="bg1"/>
                </a:solidFill>
                <a:ea typeface="Raleway"/>
                <a:cs typeface="Calibri" panose="020F0502020204030204" pitchFamily="34" charset="0"/>
                <a:sym typeface="Arial"/>
              </a:rPr>
              <a:t>Открытая дискуссия </a:t>
            </a:r>
          </a:p>
        </p:txBody>
      </p:sp>
      <p:sp>
        <p:nvSpPr>
          <p:cNvPr id="60" name="Скругленный прямоугольник 59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229482" y="6027787"/>
            <a:ext cx="1385547" cy="487105"/>
          </a:xfrm>
          <a:prstGeom prst="roundRect">
            <a:avLst>
              <a:gd name="adj" fmla="val 19491"/>
            </a:avLst>
          </a:prstGeom>
          <a:solidFill>
            <a:srgbClr val="0F4BC7">
              <a:alpha val="60000"/>
            </a:srgb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67" b="1" kern="0" dirty="0">
                <a:solidFill>
                  <a:schemeClr val="bg1"/>
                </a:solidFill>
                <a:sym typeface="Arial"/>
              </a:rPr>
              <a:t>РЕФЛЕКСИЯ ДНЯ</a:t>
            </a:r>
          </a:p>
          <a:p>
            <a:pPr defTabSz="554218">
              <a:buClr>
                <a:srgbClr val="000000"/>
              </a:buClr>
              <a:defRPr/>
            </a:pPr>
            <a:r>
              <a:rPr lang="ru-RU" sz="800" dirty="0">
                <a:solidFill>
                  <a:schemeClr val="bg1"/>
                </a:solidFill>
                <a:ea typeface="Raleway"/>
                <a:cs typeface="Calibri" panose="020F0502020204030204" pitchFamily="34" charset="0"/>
                <a:sym typeface="Arial"/>
              </a:rPr>
              <a:t>Открытая дискуссия </a:t>
            </a:r>
          </a:p>
        </p:txBody>
      </p:sp>
      <p:sp>
        <p:nvSpPr>
          <p:cNvPr id="61" name="Скругленный прямоугольник 60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229482" y="1474711"/>
            <a:ext cx="1404000" cy="577561"/>
          </a:xfrm>
          <a:prstGeom prst="roundRect">
            <a:avLst>
              <a:gd name="adj" fmla="val 9384"/>
            </a:avLst>
          </a:prstGeom>
          <a:solidFill>
            <a:schemeClr val="bg1"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800" b="1" dirty="0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Лекция-дискуссия</a:t>
            </a:r>
            <a:r>
              <a:rPr lang="ru-RU" sz="800" dirty="0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: </a:t>
            </a:r>
            <a:r>
              <a:rPr lang="ru-RU" sz="700" dirty="0" err="1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Клиенто</a:t>
            </a:r>
            <a:r>
              <a:rPr lang="ru-RU" sz="700" dirty="0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- и </a:t>
            </a:r>
            <a:r>
              <a:rPr lang="ru-RU" sz="800" dirty="0" err="1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ч</a:t>
            </a:r>
            <a:r>
              <a:rPr lang="ru-RU" sz="700" dirty="0" err="1">
                <a:solidFill>
                  <a:schemeClr val="tx1"/>
                </a:solidFill>
              </a:rPr>
              <a:t>еловекоцентричность</a:t>
            </a:r>
            <a:r>
              <a:rPr lang="ru-RU" sz="700" dirty="0">
                <a:solidFill>
                  <a:schemeClr val="tx1"/>
                </a:solidFill>
              </a:rPr>
              <a:t>. Фокусировка на человеке и экосистеме сервисов</a:t>
            </a:r>
            <a:endParaRPr lang="ru-RU" sz="700" b="1" dirty="0">
              <a:solidFill>
                <a:schemeClr val="tx1"/>
              </a:solidFill>
              <a:latin typeface="Calibri" panose="020F0502020204030204" pitchFamily="34" charset="0"/>
              <a:ea typeface="Raleway"/>
              <a:cs typeface="Calibri" panose="020F0502020204030204" pitchFamily="34" charset="0"/>
              <a:sym typeface="Arial"/>
            </a:endParaRPr>
          </a:p>
        </p:txBody>
      </p:sp>
      <p:sp>
        <p:nvSpPr>
          <p:cNvPr id="62" name="Скругленный прямоугольник 61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234266" y="2769670"/>
            <a:ext cx="1404000" cy="708570"/>
          </a:xfrm>
          <a:prstGeom prst="roundRect">
            <a:avLst>
              <a:gd name="adj" fmla="val 9384"/>
            </a:avLst>
          </a:prstGeom>
          <a:solidFill>
            <a:schemeClr val="bg1"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t"/>
          <a:lstStyle/>
          <a:p>
            <a:pPr>
              <a:buClr>
                <a:srgbClr val="000000"/>
              </a:buClr>
              <a:defRPr/>
            </a:pPr>
            <a:r>
              <a:rPr lang="ru-RU" sz="800" b="1" dirty="0" smtClean="0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  <a:sym typeface="Raleway"/>
              </a:rPr>
              <a:t>Практика </a:t>
            </a:r>
            <a:r>
              <a:rPr lang="ru-RU" sz="800" b="1" dirty="0" err="1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  <a:sym typeface="Raleway"/>
              </a:rPr>
              <a:t>цифровизации</a:t>
            </a:r>
            <a:endParaRPr lang="ru-RU" sz="800" b="1" dirty="0">
              <a:solidFill>
                <a:srgbClr val="0E1630"/>
              </a:solidFill>
              <a:latin typeface="Calibri" panose="020F0502020204030204" pitchFamily="34" charset="0"/>
              <a:ea typeface="Raleway"/>
              <a:cs typeface="Calibri" panose="020F0502020204030204" pitchFamily="34" charset="0"/>
              <a:sym typeface="Raleway"/>
            </a:endParaRPr>
          </a:p>
          <a:p>
            <a:pPr>
              <a:buClr>
                <a:srgbClr val="000000"/>
              </a:buClr>
              <a:defRPr/>
            </a:pPr>
            <a:r>
              <a:rPr lang="ru-RU" sz="800" b="1" dirty="0" smtClean="0">
                <a:solidFill>
                  <a:srgbClr val="E14236"/>
                </a:solidFill>
              </a:rPr>
              <a:t>Султанов </a:t>
            </a:r>
            <a:r>
              <a:rPr lang="ru-RU" sz="800" b="1" dirty="0">
                <a:solidFill>
                  <a:srgbClr val="E14236"/>
                </a:solidFill>
              </a:rPr>
              <a:t>Роман,</a:t>
            </a:r>
          </a:p>
          <a:p>
            <a:pPr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</a:rPr>
              <a:t>Проректор по управлению талантами Московского финансово-промышленного университета «Синергия» </a:t>
            </a:r>
            <a:endParaRPr lang="ru-RU" sz="7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63" name="Скругленный прямоугольник 62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229482" y="2080221"/>
            <a:ext cx="1404000" cy="644243"/>
          </a:xfrm>
          <a:prstGeom prst="roundRect">
            <a:avLst>
              <a:gd name="adj" fmla="val 21513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67" b="1" kern="0" dirty="0">
                <a:solidFill>
                  <a:schemeClr val="tx1"/>
                </a:solidFill>
                <a:sym typeface="Arial"/>
              </a:rPr>
              <a:t>ПРОЕКТНАЯ РАБОТА</a:t>
            </a:r>
          </a:p>
          <a:p>
            <a:pPr defTabSz="554218"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</a:rPr>
              <a:t>Организационная модель. Как управлять регулярными инновациями в городских системах и сервисах для граждан </a:t>
            </a:r>
            <a:endParaRPr lang="ru-RU" sz="700" i="1" kern="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64" name="Скругленный прямоугольник 63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239403" y="3509656"/>
            <a:ext cx="1404000" cy="548687"/>
          </a:xfrm>
          <a:prstGeom prst="roundRect">
            <a:avLst>
              <a:gd name="adj" fmla="val 21513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67" b="1" kern="0" dirty="0">
                <a:solidFill>
                  <a:schemeClr val="tx1"/>
                </a:solidFill>
                <a:sym typeface="Arial"/>
              </a:rPr>
              <a:t>ПРОЕКТНАЯ РАБОТА</a:t>
            </a:r>
          </a:p>
          <a:p>
            <a:pPr defTabSz="554218"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</a:rPr>
              <a:t>Команда цифрового проекта. Как будем работать с культурой и цифровой грамотностью</a:t>
            </a:r>
            <a:endParaRPr lang="ru-RU" sz="7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66" name="Скругленный прямоугольник 65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229482" y="4203345"/>
            <a:ext cx="1404000" cy="581061"/>
          </a:xfrm>
          <a:prstGeom prst="roundRect">
            <a:avLst>
              <a:gd name="adj" fmla="val 19491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67" b="1" kern="0" dirty="0">
                <a:solidFill>
                  <a:schemeClr val="tx1"/>
                </a:solidFill>
                <a:sym typeface="Arial"/>
              </a:rPr>
              <a:t>ПРОЕКТНАЯ РАБОТА</a:t>
            </a:r>
          </a:p>
          <a:p>
            <a:pPr defTabSz="554218"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</a:rPr>
              <a:t>Подготовка к дискуссионным площадкам</a:t>
            </a:r>
            <a:endParaRPr lang="ru-RU" sz="7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67" name="Скругленный прямоугольник 66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514738" y="4938621"/>
            <a:ext cx="1066934" cy="306963"/>
          </a:xfrm>
          <a:prstGeom prst="roundRect">
            <a:avLst>
              <a:gd name="adj" fmla="val 19491"/>
            </a:avLst>
          </a:prstGeom>
          <a:solidFill>
            <a:schemeClr val="bg1"/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00" dirty="0">
                <a:solidFill>
                  <a:schemeClr val="tx1"/>
                </a:solidFill>
              </a:rPr>
              <a:t>Технологи цифровых проектов городского развития </a:t>
            </a:r>
            <a:endParaRPr lang="ru-RU" sz="600" b="1" kern="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68" name="Скругленный прямоугольник 67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514737" y="5266938"/>
            <a:ext cx="1087793" cy="380814"/>
          </a:xfrm>
          <a:prstGeom prst="roundRect">
            <a:avLst>
              <a:gd name="adj" fmla="val 19491"/>
            </a:avLst>
          </a:prstGeom>
          <a:solidFill>
            <a:schemeClr val="bg1"/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00" dirty="0">
                <a:solidFill>
                  <a:schemeClr val="tx1"/>
                </a:solidFill>
              </a:rPr>
              <a:t>Организаторы цифровых проектов городского развития</a:t>
            </a:r>
            <a:endParaRPr lang="ru-RU" sz="600" b="1" kern="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69" name="Скругленный прямоугольник 68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6514738" y="5678214"/>
            <a:ext cx="1082862" cy="294806"/>
          </a:xfrm>
          <a:prstGeom prst="roundRect">
            <a:avLst>
              <a:gd name="adj" fmla="val 19491"/>
            </a:avLst>
          </a:prstGeom>
          <a:solidFill>
            <a:schemeClr val="bg1"/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00" dirty="0">
                <a:solidFill>
                  <a:schemeClr val="tx1"/>
                </a:solidFill>
              </a:rPr>
              <a:t>Предприниматели городских проектов цифрового развития</a:t>
            </a:r>
            <a:endParaRPr lang="ru-RU" sz="600" b="1" kern="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71" name="Скругленный прямоугольник 70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7711863" y="1510802"/>
            <a:ext cx="1332000" cy="505088"/>
          </a:xfrm>
          <a:prstGeom prst="roundRect">
            <a:avLst>
              <a:gd name="adj" fmla="val 21513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67" b="1" kern="0" dirty="0">
                <a:solidFill>
                  <a:schemeClr val="tx1"/>
                </a:solidFill>
                <a:sym typeface="Arial"/>
              </a:rPr>
              <a:t>ПРАКТИКУМ</a:t>
            </a:r>
          </a:p>
          <a:p>
            <a:pPr defTabSz="554218">
              <a:buClr>
                <a:srgbClr val="000000"/>
              </a:buClr>
              <a:defRPr/>
            </a:pPr>
            <a:endParaRPr lang="ru-RU" sz="667" b="1" kern="0" dirty="0">
              <a:solidFill>
                <a:schemeClr val="tx1"/>
              </a:solidFill>
              <a:sym typeface="Arial"/>
            </a:endParaRPr>
          </a:p>
          <a:p>
            <a:pPr defTabSz="554218"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  <a:sym typeface="Arial"/>
              </a:rPr>
              <a:t>Публичные выступления</a:t>
            </a:r>
          </a:p>
        </p:txBody>
      </p:sp>
      <p:sp>
        <p:nvSpPr>
          <p:cNvPr id="72" name="Скругленный прямоугольник 71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7711863" y="2115096"/>
            <a:ext cx="1332000" cy="548687"/>
          </a:xfrm>
          <a:prstGeom prst="roundRect">
            <a:avLst>
              <a:gd name="adj" fmla="val 21513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67" b="1" kern="0" dirty="0">
                <a:solidFill>
                  <a:schemeClr val="tx1"/>
                </a:solidFill>
                <a:sym typeface="Arial"/>
              </a:rPr>
              <a:t>ПРОЕКТНАЯ РАБОТА</a:t>
            </a:r>
          </a:p>
          <a:p>
            <a:pPr defTabSz="554218">
              <a:buClr>
                <a:srgbClr val="000000"/>
              </a:buClr>
              <a:defRPr/>
            </a:pPr>
            <a:endParaRPr lang="ru-RU" sz="667" b="1" kern="0" dirty="0">
              <a:solidFill>
                <a:schemeClr val="tx1"/>
              </a:solidFill>
              <a:sym typeface="Arial"/>
            </a:endParaRPr>
          </a:p>
          <a:p>
            <a:pPr defTabSz="554218"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</a:rPr>
              <a:t>Подготовка к итоговому докладу</a:t>
            </a:r>
            <a:endParaRPr lang="ru-RU" sz="7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73" name="Скругленный прямоугольник 72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7711863" y="2750601"/>
            <a:ext cx="1332000" cy="582971"/>
          </a:xfrm>
          <a:prstGeom prst="roundRect">
            <a:avLst>
              <a:gd name="adj" fmla="val 8079"/>
            </a:avLst>
          </a:prstGeom>
          <a:solidFill>
            <a:schemeClr val="bg1"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lvl="0" defTabSz="554218">
              <a:lnSpc>
                <a:spcPct val="115000"/>
              </a:lnSpc>
              <a:spcBef>
                <a:spcPts val="600"/>
              </a:spcBef>
              <a:buClr>
                <a:srgbClr val="000000"/>
              </a:buClr>
              <a:buSzPts val="1100"/>
              <a:defRPr/>
            </a:pPr>
            <a:r>
              <a:rPr lang="ru-RU" sz="800" b="1" dirty="0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Лекция</a:t>
            </a:r>
            <a:r>
              <a:rPr lang="ru-RU" sz="800" dirty="0">
                <a:solidFill>
                  <a:srgbClr val="0E1630"/>
                </a:solidFill>
                <a:latin typeface="Calibri" panose="020F0502020204030204" pitchFamily="34" charset="0"/>
                <a:ea typeface="Raleway"/>
                <a:cs typeface="Calibri" panose="020F0502020204030204" pitchFamily="34" charset="0"/>
              </a:rPr>
              <a:t>: </a:t>
            </a:r>
          </a:p>
          <a:p>
            <a:pPr lvl="0" defTabSz="554218">
              <a:spcBef>
                <a:spcPts val="600"/>
              </a:spcBef>
              <a:buClr>
                <a:srgbClr val="000000"/>
              </a:buClr>
              <a:buSzPts val="1100"/>
              <a:defRPr/>
            </a:pPr>
            <a:r>
              <a:rPr lang="ru-RU" sz="700" dirty="0">
                <a:solidFill>
                  <a:schemeClr val="tx1"/>
                </a:solidFill>
              </a:rPr>
              <a:t>Институты поддержки и программы развития городов</a:t>
            </a:r>
            <a:endParaRPr lang="ru-RU" sz="700" dirty="0">
              <a:solidFill>
                <a:schemeClr val="tx1"/>
              </a:solidFill>
              <a:sym typeface="Raleway"/>
            </a:endParaRPr>
          </a:p>
        </p:txBody>
      </p:sp>
      <p:sp>
        <p:nvSpPr>
          <p:cNvPr id="74" name="Скругленный прямоугольник 73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7711863" y="3385625"/>
            <a:ext cx="1332000" cy="548687"/>
          </a:xfrm>
          <a:prstGeom prst="roundRect">
            <a:avLst>
              <a:gd name="adj" fmla="val 21513"/>
            </a:avLst>
          </a:prstGeom>
          <a:solidFill>
            <a:schemeClr val="accent6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667" b="1" kern="0" dirty="0">
                <a:solidFill>
                  <a:schemeClr val="tx1"/>
                </a:solidFill>
                <a:sym typeface="Arial"/>
              </a:rPr>
              <a:t>ПРОЕКТНАЯ РАБОТА</a:t>
            </a:r>
          </a:p>
          <a:p>
            <a:pPr defTabSz="554218">
              <a:buClr>
                <a:srgbClr val="000000"/>
              </a:buClr>
              <a:defRPr/>
            </a:pPr>
            <a:endParaRPr lang="ru-RU" sz="667" b="1" kern="0" dirty="0">
              <a:solidFill>
                <a:schemeClr val="tx1"/>
              </a:solidFill>
              <a:sym typeface="Arial"/>
            </a:endParaRPr>
          </a:p>
          <a:p>
            <a:pPr defTabSz="554218"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</a:rPr>
              <a:t>Подготовка к итоговому докладу</a:t>
            </a:r>
            <a:endParaRPr lang="ru-RU" sz="7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7711863" y="4200961"/>
            <a:ext cx="1332000" cy="1466140"/>
          </a:xfrm>
          <a:prstGeom prst="roundRect">
            <a:avLst>
              <a:gd name="adj" fmla="val 19491"/>
            </a:avLst>
          </a:prstGeom>
          <a:solidFill>
            <a:srgbClr val="E14236">
              <a:alpha val="75000"/>
            </a:srgb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</a:pPr>
            <a:r>
              <a:rPr lang="ru-RU" sz="667" b="1" kern="0" dirty="0">
                <a:solidFill>
                  <a:schemeClr val="bg1"/>
                </a:solidFill>
              </a:rPr>
              <a:t>ПРЕЗЕНТАЦИЯ </a:t>
            </a:r>
            <a:r>
              <a:rPr lang="ru-RU" sz="667" b="1" kern="0" dirty="0" smtClean="0">
                <a:solidFill>
                  <a:schemeClr val="bg1"/>
                </a:solidFill>
              </a:rPr>
              <a:t>ИНИЦИАТИВ ОТ КОМАНД </a:t>
            </a:r>
            <a:endParaRPr lang="ru-RU" sz="667" b="1" kern="0" dirty="0">
              <a:solidFill>
                <a:schemeClr val="bg1"/>
              </a:solidFill>
            </a:endParaRPr>
          </a:p>
          <a:p>
            <a:pPr defTabSz="554218">
              <a:buClr>
                <a:srgbClr val="000000"/>
              </a:buClr>
            </a:pPr>
            <a:endParaRPr lang="ru-RU" sz="400" b="1" kern="0" dirty="0">
              <a:solidFill>
                <a:schemeClr val="bg1"/>
              </a:solidFill>
              <a:sym typeface="Arial"/>
            </a:endParaRPr>
          </a:p>
          <a:p>
            <a:pPr marL="108000" indent="-108000" defTabSz="554218">
              <a:spcBef>
                <a:spcPts val="600"/>
              </a:spcBef>
              <a:buClr>
                <a:schemeClr val="bg1"/>
              </a:buClr>
              <a:buAutoNum type="arabicPeriod"/>
            </a:pPr>
            <a:r>
              <a:rPr lang="ru-RU" sz="700" dirty="0"/>
              <a:t>Идеи цифровых сервисов - новых моделей.</a:t>
            </a:r>
          </a:p>
          <a:p>
            <a:pPr marL="108000" indent="-108000" defTabSz="554218">
              <a:spcBef>
                <a:spcPts val="600"/>
              </a:spcBef>
              <a:buClr>
                <a:schemeClr val="bg1"/>
              </a:buClr>
              <a:buAutoNum type="arabicPeriod"/>
            </a:pPr>
            <a:r>
              <a:rPr lang="ru-RU" sz="700" dirty="0"/>
              <a:t>Ключевые направления развития</a:t>
            </a:r>
          </a:p>
          <a:p>
            <a:pPr marL="108000" indent="-108000" defTabSz="554218">
              <a:spcBef>
                <a:spcPts val="600"/>
              </a:spcBef>
              <a:buClr>
                <a:schemeClr val="bg1"/>
              </a:buClr>
              <a:buAutoNum type="arabicPeriod"/>
            </a:pPr>
            <a:r>
              <a:rPr lang="ru-RU" sz="700" dirty="0"/>
              <a:t> Организационные решения и </a:t>
            </a:r>
            <a:r>
              <a:rPr lang="ru-RU" sz="700" dirty="0" err="1"/>
              <a:t>управленеские</a:t>
            </a:r>
            <a:r>
              <a:rPr lang="ru-RU" sz="700" dirty="0"/>
              <a:t> практики</a:t>
            </a:r>
            <a:endParaRPr lang="ru-RU" sz="700" b="1" kern="0" dirty="0">
              <a:solidFill>
                <a:schemeClr val="bg1"/>
              </a:solidFill>
              <a:sym typeface="Arial"/>
            </a:endParaRPr>
          </a:p>
        </p:txBody>
      </p:sp>
      <p:sp>
        <p:nvSpPr>
          <p:cNvPr id="77" name="Скругленный прямоугольник 76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7711863" y="5724595"/>
            <a:ext cx="1332000" cy="826667"/>
          </a:xfrm>
          <a:prstGeom prst="roundRect">
            <a:avLst>
              <a:gd name="adj" fmla="val 9384"/>
            </a:avLst>
          </a:prstGeom>
          <a:solidFill>
            <a:schemeClr val="bg1"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lvl="0" defTabSz="554218">
              <a:buClr>
                <a:srgbClr val="000000"/>
              </a:buClr>
              <a:defRPr/>
            </a:pPr>
            <a:r>
              <a:rPr lang="ru-RU" sz="800" b="1" dirty="0">
                <a:solidFill>
                  <a:schemeClr val="tx1"/>
                </a:solidFill>
              </a:rPr>
              <a:t>ЗАКРЫТИЕ ПРОГРАММЫ</a:t>
            </a:r>
          </a:p>
          <a:p>
            <a:pPr lvl="0" defTabSz="554218">
              <a:buClr>
                <a:srgbClr val="000000"/>
              </a:buClr>
              <a:defRPr/>
            </a:pPr>
            <a:r>
              <a:rPr lang="ru-RU" sz="700" dirty="0">
                <a:solidFill>
                  <a:schemeClr val="tx1"/>
                </a:solidFill>
              </a:rPr>
              <a:t>с участием экспертов и приглашенных VIP гостей</a:t>
            </a:r>
            <a:endParaRPr lang="ru-RU" sz="700" dirty="0">
              <a:solidFill>
                <a:schemeClr val="tx1"/>
              </a:solidFill>
              <a:sym typeface="Arial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9773171" y="3676277"/>
            <a:ext cx="7692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rgbClr val="0F4BC7"/>
                </a:solidFill>
              </a:rPr>
              <a:t>Антоново</a:t>
            </a:r>
          </a:p>
        </p:txBody>
      </p:sp>
      <p:sp>
        <p:nvSpPr>
          <p:cNvPr id="65" name="Скругленный прямоугольник 64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1515293" y="2121676"/>
            <a:ext cx="4590598" cy="521738"/>
          </a:xfrm>
          <a:prstGeom prst="roundRect">
            <a:avLst>
              <a:gd name="adj" fmla="val 9384"/>
            </a:avLst>
          </a:prstGeom>
          <a:solidFill>
            <a:schemeClr val="bg1"/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lvl="0" defTabSz="554218">
              <a:spcAft>
                <a:spcPts val="600"/>
              </a:spcAft>
              <a:buClr>
                <a:srgbClr val="000000"/>
              </a:buClr>
              <a:buSzPts val="1100"/>
              <a:defRPr/>
            </a:pPr>
            <a:r>
              <a:rPr lang="ru-RU" sz="800" b="1" dirty="0" smtClean="0">
                <a:solidFill>
                  <a:srgbClr val="0E1630"/>
                </a:solidFill>
                <a:ea typeface="Raleway"/>
                <a:cs typeface="Calibri" panose="020F0502020204030204" pitchFamily="34" charset="0"/>
              </a:rPr>
              <a:t>Цифровизация регионов</a:t>
            </a:r>
          </a:p>
          <a:p>
            <a:pPr lvl="0" defTabSz="554218">
              <a:buClr>
                <a:srgbClr val="000000"/>
              </a:buClr>
              <a:buSzPts val="1100"/>
              <a:defRPr/>
            </a:pPr>
            <a:r>
              <a:rPr lang="ru-RU" sz="1200" b="1" dirty="0">
                <a:solidFill>
                  <a:srgbClr val="C00000"/>
                </a:solidFill>
                <a:ea typeface="Raleway"/>
                <a:cs typeface="Calibri" panose="020F0502020204030204" pitchFamily="34" charset="0"/>
              </a:rPr>
              <a:t>Алексеев </a:t>
            </a:r>
            <a:r>
              <a:rPr lang="ru-RU" sz="1200" b="1" dirty="0">
                <a:solidFill>
                  <a:srgbClr val="C00000"/>
                </a:solidFill>
                <a:ea typeface="Raleway"/>
                <a:cs typeface="Calibri" panose="020F0502020204030204" pitchFamily="34" charset="0"/>
              </a:rPr>
              <a:t>Антон </a:t>
            </a:r>
            <a:r>
              <a:rPr lang="ru-RU" sz="800" dirty="0" smtClean="0">
                <a:solidFill>
                  <a:schemeClr val="tx1"/>
                </a:solidFill>
              </a:rPr>
              <a:t>, </a:t>
            </a:r>
            <a:r>
              <a:rPr lang="ru-RU" sz="800" dirty="0">
                <a:solidFill>
                  <a:schemeClr val="tx1"/>
                </a:solidFill>
              </a:rPr>
              <a:t>советник губернатора Ростовской области</a:t>
            </a:r>
            <a:r>
              <a:rPr lang="ru-RU" sz="800" dirty="0" smtClean="0">
                <a:solidFill>
                  <a:srgbClr val="0E1630"/>
                </a:solidFill>
                <a:ea typeface="Raleway"/>
                <a:cs typeface="Calibri" panose="020F0502020204030204" pitchFamily="34" charset="0"/>
              </a:rPr>
              <a:t> </a:t>
            </a:r>
            <a:endParaRPr lang="ru-RU" sz="800" dirty="0">
              <a:solidFill>
                <a:srgbClr val="0E1630"/>
              </a:solidFill>
              <a:ea typeface="Raleway"/>
              <a:cs typeface="Calibri" panose="020F0502020204030204" pitchFamily="34" charset="0"/>
            </a:endParaRPr>
          </a:p>
        </p:txBody>
      </p:sp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BCFD344F-BF67-CA40-870E-5E25A7CBF30E}"/>
              </a:ext>
            </a:extLst>
          </p:cNvPr>
          <p:cNvSpPr/>
          <p:nvPr/>
        </p:nvSpPr>
        <p:spPr>
          <a:xfrm>
            <a:off x="1515291" y="2698466"/>
            <a:ext cx="4614908" cy="358225"/>
          </a:xfrm>
          <a:prstGeom prst="roundRect">
            <a:avLst>
              <a:gd name="adj" fmla="val 21513"/>
            </a:avLst>
          </a:prstGeom>
          <a:solidFill>
            <a:schemeClr val="accent4">
              <a:lumMod val="20000"/>
              <a:lumOff val="80000"/>
              <a:alpha val="75000"/>
            </a:schemeClr>
          </a:solidFill>
          <a:ln w="12700">
            <a:gradFill>
              <a:gsLst>
                <a:gs pos="0">
                  <a:srgbClr val="22D6C0"/>
                </a:gs>
                <a:gs pos="100000">
                  <a:srgbClr val="056BFF"/>
                </a:gs>
              </a:gsLst>
              <a:lin ang="27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636" tIns="21818" rIns="43636" bIns="21818" rtlCol="0" anchor="ctr"/>
          <a:lstStyle/>
          <a:p>
            <a:pPr defTabSz="554218">
              <a:buClr>
                <a:srgbClr val="000000"/>
              </a:buClr>
              <a:defRPr/>
            </a:pPr>
            <a:r>
              <a:rPr lang="ru-RU" sz="800" b="1" kern="0" dirty="0" smtClean="0">
                <a:solidFill>
                  <a:schemeClr val="tx1"/>
                </a:solidFill>
                <a:sym typeface="Arial"/>
              </a:rPr>
              <a:t>Цифровой актив  </a:t>
            </a:r>
            <a:r>
              <a:rPr lang="ru-RU" sz="800" i="1" kern="0" dirty="0" smtClean="0">
                <a:solidFill>
                  <a:schemeClr val="tx1"/>
                </a:solidFill>
                <a:sym typeface="Arial"/>
              </a:rPr>
              <a:t>(интерактивная лекция</a:t>
            </a:r>
            <a:r>
              <a:rPr lang="ru-RU" sz="800" i="1" kern="0" dirty="0">
                <a:solidFill>
                  <a:schemeClr val="tx1"/>
                </a:solidFill>
                <a:sym typeface="Arial"/>
              </a:rPr>
              <a:t>)</a:t>
            </a:r>
            <a:endParaRPr lang="ru-RU" sz="800" i="1" kern="0" dirty="0" smtClean="0">
              <a:solidFill>
                <a:schemeClr val="tx1"/>
              </a:solidFill>
              <a:sym typeface="Arial"/>
            </a:endParaRPr>
          </a:p>
          <a:p>
            <a:pPr defTabSz="554218">
              <a:buClr>
                <a:srgbClr val="000000"/>
              </a:buClr>
              <a:buSzPts val="1100"/>
              <a:defRPr/>
            </a:pPr>
            <a:r>
              <a:rPr lang="ru-RU" sz="1200" b="1" dirty="0">
                <a:solidFill>
                  <a:srgbClr val="C00000"/>
                </a:solidFill>
                <a:ea typeface="Raleway"/>
                <a:cs typeface="Calibri" panose="020F0502020204030204" pitchFamily="34" charset="0"/>
                <a:sym typeface="Arial"/>
              </a:rPr>
              <a:t>Иванов Максим, </a:t>
            </a:r>
            <a:r>
              <a:rPr lang="ru-RU" sz="800" dirty="0" smtClean="0">
                <a:solidFill>
                  <a:schemeClr val="tx1"/>
                </a:solidFill>
              </a:rPr>
              <a:t>главный методолог трека</a:t>
            </a:r>
            <a:endParaRPr lang="ru-RU" sz="1400" b="1" dirty="0">
              <a:solidFill>
                <a:srgbClr val="C00000"/>
              </a:solidFill>
              <a:ea typeface="Raleway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12937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241</Words>
  <Application>Microsoft Office PowerPoint</Application>
  <PresentationFormat>Широкоэкранный</PresentationFormat>
  <Paragraphs>68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8" baseType="lpstr">
      <vt:lpstr>ALS Hauss Book</vt:lpstr>
      <vt:lpstr>ALS Hauss Medium</vt:lpstr>
      <vt:lpstr>Arial</vt:lpstr>
      <vt:lpstr>Calibri</vt:lpstr>
      <vt:lpstr>Calibri Light</vt:lpstr>
      <vt:lpstr>Raleway</vt:lpstr>
      <vt:lpstr>Тема Office</vt:lpstr>
      <vt:lpstr>Программа трека КЛИК: Точка кипения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ТРЕК КЛИК: ЦИФРОВЫЕ ГОРОДА / Проект программы</dc:title>
  <dc:creator>Майорова Инна Петровна DS</dc:creator>
  <cp:lastModifiedBy>Майорова Инна Петровна DS</cp:lastModifiedBy>
  <cp:revision>16</cp:revision>
  <dcterms:created xsi:type="dcterms:W3CDTF">2021-08-03T11:28:05Z</dcterms:created>
  <dcterms:modified xsi:type="dcterms:W3CDTF">2021-08-06T14:13:48Z</dcterms:modified>
</cp:coreProperties>
</file>