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64" r:id="rId2"/>
    <p:sldId id="258" r:id="rId3"/>
    <p:sldId id="265" r:id="rId4"/>
    <p:sldId id="257" r:id="rId5"/>
    <p:sldId id="262" r:id="rId6"/>
    <p:sldId id="259" r:id="rId7"/>
    <p:sldId id="260" r:id="rId8"/>
    <p:sldId id="261" r:id="rId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1AAE0"/>
    <a:srgbClr val="235AB7"/>
    <a:srgbClr val="F1F1F4"/>
    <a:srgbClr val="EDEDF3"/>
    <a:srgbClr val="272E33"/>
    <a:srgbClr val="FCD9FF"/>
    <a:srgbClr val="FFC9F1"/>
    <a:srgbClr val="FFE1F7"/>
    <a:srgbClr val="EE2A7B"/>
    <a:srgbClr val="FF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279" autoAdjust="0"/>
    <p:restoredTop sz="94689" autoAdjust="0"/>
  </p:normalViewPr>
  <p:slideViewPr>
    <p:cSldViewPr snapToGrid="0">
      <p:cViewPr varScale="1">
        <p:scale>
          <a:sx n="88" d="100"/>
          <a:sy n="88" d="100"/>
        </p:scale>
        <p:origin x="298" y="62"/>
      </p:cViewPr>
      <p:guideLst>
        <p:guide orient="horz" pos="2160"/>
        <p:guide pos="3840"/>
      </p:guideLst>
    </p:cSldViewPr>
  </p:slideViewPr>
  <p:notesTextViewPr>
    <p:cViewPr>
      <p:scale>
        <a:sx n="33" d="100"/>
        <a:sy n="33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46AE7BF-C674-41F1-B620-92A0FA24B6C3}" type="datetimeFigureOut">
              <a:rPr lang="ru-RU" smtClean="0"/>
              <a:t>21.12.2021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6D39F2B-34F5-400C-838E-3E9D728D8C4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09853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D39F2B-34F5-400C-838E-3E9D728D8C4B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5900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D39F2B-34F5-400C-838E-3E9D728D8C4B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6316441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D39F2B-34F5-400C-838E-3E9D728D8C4B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43628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4" Type="http://schemas.microsoft.com/office/2007/relationships/hdphoto" Target="../media/hdphoto1.wdp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 userDrawn="1"/>
        </p:nvSpPr>
        <p:spPr>
          <a:xfrm>
            <a:off x="0" y="0"/>
            <a:ext cx="12189600" cy="990600"/>
          </a:xfrm>
          <a:prstGeom prst="rect">
            <a:avLst/>
          </a:prstGeom>
          <a:solidFill>
            <a:srgbClr val="EDEDF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2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16508" y="332552"/>
            <a:ext cx="998991" cy="318670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 userDrawn="1"/>
        </p:nvPicPr>
        <p:blipFill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500"/>
                    </a14:imgEffect>
                    <a14:imgEffect>
                      <a14:saturation sat="0"/>
                    </a14:imgEffect>
                    <a14:imgEffect>
                      <a14:brightnessContrast bright="-100000" contrast="-7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21116" y="407063"/>
            <a:ext cx="492442" cy="244159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 userDrawn="1"/>
        </p:nvPicPr>
        <p:blipFill>
          <a:blip r:embed="rId5" cstate="print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colorTemperature colorTemp="1500"/>
                    </a14:imgEffect>
                    <a14:imgEffect>
                      <a14:brightnessContrast bright="-7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16436" y="403372"/>
            <a:ext cx="1091874" cy="230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23820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CFC677-D20F-429A-9F62-1F4DC788E074}" type="datetimeFigureOut">
              <a:rPr lang="ru-RU" smtClean="0"/>
              <a:t>21.12.2021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A62EAC-13B3-4B22-83E5-DFC2ED2B65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79446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CFC677-D20F-429A-9F62-1F4DC788E074}" type="datetimeFigureOut">
              <a:rPr lang="ru-RU" smtClean="0"/>
              <a:t>21.12.2021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A62EAC-13B3-4B22-83E5-DFC2ED2B65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769499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CFC677-D20F-429A-9F62-1F4DC788E074}" type="datetimeFigureOut">
              <a:rPr lang="ru-RU" smtClean="0"/>
              <a:t>21.12.2021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A62EAC-13B3-4B22-83E5-DFC2ED2B65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24723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CFC677-D20F-429A-9F62-1F4DC788E074}" type="datetimeFigureOut">
              <a:rPr lang="ru-RU" smtClean="0"/>
              <a:t>21.12.2021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A62EAC-13B3-4B22-83E5-DFC2ED2B65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036130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CFC677-D20F-429A-9F62-1F4DC788E074}" type="datetimeFigureOut">
              <a:rPr lang="ru-RU" smtClean="0"/>
              <a:t>21.12.2021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A62EAC-13B3-4B22-83E5-DFC2ED2B65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886717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CFC677-D20F-429A-9F62-1F4DC788E074}" type="datetimeFigureOut">
              <a:rPr lang="ru-RU" smtClean="0"/>
              <a:t>21.12.2021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A62EAC-13B3-4B22-83E5-DFC2ED2B65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685746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CFC677-D20F-429A-9F62-1F4DC788E074}" type="datetimeFigureOut">
              <a:rPr lang="ru-RU" smtClean="0"/>
              <a:t>21.12.2021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A62EAC-13B3-4B22-83E5-DFC2ED2B65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550840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CFC677-D20F-429A-9F62-1F4DC788E074}" type="datetimeFigureOut">
              <a:rPr lang="ru-RU" smtClean="0"/>
              <a:t>21.12.2021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A62EAC-13B3-4B22-83E5-DFC2ED2B65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06761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CFC677-D20F-429A-9F62-1F4DC788E074}" type="datetimeFigureOut">
              <a:rPr lang="ru-RU" smtClean="0"/>
              <a:t>21.12.2021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A62EAC-13B3-4B22-83E5-DFC2ED2B65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182836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CFC677-D20F-429A-9F62-1F4DC788E074}" type="datetimeFigureOut">
              <a:rPr lang="ru-RU" smtClean="0"/>
              <a:t>21.12.2021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A62EAC-13B3-4B22-83E5-DFC2ED2B65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51180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CFC677-D20F-429A-9F62-1F4DC788E074}" type="datetimeFigureOut">
              <a:rPr lang="ru-RU" smtClean="0"/>
              <a:t>21.12.2021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A62EAC-13B3-4B22-83E5-DFC2ED2B65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94871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12" Type="http://schemas.openxmlformats.org/officeDocument/2006/relationships/image" Target="../media/image11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11" Type="http://schemas.openxmlformats.org/officeDocument/2006/relationships/image" Target="../media/image26.svg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6.jpeg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9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microsoft.com/office/2007/relationships/hdphoto" Target="../media/hdphoto3.wdp"/><Relationship Id="rId7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6" Type="http://schemas.openxmlformats.org/officeDocument/2006/relationships/hyperlink" Target="mailto:suz@2035.university" TargetMode="External"/><Relationship Id="rId5" Type="http://schemas.openxmlformats.org/officeDocument/2006/relationships/hyperlink" Target="https://digitalskills.center/suz" TargetMode="External"/><Relationship Id="rId4" Type="http://schemas.openxmlformats.org/officeDocument/2006/relationships/hyperlink" Target="digitalskills.center/suz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Рисунок 1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3890" y="0"/>
            <a:ext cx="5320809" cy="6858000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475" y="420123"/>
            <a:ext cx="1971425" cy="628869"/>
          </a:xfrm>
          <a:prstGeom prst="rect">
            <a:avLst/>
          </a:prstGeom>
        </p:spPr>
      </p:pic>
      <p:grpSp>
        <p:nvGrpSpPr>
          <p:cNvPr id="12" name="Группа 11"/>
          <p:cNvGrpSpPr/>
          <p:nvPr/>
        </p:nvGrpSpPr>
        <p:grpSpPr>
          <a:xfrm>
            <a:off x="3781517" y="660522"/>
            <a:ext cx="2318685" cy="314953"/>
            <a:chOff x="8379905" y="614762"/>
            <a:chExt cx="3092305" cy="420036"/>
          </a:xfrm>
        </p:grpSpPr>
        <p:pic>
          <p:nvPicPr>
            <p:cNvPr id="6" name="Рисунок 5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38580" y="622870"/>
              <a:ext cx="833630" cy="411928"/>
            </a:xfrm>
            <a:prstGeom prst="rect">
              <a:avLst/>
            </a:prstGeom>
          </p:spPr>
        </p:pic>
        <p:pic>
          <p:nvPicPr>
            <p:cNvPr id="10" name="Рисунок 9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79905" y="614762"/>
              <a:ext cx="1842130" cy="390361"/>
            </a:xfrm>
            <a:prstGeom prst="rect">
              <a:avLst/>
            </a:prstGeom>
          </p:spPr>
        </p:pic>
      </p:grpSp>
      <p:grpSp>
        <p:nvGrpSpPr>
          <p:cNvPr id="2" name="Группа 1"/>
          <p:cNvGrpSpPr/>
          <p:nvPr/>
        </p:nvGrpSpPr>
        <p:grpSpPr>
          <a:xfrm>
            <a:off x="1170287" y="2576284"/>
            <a:ext cx="5296627" cy="2400287"/>
            <a:chOff x="5990498" y="2305836"/>
            <a:chExt cx="5296627" cy="2400287"/>
          </a:xfrm>
        </p:grpSpPr>
        <p:sp>
          <p:nvSpPr>
            <p:cNvPr id="5" name="TextBox 4"/>
            <p:cNvSpPr txBox="1"/>
            <p:nvPr/>
          </p:nvSpPr>
          <p:spPr>
            <a:xfrm>
              <a:off x="5990498" y="2305836"/>
              <a:ext cx="5296627" cy="107721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ts val="4200"/>
                </a:lnSpc>
              </a:pPr>
              <a:r>
                <a:rPr lang="ru-RU" sz="3600" b="1" dirty="0" smtClean="0">
                  <a:solidFill>
                    <a:srgbClr val="272E33"/>
                  </a:solidFill>
                </a:rPr>
                <a:t>Система сбора данных</a:t>
              </a:r>
              <a:r>
                <a:rPr lang="en-US" sz="3600" b="1" dirty="0" smtClean="0">
                  <a:solidFill>
                    <a:srgbClr val="272E33"/>
                  </a:solidFill>
                </a:rPr>
                <a:t/>
              </a:r>
              <a:br>
                <a:rPr lang="en-US" sz="3600" b="1" dirty="0" smtClean="0">
                  <a:solidFill>
                    <a:srgbClr val="272E33"/>
                  </a:solidFill>
                </a:rPr>
              </a:br>
              <a:r>
                <a:rPr lang="ru-RU" sz="3600" b="1" dirty="0" smtClean="0">
                  <a:solidFill>
                    <a:srgbClr val="272E33"/>
                  </a:solidFill>
                </a:rPr>
                <a:t>и управления знаниями </a:t>
              </a:r>
              <a:endParaRPr lang="ru-RU" sz="3600" b="1" dirty="0">
                <a:solidFill>
                  <a:srgbClr val="272E33"/>
                </a:solidFill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6315707" y="3798926"/>
              <a:ext cx="4435342" cy="83099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ru-RU" dirty="0" smtClean="0">
                  <a:solidFill>
                    <a:srgbClr val="272E33"/>
                  </a:solidFill>
                  <a:latin typeface="+mj-lt"/>
                </a:rPr>
                <a:t>Все о кадровом обеспечении</a:t>
              </a:r>
              <a:r>
                <a:rPr lang="en-US" dirty="0" smtClean="0">
                  <a:solidFill>
                    <a:srgbClr val="272E33"/>
                  </a:solidFill>
                  <a:latin typeface="+mj-lt"/>
                </a:rPr>
                <a:t> </a:t>
              </a:r>
              <a:r>
                <a:rPr lang="ru-RU" dirty="0" smtClean="0">
                  <a:solidFill>
                    <a:srgbClr val="272E33"/>
                  </a:solidFill>
                  <a:latin typeface="+mj-lt"/>
                </a:rPr>
                <a:t>цифровой экономики,</a:t>
              </a:r>
              <a:r>
                <a:rPr lang="en-US" dirty="0" smtClean="0">
                  <a:solidFill>
                    <a:srgbClr val="272E33"/>
                  </a:solidFill>
                  <a:latin typeface="+mj-lt"/>
                </a:rPr>
                <a:t> </a:t>
              </a:r>
              <a:r>
                <a:rPr lang="ru-RU" dirty="0" smtClean="0">
                  <a:solidFill>
                    <a:srgbClr val="272E33"/>
                  </a:solidFill>
                  <a:latin typeface="+mj-lt"/>
                </a:rPr>
                <a:t>точные цифры,</a:t>
              </a:r>
              <a:r>
                <a:rPr lang="en-US" dirty="0" smtClean="0">
                  <a:solidFill>
                    <a:srgbClr val="272E33"/>
                  </a:solidFill>
                  <a:latin typeface="+mj-lt"/>
                </a:rPr>
                <a:t> </a:t>
              </a:r>
              <a:r>
                <a:rPr lang="ru-RU" dirty="0" smtClean="0">
                  <a:solidFill>
                    <a:srgbClr val="272E33"/>
                  </a:solidFill>
                  <a:latin typeface="+mj-lt"/>
                </a:rPr>
                <a:t>важные факты, системная аналитика</a:t>
              </a:r>
              <a:endParaRPr lang="ru-RU" dirty="0">
                <a:solidFill>
                  <a:srgbClr val="272E33"/>
                </a:solidFill>
                <a:latin typeface="+mj-lt"/>
              </a:endParaRPr>
            </a:p>
          </p:txBody>
        </p:sp>
        <p:cxnSp>
          <p:nvCxnSpPr>
            <p:cNvPr id="18" name="Прямая соединительная линия 17"/>
            <p:cNvCxnSpPr/>
            <p:nvPr/>
          </p:nvCxnSpPr>
          <p:spPr>
            <a:xfrm>
              <a:off x="6053998" y="3775426"/>
              <a:ext cx="0" cy="930697"/>
            </a:xfrm>
            <a:prstGeom prst="line">
              <a:avLst/>
            </a:prstGeom>
            <a:ln w="19050">
              <a:solidFill>
                <a:srgbClr val="272E3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7434408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Прямоугольник 94"/>
          <p:cNvSpPr/>
          <p:nvPr/>
        </p:nvSpPr>
        <p:spPr>
          <a:xfrm>
            <a:off x="0" y="1009649"/>
            <a:ext cx="12192000" cy="1080000"/>
          </a:xfrm>
          <a:prstGeom prst="rect">
            <a:avLst/>
          </a:prstGeom>
          <a:gradFill flip="none" rotWithShape="1">
            <a:gsLst>
              <a:gs pos="0">
                <a:srgbClr val="235AB7"/>
              </a:gs>
              <a:gs pos="100000">
                <a:srgbClr val="61AAE0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/>
          <p:cNvSpPr/>
          <p:nvPr/>
        </p:nvSpPr>
        <p:spPr>
          <a:xfrm>
            <a:off x="-1345" y="3073989"/>
            <a:ext cx="12167707" cy="3810138"/>
          </a:xfrm>
          <a:prstGeom prst="rect">
            <a:avLst/>
          </a:prstGeom>
          <a:solidFill>
            <a:srgbClr val="F1F1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495655" y="2613242"/>
            <a:ext cx="11551285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/>
            <a:r>
              <a:rPr lang="en-US" b="1" dirty="0" smtClean="0">
                <a:solidFill>
                  <a:srgbClr val="0070C0"/>
                </a:solidFill>
                <a:latin typeface="+mj-lt"/>
              </a:rPr>
              <a:t>    </a:t>
            </a:r>
            <a:r>
              <a:rPr lang="ru-RU" b="1" dirty="0" smtClean="0">
                <a:solidFill>
                  <a:srgbClr val="0070C0"/>
                </a:solidFill>
                <a:latin typeface="+mj-lt"/>
              </a:rPr>
              <a:t>Система сбора данных и управления знаниями позволяет: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848606" y="1359002"/>
            <a:ext cx="1130627" cy="30777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ru-RU" sz="2000" b="1" dirty="0" smtClean="0">
                <a:solidFill>
                  <a:schemeClr val="bg1"/>
                </a:solidFill>
                <a:latin typeface="+mj-lt"/>
              </a:rPr>
              <a:t>ЦЕЛЬ 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754948" y="4580346"/>
            <a:ext cx="2389289" cy="17953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lvl="0">
              <a:lnSpc>
                <a:spcPts val="1400"/>
              </a:lnSpc>
              <a:defRPr/>
            </a:pPr>
            <a:r>
              <a:rPr lang="ru-RU" sz="1600" dirty="0">
                <a:solidFill>
                  <a:srgbClr val="EE2A7B"/>
                </a:solidFill>
                <a:latin typeface="+mj-lt"/>
              </a:rPr>
              <a:t>Субъектам РФ</a:t>
            </a:r>
            <a:endParaRPr lang="en-US" sz="1600" dirty="0">
              <a:solidFill>
                <a:srgbClr val="EE2A7B"/>
              </a:solidFill>
              <a:latin typeface="+mj-lt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3639651" y="4588892"/>
            <a:ext cx="2389289" cy="35907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lvl="0">
              <a:lnSpc>
                <a:spcPts val="1400"/>
              </a:lnSpc>
              <a:defRPr/>
            </a:pPr>
            <a:r>
              <a:rPr lang="ru-RU" sz="1600" dirty="0">
                <a:solidFill>
                  <a:srgbClr val="FF3399"/>
                </a:solidFill>
                <a:latin typeface="+mj-lt"/>
              </a:rPr>
              <a:t>Образовательным организациям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6412393" y="4580346"/>
            <a:ext cx="2389289" cy="17953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lvl="0">
              <a:lnSpc>
                <a:spcPts val="1400"/>
              </a:lnSpc>
              <a:defRPr/>
            </a:pPr>
            <a:r>
              <a:rPr lang="ru-RU" sz="1600" dirty="0">
                <a:solidFill>
                  <a:srgbClr val="FF3399"/>
                </a:solidFill>
                <a:latin typeface="+mj-lt"/>
              </a:rPr>
              <a:t>Работодателям</a:t>
            </a:r>
            <a:endParaRPr lang="ru-RU" sz="1600" dirty="0">
              <a:solidFill>
                <a:srgbClr val="272E33"/>
              </a:solidFill>
              <a:latin typeface="+mj-lt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9269892" y="4580346"/>
            <a:ext cx="2389289" cy="17953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lvl="0">
              <a:lnSpc>
                <a:spcPts val="1400"/>
              </a:lnSpc>
              <a:defRPr/>
            </a:pPr>
            <a:r>
              <a:rPr lang="ru-RU" sz="1600" dirty="0">
                <a:solidFill>
                  <a:srgbClr val="FF3399"/>
                </a:solidFill>
                <a:latin typeface="+mj-lt"/>
              </a:rPr>
              <a:t>Гражданам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1889553" y="1232146"/>
            <a:ext cx="10157387" cy="61555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ru-RU" sz="2000" dirty="0">
                <a:solidFill>
                  <a:schemeClr val="bg1"/>
                </a:solidFill>
                <a:latin typeface="Chevin Pro Medium" pitchFamily="34" charset="0"/>
              </a:rPr>
              <a:t>Объединить усилия заинтересованных сторон, принимать </a:t>
            </a:r>
          </a:p>
          <a:p>
            <a:r>
              <a:rPr lang="ru-RU" sz="2000" dirty="0">
                <a:solidFill>
                  <a:schemeClr val="bg1"/>
                </a:solidFill>
                <a:latin typeface="Chevin Pro Medium" pitchFamily="34" charset="0"/>
              </a:rPr>
              <a:t>в</a:t>
            </a:r>
            <a:r>
              <a:rPr lang="ru-RU" sz="2000" dirty="0" smtClean="0">
                <a:solidFill>
                  <a:schemeClr val="bg1"/>
                </a:solidFill>
                <a:latin typeface="Chevin Pro Medium" pitchFamily="34" charset="0"/>
              </a:rPr>
              <a:t>звешенные </a:t>
            </a:r>
            <a:r>
              <a:rPr lang="ru-RU" sz="2000" dirty="0">
                <a:solidFill>
                  <a:schemeClr val="bg1"/>
                </a:solidFill>
                <a:latin typeface="Chevin Pro Medium" pitchFamily="34" charset="0"/>
              </a:rPr>
              <a:t>решения, оценивать эффективность </a:t>
            </a:r>
            <a:r>
              <a:rPr lang="ru-RU" sz="2000" dirty="0" smtClean="0">
                <a:solidFill>
                  <a:schemeClr val="bg1"/>
                </a:solidFill>
                <a:latin typeface="Chevin Pro Medium" pitchFamily="34" charset="0"/>
              </a:rPr>
              <a:t>реализованных мероприятий</a:t>
            </a:r>
            <a:endParaRPr lang="ru-RU" sz="2000" dirty="0">
              <a:solidFill>
                <a:schemeClr val="bg1"/>
              </a:solidFill>
              <a:latin typeface="Chevin Pro Medium" pitchFamily="34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749704" y="5102139"/>
            <a:ext cx="2413583" cy="110799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ru-RU" sz="1200" dirty="0" smtClean="0">
                <a:solidFill>
                  <a:srgbClr val="272E33"/>
                </a:solidFill>
                <a:latin typeface="+mj-lt"/>
              </a:rPr>
              <a:t>Сравнить </a:t>
            </a:r>
            <a:r>
              <a:rPr lang="ru-RU" sz="1200" dirty="0">
                <a:solidFill>
                  <a:srgbClr val="272E33"/>
                </a:solidFill>
                <a:latin typeface="+mj-lt"/>
              </a:rPr>
              <a:t>итоги участия жителей различных </a:t>
            </a:r>
            <a:r>
              <a:rPr lang="ru-RU" sz="1200" dirty="0" smtClean="0">
                <a:solidFill>
                  <a:srgbClr val="272E33"/>
                </a:solidFill>
                <a:latin typeface="+mj-lt"/>
              </a:rPr>
              <a:t>регионов</a:t>
            </a:r>
            <a:br>
              <a:rPr lang="ru-RU" sz="1200" dirty="0" smtClean="0">
                <a:solidFill>
                  <a:srgbClr val="272E33"/>
                </a:solidFill>
                <a:latin typeface="+mj-lt"/>
              </a:rPr>
            </a:br>
            <a:r>
              <a:rPr lang="ru-RU" sz="1200" dirty="0" smtClean="0">
                <a:solidFill>
                  <a:srgbClr val="272E33"/>
                </a:solidFill>
                <a:latin typeface="+mj-lt"/>
              </a:rPr>
              <a:t>в </a:t>
            </a:r>
            <a:r>
              <a:rPr lang="ru-RU" sz="1200" dirty="0">
                <a:solidFill>
                  <a:srgbClr val="272E33"/>
                </a:solidFill>
                <a:latin typeface="+mj-lt"/>
              </a:rPr>
              <a:t>мероприятиях федерального проекта; </a:t>
            </a:r>
            <a:r>
              <a:rPr lang="ru-RU" sz="1200" dirty="0" smtClean="0">
                <a:solidFill>
                  <a:srgbClr val="272E33"/>
                </a:solidFill>
                <a:latin typeface="+mj-lt"/>
              </a:rPr>
              <a:t>ознакомиться</a:t>
            </a:r>
            <a:r>
              <a:rPr lang="en-US" sz="1200" dirty="0" smtClean="0">
                <a:solidFill>
                  <a:srgbClr val="272E33"/>
                </a:solidFill>
                <a:latin typeface="+mj-lt"/>
              </a:rPr>
              <a:t/>
            </a:r>
            <a:br>
              <a:rPr lang="en-US" sz="1200" dirty="0" smtClean="0">
                <a:solidFill>
                  <a:srgbClr val="272E33"/>
                </a:solidFill>
                <a:latin typeface="+mj-lt"/>
              </a:rPr>
            </a:br>
            <a:r>
              <a:rPr lang="ru-RU" sz="1200" dirty="0" smtClean="0">
                <a:solidFill>
                  <a:srgbClr val="272E33"/>
                </a:solidFill>
                <a:latin typeface="+mj-lt"/>
              </a:rPr>
              <a:t>с </a:t>
            </a:r>
            <a:r>
              <a:rPr lang="ru-RU" sz="1200" dirty="0">
                <a:solidFill>
                  <a:srgbClr val="272E33"/>
                </a:solidFill>
                <a:latin typeface="+mj-lt"/>
              </a:rPr>
              <a:t>лучшими практиками подготовки </a:t>
            </a:r>
            <a:r>
              <a:rPr lang="ru-RU" sz="1200" dirty="0" smtClean="0">
                <a:solidFill>
                  <a:srgbClr val="272E33"/>
                </a:solidFill>
                <a:latin typeface="+mj-lt"/>
              </a:rPr>
              <a:t>ИТ-кадров в </a:t>
            </a:r>
            <a:r>
              <a:rPr lang="ru-RU" sz="1200" dirty="0">
                <a:solidFill>
                  <a:srgbClr val="272E33"/>
                </a:solidFill>
                <a:latin typeface="+mj-lt"/>
              </a:rPr>
              <a:t>России и за рубежом</a:t>
            </a:r>
            <a:endParaRPr lang="en-US" sz="1200" dirty="0">
              <a:solidFill>
                <a:srgbClr val="272E33"/>
              </a:solidFill>
              <a:latin typeface="+mj-lt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3596308" y="5102138"/>
            <a:ext cx="2413582" cy="92333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ru-RU" sz="1200" dirty="0" smtClean="0">
                <a:solidFill>
                  <a:srgbClr val="272E33"/>
                </a:solidFill>
                <a:latin typeface="+mj-lt"/>
              </a:rPr>
              <a:t>Оценить </a:t>
            </a:r>
            <a:r>
              <a:rPr lang="ru-RU" sz="1200" dirty="0">
                <a:solidFill>
                  <a:srgbClr val="272E33"/>
                </a:solidFill>
                <a:latin typeface="+mj-lt"/>
              </a:rPr>
              <a:t>текущую ситуацию </a:t>
            </a:r>
            <a:r>
              <a:rPr lang="ru-RU" sz="1200" dirty="0" smtClean="0">
                <a:solidFill>
                  <a:srgbClr val="272E33"/>
                </a:solidFill>
                <a:latin typeface="+mj-lt"/>
              </a:rPr>
              <a:t/>
            </a:r>
            <a:br>
              <a:rPr lang="ru-RU" sz="1200" dirty="0" smtClean="0">
                <a:solidFill>
                  <a:srgbClr val="272E33"/>
                </a:solidFill>
                <a:latin typeface="+mj-lt"/>
              </a:rPr>
            </a:br>
            <a:r>
              <a:rPr lang="ru-RU" sz="1200" dirty="0" smtClean="0">
                <a:solidFill>
                  <a:srgbClr val="272E33"/>
                </a:solidFill>
                <a:latin typeface="+mj-lt"/>
              </a:rPr>
              <a:t>и </a:t>
            </a:r>
            <a:r>
              <a:rPr lang="ru-RU" sz="1200" dirty="0">
                <a:solidFill>
                  <a:srgbClr val="272E33"/>
                </a:solidFill>
                <a:latin typeface="+mj-lt"/>
              </a:rPr>
              <a:t>повысить </a:t>
            </a:r>
            <a:r>
              <a:rPr lang="ru-RU" sz="1200" dirty="0" smtClean="0">
                <a:solidFill>
                  <a:srgbClr val="272E33"/>
                </a:solidFill>
                <a:latin typeface="+mj-lt"/>
              </a:rPr>
              <a:t>качество принимаемых решений в </a:t>
            </a:r>
            <a:r>
              <a:rPr lang="ru-RU" sz="1200" dirty="0">
                <a:solidFill>
                  <a:srgbClr val="272E33"/>
                </a:solidFill>
                <a:latin typeface="+mj-lt"/>
              </a:rPr>
              <a:t>сфере </a:t>
            </a:r>
            <a:r>
              <a:rPr lang="ru-RU" sz="1200" dirty="0" smtClean="0">
                <a:solidFill>
                  <a:srgbClr val="272E33"/>
                </a:solidFill>
                <a:latin typeface="+mj-lt"/>
              </a:rPr>
              <a:t>подготовки</a:t>
            </a:r>
            <a:br>
              <a:rPr lang="ru-RU" sz="1200" dirty="0" smtClean="0">
                <a:solidFill>
                  <a:srgbClr val="272E33"/>
                </a:solidFill>
                <a:latin typeface="+mj-lt"/>
              </a:rPr>
            </a:br>
            <a:r>
              <a:rPr lang="ru-RU" sz="1200" dirty="0" smtClean="0">
                <a:solidFill>
                  <a:srgbClr val="272E33"/>
                </a:solidFill>
                <a:latin typeface="+mj-lt"/>
              </a:rPr>
              <a:t>ИТ-специалистов </a:t>
            </a:r>
            <a:r>
              <a:rPr lang="ru-RU" sz="1200" dirty="0">
                <a:solidFill>
                  <a:srgbClr val="272E33"/>
                </a:solidFill>
                <a:latin typeface="+mj-lt"/>
              </a:rPr>
              <a:t>в интересах отраслей и региональных экономик</a:t>
            </a:r>
          </a:p>
        </p:txBody>
      </p:sp>
      <p:sp>
        <p:nvSpPr>
          <p:cNvPr id="23" name="Прямоугольник 22"/>
          <p:cNvSpPr/>
          <p:nvPr/>
        </p:nvSpPr>
        <p:spPr>
          <a:xfrm>
            <a:off x="6416675" y="5102139"/>
            <a:ext cx="2385007" cy="110799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lvl="0">
              <a:defRPr/>
            </a:pPr>
            <a:r>
              <a:rPr lang="ru-RU" sz="1200" dirty="0" smtClean="0">
                <a:solidFill>
                  <a:srgbClr val="272E33"/>
                </a:solidFill>
                <a:latin typeface="+mj-lt"/>
              </a:rPr>
              <a:t>Получить </a:t>
            </a:r>
            <a:r>
              <a:rPr lang="ru-RU" sz="1200" dirty="0">
                <a:solidFill>
                  <a:srgbClr val="272E33"/>
                </a:solidFill>
                <a:latin typeface="+mj-lt"/>
              </a:rPr>
              <a:t>актуальную </a:t>
            </a:r>
            <a:r>
              <a:rPr lang="ru-RU" sz="1200" dirty="0" smtClean="0">
                <a:solidFill>
                  <a:srgbClr val="272E33"/>
                </a:solidFill>
                <a:latin typeface="+mj-lt"/>
              </a:rPr>
              <a:t>информацию</a:t>
            </a:r>
            <a:br>
              <a:rPr lang="ru-RU" sz="1200" dirty="0" smtClean="0">
                <a:solidFill>
                  <a:srgbClr val="272E33"/>
                </a:solidFill>
                <a:latin typeface="+mj-lt"/>
              </a:rPr>
            </a:br>
            <a:r>
              <a:rPr lang="ru-RU" sz="1200" dirty="0" smtClean="0">
                <a:solidFill>
                  <a:srgbClr val="272E33"/>
                </a:solidFill>
                <a:latin typeface="+mj-lt"/>
              </a:rPr>
              <a:t>о </a:t>
            </a:r>
            <a:r>
              <a:rPr lang="ru-RU" sz="1200" dirty="0">
                <a:solidFill>
                  <a:srgbClr val="272E33"/>
                </a:solidFill>
                <a:latin typeface="+mj-lt"/>
              </a:rPr>
              <a:t>количестве </a:t>
            </a:r>
            <a:r>
              <a:rPr lang="ru-RU" sz="1200" dirty="0" smtClean="0">
                <a:solidFill>
                  <a:srgbClr val="272E33"/>
                </a:solidFill>
                <a:latin typeface="+mj-lt"/>
              </a:rPr>
              <a:t>и </a:t>
            </a:r>
            <a:r>
              <a:rPr lang="ru-RU" sz="1200" dirty="0">
                <a:solidFill>
                  <a:srgbClr val="272E33"/>
                </a:solidFill>
                <a:latin typeface="+mj-lt"/>
              </a:rPr>
              <a:t>качестве </a:t>
            </a:r>
            <a:r>
              <a:rPr lang="ru-RU" sz="1200" dirty="0" smtClean="0">
                <a:solidFill>
                  <a:srgbClr val="272E33"/>
                </a:solidFill>
                <a:latin typeface="+mj-lt"/>
              </a:rPr>
              <a:t>выпускников в </a:t>
            </a:r>
            <a:r>
              <a:rPr lang="ru-RU" sz="1200" dirty="0">
                <a:solidFill>
                  <a:srgbClr val="272E33"/>
                </a:solidFill>
                <a:latin typeface="+mj-lt"/>
              </a:rPr>
              <a:t>разрезе </a:t>
            </a:r>
            <a:r>
              <a:rPr lang="ru-RU" sz="1200" dirty="0" smtClean="0">
                <a:solidFill>
                  <a:srgbClr val="272E33"/>
                </a:solidFill>
                <a:latin typeface="+mj-lt"/>
              </a:rPr>
              <a:t>ВУЗов</a:t>
            </a:r>
            <a:r>
              <a:rPr lang="en-US" sz="1200" dirty="0" smtClean="0">
                <a:solidFill>
                  <a:srgbClr val="272E33"/>
                </a:solidFill>
                <a:latin typeface="+mj-lt"/>
              </a:rPr>
              <a:t> </a:t>
            </a:r>
            <a:br>
              <a:rPr lang="en-US" sz="1200" dirty="0" smtClean="0">
                <a:solidFill>
                  <a:srgbClr val="272E33"/>
                </a:solidFill>
                <a:latin typeface="+mj-lt"/>
              </a:rPr>
            </a:br>
            <a:r>
              <a:rPr lang="ru-RU" sz="1200" dirty="0" smtClean="0">
                <a:solidFill>
                  <a:srgbClr val="272E33"/>
                </a:solidFill>
                <a:latin typeface="+mj-lt"/>
              </a:rPr>
              <a:t>и </a:t>
            </a:r>
            <a:r>
              <a:rPr lang="ru-RU" sz="1200" dirty="0">
                <a:solidFill>
                  <a:srgbClr val="272E33"/>
                </a:solidFill>
                <a:latin typeface="+mj-lt"/>
              </a:rPr>
              <a:t>субъектов РФ; </a:t>
            </a:r>
            <a:r>
              <a:rPr lang="ru-RU" sz="1200" dirty="0" smtClean="0">
                <a:solidFill>
                  <a:srgbClr val="272E33"/>
                </a:solidFill>
                <a:latin typeface="+mj-lt"/>
              </a:rPr>
              <a:t>дать обратную связь </a:t>
            </a:r>
            <a:r>
              <a:rPr lang="ru-RU" sz="1200" dirty="0">
                <a:solidFill>
                  <a:srgbClr val="272E33"/>
                </a:solidFill>
                <a:latin typeface="+mj-lt"/>
              </a:rPr>
              <a:t>о востребованных направлениях </a:t>
            </a:r>
            <a:r>
              <a:rPr lang="ru-RU" sz="1200" dirty="0" smtClean="0">
                <a:solidFill>
                  <a:srgbClr val="272E33"/>
                </a:solidFill>
                <a:latin typeface="+mj-lt"/>
              </a:rPr>
              <a:t>подготовки</a:t>
            </a:r>
            <a:r>
              <a:rPr lang="en-US" sz="1200" dirty="0" smtClean="0">
                <a:solidFill>
                  <a:srgbClr val="272E33"/>
                </a:solidFill>
                <a:latin typeface="+mj-lt"/>
              </a:rPr>
              <a:t> </a:t>
            </a:r>
            <a:r>
              <a:rPr lang="ru-RU" sz="1200" dirty="0" smtClean="0">
                <a:solidFill>
                  <a:srgbClr val="272E33"/>
                </a:solidFill>
                <a:latin typeface="+mj-lt"/>
              </a:rPr>
              <a:t>ИТ-специалистов</a:t>
            </a:r>
            <a:endParaRPr lang="ru-RU" sz="1200" dirty="0">
              <a:solidFill>
                <a:srgbClr val="272E33"/>
              </a:solidFill>
              <a:latin typeface="+mj-lt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9283699" y="5102139"/>
            <a:ext cx="2736851" cy="129266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lvl="0">
              <a:defRPr/>
            </a:pPr>
            <a:r>
              <a:rPr lang="ru-RU" sz="1200" dirty="0" smtClean="0">
                <a:solidFill>
                  <a:srgbClr val="272E33"/>
                </a:solidFill>
                <a:latin typeface="+mj-lt"/>
              </a:rPr>
              <a:t>Подобрать </a:t>
            </a:r>
            <a:r>
              <a:rPr lang="ru-RU" sz="1200" dirty="0">
                <a:solidFill>
                  <a:srgbClr val="272E33"/>
                </a:solidFill>
                <a:latin typeface="+mj-lt"/>
              </a:rPr>
              <a:t>образовательную </a:t>
            </a:r>
            <a:r>
              <a:rPr lang="ru-RU" sz="1200" dirty="0" smtClean="0">
                <a:solidFill>
                  <a:srgbClr val="272E33"/>
                </a:solidFill>
                <a:latin typeface="+mj-lt"/>
              </a:rPr>
              <a:t/>
            </a:r>
            <a:br>
              <a:rPr lang="ru-RU" sz="1200" dirty="0" smtClean="0">
                <a:solidFill>
                  <a:srgbClr val="272E33"/>
                </a:solidFill>
                <a:latin typeface="+mj-lt"/>
              </a:rPr>
            </a:br>
            <a:r>
              <a:rPr lang="ru-RU" sz="1200" dirty="0" smtClean="0">
                <a:solidFill>
                  <a:srgbClr val="272E33"/>
                </a:solidFill>
                <a:latin typeface="+mj-lt"/>
              </a:rPr>
              <a:t>программу </a:t>
            </a:r>
            <a:r>
              <a:rPr lang="ru-RU" sz="1200" dirty="0">
                <a:solidFill>
                  <a:srgbClr val="272E33"/>
                </a:solidFill>
                <a:latin typeface="+mj-lt"/>
              </a:rPr>
              <a:t>в сфере ИТ, </a:t>
            </a:r>
            <a:endParaRPr lang="en-US" sz="1200" dirty="0" smtClean="0">
              <a:solidFill>
                <a:srgbClr val="272E33"/>
              </a:solidFill>
              <a:latin typeface="+mj-lt"/>
            </a:endParaRPr>
          </a:p>
          <a:p>
            <a:pPr lvl="0">
              <a:defRPr/>
            </a:pPr>
            <a:r>
              <a:rPr lang="ru-RU" sz="1200" dirty="0" smtClean="0">
                <a:solidFill>
                  <a:srgbClr val="272E33"/>
                </a:solidFill>
                <a:latin typeface="+mj-lt"/>
              </a:rPr>
              <a:t>сориентироваться </a:t>
            </a:r>
            <a:r>
              <a:rPr lang="ru-RU" sz="1200" dirty="0">
                <a:solidFill>
                  <a:srgbClr val="272E33"/>
                </a:solidFill>
                <a:latin typeface="+mj-lt"/>
              </a:rPr>
              <a:t>в </a:t>
            </a:r>
            <a:r>
              <a:rPr lang="ru-RU" sz="1200" dirty="0" smtClean="0">
                <a:solidFill>
                  <a:srgbClr val="272E33"/>
                </a:solidFill>
                <a:latin typeface="+mj-lt"/>
              </a:rPr>
              <a:t>ситуации</a:t>
            </a:r>
            <a:r>
              <a:rPr lang="en-US" sz="1200" dirty="0" smtClean="0">
                <a:solidFill>
                  <a:srgbClr val="272E33"/>
                </a:solidFill>
                <a:latin typeface="+mj-lt"/>
              </a:rPr>
              <a:t> </a:t>
            </a:r>
            <a:r>
              <a:rPr lang="ru-RU" sz="1200" dirty="0" smtClean="0">
                <a:solidFill>
                  <a:srgbClr val="272E33"/>
                </a:solidFill>
                <a:latin typeface="+mj-lt"/>
              </a:rPr>
              <a:t> </a:t>
            </a:r>
            <a:r>
              <a:rPr lang="en-US" sz="1200" dirty="0" smtClean="0">
                <a:solidFill>
                  <a:srgbClr val="272E33"/>
                </a:solidFill>
                <a:latin typeface="+mj-lt"/>
              </a:rPr>
              <a:t/>
            </a:r>
            <a:br>
              <a:rPr lang="en-US" sz="1200" dirty="0" smtClean="0">
                <a:solidFill>
                  <a:srgbClr val="272E33"/>
                </a:solidFill>
                <a:latin typeface="+mj-lt"/>
              </a:rPr>
            </a:br>
            <a:r>
              <a:rPr lang="ru-RU" sz="1200" dirty="0" smtClean="0">
                <a:solidFill>
                  <a:srgbClr val="272E33"/>
                </a:solidFill>
                <a:latin typeface="+mj-lt"/>
              </a:rPr>
              <a:t>на </a:t>
            </a:r>
            <a:r>
              <a:rPr lang="ru-RU" sz="1200" dirty="0">
                <a:solidFill>
                  <a:srgbClr val="272E33"/>
                </a:solidFill>
                <a:latin typeface="+mj-lt"/>
              </a:rPr>
              <a:t>рынке труда, </a:t>
            </a:r>
            <a:r>
              <a:rPr lang="ru-RU" sz="1200" dirty="0" smtClean="0">
                <a:solidFill>
                  <a:srgbClr val="272E33"/>
                </a:solidFill>
                <a:latin typeface="+mj-lt"/>
              </a:rPr>
              <a:t>пройти</a:t>
            </a:r>
            <a:br>
              <a:rPr lang="ru-RU" sz="1200" dirty="0" smtClean="0">
                <a:solidFill>
                  <a:srgbClr val="272E33"/>
                </a:solidFill>
                <a:latin typeface="+mj-lt"/>
              </a:rPr>
            </a:br>
            <a:r>
              <a:rPr lang="ru-RU" sz="1200" dirty="0" smtClean="0">
                <a:solidFill>
                  <a:srgbClr val="272E33"/>
                </a:solidFill>
                <a:latin typeface="+mj-lt"/>
              </a:rPr>
              <a:t>независимую </a:t>
            </a:r>
            <a:r>
              <a:rPr lang="ru-RU" sz="1200" dirty="0">
                <a:solidFill>
                  <a:srgbClr val="272E33"/>
                </a:solidFill>
                <a:latin typeface="+mj-lt"/>
              </a:rPr>
              <a:t>оценку компетенций цифровой экономики, </a:t>
            </a:r>
            <a:r>
              <a:rPr lang="ru-RU" sz="1200" dirty="0" smtClean="0">
                <a:solidFill>
                  <a:srgbClr val="272E33"/>
                </a:solidFill>
                <a:latin typeface="+mj-lt"/>
              </a:rPr>
              <a:t>повысить</a:t>
            </a:r>
            <a:br>
              <a:rPr lang="ru-RU" sz="1200" dirty="0" smtClean="0">
                <a:solidFill>
                  <a:srgbClr val="272E33"/>
                </a:solidFill>
                <a:latin typeface="+mj-lt"/>
              </a:rPr>
            </a:br>
            <a:r>
              <a:rPr lang="ru-RU" sz="1200" dirty="0" smtClean="0">
                <a:solidFill>
                  <a:srgbClr val="272E33"/>
                </a:solidFill>
                <a:latin typeface="+mj-lt"/>
              </a:rPr>
              <a:t>уровень </a:t>
            </a:r>
            <a:r>
              <a:rPr lang="ru-RU" sz="1200" dirty="0">
                <a:solidFill>
                  <a:srgbClr val="272E33"/>
                </a:solidFill>
                <a:latin typeface="+mj-lt"/>
              </a:rPr>
              <a:t>цифровой грамотности</a:t>
            </a:r>
          </a:p>
        </p:txBody>
      </p:sp>
      <p:sp>
        <p:nvSpPr>
          <p:cNvPr id="47" name="Куб 46"/>
          <p:cNvSpPr/>
          <p:nvPr/>
        </p:nvSpPr>
        <p:spPr>
          <a:xfrm>
            <a:off x="9220302" y="3421573"/>
            <a:ext cx="953110" cy="907533"/>
          </a:xfrm>
          <a:prstGeom prst="cube">
            <a:avLst/>
          </a:prstGeom>
          <a:noFill/>
          <a:ln w="12700">
            <a:solidFill>
              <a:srgbClr val="272E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0" name="Рисунок 5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8606" y="3719780"/>
            <a:ext cx="458889" cy="458889"/>
          </a:xfrm>
          <a:prstGeom prst="rect">
            <a:avLst/>
          </a:prstGeom>
        </p:spPr>
      </p:pic>
      <p:pic>
        <p:nvPicPr>
          <p:cNvPr id="69" name="Рисунок 6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3630" y="3703532"/>
            <a:ext cx="493922" cy="493922"/>
          </a:xfrm>
          <a:prstGeom prst="rect">
            <a:avLst/>
          </a:prstGeom>
        </p:spPr>
      </p:pic>
      <p:pic>
        <p:nvPicPr>
          <p:cNvPr id="71" name="Рисунок 70">
            <a:extLst>
              <a:ext uri="{FF2B5EF4-FFF2-40B4-BE49-F238E27FC236}">
                <a16:creationId xmlns:a16="http://schemas.microsoft.com/office/drawing/2014/main" id="{9E3E6F90-BB4E-FF4C-A49E-4EA56FF9AD2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1"/>
              </a:ext>
            </a:extLst>
          </a:blip>
          <a:stretch>
            <a:fillRect/>
          </a:stretch>
        </p:blipFill>
        <p:spPr>
          <a:xfrm>
            <a:off x="3626842" y="3735942"/>
            <a:ext cx="471037" cy="471037"/>
          </a:xfrm>
          <a:prstGeom prst="rect">
            <a:avLst/>
          </a:prstGeom>
        </p:spPr>
      </p:pic>
      <p:pic>
        <p:nvPicPr>
          <p:cNvPr id="73" name="Рисунок 72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6526" y="3718850"/>
            <a:ext cx="489352" cy="489352"/>
          </a:xfrm>
          <a:prstGeom prst="rect">
            <a:avLst/>
          </a:prstGeom>
        </p:spPr>
      </p:pic>
      <p:cxnSp>
        <p:nvCxnSpPr>
          <p:cNvPr id="78" name="Прямая соединительная линия 77"/>
          <p:cNvCxnSpPr/>
          <p:nvPr/>
        </p:nvCxnSpPr>
        <p:spPr>
          <a:xfrm flipV="1">
            <a:off x="0" y="2746558"/>
            <a:ext cx="3248025" cy="17811"/>
          </a:xfrm>
          <a:prstGeom prst="line">
            <a:avLst/>
          </a:prstGeom>
          <a:ln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" name="Прямоугольник 81"/>
          <p:cNvSpPr/>
          <p:nvPr/>
        </p:nvSpPr>
        <p:spPr>
          <a:xfrm>
            <a:off x="827583" y="384259"/>
            <a:ext cx="2738507" cy="338554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r>
              <a:rPr lang="ru-RU" sz="2200" dirty="0" smtClean="0">
                <a:solidFill>
                  <a:srgbClr val="272E33"/>
                </a:solidFill>
              </a:rPr>
              <a:t>Зачем нужна Система  </a:t>
            </a:r>
            <a:endParaRPr lang="ru-RU" sz="2200" dirty="0">
              <a:solidFill>
                <a:srgbClr val="272E33"/>
              </a:solidFill>
            </a:endParaRPr>
          </a:p>
        </p:txBody>
      </p:sp>
      <p:cxnSp>
        <p:nvCxnSpPr>
          <p:cNvPr id="83" name="Прямая соединительная линия 82"/>
          <p:cNvCxnSpPr/>
          <p:nvPr/>
        </p:nvCxnSpPr>
        <p:spPr>
          <a:xfrm>
            <a:off x="664244" y="306973"/>
            <a:ext cx="0" cy="493127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6" name="Куб 85"/>
          <p:cNvSpPr/>
          <p:nvPr/>
        </p:nvSpPr>
        <p:spPr>
          <a:xfrm>
            <a:off x="6343574" y="3421573"/>
            <a:ext cx="953110" cy="907533"/>
          </a:xfrm>
          <a:prstGeom prst="cube">
            <a:avLst/>
          </a:prstGeom>
          <a:noFill/>
          <a:ln w="12700">
            <a:solidFill>
              <a:srgbClr val="272E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9" name="Куб 88"/>
          <p:cNvSpPr/>
          <p:nvPr/>
        </p:nvSpPr>
        <p:spPr>
          <a:xfrm>
            <a:off x="3489281" y="3421573"/>
            <a:ext cx="953110" cy="907533"/>
          </a:xfrm>
          <a:prstGeom prst="cube">
            <a:avLst/>
          </a:prstGeom>
          <a:noFill/>
          <a:ln w="12700">
            <a:solidFill>
              <a:srgbClr val="272E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0" name="Куб 89"/>
          <p:cNvSpPr/>
          <p:nvPr/>
        </p:nvSpPr>
        <p:spPr>
          <a:xfrm>
            <a:off x="731483" y="3421573"/>
            <a:ext cx="953110" cy="907533"/>
          </a:xfrm>
          <a:prstGeom prst="cube">
            <a:avLst/>
          </a:prstGeom>
          <a:noFill/>
          <a:ln w="12700">
            <a:solidFill>
              <a:srgbClr val="272E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246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Скругленный прямоугольник 83"/>
          <p:cNvSpPr/>
          <p:nvPr/>
        </p:nvSpPr>
        <p:spPr>
          <a:xfrm>
            <a:off x="980302" y="5276228"/>
            <a:ext cx="2572523" cy="799995"/>
          </a:xfrm>
          <a:prstGeom prst="roundRect">
            <a:avLst>
              <a:gd name="adj" fmla="val 5554"/>
            </a:avLst>
          </a:prstGeom>
          <a:solidFill>
            <a:srgbClr val="F1F1F4"/>
          </a:solidFill>
          <a:ln>
            <a:solidFill>
              <a:srgbClr val="61AAE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9" name="Скругленный прямоугольник 78"/>
          <p:cNvSpPr/>
          <p:nvPr/>
        </p:nvSpPr>
        <p:spPr>
          <a:xfrm>
            <a:off x="4074545" y="5274978"/>
            <a:ext cx="3177154" cy="799995"/>
          </a:xfrm>
          <a:prstGeom prst="roundRect">
            <a:avLst>
              <a:gd name="adj" fmla="val 5554"/>
            </a:avLst>
          </a:prstGeom>
          <a:solidFill>
            <a:srgbClr val="F1F1F4"/>
          </a:solidFill>
          <a:ln>
            <a:solidFill>
              <a:srgbClr val="61AAE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2" name="Скругленный прямоугольник 71"/>
          <p:cNvSpPr/>
          <p:nvPr/>
        </p:nvSpPr>
        <p:spPr>
          <a:xfrm rot="10800000" flipH="1">
            <a:off x="963580" y="1858853"/>
            <a:ext cx="10250520" cy="2876198"/>
          </a:xfrm>
          <a:prstGeom prst="roundRect">
            <a:avLst>
              <a:gd name="adj" fmla="val 7207"/>
            </a:avLst>
          </a:prstGeom>
          <a:gradFill flip="none" rotWithShape="1">
            <a:gsLst>
              <a:gs pos="0">
                <a:srgbClr val="5E9EFF"/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CD9FF"/>
              </a:gs>
            </a:gsLst>
            <a:lin ang="189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9" name="Группа 8"/>
          <p:cNvGrpSpPr/>
          <p:nvPr/>
        </p:nvGrpSpPr>
        <p:grpSpPr>
          <a:xfrm>
            <a:off x="1269132" y="2100158"/>
            <a:ext cx="2189326" cy="2394283"/>
            <a:chOff x="3033465" y="2054148"/>
            <a:chExt cx="2189326" cy="2394283"/>
          </a:xfrm>
          <a:effectLst/>
        </p:grpSpPr>
        <p:sp>
          <p:nvSpPr>
            <p:cNvPr id="21" name="Скругленный прямоугольник 20"/>
            <p:cNvSpPr/>
            <p:nvPr/>
          </p:nvSpPr>
          <p:spPr>
            <a:xfrm>
              <a:off x="3033465" y="2054148"/>
              <a:ext cx="2189326" cy="2394283"/>
            </a:xfrm>
            <a:prstGeom prst="roundRect">
              <a:avLst>
                <a:gd name="adj" fmla="val 6360"/>
              </a:avLst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pic>
          <p:nvPicPr>
            <p:cNvPr id="8" name="Рисунок 7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1839" t="481" r="727" b="3624"/>
            <a:stretch/>
          </p:blipFill>
          <p:spPr>
            <a:xfrm>
              <a:off x="3133407" y="2154334"/>
              <a:ext cx="1980000" cy="2196000"/>
            </a:xfrm>
            <a:prstGeom prst="roundRect">
              <a:avLst>
                <a:gd name="adj" fmla="val 5741"/>
              </a:avLst>
            </a:prstGeom>
            <a:solidFill>
              <a:srgbClr val="FFFFFF">
                <a:shade val="85000"/>
              </a:srgbClr>
            </a:solidFill>
            <a:ln w="28575">
              <a:solidFill>
                <a:srgbClr val="61AAE0"/>
              </a:solidFill>
            </a:ln>
            <a:effectLst/>
          </p:spPr>
        </p:pic>
      </p:grpSp>
      <p:grpSp>
        <p:nvGrpSpPr>
          <p:cNvPr id="53" name="Группа 52"/>
          <p:cNvGrpSpPr/>
          <p:nvPr/>
        </p:nvGrpSpPr>
        <p:grpSpPr>
          <a:xfrm>
            <a:off x="3759314" y="2100158"/>
            <a:ext cx="2140893" cy="2394283"/>
            <a:chOff x="3049941" y="2054148"/>
            <a:chExt cx="2140893" cy="2394283"/>
          </a:xfrm>
          <a:effectLst/>
        </p:grpSpPr>
        <p:sp>
          <p:nvSpPr>
            <p:cNvPr id="55" name="Скругленный прямоугольник 54"/>
            <p:cNvSpPr/>
            <p:nvPr/>
          </p:nvSpPr>
          <p:spPr>
            <a:xfrm>
              <a:off x="3049941" y="2054148"/>
              <a:ext cx="2140893" cy="2394283"/>
            </a:xfrm>
            <a:prstGeom prst="roundRect">
              <a:avLst>
                <a:gd name="adj" fmla="val 6360"/>
              </a:avLst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pic>
          <p:nvPicPr>
            <p:cNvPr id="66" name="Рисунок 65"/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36" t="782" r="1436" b="3906"/>
            <a:stretch/>
          </p:blipFill>
          <p:spPr>
            <a:xfrm>
              <a:off x="3179332" y="2154334"/>
              <a:ext cx="1888149" cy="2196000"/>
            </a:xfrm>
            <a:prstGeom prst="roundRect">
              <a:avLst>
                <a:gd name="adj" fmla="val 5741"/>
              </a:avLst>
            </a:prstGeom>
            <a:solidFill>
              <a:srgbClr val="FFFFFF">
                <a:shade val="85000"/>
              </a:srgbClr>
            </a:solidFill>
            <a:ln w="28575">
              <a:solidFill>
                <a:srgbClr val="61AAE0"/>
              </a:solidFill>
            </a:ln>
            <a:effectLst/>
          </p:spPr>
        </p:pic>
      </p:grpSp>
      <p:grpSp>
        <p:nvGrpSpPr>
          <p:cNvPr id="67" name="Группа 66"/>
          <p:cNvGrpSpPr/>
          <p:nvPr/>
        </p:nvGrpSpPr>
        <p:grpSpPr>
          <a:xfrm>
            <a:off x="6259416" y="2100158"/>
            <a:ext cx="2189326" cy="2394283"/>
            <a:chOff x="3033465" y="2054148"/>
            <a:chExt cx="2189326" cy="2394283"/>
          </a:xfrm>
          <a:effectLst/>
        </p:grpSpPr>
        <p:sp>
          <p:nvSpPr>
            <p:cNvPr id="68" name="Скругленный прямоугольник 67"/>
            <p:cNvSpPr/>
            <p:nvPr/>
          </p:nvSpPr>
          <p:spPr>
            <a:xfrm>
              <a:off x="3033465" y="2054148"/>
              <a:ext cx="2189326" cy="2394283"/>
            </a:xfrm>
            <a:prstGeom prst="roundRect">
              <a:avLst>
                <a:gd name="adj" fmla="val 6360"/>
              </a:avLst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pic>
          <p:nvPicPr>
            <p:cNvPr id="69" name="Рисунок 68"/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01" t="1539" r="1801" b="4615"/>
            <a:stretch/>
          </p:blipFill>
          <p:spPr>
            <a:xfrm>
              <a:off x="3169071" y="2154334"/>
              <a:ext cx="1908672" cy="2196000"/>
            </a:xfrm>
            <a:prstGeom prst="roundRect">
              <a:avLst>
                <a:gd name="adj" fmla="val 5741"/>
              </a:avLst>
            </a:prstGeom>
            <a:solidFill>
              <a:srgbClr val="FFFFFF">
                <a:shade val="85000"/>
              </a:srgbClr>
            </a:solidFill>
            <a:ln w="28575">
              <a:solidFill>
                <a:srgbClr val="61AAE0"/>
              </a:solidFill>
            </a:ln>
            <a:effectLst/>
          </p:spPr>
        </p:pic>
      </p:grpSp>
      <p:grpSp>
        <p:nvGrpSpPr>
          <p:cNvPr id="70" name="Группа 69"/>
          <p:cNvGrpSpPr/>
          <p:nvPr/>
        </p:nvGrpSpPr>
        <p:grpSpPr>
          <a:xfrm>
            <a:off x="8712495" y="2100158"/>
            <a:ext cx="2189326" cy="2394283"/>
            <a:chOff x="3033465" y="2054148"/>
            <a:chExt cx="2189326" cy="2394283"/>
          </a:xfrm>
          <a:effectLst/>
        </p:grpSpPr>
        <p:sp>
          <p:nvSpPr>
            <p:cNvPr id="71" name="Скругленный прямоугольник 70"/>
            <p:cNvSpPr/>
            <p:nvPr/>
          </p:nvSpPr>
          <p:spPr>
            <a:xfrm>
              <a:off x="3033465" y="2054148"/>
              <a:ext cx="2189326" cy="2394283"/>
            </a:xfrm>
            <a:prstGeom prst="roundRect">
              <a:avLst>
                <a:gd name="adj" fmla="val 6360"/>
              </a:avLst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pic>
          <p:nvPicPr>
            <p:cNvPr id="74" name="Рисунок 73"/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18" t="1539" r="-1818" b="4615"/>
            <a:stretch/>
          </p:blipFill>
          <p:spPr>
            <a:xfrm>
              <a:off x="3140748" y="2154334"/>
              <a:ext cx="1980000" cy="2196000"/>
            </a:xfrm>
            <a:prstGeom prst="roundRect">
              <a:avLst>
                <a:gd name="adj" fmla="val 5741"/>
              </a:avLst>
            </a:prstGeom>
            <a:solidFill>
              <a:srgbClr val="FFFFFF">
                <a:shade val="85000"/>
              </a:srgbClr>
            </a:solidFill>
            <a:ln w="28575">
              <a:solidFill>
                <a:srgbClr val="61AAE0"/>
              </a:solidFill>
            </a:ln>
            <a:effectLst/>
          </p:spPr>
        </p:pic>
      </p:grpSp>
      <p:sp>
        <p:nvSpPr>
          <p:cNvPr id="4" name="Прямоугольник 3"/>
          <p:cNvSpPr/>
          <p:nvPr/>
        </p:nvSpPr>
        <p:spPr>
          <a:xfrm>
            <a:off x="628544" y="1215659"/>
            <a:ext cx="11045157" cy="4616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lnSpc>
                <a:spcPts val="1800"/>
              </a:lnSpc>
            </a:pPr>
            <a:r>
              <a:rPr lang="ru-RU" sz="1600" dirty="0" smtClean="0">
                <a:solidFill>
                  <a:srgbClr val="272E33"/>
                </a:solidFill>
                <a:ea typeface="Calibri" panose="020F0502020204030204" pitchFamily="34" charset="0"/>
              </a:rPr>
              <a:t>Данные </a:t>
            </a:r>
            <a:r>
              <a:rPr lang="ru-RU" sz="1600" dirty="0">
                <a:solidFill>
                  <a:srgbClr val="272E33"/>
                </a:solidFill>
                <a:ea typeface="Calibri" panose="020F0502020204030204" pitchFamily="34" charset="0"/>
              </a:rPr>
              <a:t>о </a:t>
            </a:r>
            <a:r>
              <a:rPr lang="ru-RU" sz="1600" dirty="0" smtClean="0">
                <a:solidFill>
                  <a:srgbClr val="272E33"/>
                </a:solidFill>
                <a:ea typeface="Calibri" panose="020F0502020204030204" pitchFamily="34" charset="0"/>
              </a:rPr>
              <a:t>кадровом обеспечении </a:t>
            </a:r>
            <a:r>
              <a:rPr lang="ru-RU" sz="1600" dirty="0">
                <a:solidFill>
                  <a:srgbClr val="272E33"/>
                </a:solidFill>
                <a:ea typeface="Calibri" panose="020F0502020204030204" pitchFamily="34" charset="0"/>
              </a:rPr>
              <a:t>субъектов </a:t>
            </a:r>
            <a:r>
              <a:rPr lang="ru-RU" sz="1600" dirty="0" smtClean="0">
                <a:solidFill>
                  <a:srgbClr val="272E33"/>
                </a:solidFill>
                <a:ea typeface="Calibri" panose="020F0502020204030204" pitchFamily="34" charset="0"/>
              </a:rPr>
              <a:t>РФ позволят </a:t>
            </a:r>
            <a:r>
              <a:rPr lang="ru-RU" sz="1600" dirty="0">
                <a:solidFill>
                  <a:srgbClr val="272E33"/>
                </a:solidFill>
                <a:ea typeface="Calibri" panose="020F0502020204030204" pitchFamily="34" charset="0"/>
              </a:rPr>
              <a:t>оценить текущую </a:t>
            </a:r>
            <a:r>
              <a:rPr lang="ru-RU" sz="1600" dirty="0" smtClean="0">
                <a:solidFill>
                  <a:srgbClr val="272E33"/>
                </a:solidFill>
                <a:ea typeface="Calibri" panose="020F0502020204030204" pitchFamily="34" charset="0"/>
              </a:rPr>
              <a:t>ситуацию и повысить</a:t>
            </a:r>
            <a:br>
              <a:rPr lang="ru-RU" sz="1600" dirty="0" smtClean="0">
                <a:solidFill>
                  <a:srgbClr val="272E33"/>
                </a:solidFill>
                <a:ea typeface="Calibri" panose="020F0502020204030204" pitchFamily="34" charset="0"/>
              </a:rPr>
            </a:br>
            <a:r>
              <a:rPr lang="ru-RU" sz="1600" dirty="0" smtClean="0">
                <a:solidFill>
                  <a:srgbClr val="272E33"/>
                </a:solidFill>
                <a:ea typeface="Calibri" panose="020F0502020204030204" pitchFamily="34" charset="0"/>
              </a:rPr>
              <a:t>качество принимаемых решений</a:t>
            </a:r>
            <a:r>
              <a:rPr lang="en-US" sz="1600" dirty="0" smtClean="0">
                <a:solidFill>
                  <a:srgbClr val="272E33"/>
                </a:solidFill>
                <a:ea typeface="Calibri" panose="020F0502020204030204" pitchFamily="34" charset="0"/>
              </a:rPr>
              <a:t> </a:t>
            </a:r>
            <a:r>
              <a:rPr lang="ru-RU" sz="1600" dirty="0" smtClean="0">
                <a:solidFill>
                  <a:srgbClr val="272E33"/>
                </a:solidFill>
                <a:ea typeface="Calibri" panose="020F0502020204030204" pitchFamily="34" charset="0"/>
              </a:rPr>
              <a:t>в сфере  </a:t>
            </a:r>
            <a:r>
              <a:rPr lang="ru-RU" sz="1600" smtClean="0">
                <a:solidFill>
                  <a:srgbClr val="272E33"/>
                </a:solidFill>
                <a:ea typeface="Calibri" panose="020F0502020204030204" pitchFamily="34" charset="0"/>
              </a:rPr>
              <a:t>подготовки ИТ-специалистов</a:t>
            </a:r>
            <a:endParaRPr lang="ru-RU" sz="1600" dirty="0" smtClean="0">
              <a:solidFill>
                <a:srgbClr val="272E33"/>
              </a:solidFill>
              <a:ea typeface="Calibri" panose="020F0502020204030204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7970056" y="4509597"/>
            <a:ext cx="3578281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" dirty="0" smtClean="0">
                <a:solidFill>
                  <a:schemeClr val="bg1">
                    <a:lumMod val="50000"/>
                  </a:schemeClr>
                </a:solidFill>
              </a:rPr>
              <a:t>* для доступа к интерактивным </a:t>
            </a:r>
            <a:r>
              <a:rPr lang="ru-RU" sz="600" dirty="0" err="1" smtClean="0">
                <a:solidFill>
                  <a:schemeClr val="bg1">
                    <a:lumMod val="50000"/>
                  </a:schemeClr>
                </a:solidFill>
              </a:rPr>
              <a:t>дашбордами</a:t>
            </a:r>
            <a:r>
              <a:rPr lang="ru-RU" sz="600" dirty="0" smtClean="0">
                <a:solidFill>
                  <a:schemeClr val="bg1">
                    <a:lumMod val="50000"/>
                  </a:schemeClr>
                </a:solidFill>
              </a:rPr>
              <a:t> необходима регистрация через </a:t>
            </a:r>
            <a:r>
              <a:rPr lang="en-US" sz="600" b="1" dirty="0" smtClean="0">
                <a:solidFill>
                  <a:schemeClr val="bg1">
                    <a:lumMod val="50000"/>
                  </a:schemeClr>
                </a:solidFill>
              </a:rPr>
              <a:t>Leader-id</a:t>
            </a:r>
            <a:endParaRPr lang="ru-RU" sz="600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827583" y="384259"/>
            <a:ext cx="5027658" cy="338554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r>
              <a:rPr lang="ru-RU" sz="2200" dirty="0" smtClean="0">
                <a:solidFill>
                  <a:srgbClr val="272E33"/>
                </a:solidFill>
              </a:rPr>
              <a:t>Статистика и аналитика для субъектов </a:t>
            </a:r>
            <a:r>
              <a:rPr lang="ru-RU" sz="2200" dirty="0">
                <a:solidFill>
                  <a:srgbClr val="272E33"/>
                </a:solidFill>
              </a:rPr>
              <a:t>РФ</a:t>
            </a:r>
          </a:p>
        </p:txBody>
      </p:sp>
      <p:cxnSp>
        <p:nvCxnSpPr>
          <p:cNvPr id="18" name="Прямая соединительная линия 17"/>
          <p:cNvCxnSpPr/>
          <p:nvPr/>
        </p:nvCxnSpPr>
        <p:spPr>
          <a:xfrm>
            <a:off x="664244" y="306973"/>
            <a:ext cx="0" cy="493127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7" name="Рисунок 4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209" y="6265472"/>
            <a:ext cx="250093" cy="250093"/>
          </a:xfrm>
          <a:prstGeom prst="rect">
            <a:avLst/>
          </a:prstGeom>
        </p:spPr>
      </p:pic>
      <p:sp>
        <p:nvSpPr>
          <p:cNvPr id="48" name="Прямоугольник 47"/>
          <p:cNvSpPr/>
          <p:nvPr/>
        </p:nvSpPr>
        <p:spPr>
          <a:xfrm>
            <a:off x="963580" y="6264634"/>
            <a:ext cx="7010252" cy="2718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400"/>
              </a:lnSpc>
            </a:pPr>
            <a:r>
              <a:rPr lang="ru-RU" sz="1200" dirty="0" smtClean="0">
                <a:solidFill>
                  <a:srgbClr val="272E33"/>
                </a:solidFill>
              </a:rPr>
              <a:t>Запланирован функционал </a:t>
            </a:r>
            <a:r>
              <a:rPr lang="ru-RU" sz="1200" dirty="0">
                <a:solidFill>
                  <a:srgbClr val="272E33"/>
                </a:solidFill>
              </a:rPr>
              <a:t>подготовки сводного </a:t>
            </a:r>
            <a:r>
              <a:rPr lang="ru-RU" sz="1200" dirty="0" smtClean="0">
                <a:solidFill>
                  <a:srgbClr val="272E33"/>
                </a:solidFill>
              </a:rPr>
              <a:t>аналитического </a:t>
            </a:r>
            <a:r>
              <a:rPr lang="ru-RU" sz="1200" dirty="0">
                <a:solidFill>
                  <a:srgbClr val="272E33"/>
                </a:solidFill>
              </a:rPr>
              <a:t>отчета по субъекту РФ</a:t>
            </a:r>
          </a:p>
        </p:txBody>
      </p:sp>
      <p:sp>
        <p:nvSpPr>
          <p:cNvPr id="51" name="Прямоугольник 50"/>
          <p:cNvSpPr/>
          <p:nvPr/>
        </p:nvSpPr>
        <p:spPr>
          <a:xfrm>
            <a:off x="4241365" y="4838085"/>
            <a:ext cx="3415550" cy="276999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just"/>
            <a:r>
              <a:rPr lang="ru-RU" dirty="0">
                <a:solidFill>
                  <a:srgbClr val="235AB7"/>
                </a:solidFill>
              </a:rPr>
              <a:t>8 показателей </a:t>
            </a:r>
            <a:r>
              <a:rPr lang="ru-RU" dirty="0">
                <a:solidFill>
                  <a:srgbClr val="272E33"/>
                </a:solidFill>
              </a:rPr>
              <a:t>позволяют оценить: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388125" y="5407130"/>
            <a:ext cx="3099632" cy="5561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200"/>
              </a:lnSpc>
              <a:buClr>
                <a:srgbClr val="61AAE0"/>
              </a:buClr>
            </a:pPr>
            <a:r>
              <a:rPr lang="ru-RU" sz="1200" dirty="0">
                <a:solidFill>
                  <a:srgbClr val="272E33"/>
                </a:solidFill>
                <a:ea typeface="Calibri" panose="020F0502020204030204" pitchFamily="34" charset="0"/>
              </a:rPr>
              <a:t>Значимость сектора ИТ </a:t>
            </a:r>
            <a:r>
              <a:rPr lang="ru-RU" sz="1200" dirty="0" smtClean="0">
                <a:solidFill>
                  <a:srgbClr val="272E33"/>
                </a:solidFill>
                <a:ea typeface="Calibri" panose="020F0502020204030204" pitchFamily="34" charset="0"/>
              </a:rPr>
              <a:t/>
            </a:r>
            <a:br>
              <a:rPr lang="ru-RU" sz="1200" dirty="0" smtClean="0">
                <a:solidFill>
                  <a:srgbClr val="272E33"/>
                </a:solidFill>
                <a:ea typeface="Calibri" panose="020F0502020204030204" pitchFamily="34" charset="0"/>
              </a:rPr>
            </a:br>
            <a:r>
              <a:rPr lang="ru-RU" sz="1200" dirty="0" smtClean="0">
                <a:solidFill>
                  <a:srgbClr val="272E33"/>
                </a:solidFill>
                <a:ea typeface="Calibri" panose="020F0502020204030204" pitchFamily="34" charset="0"/>
              </a:rPr>
              <a:t>для </a:t>
            </a:r>
            <a:r>
              <a:rPr lang="ru-RU" sz="1200" dirty="0">
                <a:solidFill>
                  <a:srgbClr val="272E33"/>
                </a:solidFill>
                <a:ea typeface="Calibri" panose="020F0502020204030204" pitchFamily="34" charset="0"/>
              </a:rPr>
              <a:t>региональной </a:t>
            </a:r>
            <a:r>
              <a:rPr lang="ru-RU" sz="1200" dirty="0" smtClean="0">
                <a:solidFill>
                  <a:srgbClr val="272E33"/>
                </a:solidFill>
                <a:ea typeface="Calibri" panose="020F0502020204030204" pitchFamily="34" charset="0"/>
              </a:rPr>
              <a:t/>
            </a:r>
            <a:br>
              <a:rPr lang="ru-RU" sz="1200" dirty="0" smtClean="0">
                <a:solidFill>
                  <a:srgbClr val="272E33"/>
                </a:solidFill>
                <a:ea typeface="Calibri" panose="020F0502020204030204" pitchFamily="34" charset="0"/>
              </a:rPr>
            </a:br>
            <a:r>
              <a:rPr lang="ru-RU" sz="1200" dirty="0" smtClean="0">
                <a:solidFill>
                  <a:srgbClr val="272E33"/>
                </a:solidFill>
                <a:ea typeface="Calibri" panose="020F0502020204030204" pitchFamily="34" charset="0"/>
              </a:rPr>
              <a:t>Экономики и </a:t>
            </a:r>
            <a:r>
              <a:rPr lang="ru-RU" sz="1200" dirty="0">
                <a:solidFill>
                  <a:srgbClr val="272E33"/>
                </a:solidFill>
                <a:ea typeface="Calibri" panose="020F0502020204030204" pitchFamily="34" charset="0"/>
              </a:rPr>
              <a:t>рынка труда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4400115" y="5407130"/>
            <a:ext cx="3267571" cy="5561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200"/>
              </a:lnSpc>
              <a:buClr>
                <a:srgbClr val="61AAE0"/>
              </a:buClr>
            </a:pPr>
            <a:r>
              <a:rPr lang="ru-RU" sz="1200" dirty="0">
                <a:solidFill>
                  <a:srgbClr val="272E33"/>
                </a:solidFill>
                <a:ea typeface="Calibri" panose="020F0502020204030204" pitchFamily="34" charset="0"/>
              </a:rPr>
              <a:t>Текущие возможности системы </a:t>
            </a:r>
            <a:r>
              <a:rPr lang="ru-RU" sz="1200" dirty="0" smtClean="0">
                <a:solidFill>
                  <a:srgbClr val="272E33"/>
                </a:solidFill>
                <a:ea typeface="Calibri" panose="020F0502020204030204" pitchFamily="34" charset="0"/>
              </a:rPr>
              <a:t/>
            </a:r>
            <a:br>
              <a:rPr lang="ru-RU" sz="1200" dirty="0" smtClean="0">
                <a:solidFill>
                  <a:srgbClr val="272E33"/>
                </a:solidFill>
                <a:ea typeface="Calibri" panose="020F0502020204030204" pitchFamily="34" charset="0"/>
              </a:rPr>
            </a:br>
            <a:r>
              <a:rPr lang="ru-RU" sz="1200" dirty="0" smtClean="0">
                <a:solidFill>
                  <a:srgbClr val="272E33"/>
                </a:solidFill>
                <a:ea typeface="Calibri" panose="020F0502020204030204" pitchFamily="34" charset="0"/>
              </a:rPr>
              <a:t>образования по </a:t>
            </a:r>
            <a:r>
              <a:rPr lang="ru-RU" sz="1200" dirty="0">
                <a:solidFill>
                  <a:srgbClr val="272E33"/>
                </a:solidFill>
                <a:ea typeface="Calibri" panose="020F0502020204030204" pitchFamily="34" charset="0"/>
              </a:rPr>
              <a:t>подготовке кадров </a:t>
            </a:r>
            <a:r>
              <a:rPr lang="ru-RU" sz="1200" dirty="0" smtClean="0">
                <a:solidFill>
                  <a:srgbClr val="272E33"/>
                </a:solidFill>
                <a:ea typeface="Calibri" panose="020F0502020204030204" pitchFamily="34" charset="0"/>
              </a:rPr>
              <a:t/>
            </a:r>
            <a:br>
              <a:rPr lang="ru-RU" sz="1200" dirty="0" smtClean="0">
                <a:solidFill>
                  <a:srgbClr val="272E33"/>
                </a:solidFill>
                <a:ea typeface="Calibri" panose="020F0502020204030204" pitchFamily="34" charset="0"/>
              </a:rPr>
            </a:br>
            <a:r>
              <a:rPr lang="ru-RU" sz="1200" dirty="0" smtClean="0">
                <a:solidFill>
                  <a:srgbClr val="272E33"/>
                </a:solidFill>
                <a:ea typeface="Calibri" panose="020F0502020204030204" pitchFamily="34" charset="0"/>
              </a:rPr>
              <a:t>для</a:t>
            </a:r>
            <a:r>
              <a:rPr lang="en-US" sz="1200" dirty="0" smtClean="0">
                <a:solidFill>
                  <a:srgbClr val="272E33"/>
                </a:solidFill>
                <a:ea typeface="Calibri" panose="020F0502020204030204" pitchFamily="34" charset="0"/>
              </a:rPr>
              <a:t> </a:t>
            </a:r>
            <a:r>
              <a:rPr lang="ru-RU" sz="1200" dirty="0">
                <a:solidFill>
                  <a:srgbClr val="272E33"/>
                </a:solidFill>
                <a:ea typeface="Calibri" panose="020F0502020204030204" pitchFamily="34" charset="0"/>
              </a:rPr>
              <a:t>отрасли ИТ </a:t>
            </a:r>
            <a:r>
              <a:rPr lang="ru-RU" sz="1200" dirty="0" smtClean="0">
                <a:solidFill>
                  <a:srgbClr val="272E33"/>
                </a:solidFill>
                <a:ea typeface="Calibri" panose="020F0502020204030204" pitchFamily="34" charset="0"/>
              </a:rPr>
              <a:t>в </a:t>
            </a:r>
            <a:r>
              <a:rPr lang="ru-RU" sz="1200" dirty="0">
                <a:solidFill>
                  <a:srgbClr val="272E33"/>
                </a:solidFill>
                <a:ea typeface="Calibri" panose="020F0502020204030204" pitchFamily="34" charset="0"/>
              </a:rPr>
              <a:t>разрезе субъектов</a:t>
            </a:r>
          </a:p>
        </p:txBody>
      </p:sp>
      <p:sp>
        <p:nvSpPr>
          <p:cNvPr id="80" name="Скругленный прямоугольник 79"/>
          <p:cNvSpPr/>
          <p:nvPr/>
        </p:nvSpPr>
        <p:spPr>
          <a:xfrm>
            <a:off x="7696201" y="5274978"/>
            <a:ext cx="3622520" cy="799995"/>
          </a:xfrm>
          <a:prstGeom prst="roundRect">
            <a:avLst>
              <a:gd name="adj" fmla="val 5554"/>
            </a:avLst>
          </a:prstGeom>
          <a:solidFill>
            <a:srgbClr val="F1F1F4"/>
          </a:solidFill>
          <a:ln>
            <a:solidFill>
              <a:srgbClr val="61AAE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2" name="TextBox 51"/>
          <p:cNvSpPr txBox="1"/>
          <p:nvPr/>
        </p:nvSpPr>
        <p:spPr>
          <a:xfrm>
            <a:off x="8059381" y="5407130"/>
            <a:ext cx="3157367" cy="5561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200"/>
              </a:lnSpc>
              <a:buClr>
                <a:srgbClr val="61AAE0"/>
              </a:buClr>
            </a:pPr>
            <a:r>
              <a:rPr lang="ru-RU" sz="1200" dirty="0">
                <a:solidFill>
                  <a:srgbClr val="272E33"/>
                </a:solidFill>
                <a:ea typeface="Calibri" panose="020F0502020204030204" pitchFamily="34" charset="0"/>
              </a:rPr>
              <a:t>Кадровый потенциал (численность приема, численность школьников с углубленным</a:t>
            </a:r>
            <a:br>
              <a:rPr lang="ru-RU" sz="1200" dirty="0">
                <a:solidFill>
                  <a:srgbClr val="272E33"/>
                </a:solidFill>
                <a:ea typeface="Calibri" panose="020F0502020204030204" pitchFamily="34" charset="0"/>
              </a:rPr>
            </a:br>
            <a:r>
              <a:rPr lang="ru-RU" sz="1200" dirty="0">
                <a:solidFill>
                  <a:srgbClr val="272E33"/>
                </a:solidFill>
                <a:ea typeface="Calibri" panose="020F0502020204030204" pitchFamily="34" charset="0"/>
              </a:rPr>
              <a:t>изучением предметов связанных с ИТ)</a:t>
            </a:r>
          </a:p>
        </p:txBody>
      </p:sp>
      <p:grpSp>
        <p:nvGrpSpPr>
          <p:cNvPr id="23" name="Группа 22"/>
          <p:cNvGrpSpPr/>
          <p:nvPr/>
        </p:nvGrpSpPr>
        <p:grpSpPr>
          <a:xfrm>
            <a:off x="740586" y="5420171"/>
            <a:ext cx="445988" cy="445988"/>
            <a:chOff x="740586" y="5420171"/>
            <a:chExt cx="445988" cy="445988"/>
          </a:xfrm>
        </p:grpSpPr>
        <p:sp>
          <p:nvSpPr>
            <p:cNvPr id="20" name="Овал 19"/>
            <p:cNvSpPr/>
            <p:nvPr/>
          </p:nvSpPr>
          <p:spPr>
            <a:xfrm>
              <a:off x="740586" y="5420171"/>
              <a:ext cx="445988" cy="445988"/>
            </a:xfrm>
            <a:prstGeom prst="ellipse">
              <a:avLst/>
            </a:prstGeom>
            <a:solidFill>
              <a:srgbClr val="F1F1F4"/>
            </a:solidFill>
            <a:ln>
              <a:solidFill>
                <a:srgbClr val="61AAE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794927" y="5426875"/>
              <a:ext cx="327334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2200" dirty="0">
                  <a:solidFill>
                    <a:srgbClr val="61AAE0"/>
                  </a:solidFill>
                </a:rPr>
                <a:t>1</a:t>
              </a:r>
            </a:p>
          </p:txBody>
        </p:sp>
      </p:grpSp>
      <p:grpSp>
        <p:nvGrpSpPr>
          <p:cNvPr id="81" name="Группа 80"/>
          <p:cNvGrpSpPr/>
          <p:nvPr/>
        </p:nvGrpSpPr>
        <p:grpSpPr>
          <a:xfrm>
            <a:off x="3851551" y="5435652"/>
            <a:ext cx="445988" cy="445988"/>
            <a:chOff x="740586" y="5420171"/>
            <a:chExt cx="445988" cy="445988"/>
          </a:xfrm>
        </p:grpSpPr>
        <p:sp>
          <p:nvSpPr>
            <p:cNvPr id="82" name="Овал 81"/>
            <p:cNvSpPr/>
            <p:nvPr/>
          </p:nvSpPr>
          <p:spPr>
            <a:xfrm>
              <a:off x="740586" y="5420171"/>
              <a:ext cx="445988" cy="445988"/>
            </a:xfrm>
            <a:prstGeom prst="ellipse">
              <a:avLst/>
            </a:prstGeom>
            <a:solidFill>
              <a:srgbClr val="F1F1F4"/>
            </a:solidFill>
            <a:ln>
              <a:solidFill>
                <a:srgbClr val="61AAE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3" name="TextBox 82"/>
            <p:cNvSpPr txBox="1"/>
            <p:nvPr/>
          </p:nvSpPr>
          <p:spPr>
            <a:xfrm>
              <a:off x="794927" y="5426875"/>
              <a:ext cx="327334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2200" dirty="0" smtClean="0">
                  <a:solidFill>
                    <a:srgbClr val="61AAE0"/>
                  </a:solidFill>
                </a:rPr>
                <a:t>2</a:t>
              </a:r>
              <a:endParaRPr lang="ru-RU" sz="2200" dirty="0">
                <a:solidFill>
                  <a:srgbClr val="61AAE0"/>
                </a:solidFill>
              </a:endParaRPr>
            </a:p>
          </p:txBody>
        </p:sp>
      </p:grpSp>
      <p:grpSp>
        <p:nvGrpSpPr>
          <p:cNvPr id="85" name="Группа 84"/>
          <p:cNvGrpSpPr/>
          <p:nvPr/>
        </p:nvGrpSpPr>
        <p:grpSpPr>
          <a:xfrm>
            <a:off x="7476008" y="5435652"/>
            <a:ext cx="445988" cy="445988"/>
            <a:chOff x="740586" y="5420171"/>
            <a:chExt cx="445988" cy="445988"/>
          </a:xfrm>
        </p:grpSpPr>
        <p:sp>
          <p:nvSpPr>
            <p:cNvPr id="86" name="Овал 85"/>
            <p:cNvSpPr/>
            <p:nvPr/>
          </p:nvSpPr>
          <p:spPr>
            <a:xfrm>
              <a:off x="740586" y="5420171"/>
              <a:ext cx="445988" cy="445988"/>
            </a:xfrm>
            <a:prstGeom prst="ellipse">
              <a:avLst/>
            </a:prstGeom>
            <a:solidFill>
              <a:srgbClr val="F1F1F4"/>
            </a:solidFill>
            <a:ln>
              <a:solidFill>
                <a:srgbClr val="61AAE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7" name="TextBox 86"/>
            <p:cNvSpPr txBox="1"/>
            <p:nvPr/>
          </p:nvSpPr>
          <p:spPr>
            <a:xfrm>
              <a:off x="804452" y="5426875"/>
              <a:ext cx="327334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200" dirty="0" smtClean="0">
                  <a:solidFill>
                    <a:srgbClr val="61AAE0"/>
                  </a:solidFill>
                </a:rPr>
                <a:t>3</a:t>
              </a:r>
              <a:endParaRPr lang="ru-RU" sz="2200" dirty="0">
                <a:solidFill>
                  <a:srgbClr val="61AAE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110039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626845" y="1364287"/>
            <a:ext cx="9087241" cy="92333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lnSpc>
                <a:spcPts val="1800"/>
              </a:lnSpc>
            </a:pPr>
            <a:r>
              <a:rPr lang="ru-RU" sz="1600" dirty="0">
                <a:solidFill>
                  <a:srgbClr val="272E33"/>
                </a:solidFill>
                <a:ea typeface="Calibri" panose="020F0502020204030204" pitchFamily="34" charset="0"/>
              </a:rPr>
              <a:t>Данные по итогам мониторинга реализации федерального проекта «Кадры для цифровой </a:t>
            </a:r>
            <a:r>
              <a:rPr lang="ru-RU" sz="1600" dirty="0" smtClean="0">
                <a:solidFill>
                  <a:srgbClr val="272E33"/>
                </a:solidFill>
                <a:ea typeface="Calibri" panose="020F0502020204030204" pitchFamily="34" charset="0"/>
              </a:rPr>
              <a:t>экономики»</a:t>
            </a:r>
            <a:br>
              <a:rPr lang="ru-RU" sz="1600" dirty="0" smtClean="0">
                <a:solidFill>
                  <a:srgbClr val="272E33"/>
                </a:solidFill>
                <a:ea typeface="Calibri" panose="020F0502020204030204" pitchFamily="34" charset="0"/>
              </a:rPr>
            </a:br>
            <a:r>
              <a:rPr lang="ru-RU" sz="1600" dirty="0" smtClean="0">
                <a:solidFill>
                  <a:srgbClr val="272E33"/>
                </a:solidFill>
                <a:ea typeface="Calibri" panose="020F0502020204030204" pitchFamily="34" charset="0"/>
              </a:rPr>
              <a:t>в </a:t>
            </a:r>
            <a:r>
              <a:rPr lang="ru-RU" sz="1600" dirty="0">
                <a:solidFill>
                  <a:srgbClr val="272E33"/>
                </a:solidFill>
                <a:ea typeface="Calibri" panose="020F0502020204030204" pitchFamily="34" charset="0"/>
              </a:rPr>
              <a:t>разрезе субъектов РФ позволят управлять развитием кадрового потенциала </a:t>
            </a:r>
            <a:r>
              <a:rPr lang="ru-RU" sz="1600" dirty="0" smtClean="0">
                <a:solidFill>
                  <a:srgbClr val="272E33"/>
                </a:solidFill>
                <a:ea typeface="Calibri" panose="020F0502020204030204" pitchFamily="34" charset="0"/>
              </a:rPr>
              <a:t>региона, отслеживать внедрение лучших практик в </a:t>
            </a:r>
            <a:r>
              <a:rPr lang="ru-RU" sz="1600" dirty="0">
                <a:solidFill>
                  <a:srgbClr val="272E33"/>
                </a:solidFill>
                <a:ea typeface="Calibri" panose="020F0502020204030204" pitchFamily="34" charset="0"/>
              </a:rPr>
              <a:t>сфере цифровой трансформации и эффективно использовать образовательные </a:t>
            </a:r>
            <a:r>
              <a:rPr lang="ru-RU" sz="1600" dirty="0" smtClean="0">
                <a:solidFill>
                  <a:srgbClr val="272E33"/>
                </a:solidFill>
                <a:ea typeface="Calibri" panose="020F0502020204030204" pitchFamily="34" charset="0"/>
              </a:rPr>
              <a:t>возможности в </a:t>
            </a:r>
            <a:r>
              <a:rPr lang="ru-RU" sz="1600" dirty="0">
                <a:solidFill>
                  <a:srgbClr val="272E33"/>
                </a:solidFill>
                <a:ea typeface="Calibri" panose="020F0502020204030204" pitchFamily="34" charset="0"/>
              </a:rPr>
              <a:t>интересах </a:t>
            </a:r>
            <a:r>
              <a:rPr lang="ru-RU" sz="1600" dirty="0" smtClean="0">
                <a:solidFill>
                  <a:srgbClr val="272E33"/>
                </a:solidFill>
                <a:ea typeface="Calibri" panose="020F0502020204030204" pitchFamily="34" charset="0"/>
              </a:rPr>
              <a:t>жителей региона</a:t>
            </a:r>
            <a:endParaRPr lang="ru-RU" sz="1600" dirty="0">
              <a:solidFill>
                <a:srgbClr val="272E33"/>
              </a:solidFill>
              <a:ea typeface="Calibri" panose="020F0502020204030204" pitchFamily="34" charset="0"/>
            </a:endParaRPr>
          </a:p>
        </p:txBody>
      </p:sp>
      <p:pic>
        <p:nvPicPr>
          <p:cNvPr id="68" name="Рисунок 6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13271" y="4013817"/>
            <a:ext cx="832807" cy="411520"/>
          </a:xfrm>
          <a:prstGeom prst="rect">
            <a:avLst/>
          </a:prstGeom>
        </p:spPr>
      </p:pic>
      <p:pic>
        <p:nvPicPr>
          <p:cNvPr id="69" name="Рисунок 6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9217" y="4009700"/>
            <a:ext cx="1351047" cy="419755"/>
          </a:xfrm>
          <a:prstGeom prst="rect">
            <a:avLst/>
          </a:prstGeom>
        </p:spPr>
      </p:pic>
      <p:grpSp>
        <p:nvGrpSpPr>
          <p:cNvPr id="91" name="Группа 90"/>
          <p:cNvGrpSpPr>
            <a:grpSpLocks noChangeAspect="1"/>
          </p:cNvGrpSpPr>
          <p:nvPr/>
        </p:nvGrpSpPr>
        <p:grpSpPr>
          <a:xfrm>
            <a:off x="626845" y="2568962"/>
            <a:ext cx="6945102" cy="3862368"/>
            <a:chOff x="6441283" y="2737054"/>
            <a:chExt cx="5253360" cy="2921543"/>
          </a:xfrm>
        </p:grpSpPr>
        <p:sp>
          <p:nvSpPr>
            <p:cNvPr id="77" name="Скругленный прямоугольник 76"/>
            <p:cNvSpPr/>
            <p:nvPr/>
          </p:nvSpPr>
          <p:spPr>
            <a:xfrm rot="10800000" flipH="1">
              <a:off x="6441283" y="2737054"/>
              <a:ext cx="5253360" cy="2921543"/>
            </a:xfrm>
            <a:prstGeom prst="roundRect">
              <a:avLst>
                <a:gd name="adj" fmla="val 7207"/>
              </a:avLst>
            </a:prstGeom>
            <a:gradFill flip="none" rotWithShape="1">
              <a:gsLst>
                <a:gs pos="0">
                  <a:srgbClr val="5E9EFF"/>
                </a:gs>
                <a:gs pos="39999">
                  <a:srgbClr val="85C2FF"/>
                </a:gs>
                <a:gs pos="70000">
                  <a:srgbClr val="C4D6EB"/>
                </a:gs>
                <a:gs pos="100000">
                  <a:srgbClr val="FCD9FF"/>
                </a:gs>
              </a:gsLst>
              <a:lin ang="189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grpSp>
          <p:nvGrpSpPr>
            <p:cNvPr id="90" name="Группа 89"/>
            <p:cNvGrpSpPr/>
            <p:nvPr/>
          </p:nvGrpSpPr>
          <p:grpSpPr>
            <a:xfrm>
              <a:off x="6583246" y="2871369"/>
              <a:ext cx="4969433" cy="2652914"/>
              <a:chOff x="6581337" y="2871132"/>
              <a:chExt cx="4969433" cy="2652914"/>
            </a:xfrm>
          </p:grpSpPr>
          <p:pic>
            <p:nvPicPr>
              <p:cNvPr id="85" name="Рисунок 84"/>
              <p:cNvPicPr>
                <a:picLocks noChangeAspect="1"/>
              </p:cNvPicPr>
              <p:nvPr/>
            </p:nvPicPr>
            <p:blipFill rotWithShape="1"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3200" b="-3200"/>
              <a:stretch/>
            </p:blipFill>
            <p:spPr>
              <a:xfrm>
                <a:off x="6581337" y="2871132"/>
                <a:ext cx="4969433" cy="2652914"/>
              </a:xfrm>
              <a:prstGeom prst="roundRect">
                <a:avLst>
                  <a:gd name="adj" fmla="val 4975"/>
                </a:avLst>
              </a:prstGeom>
              <a:solidFill>
                <a:schemeClr val="bg1"/>
              </a:solidFill>
              <a:ln w="28575">
                <a:solidFill>
                  <a:srgbClr val="61AAE0"/>
                </a:solidFill>
              </a:ln>
              <a:effectLst/>
            </p:spPr>
          </p:pic>
          <p:pic>
            <p:nvPicPr>
              <p:cNvPr id="86" name="Рисунок 85"/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007630" y="3570890"/>
                <a:ext cx="1633722" cy="1138655"/>
              </a:xfrm>
              <a:prstGeom prst="rect">
                <a:avLst/>
              </a:prstGeom>
              <a:ln>
                <a:solidFill>
                  <a:srgbClr val="61AAE0"/>
                </a:solidFill>
              </a:ln>
            </p:spPr>
          </p:pic>
        </p:grpSp>
      </p:grpSp>
      <p:sp>
        <p:nvSpPr>
          <p:cNvPr id="14" name="Прямоугольник 13"/>
          <p:cNvSpPr/>
          <p:nvPr/>
        </p:nvSpPr>
        <p:spPr>
          <a:xfrm>
            <a:off x="790184" y="382319"/>
            <a:ext cx="5027658" cy="338554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r>
              <a:rPr lang="ru-RU" sz="2200" dirty="0" smtClean="0">
                <a:solidFill>
                  <a:srgbClr val="272E33"/>
                </a:solidFill>
              </a:rPr>
              <a:t>Статистика и аналитика для субъектов </a:t>
            </a:r>
            <a:r>
              <a:rPr lang="ru-RU" sz="2200" dirty="0">
                <a:solidFill>
                  <a:srgbClr val="272E33"/>
                </a:solidFill>
              </a:rPr>
              <a:t>РФ</a:t>
            </a:r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626845" y="305033"/>
            <a:ext cx="0" cy="493127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Прямоугольник 69"/>
          <p:cNvSpPr/>
          <p:nvPr/>
        </p:nvSpPr>
        <p:spPr>
          <a:xfrm>
            <a:off x="7953960" y="2877714"/>
            <a:ext cx="3704640" cy="71814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lnSpc>
                <a:spcPts val="1400"/>
              </a:lnSpc>
            </a:pPr>
            <a:r>
              <a:rPr lang="ru-RU" sz="1200" dirty="0">
                <a:solidFill>
                  <a:srgbClr val="272E33"/>
                </a:solidFill>
                <a:ea typeface="Calibri" panose="020F0502020204030204" pitchFamily="34" charset="0"/>
              </a:rPr>
              <a:t>Количество обученных по программам дополнительного образования компетенциям цифровой экономики в 2020 </a:t>
            </a:r>
            <a:r>
              <a:rPr lang="ru-RU" sz="1200" dirty="0" smtClean="0">
                <a:solidFill>
                  <a:srgbClr val="272E33"/>
                </a:solidFill>
                <a:ea typeface="Calibri" panose="020F0502020204030204" pitchFamily="34" charset="0"/>
              </a:rPr>
              <a:t>году </a:t>
            </a:r>
            <a:r>
              <a:rPr lang="ru-RU" sz="1200" dirty="0">
                <a:solidFill>
                  <a:srgbClr val="272E33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по </a:t>
            </a:r>
            <a:r>
              <a:rPr lang="ru-RU" sz="1200" dirty="0" smtClean="0">
                <a:solidFill>
                  <a:srgbClr val="272E33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ДПО</a:t>
            </a:r>
            <a:br>
              <a:rPr lang="ru-RU" sz="1200" dirty="0" smtClean="0">
                <a:solidFill>
                  <a:srgbClr val="272E33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1200" dirty="0" smtClean="0">
                <a:solidFill>
                  <a:srgbClr val="272E33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в </a:t>
            </a:r>
            <a:r>
              <a:rPr lang="ru-RU" sz="1200" dirty="0">
                <a:solidFill>
                  <a:srgbClr val="272E33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зоне ответственности Университета 2035, </a:t>
            </a:r>
            <a:r>
              <a:rPr lang="ru-RU" sz="1200" dirty="0" err="1" smtClean="0">
                <a:solidFill>
                  <a:srgbClr val="272E33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РАНХиГС</a:t>
            </a:r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3022261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827583" y="384259"/>
            <a:ext cx="2843599" cy="338554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r>
              <a:rPr lang="ru-RU" sz="2200" dirty="0">
                <a:solidFill>
                  <a:srgbClr val="272E33"/>
                </a:solidFill>
              </a:rPr>
              <a:t>Данные по рынку труда</a:t>
            </a:r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>
            <a:off x="664244" y="306973"/>
            <a:ext cx="0" cy="493127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Прямоугольник 9"/>
          <p:cNvSpPr/>
          <p:nvPr/>
        </p:nvSpPr>
        <p:spPr>
          <a:xfrm>
            <a:off x="818058" y="1288898"/>
            <a:ext cx="6725741" cy="51296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lnSpc>
                <a:spcPts val="2000"/>
              </a:lnSpc>
            </a:pPr>
            <a:r>
              <a:rPr lang="ru-RU" sz="2000" dirty="0">
                <a:solidFill>
                  <a:srgbClr val="272E33"/>
                </a:solidFill>
              </a:rPr>
              <a:t>Интерактивные сервисы и </a:t>
            </a:r>
            <a:r>
              <a:rPr lang="ru-RU" sz="2000" dirty="0" smtClean="0">
                <a:solidFill>
                  <a:srgbClr val="272E33"/>
                </a:solidFill>
              </a:rPr>
              <a:t>опросы</a:t>
            </a:r>
            <a:r>
              <a:rPr lang="en-US" sz="2000" dirty="0" smtClean="0">
                <a:solidFill>
                  <a:srgbClr val="272E33"/>
                </a:solidFill>
              </a:rPr>
              <a:t> </a:t>
            </a:r>
            <a:r>
              <a:rPr lang="ru-RU" sz="2000" dirty="0" smtClean="0">
                <a:solidFill>
                  <a:srgbClr val="272E33"/>
                </a:solidFill>
              </a:rPr>
              <a:t>для </a:t>
            </a:r>
            <a:r>
              <a:rPr lang="ru-RU" sz="2000" dirty="0">
                <a:solidFill>
                  <a:srgbClr val="272E33"/>
                </a:solidFill>
              </a:rPr>
              <a:t>синхронизации </a:t>
            </a:r>
            <a:r>
              <a:rPr lang="ru-RU" sz="2000" dirty="0" smtClean="0">
                <a:solidFill>
                  <a:srgbClr val="272E33"/>
                </a:solidFill>
              </a:rPr>
              <a:t>системы образования с</a:t>
            </a:r>
            <a:r>
              <a:rPr lang="ru-RU" sz="2000" dirty="0">
                <a:solidFill>
                  <a:srgbClr val="272E33"/>
                </a:solidFill>
              </a:rPr>
              <a:t> потребностями рынка труда</a:t>
            </a:r>
          </a:p>
        </p:txBody>
      </p:sp>
      <p:cxnSp>
        <p:nvCxnSpPr>
          <p:cNvPr id="29" name="Прямая соединительная линия 28"/>
          <p:cNvCxnSpPr/>
          <p:nvPr/>
        </p:nvCxnSpPr>
        <p:spPr>
          <a:xfrm>
            <a:off x="4115616" y="3292230"/>
            <a:ext cx="2029372" cy="0"/>
          </a:xfrm>
          <a:prstGeom prst="line">
            <a:avLst/>
          </a:prstGeom>
          <a:ln w="9525">
            <a:solidFill>
              <a:srgbClr val="EE2A7B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0" name="Группа 29"/>
          <p:cNvGrpSpPr/>
          <p:nvPr/>
        </p:nvGrpSpPr>
        <p:grpSpPr>
          <a:xfrm>
            <a:off x="898199" y="2458845"/>
            <a:ext cx="2903813" cy="1694053"/>
            <a:chOff x="715933" y="2388425"/>
            <a:chExt cx="3024521" cy="1764473"/>
          </a:xfrm>
        </p:grpSpPr>
        <p:sp>
          <p:nvSpPr>
            <p:cNvPr id="31" name="Скругленный прямоугольник 30"/>
            <p:cNvSpPr/>
            <p:nvPr/>
          </p:nvSpPr>
          <p:spPr>
            <a:xfrm rot="10800000" flipH="1">
              <a:off x="715933" y="2388425"/>
              <a:ext cx="3024521" cy="1764473"/>
            </a:xfrm>
            <a:prstGeom prst="roundRect">
              <a:avLst>
                <a:gd name="adj" fmla="val 7207"/>
              </a:avLst>
            </a:prstGeom>
            <a:solidFill>
              <a:schemeClr val="bg1"/>
            </a:solidFill>
            <a:ln w="19050">
              <a:solidFill>
                <a:srgbClr val="61AAE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32" name="Рисунок 31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3779" y="2458845"/>
              <a:ext cx="2857403" cy="1631373"/>
            </a:xfrm>
            <a:prstGeom prst="rect">
              <a:avLst/>
            </a:prstGeom>
          </p:spPr>
        </p:pic>
      </p:grpSp>
      <p:sp>
        <p:nvSpPr>
          <p:cNvPr id="35" name="Прямоугольник 34"/>
          <p:cNvSpPr/>
          <p:nvPr/>
        </p:nvSpPr>
        <p:spPr>
          <a:xfrm>
            <a:off x="0" y="1009649"/>
            <a:ext cx="12192000" cy="1080000"/>
          </a:xfrm>
          <a:prstGeom prst="rect">
            <a:avLst/>
          </a:prstGeom>
          <a:gradFill flip="none" rotWithShape="1">
            <a:gsLst>
              <a:gs pos="0">
                <a:srgbClr val="235AB7"/>
              </a:gs>
              <a:gs pos="100000">
                <a:srgbClr val="61AAE0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Прямоугольник 35"/>
          <p:cNvSpPr/>
          <p:nvPr/>
        </p:nvSpPr>
        <p:spPr>
          <a:xfrm>
            <a:off x="818058" y="1225398"/>
            <a:ext cx="11172469" cy="55463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lnSpc>
                <a:spcPts val="2200"/>
              </a:lnSpc>
            </a:pPr>
            <a:r>
              <a:rPr lang="ru-RU" dirty="0">
                <a:solidFill>
                  <a:schemeClr val="bg1"/>
                </a:solidFill>
              </a:rPr>
              <a:t>Интерактивные сервисы и опросы  для синхронизации </a:t>
            </a:r>
          </a:p>
          <a:p>
            <a:pPr>
              <a:lnSpc>
                <a:spcPts val="2200"/>
              </a:lnSpc>
            </a:pPr>
            <a:r>
              <a:rPr lang="ru-RU" dirty="0">
                <a:solidFill>
                  <a:schemeClr val="bg1"/>
                </a:solidFill>
              </a:rPr>
              <a:t>системы образования с потребностями рынка труда</a:t>
            </a:r>
          </a:p>
        </p:txBody>
      </p:sp>
      <p:pic>
        <p:nvPicPr>
          <p:cNvPr id="25" name="Рисунок 2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4292" y="1502717"/>
            <a:ext cx="4822372" cy="4711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6148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6343961" y="1454973"/>
            <a:ext cx="4792675" cy="138435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2000" dirty="0">
                <a:solidFill>
                  <a:srgbClr val="EE2A7B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Лучшие </a:t>
            </a:r>
            <a:r>
              <a:rPr lang="ru-RU" sz="2000" dirty="0" smtClean="0">
                <a:solidFill>
                  <a:srgbClr val="EE2A7B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практики</a:t>
            </a:r>
            <a:endParaRPr lang="en-US" sz="2000" dirty="0" smtClean="0">
              <a:solidFill>
                <a:srgbClr val="EE2A7B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endParaRPr lang="ru-RU" sz="800" b="1" dirty="0">
              <a:solidFill>
                <a:srgbClr val="EE2A7B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ts val="1800"/>
              </a:lnSpc>
            </a:pPr>
            <a:r>
              <a:rPr lang="ru-RU" sz="1600" dirty="0">
                <a:latin typeface="+mj-lt"/>
                <a:ea typeface="Calibri" panose="020F0502020204030204" pitchFamily="34" charset="0"/>
              </a:rPr>
              <a:t>Практики построения персональных траекторий обучения и оценки цифровой грамотности позволят проектировать собственные решения </a:t>
            </a:r>
            <a:r>
              <a:rPr lang="ru-RU" sz="1600" dirty="0" smtClean="0">
                <a:latin typeface="+mj-lt"/>
                <a:ea typeface="Calibri" panose="020F0502020204030204" pitchFamily="34" charset="0"/>
              </a:rPr>
              <a:t>с </a:t>
            </a:r>
            <a:r>
              <a:rPr lang="ru-RU" sz="1600" dirty="0">
                <a:latin typeface="+mj-lt"/>
                <a:ea typeface="Calibri" panose="020F0502020204030204" pitchFamily="34" charset="0"/>
              </a:rPr>
              <a:t>учетом российского и международного опыта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664244" y="1454973"/>
            <a:ext cx="4528858" cy="115352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2000" dirty="0" smtClean="0">
                <a:solidFill>
                  <a:srgbClr val="235AB7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Публикации </a:t>
            </a:r>
            <a:endParaRPr lang="en-US" sz="2000" dirty="0" smtClean="0">
              <a:solidFill>
                <a:srgbClr val="235AB7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endParaRPr lang="ru-RU" sz="800" b="1" dirty="0" smtClean="0">
              <a:solidFill>
                <a:srgbClr val="235AB7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ts val="1800"/>
              </a:lnSpc>
            </a:pPr>
            <a:r>
              <a:rPr lang="ru-RU" sz="1600" dirty="0" smtClean="0">
                <a:latin typeface="+mj-lt"/>
                <a:ea typeface="Calibri" panose="020F0502020204030204" pitchFamily="34" charset="0"/>
              </a:rPr>
              <a:t>Материалы подготовленные </a:t>
            </a:r>
            <a:r>
              <a:rPr lang="en-US" sz="1600" dirty="0" smtClean="0">
                <a:latin typeface="+mj-lt"/>
                <a:ea typeface="Calibri" panose="020F0502020204030204" pitchFamily="34" charset="0"/>
              </a:rPr>
              <a:t/>
            </a:r>
            <a:br>
              <a:rPr lang="en-US" sz="1600" dirty="0" smtClean="0">
                <a:latin typeface="+mj-lt"/>
                <a:ea typeface="Calibri" panose="020F0502020204030204" pitchFamily="34" charset="0"/>
              </a:rPr>
            </a:br>
            <a:r>
              <a:rPr lang="ru-RU" sz="1600" dirty="0" smtClean="0">
                <a:latin typeface="+mj-lt"/>
                <a:ea typeface="Calibri" panose="020F0502020204030204" pitchFamily="34" charset="0"/>
              </a:rPr>
              <a:t>Центром компетенций по результатам анализа российского и международного опыта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827583" y="244559"/>
            <a:ext cx="6510244" cy="615553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>
              <a:lnSpc>
                <a:spcPts val="2400"/>
              </a:lnSpc>
            </a:pPr>
            <a:r>
              <a:rPr lang="ru-RU" sz="2200" dirty="0">
                <a:solidFill>
                  <a:srgbClr val="272E33"/>
                </a:solidFill>
              </a:rPr>
              <a:t>Анализ российского и международного опыта </a:t>
            </a:r>
            <a:br>
              <a:rPr lang="ru-RU" sz="2200" dirty="0">
                <a:solidFill>
                  <a:srgbClr val="272E33"/>
                </a:solidFill>
              </a:rPr>
            </a:br>
            <a:r>
              <a:rPr lang="ru-RU" sz="2200" dirty="0">
                <a:solidFill>
                  <a:srgbClr val="272E33"/>
                </a:solidFill>
              </a:rPr>
              <a:t>по теме подготовки кадров для цифровой экономики </a:t>
            </a:r>
          </a:p>
        </p:txBody>
      </p:sp>
      <p:cxnSp>
        <p:nvCxnSpPr>
          <p:cNvPr id="12" name="Прямая соединительная линия 11"/>
          <p:cNvCxnSpPr/>
          <p:nvPr/>
        </p:nvCxnSpPr>
        <p:spPr>
          <a:xfrm>
            <a:off x="664244" y="306973"/>
            <a:ext cx="0" cy="493127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Скругленный прямоугольник 20"/>
          <p:cNvSpPr/>
          <p:nvPr/>
        </p:nvSpPr>
        <p:spPr>
          <a:xfrm>
            <a:off x="664242" y="3012907"/>
            <a:ext cx="4873915" cy="3232618"/>
          </a:xfrm>
          <a:prstGeom prst="roundRect">
            <a:avLst>
              <a:gd name="adj" fmla="val 6360"/>
            </a:avLst>
          </a:prstGeom>
          <a:noFill/>
          <a:ln w="12700">
            <a:solidFill>
              <a:srgbClr val="61AAE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grpSp>
        <p:nvGrpSpPr>
          <p:cNvPr id="30" name="Группа 29"/>
          <p:cNvGrpSpPr/>
          <p:nvPr/>
        </p:nvGrpSpPr>
        <p:grpSpPr>
          <a:xfrm>
            <a:off x="948348" y="3318286"/>
            <a:ext cx="2027350" cy="2720547"/>
            <a:chOff x="3294492" y="3064335"/>
            <a:chExt cx="2278172" cy="3057131"/>
          </a:xfrm>
        </p:grpSpPr>
        <p:sp>
          <p:nvSpPr>
            <p:cNvPr id="31" name="Скругленный прямоугольник 30"/>
            <p:cNvSpPr/>
            <p:nvPr/>
          </p:nvSpPr>
          <p:spPr>
            <a:xfrm rot="10800000" flipH="1">
              <a:off x="3294492" y="3064335"/>
              <a:ext cx="2278172" cy="3057131"/>
            </a:xfrm>
            <a:prstGeom prst="roundRect">
              <a:avLst>
                <a:gd name="adj" fmla="val 7207"/>
              </a:avLst>
            </a:prstGeom>
            <a:gradFill flip="none" rotWithShape="1">
              <a:gsLst>
                <a:gs pos="0">
                  <a:srgbClr val="5E9EFF"/>
                </a:gs>
                <a:gs pos="39999">
                  <a:srgbClr val="85C2FF"/>
                </a:gs>
                <a:gs pos="70000">
                  <a:srgbClr val="C4D6EB"/>
                </a:gs>
                <a:gs pos="100000">
                  <a:srgbClr val="FCD9FF"/>
                </a:gs>
              </a:gsLst>
              <a:lin ang="189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32" name="Рисунок 3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44605" y="3193985"/>
              <a:ext cx="1977942" cy="2797833"/>
            </a:xfrm>
            <a:prstGeom prst="roundRect">
              <a:avLst>
                <a:gd name="adj" fmla="val 4782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/>
          </p:spPr>
        </p:pic>
      </p:grpSp>
      <p:sp>
        <p:nvSpPr>
          <p:cNvPr id="35" name="Скругленный прямоугольник 34"/>
          <p:cNvSpPr/>
          <p:nvPr/>
        </p:nvSpPr>
        <p:spPr>
          <a:xfrm>
            <a:off x="6343962" y="3012907"/>
            <a:ext cx="5257488" cy="3232618"/>
          </a:xfrm>
          <a:prstGeom prst="roundRect">
            <a:avLst>
              <a:gd name="adj" fmla="val 6360"/>
            </a:avLst>
          </a:prstGeom>
          <a:noFill/>
          <a:ln w="12700">
            <a:solidFill>
              <a:srgbClr val="61AAE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grpSp>
        <p:nvGrpSpPr>
          <p:cNvPr id="34" name="Группа 33"/>
          <p:cNvGrpSpPr/>
          <p:nvPr/>
        </p:nvGrpSpPr>
        <p:grpSpPr>
          <a:xfrm>
            <a:off x="3223463" y="3318286"/>
            <a:ext cx="2027350" cy="2720547"/>
            <a:chOff x="3294492" y="3064335"/>
            <a:chExt cx="2278172" cy="3057131"/>
          </a:xfrm>
        </p:grpSpPr>
        <p:sp>
          <p:nvSpPr>
            <p:cNvPr id="36" name="Скругленный прямоугольник 35"/>
            <p:cNvSpPr/>
            <p:nvPr/>
          </p:nvSpPr>
          <p:spPr>
            <a:xfrm rot="10800000" flipH="1">
              <a:off x="3294492" y="3064335"/>
              <a:ext cx="2278172" cy="3057131"/>
            </a:xfrm>
            <a:prstGeom prst="roundRect">
              <a:avLst>
                <a:gd name="adj" fmla="val 7207"/>
              </a:avLst>
            </a:prstGeom>
            <a:gradFill flip="none" rotWithShape="1">
              <a:gsLst>
                <a:gs pos="0">
                  <a:srgbClr val="5E9EFF"/>
                </a:gs>
                <a:gs pos="39999">
                  <a:srgbClr val="85C2FF"/>
                </a:gs>
                <a:gs pos="70000">
                  <a:srgbClr val="C4D6EB"/>
                </a:gs>
                <a:gs pos="100000">
                  <a:srgbClr val="FCD9FF"/>
                </a:gs>
              </a:gsLst>
              <a:lin ang="189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37" name="Рисунок 36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44605" y="3193985"/>
              <a:ext cx="1977942" cy="2797833"/>
            </a:xfrm>
            <a:prstGeom prst="roundRect">
              <a:avLst>
                <a:gd name="adj" fmla="val 4782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/>
          </p:spPr>
        </p:pic>
      </p:grpSp>
      <p:grpSp>
        <p:nvGrpSpPr>
          <p:cNvPr id="17" name="Группа 16"/>
          <p:cNvGrpSpPr/>
          <p:nvPr/>
        </p:nvGrpSpPr>
        <p:grpSpPr>
          <a:xfrm>
            <a:off x="6565001" y="4426483"/>
            <a:ext cx="1531253" cy="1549805"/>
            <a:chOff x="6895709" y="4063996"/>
            <a:chExt cx="1941781" cy="1965305"/>
          </a:xfrm>
        </p:grpSpPr>
        <p:sp>
          <p:nvSpPr>
            <p:cNvPr id="40" name="Скругленный прямоугольник 39"/>
            <p:cNvSpPr/>
            <p:nvPr/>
          </p:nvSpPr>
          <p:spPr>
            <a:xfrm rot="10800000" flipH="1">
              <a:off x="6895709" y="4063996"/>
              <a:ext cx="1885411" cy="1965305"/>
            </a:xfrm>
            <a:prstGeom prst="roundRect">
              <a:avLst>
                <a:gd name="adj" fmla="val 7207"/>
              </a:avLst>
            </a:prstGeom>
            <a:gradFill flip="none" rotWithShape="1">
              <a:gsLst>
                <a:gs pos="0">
                  <a:srgbClr val="5E9EFF"/>
                </a:gs>
                <a:gs pos="39999">
                  <a:srgbClr val="85C2FF"/>
                </a:gs>
                <a:gs pos="70000">
                  <a:srgbClr val="C4D6EB"/>
                </a:gs>
                <a:gs pos="100000">
                  <a:srgbClr val="FCD9FF"/>
                </a:gs>
              </a:gsLst>
              <a:lin ang="189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" name="Скругленный прямоугольник 14"/>
            <p:cNvSpPr/>
            <p:nvPr/>
          </p:nvSpPr>
          <p:spPr>
            <a:xfrm>
              <a:off x="7028799" y="4838700"/>
              <a:ext cx="1626352" cy="1066938"/>
            </a:xfrm>
            <a:prstGeom prst="roundRect">
              <a:avLst>
                <a:gd name="adj" fmla="val 12572"/>
              </a:avLst>
            </a:prstGeom>
            <a:solidFill>
              <a:srgbClr val="EDEDF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7022472" y="5272606"/>
              <a:ext cx="1815018" cy="5073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Проект </a:t>
              </a:r>
              <a:r>
                <a:rPr lang="ru-RU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«</a:t>
              </a:r>
              <a:r>
                <a:rPr lang="ru-RU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Цифровые профессии»</a:t>
              </a:r>
            </a:p>
          </p:txBody>
        </p:sp>
        <p:pic>
          <p:nvPicPr>
            <p:cNvPr id="13" name="Рисунок 12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28799" y="4187670"/>
              <a:ext cx="1626351" cy="914821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/>
          </p:spPr>
        </p:pic>
        <p:sp>
          <p:nvSpPr>
            <p:cNvPr id="16" name="Скругленный прямоугольник 15"/>
            <p:cNvSpPr/>
            <p:nvPr/>
          </p:nvSpPr>
          <p:spPr>
            <a:xfrm>
              <a:off x="7028799" y="4187670"/>
              <a:ext cx="1626352" cy="1717968"/>
            </a:xfrm>
            <a:prstGeom prst="roundRect">
              <a:avLst>
                <a:gd name="adj" fmla="val 5735"/>
              </a:avLst>
            </a:prstGeom>
            <a:noFill/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18" name="Группа 17"/>
          <p:cNvGrpSpPr/>
          <p:nvPr/>
        </p:nvGrpSpPr>
        <p:grpSpPr>
          <a:xfrm>
            <a:off x="6576369" y="3268905"/>
            <a:ext cx="4792674" cy="327444"/>
            <a:chOff x="6576369" y="3564599"/>
            <a:chExt cx="4792674" cy="327444"/>
          </a:xfrm>
        </p:grpSpPr>
        <p:sp>
          <p:nvSpPr>
            <p:cNvPr id="2" name="Скругленный прямоугольник 1"/>
            <p:cNvSpPr/>
            <p:nvPr/>
          </p:nvSpPr>
          <p:spPr>
            <a:xfrm>
              <a:off x="6576369" y="3564599"/>
              <a:ext cx="4792674" cy="327444"/>
            </a:xfrm>
            <a:prstGeom prst="roundRect">
              <a:avLst/>
            </a:prstGeom>
            <a:solidFill>
              <a:srgbClr val="235AB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6" name="TextBox 55"/>
            <p:cNvSpPr txBox="1"/>
            <p:nvPr/>
          </p:nvSpPr>
          <p:spPr>
            <a:xfrm>
              <a:off x="6759027" y="3589821"/>
              <a:ext cx="446545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200" dirty="0" smtClean="0">
                  <a:solidFill>
                    <a:schemeClr val="bg1"/>
                  </a:solidFill>
                </a:rPr>
                <a:t>Навигаторы для построения персональной траектории обучения</a:t>
              </a:r>
              <a:endParaRPr lang="ru-RU" sz="12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7" name="Группа 56"/>
          <p:cNvGrpSpPr/>
          <p:nvPr/>
        </p:nvGrpSpPr>
        <p:grpSpPr>
          <a:xfrm>
            <a:off x="6576369" y="3726105"/>
            <a:ext cx="4792674" cy="327444"/>
            <a:chOff x="6576369" y="3564599"/>
            <a:chExt cx="4792674" cy="327444"/>
          </a:xfrm>
        </p:grpSpPr>
        <p:sp>
          <p:nvSpPr>
            <p:cNvPr id="58" name="Скругленный прямоугольник 57"/>
            <p:cNvSpPr/>
            <p:nvPr/>
          </p:nvSpPr>
          <p:spPr>
            <a:xfrm>
              <a:off x="6576369" y="3564599"/>
              <a:ext cx="4792674" cy="327444"/>
            </a:xfrm>
            <a:prstGeom prst="roundRect">
              <a:avLst/>
            </a:prstGeom>
            <a:noFill/>
            <a:ln>
              <a:solidFill>
                <a:srgbClr val="235AB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9" name="TextBox 58"/>
            <p:cNvSpPr txBox="1"/>
            <p:nvPr/>
          </p:nvSpPr>
          <p:spPr>
            <a:xfrm>
              <a:off x="6949527" y="3589821"/>
              <a:ext cx="402327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Международные практики оценки цифровой грамотности</a:t>
              </a:r>
              <a:endParaRPr lang="ru-RU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60" name="Группа 59"/>
          <p:cNvGrpSpPr/>
          <p:nvPr/>
        </p:nvGrpSpPr>
        <p:grpSpPr>
          <a:xfrm>
            <a:off x="8228739" y="4426483"/>
            <a:ext cx="1531253" cy="1549805"/>
            <a:chOff x="6895709" y="4063996"/>
            <a:chExt cx="1941781" cy="1965305"/>
          </a:xfrm>
        </p:grpSpPr>
        <p:sp>
          <p:nvSpPr>
            <p:cNvPr id="61" name="Скругленный прямоугольник 60"/>
            <p:cNvSpPr/>
            <p:nvPr/>
          </p:nvSpPr>
          <p:spPr>
            <a:xfrm rot="10800000" flipH="1">
              <a:off x="6895709" y="4063996"/>
              <a:ext cx="1885411" cy="1965305"/>
            </a:xfrm>
            <a:prstGeom prst="roundRect">
              <a:avLst>
                <a:gd name="adj" fmla="val 7207"/>
              </a:avLst>
            </a:prstGeom>
            <a:gradFill flip="none" rotWithShape="1">
              <a:gsLst>
                <a:gs pos="0">
                  <a:srgbClr val="5E9EFF"/>
                </a:gs>
                <a:gs pos="39999">
                  <a:srgbClr val="85C2FF"/>
                </a:gs>
                <a:gs pos="70000">
                  <a:srgbClr val="C4D6EB"/>
                </a:gs>
                <a:gs pos="100000">
                  <a:srgbClr val="FCD9FF"/>
                </a:gs>
              </a:gsLst>
              <a:lin ang="189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2" name="Скругленный прямоугольник 61"/>
            <p:cNvSpPr/>
            <p:nvPr/>
          </p:nvSpPr>
          <p:spPr>
            <a:xfrm>
              <a:off x="7028799" y="4838700"/>
              <a:ext cx="1626352" cy="1066938"/>
            </a:xfrm>
            <a:prstGeom prst="roundRect">
              <a:avLst>
                <a:gd name="adj" fmla="val 12572"/>
              </a:avLst>
            </a:prstGeom>
            <a:solidFill>
              <a:srgbClr val="EDEDF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3" name="TextBox 62"/>
            <p:cNvSpPr txBox="1"/>
            <p:nvPr/>
          </p:nvSpPr>
          <p:spPr>
            <a:xfrm>
              <a:off x="7022472" y="5272606"/>
              <a:ext cx="1815018" cy="5073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Карьерные карты </a:t>
              </a:r>
              <a:br>
                <a:rPr lang="ru-RU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</a:br>
              <a:r>
                <a:rPr lang="ru-RU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НИУ ВШЭ</a:t>
              </a:r>
              <a:endParaRPr lang="ru-RU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pic>
          <p:nvPicPr>
            <p:cNvPr id="64" name="Рисунок 63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28799" y="4187670"/>
              <a:ext cx="1626352" cy="914823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/>
          </p:spPr>
        </p:pic>
        <p:sp>
          <p:nvSpPr>
            <p:cNvPr id="65" name="Скругленный прямоугольник 64"/>
            <p:cNvSpPr/>
            <p:nvPr/>
          </p:nvSpPr>
          <p:spPr>
            <a:xfrm>
              <a:off x="7028799" y="4187670"/>
              <a:ext cx="1626352" cy="1717968"/>
            </a:xfrm>
            <a:prstGeom prst="roundRect">
              <a:avLst>
                <a:gd name="adj" fmla="val 5735"/>
              </a:avLst>
            </a:prstGeom>
            <a:noFill/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66" name="Группа 65"/>
          <p:cNvGrpSpPr/>
          <p:nvPr/>
        </p:nvGrpSpPr>
        <p:grpSpPr>
          <a:xfrm>
            <a:off x="9892478" y="4426483"/>
            <a:ext cx="1531253" cy="1549805"/>
            <a:chOff x="6895709" y="4063996"/>
            <a:chExt cx="1941781" cy="1965305"/>
          </a:xfrm>
        </p:grpSpPr>
        <p:sp>
          <p:nvSpPr>
            <p:cNvPr id="67" name="Скругленный прямоугольник 66"/>
            <p:cNvSpPr/>
            <p:nvPr/>
          </p:nvSpPr>
          <p:spPr>
            <a:xfrm rot="10800000" flipH="1">
              <a:off x="6895709" y="4063996"/>
              <a:ext cx="1885411" cy="1965305"/>
            </a:xfrm>
            <a:prstGeom prst="roundRect">
              <a:avLst>
                <a:gd name="adj" fmla="val 7207"/>
              </a:avLst>
            </a:prstGeom>
            <a:gradFill flip="none" rotWithShape="1">
              <a:gsLst>
                <a:gs pos="0">
                  <a:srgbClr val="5E9EFF"/>
                </a:gs>
                <a:gs pos="39999">
                  <a:srgbClr val="85C2FF"/>
                </a:gs>
                <a:gs pos="70000">
                  <a:srgbClr val="C4D6EB"/>
                </a:gs>
                <a:gs pos="100000">
                  <a:srgbClr val="FCD9FF"/>
                </a:gs>
              </a:gsLst>
              <a:lin ang="189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8" name="Скругленный прямоугольник 67"/>
            <p:cNvSpPr/>
            <p:nvPr/>
          </p:nvSpPr>
          <p:spPr>
            <a:xfrm>
              <a:off x="7028799" y="4838700"/>
              <a:ext cx="1626352" cy="1066938"/>
            </a:xfrm>
            <a:prstGeom prst="roundRect">
              <a:avLst>
                <a:gd name="adj" fmla="val 12572"/>
              </a:avLst>
            </a:prstGeom>
            <a:solidFill>
              <a:srgbClr val="EDEDF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9" name="TextBox 68"/>
            <p:cNvSpPr txBox="1"/>
            <p:nvPr/>
          </p:nvSpPr>
          <p:spPr>
            <a:xfrm>
              <a:off x="7022472" y="5282269"/>
              <a:ext cx="1815018" cy="5073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Портал «Навигатор поступления»</a:t>
              </a:r>
            </a:p>
          </p:txBody>
        </p:sp>
        <p:pic>
          <p:nvPicPr>
            <p:cNvPr id="70" name="Рисунок 69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28799" y="4187670"/>
              <a:ext cx="1626351" cy="914821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/>
          </p:spPr>
        </p:pic>
        <p:sp>
          <p:nvSpPr>
            <p:cNvPr id="71" name="Скругленный прямоугольник 70"/>
            <p:cNvSpPr/>
            <p:nvPr/>
          </p:nvSpPr>
          <p:spPr>
            <a:xfrm>
              <a:off x="7028799" y="4187670"/>
              <a:ext cx="1626352" cy="1717968"/>
            </a:xfrm>
            <a:prstGeom prst="roundRect">
              <a:avLst>
                <a:gd name="adj" fmla="val 5735"/>
              </a:avLst>
            </a:prstGeom>
            <a:noFill/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val="1548432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Скругленный прямоугольник 20"/>
          <p:cNvSpPr/>
          <p:nvPr/>
        </p:nvSpPr>
        <p:spPr>
          <a:xfrm>
            <a:off x="6343962" y="3224333"/>
            <a:ext cx="5257488" cy="3021191"/>
          </a:xfrm>
          <a:prstGeom prst="roundRect">
            <a:avLst>
              <a:gd name="adj" fmla="val 6360"/>
            </a:avLst>
          </a:prstGeom>
          <a:solidFill>
            <a:schemeClr val="bg1"/>
          </a:solidFill>
          <a:ln w="12700">
            <a:solidFill>
              <a:srgbClr val="61AAE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>
            <a:off x="664244" y="306973"/>
            <a:ext cx="0" cy="493127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Прямоугольник 9"/>
          <p:cNvSpPr/>
          <p:nvPr/>
        </p:nvSpPr>
        <p:spPr>
          <a:xfrm>
            <a:off x="827583" y="384259"/>
            <a:ext cx="6876050" cy="307777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>
              <a:lnSpc>
                <a:spcPts val="2400"/>
              </a:lnSpc>
            </a:pPr>
            <a:r>
              <a:rPr lang="ru-RU" sz="2200" dirty="0">
                <a:solidFill>
                  <a:srgbClr val="272E33"/>
                </a:solidFill>
              </a:rPr>
              <a:t>Форматы участия в мероприятиях федерального проекта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6343961" y="1454973"/>
            <a:ext cx="4792675" cy="138435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2000" b="1" dirty="0">
                <a:solidFill>
                  <a:srgbClr val="EE2A7B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Для </a:t>
            </a:r>
            <a:r>
              <a:rPr lang="ru-RU" sz="2000" b="1" dirty="0" smtClean="0">
                <a:solidFill>
                  <a:srgbClr val="EE2A7B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экспертов</a:t>
            </a:r>
            <a:endParaRPr lang="en-US" sz="2000" b="1" dirty="0" smtClean="0">
              <a:solidFill>
                <a:srgbClr val="EE2A7B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endParaRPr lang="ru-RU" sz="800" b="1" dirty="0">
              <a:solidFill>
                <a:srgbClr val="EE2A7B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ts val="1800"/>
              </a:lnSpc>
            </a:pPr>
            <a:r>
              <a:rPr lang="ru-RU" sz="1600" dirty="0">
                <a:latin typeface="+mj-lt"/>
                <a:ea typeface="Calibri" panose="020F0502020204030204" pitchFamily="34" charset="0"/>
              </a:rPr>
              <a:t>Информация о существующих направлениях экспертной деятельности, включающая перечень экспертных групп и описание процесса </a:t>
            </a:r>
            <a:r>
              <a:rPr lang="ru-RU" sz="1600" dirty="0" smtClean="0">
                <a:latin typeface="+mj-lt"/>
                <a:ea typeface="Calibri" panose="020F0502020204030204" pitchFamily="34" charset="0"/>
              </a:rPr>
              <a:t>подключения</a:t>
            </a:r>
            <a:r>
              <a:rPr lang="en-US" sz="1600" dirty="0" smtClean="0">
                <a:latin typeface="+mj-lt"/>
                <a:ea typeface="Calibri" panose="020F0502020204030204" pitchFamily="34" charset="0"/>
              </a:rPr>
              <a:t/>
            </a:r>
            <a:br>
              <a:rPr lang="en-US" sz="1600" dirty="0" smtClean="0">
                <a:latin typeface="+mj-lt"/>
                <a:ea typeface="Calibri" panose="020F0502020204030204" pitchFamily="34" charset="0"/>
              </a:rPr>
            </a:br>
            <a:r>
              <a:rPr lang="ru-RU" sz="1600" dirty="0" smtClean="0">
                <a:latin typeface="+mj-lt"/>
                <a:ea typeface="Calibri" panose="020F0502020204030204" pitchFamily="34" charset="0"/>
              </a:rPr>
              <a:t>к </a:t>
            </a:r>
            <a:r>
              <a:rPr lang="ru-RU" sz="1600" dirty="0">
                <a:latin typeface="+mj-lt"/>
                <a:ea typeface="Calibri" panose="020F0502020204030204" pitchFamily="34" charset="0"/>
              </a:rPr>
              <a:t>экспертному сопровождению федерального проекта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664243" y="1454973"/>
            <a:ext cx="4974557" cy="138435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2000" b="1" dirty="0">
                <a:solidFill>
                  <a:srgbClr val="235AB7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Для </a:t>
            </a:r>
            <a:r>
              <a:rPr lang="ru-RU" sz="2000" b="1" dirty="0" smtClean="0">
                <a:solidFill>
                  <a:srgbClr val="235AB7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граждан</a:t>
            </a:r>
            <a:endParaRPr lang="en-US" sz="2000" b="1" dirty="0" smtClean="0">
              <a:solidFill>
                <a:srgbClr val="235AB7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endParaRPr lang="ru-RU" sz="800" b="1" dirty="0">
              <a:solidFill>
                <a:srgbClr val="235AB7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ts val="1800"/>
              </a:lnSpc>
            </a:pPr>
            <a:r>
              <a:rPr lang="ru-RU" sz="1600" dirty="0">
                <a:latin typeface="+mj-lt"/>
                <a:ea typeface="Calibri" panose="020F0502020204030204" pitchFamily="34" charset="0"/>
              </a:rPr>
              <a:t>Информация о возможностях участия в мероприятиях федерального проекта в разрезе основных </a:t>
            </a:r>
            <a:r>
              <a:rPr lang="ru-RU" sz="1600" dirty="0" smtClean="0">
                <a:latin typeface="+mj-lt"/>
                <a:ea typeface="Calibri" panose="020F0502020204030204" pitchFamily="34" charset="0"/>
              </a:rPr>
              <a:t>направлений</a:t>
            </a:r>
            <a:r>
              <a:rPr lang="ru-RU" sz="1600" dirty="0">
                <a:latin typeface="+mj-lt"/>
                <a:ea typeface="Calibri" panose="020F0502020204030204" pitchFamily="34" charset="0"/>
              </a:rPr>
              <a:t>: программы ДПО, оценка компетенций и цифровой грамотности, </a:t>
            </a:r>
            <a:r>
              <a:rPr lang="ru-RU" sz="1600" dirty="0" smtClean="0">
                <a:latin typeface="+mj-lt"/>
                <a:ea typeface="Calibri" panose="020F0502020204030204" pitchFamily="34" charset="0"/>
              </a:rPr>
              <a:t>проекты</a:t>
            </a:r>
            <a:r>
              <a:rPr lang="en-US" sz="1600" dirty="0" smtClean="0">
                <a:latin typeface="+mj-lt"/>
                <a:ea typeface="Calibri" panose="020F0502020204030204" pitchFamily="34" charset="0"/>
              </a:rPr>
              <a:t> </a:t>
            </a:r>
            <a:r>
              <a:rPr lang="ru-RU" sz="1600" dirty="0" smtClean="0">
                <a:latin typeface="+mj-lt"/>
                <a:ea typeface="Calibri" panose="020F0502020204030204" pitchFamily="34" charset="0"/>
              </a:rPr>
              <a:t>для </a:t>
            </a:r>
            <a:r>
              <a:rPr lang="ru-RU" sz="1600" dirty="0">
                <a:latin typeface="+mj-lt"/>
                <a:ea typeface="Calibri" panose="020F0502020204030204" pitchFamily="34" charset="0"/>
              </a:rPr>
              <a:t>школьников и студентов</a:t>
            </a:r>
          </a:p>
        </p:txBody>
      </p:sp>
      <p:pic>
        <p:nvPicPr>
          <p:cNvPr id="34" name="Рисунок 3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9908" y="3334933"/>
            <a:ext cx="5026771" cy="2836984"/>
          </a:xfrm>
          <a:prstGeom prst="roundRect">
            <a:avLst>
              <a:gd name="adj" fmla="val 4327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grpSp>
        <p:nvGrpSpPr>
          <p:cNvPr id="17" name="Группа 16"/>
          <p:cNvGrpSpPr/>
          <p:nvPr/>
        </p:nvGrpSpPr>
        <p:grpSpPr>
          <a:xfrm>
            <a:off x="851580" y="3312978"/>
            <a:ext cx="4163557" cy="2681757"/>
            <a:chOff x="851580" y="3389178"/>
            <a:chExt cx="4163557" cy="2557891"/>
          </a:xfrm>
        </p:grpSpPr>
        <p:pic>
          <p:nvPicPr>
            <p:cNvPr id="16" name="Рисунок 1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53869">
              <a:off x="1011713" y="3389178"/>
              <a:ext cx="3964122" cy="2417584"/>
            </a:xfrm>
            <a:prstGeom prst="rect">
              <a:avLst/>
            </a:prstGeom>
          </p:spPr>
        </p:pic>
        <p:pic>
          <p:nvPicPr>
            <p:cNvPr id="4" name="Рисунок 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1580" y="3472893"/>
              <a:ext cx="4163557" cy="2474176"/>
            </a:xfrm>
            <a:prstGeom prst="rect">
              <a:avLst/>
            </a:prstGeom>
          </p:spPr>
        </p:pic>
      </p:grpSp>
      <p:grpSp>
        <p:nvGrpSpPr>
          <p:cNvPr id="2" name="Группа 1"/>
          <p:cNvGrpSpPr/>
          <p:nvPr/>
        </p:nvGrpSpPr>
        <p:grpSpPr>
          <a:xfrm>
            <a:off x="1028362" y="3786030"/>
            <a:ext cx="3996301" cy="2477794"/>
            <a:chOff x="664240" y="3223588"/>
            <a:chExt cx="4873916" cy="3021935"/>
          </a:xfrm>
        </p:grpSpPr>
        <p:sp>
          <p:nvSpPr>
            <p:cNvPr id="18" name="Скругленный прямоугольник 17"/>
            <p:cNvSpPr/>
            <p:nvPr/>
          </p:nvSpPr>
          <p:spPr>
            <a:xfrm rot="10800000" flipH="1">
              <a:off x="664241" y="3223588"/>
              <a:ext cx="4873915" cy="3021935"/>
            </a:xfrm>
            <a:prstGeom prst="roundRect">
              <a:avLst>
                <a:gd name="adj" fmla="val 0"/>
              </a:avLst>
            </a:prstGeom>
            <a:gradFill flip="none" rotWithShape="1">
              <a:gsLst>
                <a:gs pos="30000">
                  <a:srgbClr val="235AB7"/>
                </a:gs>
                <a:gs pos="100000">
                  <a:srgbClr val="61AAE0"/>
                </a:gs>
              </a:gsLst>
              <a:lin ang="189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6" name="Рисунок 5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4240" y="3585605"/>
              <a:ext cx="4873916" cy="2339481"/>
            </a:xfrm>
            <a:prstGeom prst="rect">
              <a:avLst/>
            </a:prstGeom>
          </p:spPr>
        </p:pic>
      </p:grpSp>
      <p:sp>
        <p:nvSpPr>
          <p:cNvPr id="7" name="Скругленный прямоугольник 6"/>
          <p:cNvSpPr/>
          <p:nvPr/>
        </p:nvSpPr>
        <p:spPr>
          <a:xfrm>
            <a:off x="1028361" y="3567544"/>
            <a:ext cx="1362413" cy="496267"/>
          </a:xfrm>
          <a:prstGeom prst="roundRect">
            <a:avLst/>
          </a:prstGeom>
          <a:solidFill>
            <a:srgbClr val="235AB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57443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6094800" cy="6858000"/>
          </a:xfrm>
          <a:prstGeom prst="rect">
            <a:avLst/>
          </a:prstGeom>
          <a:gradFill flip="none" rotWithShape="1">
            <a:gsLst>
              <a:gs pos="0">
                <a:srgbClr val="235AB7"/>
              </a:gs>
              <a:gs pos="100000">
                <a:srgbClr val="61AAE0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043193" y="670588"/>
            <a:ext cx="4352926" cy="1096699"/>
          </a:xfrm>
        </p:spPr>
        <p:txBody>
          <a:bodyPr lIns="0" tIns="0" rIns="0" bIns="0" anchor="t">
            <a:normAutofit/>
          </a:bodyPr>
          <a:lstStyle/>
          <a:p>
            <a:pPr algn="ctr"/>
            <a:r>
              <a:rPr lang="ru-RU" sz="2400" dirty="0" smtClean="0">
                <a:solidFill>
                  <a:srgbClr val="272E33"/>
                </a:solidFill>
                <a:latin typeface="Chevin Pro Medium" pitchFamily="34" charset="0"/>
              </a:rPr>
              <a:t>Включайтесь в реализацию федерального проекта</a:t>
            </a:r>
            <a:endParaRPr lang="ru-RU" sz="2400" dirty="0">
              <a:solidFill>
                <a:srgbClr val="272E33"/>
              </a:solidFill>
              <a:latin typeface="Chevin Pro Medium" pitchFamily="34" charset="0"/>
            </a:endParaRPr>
          </a:p>
        </p:txBody>
      </p:sp>
      <p:pic>
        <p:nvPicPr>
          <p:cNvPr id="1027" name="Picture 3" descr="C:\Users\Олеся\Downloads\premium-icon-mail-icon-5757765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6000"/>
                    </a14:imgEffect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173" y="5651473"/>
            <a:ext cx="290286" cy="2902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3" name="Группа 12"/>
          <p:cNvGrpSpPr/>
          <p:nvPr/>
        </p:nvGrpSpPr>
        <p:grpSpPr>
          <a:xfrm>
            <a:off x="8320215" y="5601731"/>
            <a:ext cx="2217156" cy="415259"/>
            <a:chOff x="8361405" y="5560541"/>
            <a:chExt cx="1944130" cy="415259"/>
          </a:xfrm>
        </p:grpSpPr>
        <p:sp>
          <p:nvSpPr>
            <p:cNvPr id="12" name="Скругленный прямоугольник 11"/>
            <p:cNvSpPr/>
            <p:nvPr/>
          </p:nvSpPr>
          <p:spPr>
            <a:xfrm>
              <a:off x="8361405" y="5560541"/>
              <a:ext cx="1944130" cy="415259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9525">
              <a:solidFill>
                <a:srgbClr val="61AAE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" name="Прямоугольник 5">
              <a:hlinkClick r:id="rId4" action="ppaction://hlinkfile"/>
            </p:cNvPr>
            <p:cNvSpPr/>
            <p:nvPr/>
          </p:nvSpPr>
          <p:spPr>
            <a:xfrm>
              <a:off x="8525509" y="5618824"/>
              <a:ext cx="1631748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200" dirty="0" err="1">
                  <a:solidFill>
                    <a:srgbClr val="0070C0"/>
                  </a:solidFill>
                  <a:latin typeface="Chevin Pro Medium" pitchFamily="34" charset="0"/>
                  <a:hlinkClick r:id="rId5"/>
                </a:rPr>
                <a:t>digitalskills.center</a:t>
              </a:r>
              <a:r>
                <a:rPr lang="ru-RU" sz="1200" dirty="0">
                  <a:solidFill>
                    <a:srgbClr val="0070C0"/>
                  </a:solidFill>
                  <a:latin typeface="Chevin Pro Medium" pitchFamily="34" charset="0"/>
                  <a:hlinkClick r:id="rId5"/>
                </a:rPr>
                <a:t>/</a:t>
              </a:r>
              <a:r>
                <a:rPr lang="ru-RU" sz="1200" dirty="0" err="1">
                  <a:solidFill>
                    <a:srgbClr val="0070C0"/>
                  </a:solidFill>
                  <a:latin typeface="Chevin Pro Medium" pitchFamily="34" charset="0"/>
                  <a:hlinkClick r:id="rId5"/>
                </a:rPr>
                <a:t>suz</a:t>
              </a:r>
              <a:endParaRPr lang="ru-RU" sz="1200" dirty="0">
                <a:solidFill>
                  <a:srgbClr val="0070C0"/>
                </a:solidFill>
                <a:latin typeface="Chevin Pro Medium" pitchFamily="34" charset="0"/>
              </a:endParaRPr>
            </a:p>
          </p:txBody>
        </p:sp>
      </p:grpSp>
      <p:sp>
        <p:nvSpPr>
          <p:cNvPr id="8" name="Прямоугольник 7"/>
          <p:cNvSpPr/>
          <p:nvPr/>
        </p:nvSpPr>
        <p:spPr>
          <a:xfrm>
            <a:off x="1119453" y="5636157"/>
            <a:ext cx="177304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  <a:latin typeface="Chevin Pro Medium" pitchFamily="34" charset="0"/>
                <a:hlinkClick r:id="rId6"/>
              </a:rPr>
              <a:t>suz@2035.university</a:t>
            </a:r>
            <a:endParaRPr lang="ru-RU" sz="1400" dirty="0">
              <a:solidFill>
                <a:schemeClr val="bg1"/>
              </a:solidFill>
              <a:latin typeface="Chevin Pro Medium" pitchFamily="34" charset="0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3905" y="548615"/>
            <a:ext cx="2428896" cy="774798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3873" y="2428397"/>
            <a:ext cx="2106013" cy="210601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44892" y="3840413"/>
            <a:ext cx="535154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800"/>
              </a:lnSpc>
            </a:pPr>
            <a:r>
              <a:rPr lang="ru-RU" sz="1600" dirty="0" smtClean="0">
                <a:solidFill>
                  <a:schemeClr val="bg1"/>
                </a:solidFill>
              </a:rPr>
              <a:t>Старший аналитик Центра компетенций</a:t>
            </a:r>
            <a:br>
              <a:rPr lang="ru-RU" sz="1600" dirty="0" smtClean="0">
                <a:solidFill>
                  <a:schemeClr val="bg1"/>
                </a:solidFill>
              </a:rPr>
            </a:br>
            <a:r>
              <a:rPr lang="ru-RU" sz="1600" dirty="0" smtClean="0">
                <a:solidFill>
                  <a:schemeClr val="bg1"/>
                </a:solidFill>
              </a:rPr>
              <a:t>по кадрам для цифровой экономики </a:t>
            </a:r>
          </a:p>
          <a:p>
            <a:pPr>
              <a:lnSpc>
                <a:spcPts val="1800"/>
              </a:lnSpc>
            </a:pPr>
            <a:endParaRPr lang="ru-RU" sz="2400" dirty="0" smtClean="0">
              <a:solidFill>
                <a:schemeClr val="bg1"/>
              </a:solidFill>
            </a:endParaRPr>
          </a:p>
          <a:p>
            <a:pPr>
              <a:lnSpc>
                <a:spcPts val="1800"/>
              </a:lnSpc>
            </a:pPr>
            <a:r>
              <a:rPr lang="ru-RU" sz="2400" dirty="0" smtClean="0">
                <a:solidFill>
                  <a:schemeClr val="bg1"/>
                </a:solidFill>
              </a:rPr>
              <a:t>+7</a:t>
            </a:r>
            <a:r>
              <a:rPr lang="en-US" sz="2400" dirty="0" smtClean="0">
                <a:solidFill>
                  <a:schemeClr val="bg1"/>
                </a:solidFill>
              </a:rPr>
              <a:t> </a:t>
            </a:r>
            <a:r>
              <a:rPr lang="ru-RU" sz="2400" dirty="0" smtClean="0">
                <a:solidFill>
                  <a:schemeClr val="bg1"/>
                </a:solidFill>
              </a:rPr>
              <a:t>985</a:t>
            </a:r>
            <a:r>
              <a:rPr lang="en-US" sz="2400" dirty="0" smtClean="0">
                <a:solidFill>
                  <a:schemeClr val="bg1"/>
                </a:solidFill>
              </a:rPr>
              <a:t> </a:t>
            </a:r>
            <a:r>
              <a:rPr lang="ru-RU" sz="2400" dirty="0" smtClean="0">
                <a:solidFill>
                  <a:schemeClr val="bg1"/>
                </a:solidFill>
              </a:rPr>
              <a:t>173</a:t>
            </a:r>
            <a:r>
              <a:rPr lang="en-US" sz="2400" dirty="0" smtClean="0">
                <a:solidFill>
                  <a:schemeClr val="bg1"/>
                </a:solidFill>
              </a:rPr>
              <a:t> </a:t>
            </a:r>
            <a:r>
              <a:rPr lang="ru-RU" sz="2400" dirty="0" smtClean="0">
                <a:solidFill>
                  <a:schemeClr val="bg1"/>
                </a:solidFill>
              </a:rPr>
              <a:t>96</a:t>
            </a:r>
            <a:r>
              <a:rPr lang="en-US" sz="2400" dirty="0" smtClean="0">
                <a:solidFill>
                  <a:schemeClr val="bg1"/>
                </a:solidFill>
              </a:rPr>
              <a:t> </a:t>
            </a:r>
            <a:r>
              <a:rPr lang="ru-RU" sz="2400" dirty="0" smtClean="0">
                <a:solidFill>
                  <a:schemeClr val="bg1"/>
                </a:solidFill>
              </a:rPr>
              <a:t>89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644892" y="2295389"/>
            <a:ext cx="1776640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ts val="1800"/>
              </a:lnSpc>
            </a:pPr>
            <a:r>
              <a:rPr lang="ru-RU" sz="14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КОНТАКТНОЕ ЛИЦО: </a:t>
            </a:r>
            <a:endParaRPr lang="ru-RU" sz="14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705805" y="3204404"/>
            <a:ext cx="2903680" cy="553998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r>
              <a:rPr lang="ru-RU" sz="3600" dirty="0" err="1">
                <a:solidFill>
                  <a:schemeClr val="bg1"/>
                </a:solidFill>
              </a:rPr>
              <a:t>Валитов</a:t>
            </a:r>
            <a:r>
              <a:rPr lang="ru-RU" sz="3600" dirty="0">
                <a:solidFill>
                  <a:schemeClr val="bg1"/>
                </a:solidFill>
              </a:rPr>
              <a:t> </a:t>
            </a:r>
            <a:r>
              <a:rPr lang="ru-RU" sz="3600" dirty="0" smtClean="0">
                <a:solidFill>
                  <a:schemeClr val="bg1"/>
                </a:solidFill>
              </a:rPr>
              <a:t>Тимур</a:t>
            </a:r>
            <a:endParaRPr lang="ru-RU" sz="3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472890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Другая 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2060"/>
      </a:hlink>
      <a:folHlink>
        <a:srgbClr val="0070C0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Module</Template>
  <TotalTime>1136</TotalTime>
  <Words>513</Words>
  <Application>Microsoft Office PowerPoint</Application>
  <PresentationFormat>Широкоэкранный</PresentationFormat>
  <Paragraphs>64</Paragraphs>
  <Slides>8</Slides>
  <Notes>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4" baseType="lpstr">
      <vt:lpstr>Arial</vt:lpstr>
      <vt:lpstr>Calibri</vt:lpstr>
      <vt:lpstr>Calibri Light</vt:lpstr>
      <vt:lpstr>Chevin Pro Medium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Включайтесь в реализацию федерального проекта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Валитов Тимур Рафекович</dc:creator>
  <cp:lastModifiedBy>Ксеневич Татьяна Ивановна</cp:lastModifiedBy>
  <cp:revision>89</cp:revision>
  <dcterms:created xsi:type="dcterms:W3CDTF">2021-11-23T13:50:23Z</dcterms:created>
  <dcterms:modified xsi:type="dcterms:W3CDTF">2021-12-21T08:05:32Z</dcterms:modified>
</cp:coreProperties>
</file>