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59" r:id="rId5"/>
    <p:sldId id="260" r:id="rId6"/>
    <p:sldId id="261" r:id="rId7"/>
    <p:sldId id="264" r:id="rId8"/>
    <p:sldId id="262" r:id="rId9"/>
    <p:sldId id="258" r:id="rId10"/>
    <p:sldId id="265" r:id="rId11"/>
    <p:sldId id="278" r:id="rId12"/>
    <p:sldId id="269" r:id="rId13"/>
    <p:sldId id="270" r:id="rId14"/>
    <p:sldId id="266" r:id="rId15"/>
    <p:sldId id="267" r:id="rId16"/>
    <p:sldId id="279" r:id="rId17"/>
    <p:sldId id="268" r:id="rId18"/>
    <p:sldId id="272" r:id="rId19"/>
    <p:sldId id="273" r:id="rId20"/>
    <p:sldId id="271" r:id="rId21"/>
    <p:sldId id="274" r:id="rId22"/>
    <p:sldId id="275" r:id="rId23"/>
    <p:sldId id="277" r:id="rId24"/>
    <p:sldId id="276" r:id="rId25"/>
    <p:sldId id="280" r:id="rId26"/>
    <p:sldId id="281" r:id="rId27"/>
    <p:sldId id="282" r:id="rId28"/>
    <p:sldId id="283" r:id="rId29"/>
    <p:sldId id="285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D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360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4800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70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5997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100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315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1366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548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0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252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511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">
              <a:srgbClr val="53D2FF"/>
            </a:gs>
            <a:gs pos="100000">
              <a:schemeClr val="accent5">
                <a:lumMod val="95000"/>
                <a:lumOff val="5000"/>
              </a:schemeClr>
            </a:gs>
            <a:gs pos="96000">
              <a:schemeClr val="accent5">
                <a:lumMod val="60000"/>
              </a:schemeClr>
            </a:gs>
          </a:gsLst>
          <a:lin ang="61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D2F16-CC4B-4851-A7AA-C008A33BE9D5}" type="datetimeFigureOut">
              <a:rPr lang="ru-RU" smtClean="0"/>
              <a:t>29.06.2022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4980F-0A82-4C21-89F7-A745175EC2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931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png"/><Relationship Id="rId4" Type="http://schemas.openxmlformats.org/officeDocument/2006/relationships/image" Target="../media/image2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C:\Users\HP\Downloads\фото (46 of 46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⚠️ Председатель Совета Директоров…"/>
          <p:cNvSpPr txBox="1">
            <a:spLocks noChangeArrowheads="1"/>
          </p:cNvSpPr>
          <p:nvPr/>
        </p:nvSpPr>
        <p:spPr bwMode="auto">
          <a:xfrm>
            <a:off x="6456363" y="1701801"/>
            <a:ext cx="3943351" cy="30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45719" tIns="45719" rIns="45719" bIns="45719">
            <a:spAutoFit/>
          </a:bodyPr>
          <a:lstStyle>
            <a:lvl1pPr marL="179388" indent="-179388" defTabSz="127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27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27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27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2700" eaLnBrk="0" hangingPunct="0"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27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27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27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2700" eaLnBrk="0" fontAlgn="base" hangingPunct="0">
              <a:spcBef>
                <a:spcPct val="0"/>
              </a:spcBef>
              <a:spcAft>
                <a:spcPct val="0"/>
              </a:spcAft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SzPct val="100000"/>
              <a:buFontTx/>
              <a:buChar char="•"/>
            </a:pPr>
            <a:endParaRPr lang="ru-RU" altLang="ru-RU" sz="1400" b="1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230270" y="6114772"/>
            <a:ext cx="36511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bg1"/>
                </a:solidFill>
              </a:rPr>
              <a:t>Тел.: </a:t>
            </a:r>
            <a:r>
              <a:rPr lang="ru-RU" sz="2800" b="1" dirty="0">
                <a:solidFill>
                  <a:schemeClr val="bg1"/>
                </a:solidFill>
              </a:rPr>
              <a:t>8</a:t>
            </a:r>
            <a:r>
              <a:rPr lang="ru-RU" sz="2800" b="1" dirty="0" smtClean="0">
                <a:solidFill>
                  <a:schemeClr val="bg1"/>
                </a:solidFill>
              </a:rPr>
              <a:t>-923-460-62-92</a:t>
            </a:r>
            <a:endParaRPr lang="ru-RU" sz="2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1006" y="245133"/>
            <a:ext cx="7159625" cy="46320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Анна 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Павленко</a:t>
            </a:r>
          </a:p>
          <a:p>
            <a:pPr>
              <a:defRPr/>
            </a:pPr>
            <a:endParaRPr lang="ru-RU" sz="25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sz="15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• 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Совладелица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консалтинговой компании  «Сибирь 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Консалтинг»</a:t>
            </a:r>
          </a:p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•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Бизнес-консультант, 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бизнес-тренер, 17 лет опыта в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маркетинге и продажах.</a:t>
            </a:r>
            <a:endParaRPr lang="en-US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•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Основатель и руководитель рекламного агентства "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DesignBar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“ 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г. Новокузнецк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 организатор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масштабного спортивного проекта Сибири «Сибирская Трансформация» и «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Кубка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Кузбасса» по бодибилдингу в г. Новокузнецке</a:t>
            </a:r>
          </a:p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•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Спикер региональных форумов</a:t>
            </a:r>
          </a:p>
          <a:p>
            <a:pPr>
              <a:defRPr/>
            </a:pP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•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Организатор тренингов для предпринимателей по </a:t>
            </a:r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маркетингу, продажам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командообразованию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, мотивации и лидерству.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9705" y="5090702"/>
            <a:ext cx="30853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bg1"/>
                </a:solidFill>
              </a:rPr>
              <a:t>annapavlenko</a:t>
            </a:r>
            <a:r>
              <a:rPr lang="ru-RU" sz="2400" b="1" dirty="0">
                <a:solidFill>
                  <a:schemeClr val="bg1"/>
                </a:solidFill>
              </a:rPr>
              <a:t>.</a:t>
            </a:r>
            <a:r>
              <a:rPr lang="en-US" sz="2400" b="1" dirty="0">
                <a:solidFill>
                  <a:schemeClr val="bg1"/>
                </a:solidFill>
              </a:rPr>
              <a:t>life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30270" y="5554291"/>
            <a:ext cx="30853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 err="1">
                <a:solidFill>
                  <a:schemeClr val="bg1"/>
                </a:solidFill>
              </a:rPr>
              <a:t>sibirconsulting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2" name="Picture 12" descr="C:\Users\HP\Downloads\attachment (6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7" t="24001" r="8031" b="21713"/>
          <a:stretch>
            <a:fillRect/>
          </a:stretch>
        </p:blipFill>
        <p:spPr bwMode="auto">
          <a:xfrm>
            <a:off x="10123489" y="5117624"/>
            <a:ext cx="1636568" cy="1630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006" y="321306"/>
            <a:ext cx="3400396" cy="10603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48" y="5098248"/>
            <a:ext cx="404657" cy="40465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048" y="5570745"/>
            <a:ext cx="404657" cy="404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115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96456" y="2031998"/>
            <a:ext cx="750388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ГЕЙМИФИКАЦИЯ </a:t>
            </a:r>
          </a:p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И</a:t>
            </a:r>
          </a:p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 УВЕЛИЧЕНИЕ ПРОДАЖ</a:t>
            </a:r>
            <a:endParaRPr lang="ru-RU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633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173" y="680494"/>
            <a:ext cx="7868114" cy="55838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550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9939" t="7112" r="5152"/>
          <a:stretch/>
        </p:blipFill>
        <p:spPr>
          <a:xfrm>
            <a:off x="1669142" y="457356"/>
            <a:ext cx="7823200" cy="60622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06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397" y="188686"/>
            <a:ext cx="5117834" cy="62992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966857" y="2032000"/>
            <a:ext cx="4649927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250 млн. </a:t>
            </a:r>
            <a:r>
              <a:rPr lang="ru-RU" b="1" dirty="0" err="1" smtClean="0">
                <a:solidFill>
                  <a:schemeClr val="bg1"/>
                </a:solidFill>
              </a:rPr>
              <a:t>скрепышей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1шт. К чеку на 400р. (план 100 млрд. руб.)</a:t>
            </a:r>
          </a:p>
          <a:p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Так</a:t>
            </a:r>
            <a:r>
              <a:rPr lang="ru-RU" b="1" dirty="0">
                <a:solidFill>
                  <a:schemeClr val="bg1"/>
                </a:solidFill>
              </a:rPr>
              <a:t>, доля чеков с суммой выше 400 руб. 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выросла </a:t>
            </a:r>
            <a:r>
              <a:rPr lang="ru-RU" b="1" dirty="0">
                <a:solidFill>
                  <a:schemeClr val="bg1"/>
                </a:solidFill>
              </a:rPr>
              <a:t>в октябре на 4,7 </a:t>
            </a:r>
            <a:r>
              <a:rPr lang="ru-RU" b="1" dirty="0" err="1">
                <a:solidFill>
                  <a:schemeClr val="bg1"/>
                </a:solidFill>
              </a:rPr>
              <a:t>п.п</a:t>
            </a:r>
            <a:r>
              <a:rPr lang="ru-RU" b="1" dirty="0">
                <a:solidFill>
                  <a:schemeClr val="bg1"/>
                </a:solidFill>
              </a:rPr>
              <a:t>. по сравнению 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ru-RU" b="1" dirty="0" smtClean="0">
                <a:solidFill>
                  <a:schemeClr val="bg1"/>
                </a:solidFill>
              </a:rPr>
              <a:t>с </a:t>
            </a:r>
            <a:r>
              <a:rPr lang="ru-RU" b="1" dirty="0">
                <a:solidFill>
                  <a:schemeClr val="bg1"/>
                </a:solidFill>
              </a:rPr>
              <a:t>аналогичным периодом прошлого года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>
                <a:solidFill>
                  <a:schemeClr val="bg1"/>
                </a:solidFill>
              </a:rPr>
              <a:t>Подробнее на </a:t>
            </a:r>
            <a:r>
              <a:rPr lang="ru-RU" dirty="0" err="1">
                <a:solidFill>
                  <a:schemeClr val="bg1"/>
                </a:solidFill>
              </a:rPr>
              <a:t>New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 smtClean="0">
                <a:solidFill>
                  <a:schemeClr val="bg1"/>
                </a:solidFill>
              </a:rPr>
              <a:t>Retail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5988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071" y="449943"/>
            <a:ext cx="9258301" cy="62515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2038" y="167072"/>
            <a:ext cx="1558735" cy="486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415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34" y="408131"/>
            <a:ext cx="4354551" cy="615958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6208" y="1896760"/>
            <a:ext cx="6053334" cy="454349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2379" y="125259"/>
            <a:ext cx="1814224" cy="5657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166208" y="753961"/>
            <a:ext cx="55703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На покупку от 2000 рублей – попытка открыть сейф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В сейфе деньги – 3000 рублей!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Акция помогла увеличить средний чек на 12%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082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02623" y="1927721"/>
            <a:ext cx="699822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i="0" dirty="0" smtClean="0">
              <a:solidFill>
                <a:schemeClr val="bg1"/>
              </a:solidFill>
              <a:effectLst/>
              <a:latin typeface="Nunito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solidFill>
                  <a:schemeClr val="bg1"/>
                </a:solidFill>
                <a:effectLst/>
                <a:latin typeface="Nunito Sans"/>
              </a:rPr>
              <a:t> повысить вовлеченность клиентов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solidFill>
                  <a:schemeClr val="bg1"/>
                </a:solidFill>
                <a:effectLst/>
                <a:latin typeface="Nunito Sans"/>
              </a:rPr>
              <a:t> привлечь новую аудиторию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solidFill>
                  <a:schemeClr val="bg1"/>
                </a:solidFill>
                <a:effectLst/>
                <a:latin typeface="Nunito Sans"/>
              </a:rPr>
              <a:t> пробудить интерес к продукту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solidFill>
                  <a:schemeClr val="bg1"/>
                </a:solidFill>
                <a:effectLst/>
                <a:latin typeface="Nunito Sans"/>
              </a:rPr>
              <a:t> увеличить конверсии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b="0" i="0" dirty="0" smtClean="0">
                <a:solidFill>
                  <a:schemeClr val="bg1"/>
                </a:solidFill>
                <a:effectLst/>
                <a:latin typeface="Nunito Sans"/>
              </a:rPr>
              <a:t> повысить лояльность клиентов</a:t>
            </a:r>
            <a:endParaRPr lang="ru-RU" sz="3200" b="0" i="0" dirty="0">
              <a:solidFill>
                <a:schemeClr val="bg1"/>
              </a:solidFill>
              <a:effectLst/>
              <a:latin typeface="Nunito San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7714" y="3164114"/>
            <a:ext cx="4584909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Цели </a:t>
            </a:r>
            <a:r>
              <a:rPr lang="ru-RU" sz="3200" b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геймификации</a:t>
            </a:r>
            <a:r>
              <a:rPr lang="ru-RU" b="1" dirty="0">
                <a:solidFill>
                  <a:schemeClr val="bg1"/>
                </a:solidFill>
                <a:latin typeface="Nunito Sans"/>
              </a:rPr>
              <a:t>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7171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4871" y="870856"/>
            <a:ext cx="8412843" cy="560494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83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637199" y="2493309"/>
            <a:ext cx="631294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способ повысить интерес к компании,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продуктам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и услугам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удержать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клиента,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стимулировать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повторную покупку.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2171" y="3016529"/>
            <a:ext cx="4758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</a:rPr>
              <a:t>ПРОГРАММА ЛОЯЛЬНОСТИ - </a:t>
            </a:r>
            <a:endParaRPr lang="ru-RU" sz="2800" b="1" dirty="0">
              <a:solidFill>
                <a:schemeClr val="bg1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37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828" y="1192439"/>
            <a:ext cx="10515600" cy="4627789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Привлечь нового клиента в 5-10 раз дороже, чем удержать старого, при этом средний чек постоянных покупателей на 60-70% выше. </a:t>
            </a:r>
            <a:r>
              <a:rPr lang="ru-RU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ru-RU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/>
            </a:r>
            <a:br>
              <a:rPr lang="ru-RU" sz="3600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ru-RU" sz="36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Гораздо выгодней удерживать клиентов, чем искать новых</a:t>
            </a:r>
            <a:r>
              <a:rPr lang="ru-RU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710210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25600" y="1204687"/>
            <a:ext cx="893225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Цели</a:t>
            </a:r>
            <a:r>
              <a:rPr lang="ru-RU" sz="3600" b="1" dirty="0" smtClean="0">
                <a:solidFill>
                  <a:schemeClr val="bg1"/>
                </a:solidFill>
              </a:rPr>
              <a:t> программы лояльности </a:t>
            </a:r>
            <a:r>
              <a:rPr lang="ru-RU" sz="3600" b="1" dirty="0">
                <a:solidFill>
                  <a:schemeClr val="bg1"/>
                </a:solidFill>
              </a:rPr>
              <a:t>для </a:t>
            </a:r>
            <a:r>
              <a:rPr lang="ru-RU" sz="3600" b="1" dirty="0" smtClean="0">
                <a:solidFill>
                  <a:schemeClr val="bg1"/>
                </a:solidFill>
              </a:rPr>
              <a:t>бизнеса: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32965" y="2088663"/>
            <a:ext cx="113175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Стимуляция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продаж конкретных товаров, управление складскими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остатками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,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выполнение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KPI производителей ради бонусов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224" y="3484325"/>
            <a:ext cx="4691517" cy="31219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613" y="3484324"/>
            <a:ext cx="2500080" cy="312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7354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4457" y="1248229"/>
            <a:ext cx="1155476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2. Программы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лояльности нужны для изучения профиля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покупателей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Кто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? Что? Как часто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покупает? </a:t>
            </a: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Исходя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из анализа придумываются,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тестируются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и развиваются акции.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676" y="3195261"/>
            <a:ext cx="3292623" cy="329262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034" y="3195260"/>
            <a:ext cx="6693065" cy="329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0989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9600" y="3059366"/>
            <a:ext cx="11379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КОГДА ВНЕДРЯТЬ ПРОГРАММУ ЛОЯЛЬНОСТИ В СВОЙ БИЗНЕС?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596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10258" y="1216051"/>
            <a:ext cx="1083019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Ответить себе на вопросы:</a:t>
            </a:r>
          </a:p>
          <a:p>
            <a:endParaRPr lang="ru-RU" sz="36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514350" indent="-514350">
              <a:buAutoNum type="arabicPeriod"/>
            </a:pP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Для чего моему бизнесу программа лояльности?</a:t>
            </a:r>
          </a:p>
          <a:p>
            <a:pPr marL="514350" indent="-514350">
              <a:buAutoNum type="arabicPeriod"/>
            </a:pP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Какие процессы я могу решить при ее внедрении?</a:t>
            </a:r>
          </a:p>
          <a:p>
            <a:pPr marL="514350" indent="-514350">
              <a:buAutoNum type="arabicPeriod"/>
            </a:pPr>
            <a:endParaRPr lang="ru-RU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5537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7256" y="2017486"/>
            <a:ext cx="99713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1. Кто </a:t>
            </a:r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покупает товары или услуги компании? 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2. Какие </a:t>
            </a:r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потребности есть у клиентов? 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3. Какие </a:t>
            </a:r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проблемы покупателя решает продукт или услуга? </a:t>
            </a:r>
          </a:p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4. Как </a:t>
            </a:r>
            <a:r>
              <a:rPr lang="ru-RU" sz="2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проще всего поддерживать связь с клиентом?</a:t>
            </a:r>
          </a:p>
          <a:p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77256" y="1052676"/>
            <a:ext cx="61685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ПРОВЕСТИ ИССЛЕДОВАНИЕ ЦА: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1841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19859" y="2580395"/>
            <a:ext cx="10206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В чем истинная польза программы лояльности для бизнеса</a:t>
            </a:r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?</a:t>
            </a:r>
            <a:endParaRPr lang="ru-RU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5620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2895" y="1654628"/>
            <a:ext cx="1194910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Фактически, номер карты клиента — это способ «подписать» каждую продажу профилем клиента,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это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доступ к большим данным.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Существуют программы лояльности, где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вовсе отсутствует материальное поощрение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для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клиента и сбор данных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не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скрывается.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Например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, компания </a:t>
            </a:r>
            <a:r>
              <a:rPr lang="ru-RU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Leroy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dirty="0" err="1">
                <a:solidFill>
                  <a:schemeClr val="bg1"/>
                </a:solidFill>
                <a:latin typeface="Century Gothic" panose="020B0502020202020204" pitchFamily="34" charset="0"/>
              </a:rPr>
              <a:t>Merlin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 не предоставляет клиентам-владельцам своих сервисных карт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никаких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бонусов или скидок.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Обладатели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карт могут, например, возвращать товар без чека и </a:t>
            </a:r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видеть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историю покупок в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мобильном </a:t>
            </a:r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приложении. Но использование сервисных карт — хороший </a:t>
            </a:r>
            <a:endParaRPr lang="ru-RU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способ </a:t>
            </a:r>
            <a:r>
              <a:rPr lang="ru-RU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отслеживать покупки клиента</a:t>
            </a:r>
            <a:r>
              <a:rPr lang="ru-RU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859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7714" y="658143"/>
            <a:ext cx="7047851" cy="57861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9155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99" y="1915886"/>
            <a:ext cx="10566400" cy="37737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73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Рост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продаж без затрат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. В начале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00-х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крупное исследование показало, что увеличение расположения у потребителя всего на 5% приносит организации дополнительно от 25 до 80% прибыли.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Диверсификация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. За счет бонусов фирма может продавать больше товаров одному человеку, без затрат.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Например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, IT-разработчики предлагают владельцам сайтов сделать SEO-оптимизацию или подключить авто воронку для ускорения продаж по специальной цене при заказе на изготовление ресурса.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Снижение </a:t>
            </a:r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оттока.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Посетители не хотят искать нового поставщика, им проще сделать выбор в пользу постоянного сотрудничества с текущим, особенно при наличии подарков и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скидок.</a:t>
            </a:r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4384" y="609599"/>
            <a:ext cx="64251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Есть 3 важных причины для вложений в </a:t>
            </a:r>
          </a:p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развитие лояльности клиентов:</a:t>
            </a:r>
            <a:endParaRPr lang="ru-RU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5922" y="305113"/>
            <a:ext cx="1814224" cy="565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966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112702" y="264049"/>
            <a:ext cx="69747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ВИДЫ ПРОГРАММ ЛОЯЛЬНОСТИ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минусы и плюсы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33"/>
          <a:stretch/>
        </p:blipFill>
        <p:spPr>
          <a:xfrm>
            <a:off x="0" y="1422398"/>
            <a:ext cx="12192000" cy="49444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971144" y="5152571"/>
            <a:ext cx="2172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Благотворительные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874000" y="5061465"/>
            <a:ext cx="2307772" cy="551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155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75544" y="597877"/>
            <a:ext cx="851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ЭФФЕКТИВНОСТЬ ПРОГРАММЫ ЛОЯЛЬНОСТИ</a:t>
            </a:r>
          </a:p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 ПОСЧИТАТЬ?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8913" y="2220685"/>
            <a:ext cx="989245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Основные метрики для изучение поведения клиентов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: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LTV (жизненный цикл клиента)</a:t>
            </a:r>
          </a:p>
          <a:p>
            <a:pPr marL="342900" indent="-342900">
              <a:buAutoNum type="arabicPeriod"/>
            </a:pPr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С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умма </a:t>
            </a:r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среднего 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чека</a:t>
            </a: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Вовлеченность</a:t>
            </a:r>
          </a:p>
          <a:p>
            <a:pPr marL="342900" indent="-342900">
              <a:buAutoNum type="arabicPeriod"/>
            </a:pPr>
            <a:r>
              <a:rPr lang="ru-RU" sz="2800" dirty="0" err="1" smtClean="0">
                <a:solidFill>
                  <a:schemeClr val="bg1"/>
                </a:solidFill>
                <a:latin typeface="Century Gothic" panose="020B0502020202020204" pitchFamily="34" charset="0"/>
              </a:rPr>
              <a:t>Churn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rate</a:t>
            </a:r>
            <a:r>
              <a:rPr lang="ru-RU" sz="28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(</a:t>
            </a: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коэффициент оттока)</a:t>
            </a:r>
            <a:endParaRPr lang="ru-RU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buAutoNum type="arabicPeriod"/>
            </a:pPr>
            <a:r>
              <a:rPr lang="ru-RU" sz="2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NPS (индекс лояльности потребителя).</a:t>
            </a:r>
            <a:endParaRPr lang="ru-RU" sz="2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2900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5544" y="597877"/>
            <a:ext cx="851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ЭТАПЫ РАЗРАБОТКИ ПРОГРАММЫ ЛОЯЛЬНОСТИ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0229" y="2322286"/>
            <a:ext cx="1087028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РАЗРАБОТКА</a:t>
            </a:r>
          </a:p>
          <a:p>
            <a:endParaRPr lang="ru-RU" sz="2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В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сё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должно быть предельно просто и понятно.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Условия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и механика работы должны быть ясны вашим покупателям.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Расскажите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простым языком, как начисляете и списываете баллы,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какие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уровни есть у программы и </a:t>
            </a:r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как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достичь каждого из них, </a:t>
            </a:r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4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работает 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ли система лояльности вместе со </a:t>
            </a:r>
            <a:r>
              <a:rPr lang="ru-RU" sz="2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спецпредложениями</a:t>
            </a: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.</a:t>
            </a:r>
            <a:endParaRPr lang="ru-RU" sz="2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500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5544" y="597877"/>
            <a:ext cx="851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ЭТАПЫ РАЗРАБОТКИ ПРОГРАММЫ ЛОЯЛЬНОСТИ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372" y="2307772"/>
            <a:ext cx="11774377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2. ВНЕДРЕНИЕ</a:t>
            </a:r>
          </a:p>
          <a:p>
            <a:endParaRPr lang="ru-RU" sz="24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Продумать способы как рассказать своим клиентам о программе лояльности.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Выберете несколько каналов, чем больше клиентов узнает, тем быстрее программа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начнет работать.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Обучить персонал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Разработайте систему стимуляции персонала, чтобы они рассказывали покупателям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 программе лояльности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Разместить информацию в точках офлайн и онлайн продаж.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0353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5544" y="597877"/>
            <a:ext cx="85198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ЭТАПЫ РАЗРАБОТКИ ПРОГРАММЫ ЛОЯЛЬНОСТИ</a:t>
            </a:r>
            <a:endParaRPr lang="ru-RU" sz="28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7372" y="2307772"/>
            <a:ext cx="11878573" cy="45858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3</a:t>
            </a:r>
            <a:r>
              <a:rPr lang="ru-RU" sz="24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. 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ПОДДЕРЖАНИЕ И ОЦЕНКА ЭФФЕКТИВНОСТИ</a:t>
            </a:r>
          </a:p>
          <a:p>
            <a:endParaRPr lang="ru-RU" sz="2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Автоматизируйте весь процесс для покупателя, сделайте его максимально 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Прозрачным: автоматическое повышение статусов, отслеживание накопленных бонусов,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акций, новинок, историю покупок и т.д. Этим самым вы покажете своим клиентам, что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Проявляете заботу о них.</a:t>
            </a:r>
          </a:p>
          <a:p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Анализ метрик для того чтобы своевременно вносить корректировки в программу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лояльности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Собирайте обратную связь у своих клиентов, как они любят делать у вас покупки.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Будьте всегда на связи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0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sz="2400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ru-RU" sz="2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26309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78971" y="931705"/>
            <a:ext cx="1146628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8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1. ЧТО ТАКОЕ ЛОЯЛЬНОСТЬ ДЛЯ ВАС?</a:t>
            </a:r>
          </a:p>
          <a:p>
            <a:endParaRPr lang="ru-RU" sz="2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2. КАКИЕ КРИТЕРИИ ОЦЕНКИ ЛОЯЛЬНОСТИ ВАШИХ КЛИЕНТОВ ВЫ МОЖЕТЕ НАЗВАТЬ?</a:t>
            </a:r>
          </a:p>
          <a:p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3. ОТМЕТЬТЕ В КАКИХ КОМПАНИЯХ ВАМ НРАВИТСЯ СЕРВИС, ЧЕМ? ПОЧЕМУ ВЫ СОВЕРШАЕТЕ ТАМ ПОКУПКИ?</a:t>
            </a:r>
          </a:p>
          <a:p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4. КАК ВЫ ЛЮБИТЕ ЧТОБЫ ВАС ОБСЛУЖИВАЛ ПЕРСОНАЛ? КАК ВЫ ЛЮБИТЕ ПОКУПАТЬ? ПОЧЕМУ?</a:t>
            </a:r>
          </a:p>
          <a:p>
            <a:endParaRPr lang="ru-RU" sz="2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5. КАК ВЫ СЧИТАЕТЕ В СВОЕМ БИЗНЕСЕ ПОКАЗАТЕЛИ МАРКЕТИНГА? (</a:t>
            </a:r>
            <a:r>
              <a:rPr lang="en-US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LTV</a:t>
            </a:r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, СРЕДНИЙ ЧЕК И Т.Д.)</a:t>
            </a:r>
          </a:p>
          <a:p>
            <a:endParaRPr lang="ru-RU" sz="2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6. КАК МОЖНО ВНЕДРИТЬ У ВАС ГЕЙМИФИКАЦИЮ? ПРОДУМАЙТЕ ИГРОВЫЕ МЕХАНИКИ.</a:t>
            </a:r>
          </a:p>
          <a:p>
            <a:endParaRPr lang="ru-RU" sz="2000" b="1" dirty="0" smtClean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ru-RU" sz="2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7. КТО МОЖЕТ БЫТЬ ВАМ ПОЛЕЗЕН В СОТРУДНИЧЕСТВЕ?</a:t>
            </a:r>
            <a:endParaRPr lang="ru-RU" sz="2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6343" y="406399"/>
            <a:ext cx="5298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ДОМАШНЕЕ ЗАДАНИЕ:</a:t>
            </a:r>
            <a:endParaRPr lang="ru-RU" sz="36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3347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00563" y="63840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</a:rPr>
              <a:t>БЛАГОДАРЮ ЗА ВНИМАНИЕ!</a:t>
            </a:r>
            <a:r>
              <a:rPr lang="en-US" sz="3200" b="1" dirty="0" smtClean="0">
                <a:solidFill>
                  <a:schemeClr val="bg1"/>
                </a:solidFill>
              </a:rPr>
              <a:t/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ru-RU" sz="3200" b="1" dirty="0" smtClean="0">
                <a:solidFill>
                  <a:schemeClr val="bg1"/>
                </a:solidFill>
              </a:rPr>
              <a:t>Вы отличная аудитория!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5" name="Picture 4" descr="ÐÐ°ÑÑÐ¸Ð½ÐºÐ¸ Ð¿Ð¾ Ð·Ð°Ð¿ÑÐ¾ÑÑ Ð±Ð»Ð°Ð³Ð¾Ð´Ð°ÑÑ Ð·Ð° Ð²Ð½Ð¸Ð¼Ð°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135" y="1944502"/>
            <a:ext cx="5580856" cy="4711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26660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52404" y="4619371"/>
            <a:ext cx="10515600" cy="2697210"/>
          </a:xfrm>
        </p:spPr>
        <p:txBody>
          <a:bodyPr>
            <a:norm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</a:rPr>
              <a:t>  </a:t>
            </a:r>
            <a:r>
              <a:rPr 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АННА ПАВЛЕНКО</a:t>
            </a:r>
            <a:r>
              <a:rPr lang="ru-RU" alt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/>
            </a:r>
            <a:br>
              <a:rPr lang="ru-RU" alt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+</a:t>
            </a:r>
            <a:r>
              <a:rPr lang="ru-RU" alt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7 (923)460-62-92</a:t>
            </a:r>
            <a:br>
              <a:rPr lang="ru-RU" alt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</a:br>
            <a:endParaRPr lang="ru-RU" altLang="ru-RU" sz="2400" b="1" dirty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883636" y="1410262"/>
            <a:ext cx="4601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b="1" dirty="0">
                <a:solidFill>
                  <a:schemeClr val="bg1"/>
                </a:solidFill>
              </a:rPr>
              <a:t>Отсканируйте </a:t>
            </a:r>
            <a:r>
              <a:rPr lang="en-US" altLang="ru-RU" b="1" dirty="0">
                <a:solidFill>
                  <a:schemeClr val="bg1"/>
                </a:solidFill>
              </a:rPr>
              <a:t>QR</a:t>
            </a:r>
            <a:r>
              <a:rPr lang="ru-RU" altLang="ru-RU" b="1" dirty="0">
                <a:solidFill>
                  <a:schemeClr val="bg1"/>
                </a:solidFill>
              </a:rPr>
              <a:t> код и получите ПОДАРОК!</a:t>
            </a:r>
          </a:p>
        </p:txBody>
      </p:sp>
      <p:graphicFrame>
        <p:nvGraphicFramePr>
          <p:cNvPr id="6" name="Объект 4"/>
          <p:cNvGraphicFramePr>
            <a:graphicFrameLocks noChangeAspect="1"/>
          </p:cNvGraphicFramePr>
          <p:nvPr>
            <p:extLst/>
          </p:nvPr>
        </p:nvGraphicFramePr>
        <p:xfrm>
          <a:off x="4700528" y="1857919"/>
          <a:ext cx="3219353" cy="3235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3" imgW="2533801" imgH="2546291" progId="CorelDraw.Graphic.20">
                  <p:embed/>
                </p:oleObj>
              </mc:Choice>
              <mc:Fallback>
                <p:oleObj name="CorelDRAW" r:id="rId3" imgW="2533801" imgH="2546291" progId="CorelDraw.Graphic.20">
                  <p:embed/>
                  <p:pic>
                    <p:nvPicPr>
                      <p:cNvPr id="6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0528" y="1857919"/>
                        <a:ext cx="3219353" cy="32354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048" y="149875"/>
            <a:ext cx="3400396" cy="1060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21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859</Words>
  <Application>Microsoft Office PowerPoint</Application>
  <PresentationFormat>Широкоэкранный</PresentationFormat>
  <Paragraphs>132</Paragraphs>
  <Slides>29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Helvetica Neue</vt:lpstr>
      <vt:lpstr>Nunito Sans</vt:lpstr>
      <vt:lpstr>Тема Office</vt:lpstr>
      <vt:lpstr>CorelDRAW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Привлечь нового клиента в 5-10 раз дороже, чем удержать старого, при этом средний чек постоянных покупателей на 60-70% выше.   Гораздо выгодней удерживать клиентов, чем искать новых.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АННА ПАВЛЕНКО +7 (923)460-62-92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Анна</dc:creator>
  <cp:lastModifiedBy>Анна Анна</cp:lastModifiedBy>
  <cp:revision>20</cp:revision>
  <dcterms:created xsi:type="dcterms:W3CDTF">2022-06-29T14:43:04Z</dcterms:created>
  <dcterms:modified xsi:type="dcterms:W3CDTF">2022-06-29T18:20:25Z</dcterms:modified>
</cp:coreProperties>
</file>