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0"/>
  </p:notesMasterIdLst>
  <p:sldIdLst>
    <p:sldId id="273" r:id="rId2"/>
    <p:sldId id="740" r:id="rId3"/>
    <p:sldId id="692" r:id="rId4"/>
    <p:sldId id="737" r:id="rId5"/>
    <p:sldId id="694" r:id="rId6"/>
    <p:sldId id="695" r:id="rId7"/>
    <p:sldId id="724" r:id="rId8"/>
    <p:sldId id="741" r:id="rId9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0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2212"/>
    <a:srgbClr val="EC5028"/>
    <a:srgbClr val="843C0C"/>
    <a:srgbClr val="CB99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52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832" y="68"/>
      </p:cViewPr>
      <p:guideLst>
        <p:guide orient="horz" pos="2160"/>
        <p:guide pos="3840"/>
        <p:guide pos="30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619EED-E091-412A-A67A-360F956AF372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777262-1CF6-4A2C-9C15-07EA85676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188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3108" userDrawn="1">
          <p15:clr>
            <a:srgbClr val="F26B43"/>
          </p15:clr>
        </p15:guide>
        <p15:guide id="2" pos="2122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6613" cy="33289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FA2409-CE26-4B7F-A092-0EB0F4ED19FA}" type="slidenum">
              <a:rPr lang="ru-RU" smtClean="0"/>
              <a:t>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B9D99B-ACEC-9612-B37F-F06915FB1EF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439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6613" cy="33289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FA2409-CE26-4B7F-A092-0EB0F4ED19FA}" type="slidenum">
              <a:rPr lang="ru-RU" smtClean="0"/>
              <a:t>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3C5AB0-7922-DAB0-7DEB-8D29291B73F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968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6613" cy="33289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FA2409-CE26-4B7F-A092-0EB0F4ED19FA}" type="slidenum">
              <a:rPr lang="ru-RU" smtClean="0"/>
              <a:t>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3C5AB0-7922-DAB0-7DEB-8D29291B73F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6287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6613" cy="33289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FA2409-CE26-4B7F-A092-0EB0F4ED19FA}" type="slidenum">
              <a:rPr lang="ru-RU" smtClean="0"/>
              <a:t>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3C5AB0-7922-DAB0-7DEB-8D29291B73F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068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6613" cy="33289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FA2409-CE26-4B7F-A092-0EB0F4ED19FA}" type="slidenum">
              <a:rPr lang="ru-RU" smtClean="0"/>
              <a:t>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3C5AB0-7922-DAB0-7DEB-8D29291B73F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8650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6613" cy="33289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FA2409-CE26-4B7F-A092-0EB0F4ED19FA}" type="slidenum">
              <a:rPr lang="ru-RU" smtClean="0"/>
              <a:t>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B9D99B-ACEC-9612-B37F-F06915FB1EF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358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6C8667-0EB1-C284-F431-F8063780AC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F4FEC13-D0A3-40F0-6841-E5C8D68475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E3A164-C160-4DC7-2C58-FC1E28C56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69A1D9-568C-B64A-0742-49EBF8AE7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A6EE59-165F-B807-7CF7-9ADD9F3E0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0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A806B8-872C-96CD-7F6B-4AF70834A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057AFD-D502-EBDC-3851-77CC0B7018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A050E4-E65F-59E8-1D57-11D2C414B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E30130-A6D6-BCF4-7BEE-03FC88B14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7D6F45-3DD6-EB9D-7FFC-A4DFC7487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53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0A4247-1F45-B707-3147-B8F6B4CF6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759FD9E-05A9-4720-EFB5-29E633CC8F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824E8A-81B4-A38C-6D8E-24E284CD5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E625DD-157F-B2A0-CAD1-42E1D4EE2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C6E70B-0021-0C0D-0E79-C511FA9CB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5119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DB2373-6C0A-2899-B746-666D16123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E7D799-D8D3-DC53-AEC8-FA11AD80C0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4AEC7B0-A434-EBF4-684C-08A568157C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ED53D2D-32DB-149C-0354-CB8A37F3B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2059C9B-03A7-6706-FD47-4148D1460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97C2183-F3AA-2D7E-27BF-EBD823063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0796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B96251-2FEB-127E-D40E-BC5E5D4A7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BE13EA-F733-4853-EA96-23D619FC74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E2492CE-4750-D493-FB4D-84BB2ADA1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ACDA3FA-2BA5-4608-FEFF-9ADEFADABE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1AEC648-C6E1-AECA-407D-3435232044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ADA44B0-4406-F17D-DBBE-CDFFA0CAE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1C89996-DE78-CE0E-27DE-DD999D723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253DEED-DC75-D161-6FE5-8BB55824E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953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80B65A-624A-66ED-C010-C9AB14BBC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B128C72-FE54-2B53-870A-6A7E89F7C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9CCF62B-2AC0-090F-8B48-B3E5AF98F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9E0A145-94EE-5750-7124-1A2061922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139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0167892-63C2-5DA6-34F5-4F5CC956A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3D7C631-CBBA-5517-2471-103F40598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F15DD86-D2F2-66D1-6A71-E604609D3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961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C73854-006E-5D6F-BA36-32E568E30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DEB749-498F-FBAA-80CA-AC48C94C08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B21DD4E-1F67-DAE3-FC04-C0EEA98AE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AED9E04-112A-46BD-5F0E-3F6342333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6AF3600-779F-A058-3394-F63CB3E08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7C1DEDB-44BF-CA6B-DF3F-BB01DF401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171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CBA67C-8934-9DAE-4D9B-92C7764BF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BB83BA-301E-EF02-1021-AE6984F997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84301B3-7ADC-F728-914D-57234B1859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7B11561-A245-45E7-D359-28F9249C6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B50E13B-4DAE-89C3-753A-1B0316E90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7777E6A-732A-47C6-999C-5657E0683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765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163F84-F0B7-22D2-A77D-1FAD6A00C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954861D-A5E7-FE49-3900-B3D583EAAD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09DB44-FB0D-0DDC-E686-357E97E14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D0DF22-F302-7B99-AEBB-09A6E642D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4D21AD-7B43-BC98-6B30-2043B99D9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84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EC73C3C-5EBE-B8C4-1157-F8467767FB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9486224-32DC-9C40-D99C-4F035AF046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A466E4-3472-6AD3-446B-4D30AF9A5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1D6FDA9-6FCE-80AD-C371-3A5BCE24D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603BF8-E1D0-1119-ED86-A33E2B73C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396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7C1969-BD18-3BE7-AD68-851636476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D46B-4DD2-4529-80D2-A6F36D573C31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6E467129-6CB6-7955-5289-C677C8117D39}"/>
              </a:ext>
            </a:extLst>
          </p:cNvPr>
          <p:cNvGrpSpPr/>
          <p:nvPr userDrawn="1"/>
        </p:nvGrpSpPr>
        <p:grpSpPr>
          <a:xfrm>
            <a:off x="781693" y="299466"/>
            <a:ext cx="1586353" cy="457776"/>
            <a:chOff x="6280149" y="152400"/>
            <a:chExt cx="3333751" cy="962025"/>
          </a:xfrm>
          <a:solidFill>
            <a:srgbClr val="E04E39"/>
          </a:solidFill>
        </p:grpSpPr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5AF09306-F6E5-C3E1-D8BD-BB28680F6504}"/>
                </a:ext>
              </a:extLst>
            </p:cNvPr>
            <p:cNvSpPr/>
            <p:nvPr/>
          </p:nvSpPr>
          <p:spPr>
            <a:xfrm>
              <a:off x="6280149" y="152400"/>
              <a:ext cx="962025" cy="9620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/>
            </a:p>
          </p:txBody>
        </p:sp>
        <p:sp>
          <p:nvSpPr>
            <p:cNvPr id="10" name="Овал 9">
              <a:extLst>
                <a:ext uri="{FF2B5EF4-FFF2-40B4-BE49-F238E27FC236}">
                  <a16:creationId xmlns:a16="http://schemas.microsoft.com/office/drawing/2014/main" id="{BBB0335F-AA9D-F7A6-8CBF-D70DC7C4998D}"/>
                </a:ext>
              </a:extLst>
            </p:cNvPr>
            <p:cNvSpPr/>
            <p:nvPr/>
          </p:nvSpPr>
          <p:spPr>
            <a:xfrm>
              <a:off x="7466012" y="152400"/>
              <a:ext cx="962025" cy="9620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/>
            </a:p>
          </p:txBody>
        </p: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C262F1AA-428C-C4B1-5EFD-BD57AA17598B}"/>
                </a:ext>
              </a:extLst>
            </p:cNvPr>
            <p:cNvSpPr/>
            <p:nvPr/>
          </p:nvSpPr>
          <p:spPr>
            <a:xfrm>
              <a:off x="8651875" y="152400"/>
              <a:ext cx="962025" cy="9620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390CC8B5-4E2F-0F9B-6AC1-DC0AE1A4A6F5}"/>
              </a:ext>
            </a:extLst>
          </p:cNvPr>
          <p:cNvGrpSpPr/>
          <p:nvPr userDrawn="1"/>
        </p:nvGrpSpPr>
        <p:grpSpPr>
          <a:xfrm flipH="1">
            <a:off x="-1479490" y="3153219"/>
            <a:ext cx="4249335" cy="4007745"/>
            <a:chOff x="8217154" y="2562173"/>
            <a:chExt cx="4686072" cy="4419652"/>
          </a:xfrm>
        </p:grpSpPr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BFCDA300-1654-2728-069F-CA90B573D0B2}"/>
                </a:ext>
              </a:extLst>
            </p:cNvPr>
            <p:cNvSpPr/>
            <p:nvPr/>
          </p:nvSpPr>
          <p:spPr>
            <a:xfrm>
              <a:off x="8483574" y="2562173"/>
              <a:ext cx="4419652" cy="4419652"/>
            </a:xfrm>
            <a:prstGeom prst="ellipse">
              <a:avLst/>
            </a:prstGeom>
            <a:noFill/>
            <a:ln w="698500">
              <a:solidFill>
                <a:srgbClr val="C39367">
                  <a:alpha val="1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/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E3BB3E1F-D8F7-0290-5701-D5A557A48DDE}"/>
                </a:ext>
              </a:extLst>
            </p:cNvPr>
            <p:cNvSpPr/>
            <p:nvPr/>
          </p:nvSpPr>
          <p:spPr>
            <a:xfrm>
              <a:off x="8217154" y="5646980"/>
              <a:ext cx="1211620" cy="1211620"/>
            </a:xfrm>
            <a:prstGeom prst="ellipse">
              <a:avLst/>
            </a:prstGeom>
            <a:noFill/>
            <a:ln w="279400">
              <a:solidFill>
                <a:srgbClr val="E04E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/>
            </a:p>
          </p:txBody>
        </p:sp>
      </p:grpSp>
      <p:sp>
        <p:nvSpPr>
          <p:cNvPr id="15" name="Овал 14">
            <a:extLst>
              <a:ext uri="{FF2B5EF4-FFF2-40B4-BE49-F238E27FC236}">
                <a16:creationId xmlns:a16="http://schemas.microsoft.com/office/drawing/2014/main" id="{B45E45F3-9914-FD7E-A257-2340788D1F29}"/>
              </a:ext>
            </a:extLst>
          </p:cNvPr>
          <p:cNvSpPr/>
          <p:nvPr userDrawn="1"/>
        </p:nvSpPr>
        <p:spPr>
          <a:xfrm>
            <a:off x="6648788" y="-647795"/>
            <a:ext cx="1520161" cy="1520161"/>
          </a:xfrm>
          <a:prstGeom prst="ellipse">
            <a:avLst/>
          </a:prstGeom>
          <a:noFill/>
          <a:ln w="317500">
            <a:solidFill>
              <a:srgbClr val="C39367">
                <a:alpha val="1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2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7E4133F9-F620-B313-8FED-13582A31D2C0}"/>
              </a:ext>
            </a:extLst>
          </p:cNvPr>
          <p:cNvSpPr/>
          <p:nvPr userDrawn="1"/>
        </p:nvSpPr>
        <p:spPr>
          <a:xfrm>
            <a:off x="10395219" y="2262862"/>
            <a:ext cx="1548220" cy="1548220"/>
          </a:xfrm>
          <a:prstGeom prst="ellipse">
            <a:avLst/>
          </a:prstGeom>
          <a:solidFill>
            <a:srgbClr val="C39367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2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84B99FC-EDDB-648F-D9D4-ED423474A2E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582" y="66514"/>
            <a:ext cx="2636751" cy="161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2485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7C1969-BD18-3BE7-AD68-851636476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D46B-4DD2-4529-80D2-A6F36D573C3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EB8A2F9-08E4-63B1-DF04-BE056B6D37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0713" y="66513"/>
            <a:ext cx="1788620" cy="1093288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9B82E6F-C1A1-24DD-C105-E2F432F210F8}"/>
              </a:ext>
            </a:extLst>
          </p:cNvPr>
          <p:cNvSpPr/>
          <p:nvPr userDrawn="1"/>
        </p:nvSpPr>
        <p:spPr>
          <a:xfrm>
            <a:off x="492852" y="395137"/>
            <a:ext cx="553491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91695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6680432-C739-40EF-06E1-F3194448A3B6}"/>
              </a:ext>
            </a:extLst>
          </p:cNvPr>
          <p:cNvSpPr/>
          <p:nvPr userDrawn="1"/>
        </p:nvSpPr>
        <p:spPr>
          <a:xfrm>
            <a:off x="11948" y="0"/>
            <a:ext cx="12192000" cy="69014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0282FA25-54AE-1898-8FAD-2D041DF7B6A0}"/>
              </a:ext>
            </a:extLst>
          </p:cNvPr>
          <p:cNvGrpSpPr/>
          <p:nvPr userDrawn="1"/>
        </p:nvGrpSpPr>
        <p:grpSpPr>
          <a:xfrm>
            <a:off x="5902960" y="-213360"/>
            <a:ext cx="1188720" cy="1205309"/>
            <a:chOff x="5008880" y="1849120"/>
            <a:chExt cx="1188720" cy="1205309"/>
          </a:xfrm>
          <a:solidFill>
            <a:srgbClr val="C59368">
              <a:alpha val="31000"/>
            </a:srgbClr>
          </a:solidFill>
        </p:grpSpPr>
        <p:sp>
          <p:nvSpPr>
            <p:cNvPr id="8" name="Овал 7">
              <a:extLst>
                <a:ext uri="{FF2B5EF4-FFF2-40B4-BE49-F238E27FC236}">
                  <a16:creationId xmlns:a16="http://schemas.microsoft.com/office/drawing/2014/main" id="{64E64CD9-3F22-0F05-C200-5EA639C0B0F0}"/>
                </a:ext>
              </a:extLst>
            </p:cNvPr>
            <p:cNvSpPr/>
            <p:nvPr/>
          </p:nvSpPr>
          <p:spPr>
            <a:xfrm>
              <a:off x="5008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573E3C14-DC71-6155-5BCD-FFD8778F5CFE}"/>
                </a:ext>
              </a:extLst>
            </p:cNvPr>
            <p:cNvSpPr/>
            <p:nvPr/>
          </p:nvSpPr>
          <p:spPr>
            <a:xfrm>
              <a:off x="5770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 dirty="0"/>
            </a:p>
          </p:txBody>
        </p:sp>
        <p:sp>
          <p:nvSpPr>
            <p:cNvPr id="10" name="Овал 9">
              <a:extLst>
                <a:ext uri="{FF2B5EF4-FFF2-40B4-BE49-F238E27FC236}">
                  <a16:creationId xmlns:a16="http://schemas.microsoft.com/office/drawing/2014/main" id="{70B99916-C85A-B6A9-89B2-2F4BFC47526B}"/>
                </a:ext>
              </a:extLst>
            </p:cNvPr>
            <p:cNvSpPr/>
            <p:nvPr/>
          </p:nvSpPr>
          <p:spPr>
            <a:xfrm>
              <a:off x="5364480" y="223520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577A0DF4-7E36-E738-99AD-17348B7042ED}"/>
                </a:ext>
              </a:extLst>
            </p:cNvPr>
            <p:cNvSpPr/>
            <p:nvPr/>
          </p:nvSpPr>
          <p:spPr>
            <a:xfrm>
              <a:off x="5008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E229D8A7-DC02-CCD4-73F9-F96C5665BBCC}"/>
                </a:ext>
              </a:extLst>
            </p:cNvPr>
            <p:cNvSpPr/>
            <p:nvPr/>
          </p:nvSpPr>
          <p:spPr>
            <a:xfrm>
              <a:off x="5770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 dirty="0"/>
            </a:p>
          </p:txBody>
        </p:sp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35F676CD-070F-89E5-0314-25F7D1F6D537}"/>
              </a:ext>
            </a:extLst>
          </p:cNvPr>
          <p:cNvGrpSpPr/>
          <p:nvPr userDrawn="1"/>
        </p:nvGrpSpPr>
        <p:grpSpPr>
          <a:xfrm>
            <a:off x="3474720" y="5803805"/>
            <a:ext cx="2119256" cy="1472882"/>
            <a:chOff x="2418080" y="4704080"/>
            <a:chExt cx="2032000" cy="1412239"/>
          </a:xfrm>
          <a:solidFill>
            <a:srgbClr val="EDD8C2">
              <a:alpha val="20000"/>
            </a:srgbClr>
          </a:solidFill>
        </p:grpSpPr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622DC83D-F42C-BE9B-B56C-1862A8B299A3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667F763-E87D-7FFF-6739-D1EAD56200E7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B2B97FAE-99B7-0324-7B68-84EEAADDB9AD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6E19644-793E-25A3-AA27-239ABE607B6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 bright="-53000" contrast="39000"/>
          </a:blip>
          <a:stretch>
            <a:fillRect/>
          </a:stretch>
        </p:blipFill>
        <p:spPr>
          <a:xfrm>
            <a:off x="10129420" y="2784515"/>
            <a:ext cx="2491277" cy="86978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73DFCD1-2119-56D8-2E50-F9193B03709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006" y="172720"/>
            <a:ext cx="2208388" cy="110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345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26013A-BBE4-2A45-7D3E-9B91112AD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C7F3F3C-C54B-60DF-6830-49AC21E58E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3E5748-E50F-E681-DFF7-3DC5E13363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16082-1A27-450B-BF6A-31F65E346B5F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398297-0375-9051-EB6A-42EBD2D66F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8450D0B-9825-D409-EFE9-52CC40A972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C6468-9EE1-4F2A-AD4B-FE46BB69E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878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60" r:id="rId12"/>
    <p:sldLayoutId id="2147483649" r:id="rId13"/>
    <p:sldLayoutId id="2147483673" r:id="rId14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4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1202875" y="13175"/>
            <a:ext cx="97050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2" dirty="0"/>
          </a:p>
        </p:txBody>
      </p:sp>
      <p:sp>
        <p:nvSpPr>
          <p:cNvPr id="7" name="TextBox 6"/>
          <p:cNvSpPr txBox="1"/>
          <p:nvPr/>
        </p:nvSpPr>
        <p:spPr>
          <a:xfrm>
            <a:off x="2118513" y="447741"/>
            <a:ext cx="792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552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Фонд «Агентство инвестиционного развития и поддержки предпринимательства </a:t>
            </a:r>
          </a:p>
          <a:p>
            <a:pPr algn="ctr"/>
            <a:r>
              <a:rPr lang="ru-RU" sz="1200" b="1" dirty="0">
                <a:solidFill>
                  <a:srgbClr val="552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Ямало-Ненецкого автономного округа «Мой бизнес»</a:t>
            </a:r>
            <a:r>
              <a:rPr lang="en-US" sz="1200" b="1" dirty="0">
                <a:solidFill>
                  <a:srgbClr val="552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1200" b="1" dirty="0" err="1">
                <a:solidFill>
                  <a:srgbClr val="552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микрокредитная</a:t>
            </a:r>
            <a:r>
              <a:rPr lang="ru-RU" sz="1200" b="1" dirty="0">
                <a:solidFill>
                  <a:srgbClr val="552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компания)»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85389" y="2302759"/>
            <a:ext cx="947533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«МОЙ БИЗНЕС» ЯНАО </a:t>
            </a:r>
          </a:p>
          <a:p>
            <a:pPr algn="ctr"/>
            <a:r>
              <a:rPr lang="ru-RU" sz="54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 повышении финансовой грамотности</a:t>
            </a:r>
          </a:p>
        </p:txBody>
      </p:sp>
      <p:pic>
        <p:nvPicPr>
          <p:cNvPr id="6146" name="Picture 2" descr="G:\Портфолио\2 14 Мой бизнес\логотип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6945" y="169595"/>
            <a:ext cx="1981883" cy="101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Группа 10"/>
          <p:cNvGrpSpPr/>
          <p:nvPr/>
        </p:nvGrpSpPr>
        <p:grpSpPr>
          <a:xfrm>
            <a:off x="703874" y="459127"/>
            <a:ext cx="1586353" cy="457776"/>
            <a:chOff x="6280149" y="152400"/>
            <a:chExt cx="3333751" cy="962025"/>
          </a:xfrm>
          <a:solidFill>
            <a:srgbClr val="E04E39"/>
          </a:solidFill>
        </p:grpSpPr>
        <p:sp>
          <p:nvSpPr>
            <p:cNvPr id="3" name="Овал 2"/>
            <p:cNvSpPr/>
            <p:nvPr/>
          </p:nvSpPr>
          <p:spPr>
            <a:xfrm>
              <a:off x="6280149" y="152400"/>
              <a:ext cx="962025" cy="9620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 dirty="0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7466012" y="152400"/>
              <a:ext cx="962025" cy="9620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 dirty="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8651875" y="152400"/>
              <a:ext cx="962025" cy="9620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 dirty="0"/>
            </a:p>
          </p:txBody>
        </p:sp>
      </p:grpSp>
      <p:grpSp>
        <p:nvGrpSpPr>
          <p:cNvPr id="21" name="Группа 20"/>
          <p:cNvGrpSpPr/>
          <p:nvPr/>
        </p:nvGrpSpPr>
        <p:grpSpPr>
          <a:xfrm flipH="1">
            <a:off x="-767858" y="2391128"/>
            <a:ext cx="4249335" cy="4007745"/>
            <a:chOff x="8217154" y="2562173"/>
            <a:chExt cx="4686072" cy="4419652"/>
          </a:xfrm>
        </p:grpSpPr>
        <p:sp>
          <p:nvSpPr>
            <p:cNvPr id="19" name="Овал 18"/>
            <p:cNvSpPr/>
            <p:nvPr/>
          </p:nvSpPr>
          <p:spPr>
            <a:xfrm>
              <a:off x="8483574" y="2562173"/>
              <a:ext cx="4419652" cy="4419652"/>
            </a:xfrm>
            <a:prstGeom prst="ellipse">
              <a:avLst/>
            </a:prstGeom>
            <a:noFill/>
            <a:ln w="698500">
              <a:solidFill>
                <a:srgbClr val="C39367">
                  <a:alpha val="1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 dirty="0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8217154" y="5646980"/>
              <a:ext cx="1211620" cy="1211620"/>
            </a:xfrm>
            <a:prstGeom prst="ellipse">
              <a:avLst/>
            </a:prstGeom>
            <a:noFill/>
            <a:ln w="279400">
              <a:solidFill>
                <a:srgbClr val="E04E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 dirty="0"/>
            </a:p>
          </p:txBody>
        </p:sp>
      </p:grpSp>
      <p:sp>
        <p:nvSpPr>
          <p:cNvPr id="23" name="Овал 22"/>
          <p:cNvSpPr/>
          <p:nvPr/>
        </p:nvSpPr>
        <p:spPr>
          <a:xfrm>
            <a:off x="6648788" y="-647794"/>
            <a:ext cx="1520161" cy="1520161"/>
          </a:xfrm>
          <a:prstGeom prst="ellipse">
            <a:avLst/>
          </a:prstGeom>
          <a:noFill/>
          <a:ln w="317500">
            <a:solidFill>
              <a:srgbClr val="C39367">
                <a:alpha val="1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2" dirty="0"/>
          </a:p>
        </p:txBody>
      </p:sp>
      <p:sp>
        <p:nvSpPr>
          <p:cNvPr id="24" name="Овал 23"/>
          <p:cNvSpPr/>
          <p:nvPr/>
        </p:nvSpPr>
        <p:spPr>
          <a:xfrm>
            <a:off x="10395219" y="2262863"/>
            <a:ext cx="1548220" cy="1548220"/>
          </a:xfrm>
          <a:prstGeom prst="ellipse">
            <a:avLst/>
          </a:prstGeom>
          <a:solidFill>
            <a:srgbClr val="C39367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2" dirty="0"/>
          </a:p>
        </p:txBody>
      </p:sp>
    </p:spTree>
    <p:extLst>
      <p:ext uri="{BB962C8B-B14F-4D97-AF65-F5344CB8AC3E}">
        <p14:creationId xmlns:p14="http://schemas.microsoft.com/office/powerpoint/2010/main" val="645022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Рисунок 82">
            <a:extLst>
              <a:ext uri="{FF2B5EF4-FFF2-40B4-BE49-F238E27FC236}">
                <a16:creationId xmlns:a16="http://schemas.microsoft.com/office/drawing/2014/main" id="{B63E6CBC-0B02-10DC-77EE-56C488E0A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4429" y="1202684"/>
            <a:ext cx="2452608" cy="243921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D1AECA2-BEFF-3739-24B3-5D89A5B0EFE3}"/>
              </a:ext>
            </a:extLst>
          </p:cNvPr>
          <p:cNvSpPr/>
          <p:nvPr/>
        </p:nvSpPr>
        <p:spPr>
          <a:xfrm>
            <a:off x="645252" y="547538"/>
            <a:ext cx="553491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189">
              <a:defRPr/>
            </a:pPr>
            <a:endParaRPr lang="ru-RU" sz="1579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758D0F4-5340-42E8-4E5E-C37268AC16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0713" y="66513"/>
            <a:ext cx="1788620" cy="109328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1DE48B1-BA45-FC19-A509-E0F00E390235}"/>
              </a:ext>
            </a:extLst>
          </p:cNvPr>
          <p:cNvSpPr txBox="1"/>
          <p:nvPr/>
        </p:nvSpPr>
        <p:spPr>
          <a:xfrm>
            <a:off x="4567169" y="5842769"/>
            <a:ext cx="7624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-.  </a:t>
            </a:r>
            <a:endParaRPr lang="ru-RU" dirty="0">
              <a:solidFill>
                <a:srgbClr val="56221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C7B23A-7B40-EC20-33FB-744FA9B17CAC}"/>
              </a:ext>
            </a:extLst>
          </p:cNvPr>
          <p:cNvSpPr txBox="1"/>
          <p:nvPr/>
        </p:nvSpPr>
        <p:spPr>
          <a:xfrm>
            <a:off x="4389691" y="3396938"/>
            <a:ext cx="709038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 algn="just">
              <a:buFontTx/>
              <a:buChar char="-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Поиск и привлечение клиентов;</a:t>
            </a:r>
          </a:p>
          <a:p>
            <a:pPr marL="742950" lvl="1" indent="-285750" algn="just">
              <a:buFontTx/>
              <a:buChar char="-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Консультирование по услугам/продуктам Фонда;</a:t>
            </a:r>
          </a:p>
          <a:p>
            <a:pPr marL="742950" lvl="1" indent="-285750" algn="just">
              <a:buFontTx/>
              <a:buChar char="-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Оказание помощи в оформлении заявки;</a:t>
            </a:r>
          </a:p>
          <a:p>
            <a:pPr marL="742950" lvl="1" indent="-285750" algn="just">
              <a:buFontTx/>
              <a:buChar char="-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Предоставление клиенту обратной связи по результатам рассмотрения заявки и организация оформления сделки;</a:t>
            </a:r>
          </a:p>
          <a:p>
            <a:pPr marL="742950" lvl="1" indent="-285750" algn="just">
              <a:buFontTx/>
              <a:buChar char="-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Информирование об условиям, порядке исполнения обязательств по заключаемой сделке;</a:t>
            </a:r>
          </a:p>
          <a:p>
            <a:pPr marL="742950" lvl="1" indent="-285750" algn="just">
              <a:buFontTx/>
              <a:buChar char="-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Оказание содействия в решении возникающих вопросов по оказанным услугам/заключенным и действующим сделкам.</a:t>
            </a:r>
          </a:p>
          <a:p>
            <a:pPr marL="742950" lvl="1" indent="-285750" algn="just">
              <a:buFontTx/>
              <a:buChar char="-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т.д.</a:t>
            </a:r>
          </a:p>
          <a:p>
            <a:pPr algn="just"/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6A5B48-C090-2D7B-D1C1-583DA2D10F1A}"/>
              </a:ext>
            </a:extLst>
          </p:cNvPr>
          <p:cNvSpPr txBox="1"/>
          <p:nvPr/>
        </p:nvSpPr>
        <p:spPr>
          <a:xfrm>
            <a:off x="529295" y="678034"/>
            <a:ext cx="1078159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5622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КЛИЕНТСКАЯ СЛУЖБА</a:t>
            </a:r>
            <a:r>
              <a:rPr lang="ru-RU" sz="2400" b="1" dirty="0">
                <a:solidFill>
                  <a:srgbClr val="843C0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ru-RU" sz="2400" b="1" dirty="0">
                <a:solidFill>
                  <a:srgbClr val="EC5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как инструмент в повышении финансовой грамотности 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A528F13A-464F-8309-31DA-527872163E82}"/>
              </a:ext>
            </a:extLst>
          </p:cNvPr>
          <p:cNvSpPr/>
          <p:nvPr/>
        </p:nvSpPr>
        <p:spPr>
          <a:xfrm>
            <a:off x="645252" y="1819186"/>
            <a:ext cx="3100180" cy="1210468"/>
          </a:xfrm>
          <a:prstGeom prst="roundRect">
            <a:avLst/>
          </a:prstGeom>
          <a:noFill/>
          <a:ln>
            <a:solidFill>
              <a:srgbClr val="56221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57D757-3961-3374-81AB-B2C17495B406}"/>
              </a:ext>
            </a:extLst>
          </p:cNvPr>
          <p:cNvSpPr txBox="1"/>
          <p:nvPr/>
        </p:nvSpPr>
        <p:spPr>
          <a:xfrm>
            <a:off x="330896" y="2099124"/>
            <a:ext cx="34905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EC50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КЛИЕНТСКАЯ </a:t>
            </a:r>
          </a:p>
          <a:p>
            <a:pPr algn="ctr"/>
            <a:r>
              <a:rPr lang="ru-RU" b="1" dirty="0">
                <a:solidFill>
                  <a:srgbClr val="EC50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СЛУЖБА</a:t>
            </a:r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1F51DF59-F9F7-8E93-CDDF-44FD92CE2321}"/>
              </a:ext>
            </a:extLst>
          </p:cNvPr>
          <p:cNvSpPr/>
          <p:nvPr/>
        </p:nvSpPr>
        <p:spPr>
          <a:xfrm>
            <a:off x="4505641" y="3407071"/>
            <a:ext cx="7090389" cy="3174638"/>
          </a:xfrm>
          <a:prstGeom prst="roundRect">
            <a:avLst/>
          </a:prstGeom>
          <a:noFill/>
          <a:ln>
            <a:solidFill>
              <a:srgbClr val="56221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7654F3A1-6354-BE4B-45B6-67A4B275B13D}"/>
              </a:ext>
            </a:extLst>
          </p:cNvPr>
          <p:cNvSpPr/>
          <p:nvPr/>
        </p:nvSpPr>
        <p:spPr>
          <a:xfrm>
            <a:off x="4469420" y="1854083"/>
            <a:ext cx="5029059" cy="1184505"/>
          </a:xfrm>
          <a:prstGeom prst="roundRect">
            <a:avLst/>
          </a:prstGeom>
          <a:noFill/>
          <a:ln>
            <a:solidFill>
              <a:srgbClr val="56221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4BEFB6C-FD49-3428-9BD7-29234257F5E7}"/>
              </a:ext>
            </a:extLst>
          </p:cNvPr>
          <p:cNvSpPr txBox="1"/>
          <p:nvPr/>
        </p:nvSpPr>
        <p:spPr>
          <a:xfrm>
            <a:off x="4638459" y="2099125"/>
            <a:ext cx="4860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КЛИЕНТАМИ </a:t>
            </a:r>
          </a:p>
          <a:p>
            <a:pPr algn="just"/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ПРИНЦИПУ «ОДНОГО ОКНА»</a:t>
            </a:r>
            <a:endParaRPr lang="ru-RU" dirty="0">
              <a:solidFill>
                <a:srgbClr val="562212"/>
              </a:solidFill>
            </a:endParaRPr>
          </a:p>
        </p:txBody>
      </p: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0DB19009-75AD-7E29-21C7-B552A5050C1D}"/>
              </a:ext>
            </a:extLst>
          </p:cNvPr>
          <p:cNvCxnSpPr>
            <a:cxnSpLocks/>
          </p:cNvCxnSpPr>
          <p:nvPr/>
        </p:nvCxnSpPr>
        <p:spPr>
          <a:xfrm flipH="1">
            <a:off x="3730112" y="2467609"/>
            <a:ext cx="694594" cy="0"/>
          </a:xfrm>
          <a:prstGeom prst="line">
            <a:avLst/>
          </a:prstGeom>
          <a:ln w="12700">
            <a:solidFill>
              <a:srgbClr val="56221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Прямоугольник: скругленные углы 43">
            <a:extLst>
              <a:ext uri="{FF2B5EF4-FFF2-40B4-BE49-F238E27FC236}">
                <a16:creationId xmlns:a16="http://schemas.microsoft.com/office/drawing/2014/main" id="{EC95F8AA-D549-9B61-2DA6-23D1185911C4}"/>
              </a:ext>
            </a:extLst>
          </p:cNvPr>
          <p:cNvSpPr/>
          <p:nvPr/>
        </p:nvSpPr>
        <p:spPr>
          <a:xfrm>
            <a:off x="653424" y="3406672"/>
            <a:ext cx="3096798" cy="646332"/>
          </a:xfrm>
          <a:prstGeom prst="roundRect">
            <a:avLst/>
          </a:prstGeom>
          <a:noFill/>
          <a:ln>
            <a:solidFill>
              <a:srgbClr val="56221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5" name="Прямая соединительная линия 44">
            <a:extLst>
              <a:ext uri="{FF2B5EF4-FFF2-40B4-BE49-F238E27FC236}">
                <a16:creationId xmlns:a16="http://schemas.microsoft.com/office/drawing/2014/main" id="{150C7A72-DE99-4FE0-FC64-76FF24904C61}"/>
              </a:ext>
            </a:extLst>
          </p:cNvPr>
          <p:cNvCxnSpPr>
            <a:cxnSpLocks/>
            <a:stCxn id="13" idx="2"/>
          </p:cNvCxnSpPr>
          <p:nvPr/>
        </p:nvCxnSpPr>
        <p:spPr>
          <a:xfrm>
            <a:off x="2195342" y="3029654"/>
            <a:ext cx="0" cy="367284"/>
          </a:xfrm>
          <a:prstGeom prst="line">
            <a:avLst/>
          </a:prstGeom>
          <a:ln w="12700">
            <a:solidFill>
              <a:srgbClr val="56221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E480A53E-5F89-8207-1153-7A2FCDFE2540}"/>
              </a:ext>
            </a:extLst>
          </p:cNvPr>
          <p:cNvSpPr txBox="1"/>
          <p:nvPr/>
        </p:nvSpPr>
        <p:spPr>
          <a:xfrm>
            <a:off x="817881" y="3504553"/>
            <a:ext cx="27549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Клиентские Менеджеры</a:t>
            </a:r>
            <a:endParaRPr lang="ru-RU" dirty="0">
              <a:solidFill>
                <a:srgbClr val="562212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D69BE3D-3055-1933-3DF6-B750AA2B7EBE}"/>
              </a:ext>
            </a:extLst>
          </p:cNvPr>
          <p:cNvSpPr txBox="1"/>
          <p:nvPr/>
        </p:nvSpPr>
        <p:spPr>
          <a:xfrm>
            <a:off x="4412881" y="316025"/>
            <a:ext cx="6867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dirty="0">
              <a:solidFill>
                <a:srgbClr val="562212"/>
              </a:solidFill>
            </a:endParaRPr>
          </a:p>
        </p:txBody>
      </p:sp>
      <p:cxnSp>
        <p:nvCxnSpPr>
          <p:cNvPr id="58" name="Прямая соединительная линия 57">
            <a:extLst>
              <a:ext uri="{FF2B5EF4-FFF2-40B4-BE49-F238E27FC236}">
                <a16:creationId xmlns:a16="http://schemas.microsoft.com/office/drawing/2014/main" id="{E5D974E8-22DF-09A0-B34B-C1E532B7B4AC}"/>
              </a:ext>
            </a:extLst>
          </p:cNvPr>
          <p:cNvCxnSpPr>
            <a:cxnSpLocks/>
            <a:stCxn id="44" idx="2"/>
          </p:cNvCxnSpPr>
          <p:nvPr/>
        </p:nvCxnSpPr>
        <p:spPr>
          <a:xfrm>
            <a:off x="2201823" y="4053004"/>
            <a:ext cx="0" cy="575557"/>
          </a:xfrm>
          <a:prstGeom prst="line">
            <a:avLst/>
          </a:prstGeom>
          <a:ln w="12700">
            <a:solidFill>
              <a:srgbClr val="56221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: скругленные углы 58">
            <a:extLst>
              <a:ext uri="{FF2B5EF4-FFF2-40B4-BE49-F238E27FC236}">
                <a16:creationId xmlns:a16="http://schemas.microsoft.com/office/drawing/2014/main" id="{F4A4823C-E9F9-600C-42CA-E33EDA4B2E14}"/>
              </a:ext>
            </a:extLst>
          </p:cNvPr>
          <p:cNvSpPr/>
          <p:nvPr/>
        </p:nvSpPr>
        <p:spPr>
          <a:xfrm>
            <a:off x="645252" y="4671224"/>
            <a:ext cx="3096798" cy="646332"/>
          </a:xfrm>
          <a:prstGeom prst="roundRect">
            <a:avLst/>
          </a:prstGeom>
          <a:noFill/>
          <a:ln>
            <a:solidFill>
              <a:srgbClr val="56221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FC87DB8-DAF9-5A2F-32DB-D25F913B846C}"/>
              </a:ext>
            </a:extLst>
          </p:cNvPr>
          <p:cNvSpPr txBox="1"/>
          <p:nvPr/>
        </p:nvSpPr>
        <p:spPr>
          <a:xfrm>
            <a:off x="664572" y="4822016"/>
            <a:ext cx="29595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Горячая линия</a:t>
            </a:r>
            <a:endParaRPr lang="ru-RU" dirty="0">
              <a:solidFill>
                <a:srgbClr val="562212"/>
              </a:solidFill>
            </a:endParaRPr>
          </a:p>
        </p:txBody>
      </p:sp>
      <p:cxnSp>
        <p:nvCxnSpPr>
          <p:cNvPr id="74" name="Прямая соединительная линия 73">
            <a:extLst>
              <a:ext uri="{FF2B5EF4-FFF2-40B4-BE49-F238E27FC236}">
                <a16:creationId xmlns:a16="http://schemas.microsoft.com/office/drawing/2014/main" id="{51E97C8D-A0B4-D6D1-74D5-3423A6BB1C96}"/>
              </a:ext>
            </a:extLst>
          </p:cNvPr>
          <p:cNvCxnSpPr>
            <a:cxnSpLocks/>
          </p:cNvCxnSpPr>
          <p:nvPr/>
        </p:nvCxnSpPr>
        <p:spPr>
          <a:xfrm>
            <a:off x="3808564" y="4053004"/>
            <a:ext cx="660856" cy="669479"/>
          </a:xfrm>
          <a:prstGeom prst="line">
            <a:avLst/>
          </a:prstGeom>
          <a:ln w="12700">
            <a:solidFill>
              <a:srgbClr val="56221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>
            <a:extLst>
              <a:ext uri="{FF2B5EF4-FFF2-40B4-BE49-F238E27FC236}">
                <a16:creationId xmlns:a16="http://schemas.microsoft.com/office/drawing/2014/main" id="{431763A3-219F-D1F9-05D5-EB0F06BCD8DB}"/>
              </a:ext>
            </a:extLst>
          </p:cNvPr>
          <p:cNvCxnSpPr>
            <a:cxnSpLocks/>
          </p:cNvCxnSpPr>
          <p:nvPr/>
        </p:nvCxnSpPr>
        <p:spPr>
          <a:xfrm>
            <a:off x="6843860" y="3065756"/>
            <a:ext cx="0" cy="345503"/>
          </a:xfrm>
          <a:prstGeom prst="line">
            <a:avLst/>
          </a:prstGeom>
          <a:ln w="12700">
            <a:solidFill>
              <a:srgbClr val="56221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>
            <a:extLst>
              <a:ext uri="{FF2B5EF4-FFF2-40B4-BE49-F238E27FC236}">
                <a16:creationId xmlns:a16="http://schemas.microsoft.com/office/drawing/2014/main" id="{8F935666-E442-A933-1318-8A69379502BD}"/>
              </a:ext>
            </a:extLst>
          </p:cNvPr>
          <p:cNvSpPr txBox="1"/>
          <p:nvPr/>
        </p:nvSpPr>
        <p:spPr>
          <a:xfrm>
            <a:off x="10438748" y="1727796"/>
            <a:ext cx="1041331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937" algn="ctr">
              <a:spcBef>
                <a:spcPts val="85"/>
              </a:spcBef>
            </a:pPr>
            <a:r>
              <a:rPr lang="ru-RU" sz="1050" b="1" spc="3" dirty="0">
                <a:solidFill>
                  <a:srgbClr val="843C0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17 233</a:t>
            </a:r>
            <a:r>
              <a:rPr lang="ru-RU" sz="1050" b="1" spc="-18" dirty="0">
                <a:solidFill>
                  <a:srgbClr val="843C0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050" b="1" spc="6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Субъектов</a:t>
            </a:r>
            <a:r>
              <a:rPr lang="ru-RU" sz="1050" spc="6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050" b="1" spc="6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МСП</a:t>
            </a:r>
          </a:p>
        </p:txBody>
      </p:sp>
    </p:spTree>
    <p:extLst>
      <p:ext uri="{BB962C8B-B14F-4D97-AF65-F5344CB8AC3E}">
        <p14:creationId xmlns:p14="http://schemas.microsoft.com/office/powerpoint/2010/main" val="2411255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object 31">
            <a:extLst>
              <a:ext uri="{FF2B5EF4-FFF2-40B4-BE49-F238E27FC236}">
                <a16:creationId xmlns:a16="http://schemas.microsoft.com/office/drawing/2014/main" id="{D1F5FC13-CB97-4A09-811B-3819B429EFE7}"/>
              </a:ext>
            </a:extLst>
          </p:cNvPr>
          <p:cNvSpPr/>
          <p:nvPr/>
        </p:nvSpPr>
        <p:spPr>
          <a:xfrm>
            <a:off x="732565" y="313183"/>
            <a:ext cx="606425" cy="109220"/>
          </a:xfrm>
          <a:custGeom>
            <a:avLst/>
            <a:gdLst/>
            <a:ahLst/>
            <a:cxnLst/>
            <a:rect l="l" t="t" r="r" b="b"/>
            <a:pathLst>
              <a:path w="606425" h="109220">
                <a:moveTo>
                  <a:pt x="605965" y="0"/>
                </a:moveTo>
                <a:lnTo>
                  <a:pt x="0" y="0"/>
                </a:lnTo>
                <a:lnTo>
                  <a:pt x="0" y="109067"/>
                </a:lnTo>
                <a:lnTo>
                  <a:pt x="605965" y="109067"/>
                </a:lnTo>
                <a:lnTo>
                  <a:pt x="605965" y="0"/>
                </a:lnTo>
                <a:close/>
              </a:path>
            </a:pathLst>
          </a:custGeom>
          <a:solidFill>
            <a:srgbClr val="EE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8" name="Picture 2" descr="G:\Портфолио\2 14 Мой бизнес\логотип.png">
            <a:extLst>
              <a:ext uri="{FF2B5EF4-FFF2-40B4-BE49-F238E27FC236}">
                <a16:creationId xmlns:a16="http://schemas.microsoft.com/office/drawing/2014/main" id="{0ABB700F-344D-4DFE-9EE2-04C63B6CD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9243" y="124122"/>
            <a:ext cx="1562933" cy="80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5D387477-42B2-4839-70F6-3609E85C1FD3}"/>
              </a:ext>
            </a:extLst>
          </p:cNvPr>
          <p:cNvSpPr txBox="1"/>
          <p:nvPr/>
        </p:nvSpPr>
        <p:spPr>
          <a:xfrm>
            <a:off x="627200" y="1484389"/>
            <a:ext cx="6302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EC4F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Комплексная программа </a:t>
            </a:r>
          </a:p>
          <a:p>
            <a:r>
              <a:rPr lang="ru-RU" sz="2400" b="1" dirty="0">
                <a:solidFill>
                  <a:srgbClr val="EC4F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«Лучший сервис на Ямале»</a:t>
            </a:r>
            <a:endParaRPr lang="ru-RU" sz="2400" dirty="0">
              <a:solidFill>
                <a:srgbClr val="55291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13BF8396-85BA-4F1C-7C8F-494566CC1AF8}"/>
              </a:ext>
            </a:extLst>
          </p:cNvPr>
          <p:cNvGrpSpPr/>
          <p:nvPr/>
        </p:nvGrpSpPr>
        <p:grpSpPr>
          <a:xfrm>
            <a:off x="880769" y="5826570"/>
            <a:ext cx="10161528" cy="718249"/>
            <a:chOff x="305608" y="733060"/>
            <a:chExt cx="5605018" cy="125572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0103C625-5809-DF2A-DA01-F3268D74BE14}"/>
                </a:ext>
              </a:extLst>
            </p:cNvPr>
            <p:cNvSpPr txBox="1"/>
            <p:nvPr/>
          </p:nvSpPr>
          <p:spPr>
            <a:xfrm>
              <a:off x="305608" y="798354"/>
              <a:ext cx="5564974" cy="11299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solidFill>
                    <a:srgbClr val="562212"/>
                  </a:solidFill>
                </a:rPr>
                <a:t>«…</a:t>
              </a:r>
              <a:r>
                <a:rPr lang="ru-RU" i="1" dirty="0">
                  <a:solidFill>
                    <a:srgbClr val="562212"/>
                  </a:solidFill>
                </a:rPr>
                <a:t>самый</a:t>
              </a:r>
              <a:r>
                <a:rPr lang="ru-RU" i="1" dirty="0">
                  <a:solidFill>
                    <a:srgbClr val="EC4F2E"/>
                  </a:solidFill>
                </a:rPr>
                <a:t> долгосрочный </a:t>
              </a:r>
              <a:r>
                <a:rPr lang="ru-RU" i="1" dirty="0">
                  <a:solidFill>
                    <a:srgbClr val="562212"/>
                  </a:solidFill>
                </a:rPr>
                <a:t>совместный</a:t>
              </a:r>
              <a:r>
                <a:rPr lang="ru-RU" i="1" dirty="0">
                  <a:solidFill>
                    <a:srgbClr val="EC4F2E"/>
                  </a:solidFill>
                </a:rPr>
                <a:t> образовательный проект </a:t>
              </a:r>
              <a:r>
                <a:rPr lang="ru-RU" i="1" dirty="0">
                  <a:solidFill>
                    <a:srgbClr val="562212"/>
                  </a:solidFill>
                </a:rPr>
                <a:t>для предпринимателей </a:t>
              </a:r>
              <a:r>
                <a:rPr lang="ru-RU" i="1" dirty="0">
                  <a:solidFill>
                    <a:srgbClr val="EC4F2E"/>
                  </a:solidFill>
                </a:rPr>
                <a:t>в России</a:t>
              </a:r>
              <a:r>
                <a:rPr lang="ru-RU" dirty="0">
                  <a:solidFill>
                    <a:srgbClr val="EC4F2E"/>
                  </a:solidFill>
                </a:rPr>
                <a:t>…» </a:t>
              </a:r>
              <a:r>
                <a:rPr lang="ru-RU" dirty="0">
                  <a:solidFill>
                    <a:srgbClr val="562212"/>
                  </a:solidFill>
                  <a:latin typeface="Source Serif Pro Lenta"/>
                </a:rPr>
                <a:t>председатель правления Сбербанка Герман Греф</a:t>
              </a:r>
              <a:endParaRPr lang="ru-RU" u="sng" dirty="0">
                <a:solidFill>
                  <a:srgbClr val="562212"/>
                </a:solidFill>
              </a:endParaRPr>
            </a:p>
          </p:txBody>
        </p:sp>
        <p:sp>
          <p:nvSpPr>
            <p:cNvPr id="39" name="Прямоугольник: скругленные углы 38">
              <a:extLst>
                <a:ext uri="{FF2B5EF4-FFF2-40B4-BE49-F238E27FC236}">
                  <a16:creationId xmlns:a16="http://schemas.microsoft.com/office/drawing/2014/main" id="{E01802B6-EAF6-C9F5-2971-B6E1DD265739}"/>
                </a:ext>
              </a:extLst>
            </p:cNvPr>
            <p:cNvSpPr/>
            <p:nvPr/>
          </p:nvSpPr>
          <p:spPr>
            <a:xfrm>
              <a:off x="345653" y="733060"/>
              <a:ext cx="5564973" cy="1255725"/>
            </a:xfrm>
            <a:prstGeom prst="roundRect">
              <a:avLst/>
            </a:prstGeom>
            <a:noFill/>
            <a:ln>
              <a:solidFill>
                <a:srgbClr val="EC4F2E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E5A5AD82-70EC-EE4B-FF59-ACE891E83E43}"/>
              </a:ext>
            </a:extLst>
          </p:cNvPr>
          <p:cNvSpPr txBox="1"/>
          <p:nvPr/>
        </p:nvSpPr>
        <p:spPr>
          <a:xfrm>
            <a:off x="1134881" y="3154290"/>
            <a:ext cx="570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Спикеры регионального форума «Дни малого бизнеса на Ямале»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9008770-57DC-870C-9F0C-0A895FED4738}"/>
              </a:ext>
            </a:extLst>
          </p:cNvPr>
          <p:cNvSpPr txBox="1"/>
          <p:nvPr/>
        </p:nvSpPr>
        <p:spPr>
          <a:xfrm>
            <a:off x="1134881" y="3745663"/>
            <a:ext cx="5794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самостоятельных мероприятий с предпринимателями ЯНАО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469B354-1A8D-326E-F0F8-DE3ED86E919A}"/>
              </a:ext>
            </a:extLst>
          </p:cNvPr>
          <p:cNvSpPr txBox="1"/>
          <p:nvPr/>
        </p:nvSpPr>
        <p:spPr>
          <a:xfrm>
            <a:off x="1112698" y="4359787"/>
            <a:ext cx="5957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Сформированное сообщество «Лучший сервис на Ямале» - более </a:t>
            </a:r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150</a:t>
            </a: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вовлеченных предпринимателей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1FDBEA1-462A-8666-A1F7-7115E8E86AE0}"/>
              </a:ext>
            </a:extLst>
          </p:cNvPr>
          <p:cNvSpPr txBox="1"/>
          <p:nvPr/>
        </p:nvSpPr>
        <p:spPr>
          <a:xfrm>
            <a:off x="608839" y="2576834"/>
            <a:ext cx="4415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Выпускники программы в 2022 году:</a:t>
            </a:r>
          </a:p>
        </p:txBody>
      </p:sp>
      <p:pic>
        <p:nvPicPr>
          <p:cNvPr id="43" name="Picture 2" descr="E:\загрузки\checkmark.png">
            <a:extLst>
              <a:ext uri="{FF2B5EF4-FFF2-40B4-BE49-F238E27FC236}">
                <a16:creationId xmlns:a16="http://schemas.microsoft.com/office/drawing/2014/main" id="{D5A3CFB6-400B-A318-D937-BC483C880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80" y="3195959"/>
            <a:ext cx="392701" cy="360000"/>
          </a:xfrm>
          <a:prstGeom prst="rect">
            <a:avLst/>
          </a:prstGeom>
          <a:noFill/>
        </p:spPr>
      </p:pic>
      <p:pic>
        <p:nvPicPr>
          <p:cNvPr id="45" name="Picture 2" descr="E:\загрузки\checkmark.png">
            <a:extLst>
              <a:ext uri="{FF2B5EF4-FFF2-40B4-BE49-F238E27FC236}">
                <a16:creationId xmlns:a16="http://schemas.microsoft.com/office/drawing/2014/main" id="{5066E9D1-A9A9-34E9-E760-1E3BA8BE7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66" y="3830929"/>
            <a:ext cx="392701" cy="360000"/>
          </a:xfrm>
          <a:prstGeom prst="rect">
            <a:avLst/>
          </a:prstGeom>
          <a:noFill/>
        </p:spPr>
      </p:pic>
      <p:pic>
        <p:nvPicPr>
          <p:cNvPr id="5" name="Picture 2" descr="E:\загрузки\checkmark.png">
            <a:extLst>
              <a:ext uri="{FF2B5EF4-FFF2-40B4-BE49-F238E27FC236}">
                <a16:creationId xmlns:a16="http://schemas.microsoft.com/office/drawing/2014/main" id="{DE425388-5BAB-DA3B-8342-C54E2256F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44" y="4405997"/>
            <a:ext cx="392701" cy="360000"/>
          </a:xfrm>
          <a:prstGeom prst="rect">
            <a:avLst/>
          </a:prstGeom>
          <a:noFill/>
        </p:spPr>
      </p:pic>
      <p:pic>
        <p:nvPicPr>
          <p:cNvPr id="7" name="Picture 2" descr="E:\загрузки\checkmark.png">
            <a:extLst>
              <a:ext uri="{FF2B5EF4-FFF2-40B4-BE49-F238E27FC236}">
                <a16:creationId xmlns:a16="http://schemas.microsoft.com/office/drawing/2014/main" id="{82320C2B-3BDE-3071-0A8A-BD79EA7C7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18" y="5073780"/>
            <a:ext cx="392701" cy="360000"/>
          </a:xfrm>
          <a:prstGeom prst="rect">
            <a:avLst/>
          </a:prstGeom>
          <a:noFill/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8637AC7-9929-257D-4CFA-C09CBDD3801A}"/>
              </a:ext>
            </a:extLst>
          </p:cNvPr>
          <p:cNvSpPr txBox="1"/>
          <p:nvPr/>
        </p:nvSpPr>
        <p:spPr>
          <a:xfrm>
            <a:off x="1102367" y="5043892"/>
            <a:ext cx="56621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5529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Популяризация сервисной конкуренции в регионе </a:t>
            </a: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D17E6427-E435-6202-6CA6-E3C7DB726B99}"/>
              </a:ext>
            </a:extLst>
          </p:cNvPr>
          <p:cNvGrpSpPr/>
          <p:nvPr/>
        </p:nvGrpSpPr>
        <p:grpSpPr>
          <a:xfrm>
            <a:off x="7287173" y="1665414"/>
            <a:ext cx="4677884" cy="3235727"/>
            <a:chOff x="3395389" y="1702065"/>
            <a:chExt cx="11259371" cy="10904266"/>
          </a:xfrm>
        </p:grpSpPr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86CD96CE-F747-2128-CF3A-70A37E3EFC7B}"/>
                </a:ext>
              </a:extLst>
            </p:cNvPr>
            <p:cNvSpPr/>
            <p:nvPr/>
          </p:nvSpPr>
          <p:spPr>
            <a:xfrm>
              <a:off x="3395389" y="1702065"/>
              <a:ext cx="11259371" cy="10904266"/>
            </a:xfrm>
            <a:prstGeom prst="rect">
              <a:avLst/>
            </a:prstGeom>
            <a:noFill/>
            <a:ln w="28575">
              <a:solidFill>
                <a:srgbClr val="ED53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92"/>
            </a:p>
          </p:txBody>
        </p:sp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2A833925-31CE-736B-D9F3-8F7C37D10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8219" y="1948745"/>
              <a:ext cx="10748094" cy="10311554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53AE826-9CA0-6E0A-4942-DAC459B39127}"/>
              </a:ext>
            </a:extLst>
          </p:cNvPr>
          <p:cNvSpPr txBox="1"/>
          <p:nvPr/>
        </p:nvSpPr>
        <p:spPr>
          <a:xfrm>
            <a:off x="627200" y="378610"/>
            <a:ext cx="113049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5622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МЕРОПРИЯТИЕ</a:t>
            </a:r>
            <a:r>
              <a:rPr lang="ru-RU" sz="2400" b="1" dirty="0">
                <a:solidFill>
                  <a:srgbClr val="EC4F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ru-RU" sz="2400" b="1" dirty="0">
                <a:solidFill>
                  <a:srgbClr val="5622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как способ повышения финансовой грамотности </a:t>
            </a:r>
          </a:p>
        </p:txBody>
      </p:sp>
    </p:spTree>
    <p:extLst>
      <p:ext uri="{BB962C8B-B14F-4D97-AF65-F5344CB8AC3E}">
        <p14:creationId xmlns:p14="http://schemas.microsoft.com/office/powerpoint/2010/main" val="2799038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object 31">
            <a:extLst>
              <a:ext uri="{FF2B5EF4-FFF2-40B4-BE49-F238E27FC236}">
                <a16:creationId xmlns:a16="http://schemas.microsoft.com/office/drawing/2014/main" id="{D1F5FC13-CB97-4A09-811B-3819B429EFE7}"/>
              </a:ext>
            </a:extLst>
          </p:cNvPr>
          <p:cNvSpPr/>
          <p:nvPr/>
        </p:nvSpPr>
        <p:spPr>
          <a:xfrm>
            <a:off x="606544" y="326390"/>
            <a:ext cx="606425" cy="109220"/>
          </a:xfrm>
          <a:custGeom>
            <a:avLst/>
            <a:gdLst/>
            <a:ahLst/>
            <a:cxnLst/>
            <a:rect l="l" t="t" r="r" b="b"/>
            <a:pathLst>
              <a:path w="606425" h="109220">
                <a:moveTo>
                  <a:pt x="605965" y="0"/>
                </a:moveTo>
                <a:lnTo>
                  <a:pt x="0" y="0"/>
                </a:lnTo>
                <a:lnTo>
                  <a:pt x="0" y="109067"/>
                </a:lnTo>
                <a:lnTo>
                  <a:pt x="605965" y="109067"/>
                </a:lnTo>
                <a:lnTo>
                  <a:pt x="605965" y="0"/>
                </a:lnTo>
                <a:close/>
              </a:path>
            </a:pathLst>
          </a:custGeom>
          <a:solidFill>
            <a:srgbClr val="EE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8" name="Picture 2" descr="G:\Портфолио\2 14 Мой бизнес\логотип.png">
            <a:extLst>
              <a:ext uri="{FF2B5EF4-FFF2-40B4-BE49-F238E27FC236}">
                <a16:creationId xmlns:a16="http://schemas.microsoft.com/office/drawing/2014/main" id="{0ABB700F-344D-4DFE-9EE2-04C63B6CD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2673" y="210191"/>
            <a:ext cx="1562933" cy="80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5D387477-42B2-4839-70F6-3609E85C1FD3}"/>
              </a:ext>
            </a:extLst>
          </p:cNvPr>
          <p:cNvSpPr txBox="1"/>
          <p:nvPr/>
        </p:nvSpPr>
        <p:spPr>
          <a:xfrm>
            <a:off x="624255" y="1505575"/>
            <a:ext cx="67100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EC4F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Уникальная образовательная </a:t>
            </a:r>
          </a:p>
          <a:p>
            <a:r>
              <a:rPr lang="ru-RU" sz="2400" b="1" dirty="0">
                <a:solidFill>
                  <a:srgbClr val="EC4F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«Школа социального предпринимательства»</a:t>
            </a:r>
            <a:endParaRPr lang="ru-RU" sz="2400" dirty="0">
              <a:solidFill>
                <a:srgbClr val="55291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13BF8396-85BA-4F1C-7C8F-494566CC1AF8}"/>
              </a:ext>
            </a:extLst>
          </p:cNvPr>
          <p:cNvGrpSpPr/>
          <p:nvPr/>
        </p:nvGrpSpPr>
        <p:grpSpPr>
          <a:xfrm>
            <a:off x="880769" y="5826570"/>
            <a:ext cx="10161528" cy="718249"/>
            <a:chOff x="305608" y="733060"/>
            <a:chExt cx="5605018" cy="125572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0103C625-5809-DF2A-DA01-F3268D74BE14}"/>
                </a:ext>
              </a:extLst>
            </p:cNvPr>
            <p:cNvSpPr txBox="1"/>
            <p:nvPr/>
          </p:nvSpPr>
          <p:spPr>
            <a:xfrm>
              <a:off x="305608" y="798354"/>
              <a:ext cx="5564974" cy="11299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solidFill>
                    <a:srgbClr val="5622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 рамках</a:t>
              </a:r>
              <a:r>
                <a:rPr lang="ru-RU" dirty="0">
                  <a:solidFill>
                    <a:srgbClr val="EC4F2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школы социального предпринимательства </a:t>
              </a:r>
              <a:r>
                <a:rPr lang="ru-RU" dirty="0">
                  <a:solidFill>
                    <a:srgbClr val="5622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для предпринимателей предусмотрен  </a:t>
              </a:r>
              <a:r>
                <a:rPr lang="ru-RU" dirty="0">
                  <a:solidFill>
                    <a:srgbClr val="EC4F2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грант губернатора</a:t>
              </a:r>
              <a:r>
                <a:rPr lang="en-US" dirty="0">
                  <a:solidFill>
                    <a:srgbClr val="EC4F2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dirty="0">
                  <a:solidFill>
                    <a:srgbClr val="5622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 </a:t>
              </a:r>
              <a:r>
                <a:rPr lang="ru-RU" dirty="0">
                  <a:solidFill>
                    <a:srgbClr val="EC502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бизнес-стажировка</a:t>
              </a:r>
              <a:endParaRPr lang="ru-RU" u="sng" dirty="0">
                <a:solidFill>
                  <a:srgbClr val="EC5028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Прямоугольник: скругленные углы 38">
              <a:extLst>
                <a:ext uri="{FF2B5EF4-FFF2-40B4-BE49-F238E27FC236}">
                  <a16:creationId xmlns:a16="http://schemas.microsoft.com/office/drawing/2014/main" id="{E01802B6-EAF6-C9F5-2971-B6E1DD265739}"/>
                </a:ext>
              </a:extLst>
            </p:cNvPr>
            <p:cNvSpPr/>
            <p:nvPr/>
          </p:nvSpPr>
          <p:spPr>
            <a:xfrm>
              <a:off x="345653" y="733060"/>
              <a:ext cx="5564973" cy="1255725"/>
            </a:xfrm>
            <a:prstGeom prst="roundRect">
              <a:avLst/>
            </a:prstGeom>
            <a:noFill/>
            <a:ln>
              <a:solidFill>
                <a:srgbClr val="EC4F2E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E5A5AD82-70EC-EE4B-FF59-ACE891E83E43}"/>
              </a:ext>
            </a:extLst>
          </p:cNvPr>
          <p:cNvSpPr txBox="1"/>
          <p:nvPr/>
        </p:nvSpPr>
        <p:spPr>
          <a:xfrm>
            <a:off x="1334165" y="3576681"/>
            <a:ext cx="2639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Федеральные спикеры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469B354-1A8D-326E-F0F8-DE3ED86E919A}"/>
              </a:ext>
            </a:extLst>
          </p:cNvPr>
          <p:cNvSpPr txBox="1"/>
          <p:nvPr/>
        </p:nvSpPr>
        <p:spPr>
          <a:xfrm>
            <a:off x="1334165" y="3980584"/>
            <a:ext cx="5849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Бизнес-стажировка 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1FDBEA1-462A-8666-A1F7-7115E8E86AE0}"/>
              </a:ext>
            </a:extLst>
          </p:cNvPr>
          <p:cNvSpPr txBox="1"/>
          <p:nvPr/>
        </p:nvSpPr>
        <p:spPr>
          <a:xfrm>
            <a:off x="639147" y="2720655"/>
            <a:ext cx="653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участников программы в 2022 году открыли бизнес</a:t>
            </a:r>
          </a:p>
        </p:txBody>
      </p:sp>
      <p:pic>
        <p:nvPicPr>
          <p:cNvPr id="43" name="Picture 2" descr="E:\загрузки\checkmark.png">
            <a:extLst>
              <a:ext uri="{FF2B5EF4-FFF2-40B4-BE49-F238E27FC236}">
                <a16:creationId xmlns:a16="http://schemas.microsoft.com/office/drawing/2014/main" id="{D5A3CFB6-400B-A318-D937-BC483C880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65" y="3182317"/>
            <a:ext cx="392701" cy="360000"/>
          </a:xfrm>
          <a:prstGeom prst="rect">
            <a:avLst/>
          </a:prstGeom>
          <a:noFill/>
        </p:spPr>
      </p:pic>
      <p:pic>
        <p:nvPicPr>
          <p:cNvPr id="45" name="Picture 2" descr="E:\загрузки\checkmark.png">
            <a:extLst>
              <a:ext uri="{FF2B5EF4-FFF2-40B4-BE49-F238E27FC236}">
                <a16:creationId xmlns:a16="http://schemas.microsoft.com/office/drawing/2014/main" id="{5066E9D1-A9A9-34E9-E760-1E3BA8BE7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07" y="3603402"/>
            <a:ext cx="392701" cy="360000"/>
          </a:xfrm>
          <a:prstGeom prst="rect">
            <a:avLst/>
          </a:prstGeom>
          <a:noFill/>
        </p:spPr>
      </p:pic>
      <p:pic>
        <p:nvPicPr>
          <p:cNvPr id="5" name="Picture 2" descr="E:\загрузки\checkmark.png">
            <a:extLst>
              <a:ext uri="{FF2B5EF4-FFF2-40B4-BE49-F238E27FC236}">
                <a16:creationId xmlns:a16="http://schemas.microsoft.com/office/drawing/2014/main" id="{DE425388-5BAB-DA3B-8342-C54E2256F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90" y="4024487"/>
            <a:ext cx="392701" cy="360000"/>
          </a:xfrm>
          <a:prstGeom prst="rect">
            <a:avLst/>
          </a:prstGeom>
          <a:noFill/>
        </p:spPr>
      </p:pic>
      <p:pic>
        <p:nvPicPr>
          <p:cNvPr id="7" name="Picture 2" descr="E:\загрузки\checkmark.png">
            <a:extLst>
              <a:ext uri="{FF2B5EF4-FFF2-40B4-BE49-F238E27FC236}">
                <a16:creationId xmlns:a16="http://schemas.microsoft.com/office/drawing/2014/main" id="{82320C2B-3BDE-3071-0A8A-BD79EA7C7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08" y="4476817"/>
            <a:ext cx="392701" cy="360000"/>
          </a:xfrm>
          <a:prstGeom prst="rect">
            <a:avLst/>
          </a:prstGeom>
          <a:noFill/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8637AC7-9929-257D-4CFA-C09CBDD3801A}"/>
              </a:ext>
            </a:extLst>
          </p:cNvPr>
          <p:cNvSpPr txBox="1"/>
          <p:nvPr/>
        </p:nvSpPr>
        <p:spPr>
          <a:xfrm>
            <a:off x="1334165" y="3198104"/>
            <a:ext cx="58449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5529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Популяризация социального предпринимательства</a:t>
            </a: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D17E6427-E435-6202-6CA6-E3C7DB726B99}"/>
              </a:ext>
            </a:extLst>
          </p:cNvPr>
          <p:cNvGrpSpPr/>
          <p:nvPr/>
        </p:nvGrpSpPr>
        <p:grpSpPr>
          <a:xfrm>
            <a:off x="7287173" y="1665414"/>
            <a:ext cx="4677884" cy="3235727"/>
            <a:chOff x="3395389" y="1702065"/>
            <a:chExt cx="11259371" cy="10904266"/>
          </a:xfrm>
        </p:grpSpPr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86CD96CE-F747-2128-CF3A-70A37E3EFC7B}"/>
                </a:ext>
              </a:extLst>
            </p:cNvPr>
            <p:cNvSpPr/>
            <p:nvPr/>
          </p:nvSpPr>
          <p:spPr>
            <a:xfrm>
              <a:off x="3395389" y="1702065"/>
              <a:ext cx="11259371" cy="10904266"/>
            </a:xfrm>
            <a:prstGeom prst="rect">
              <a:avLst/>
            </a:prstGeom>
            <a:noFill/>
            <a:ln w="28575">
              <a:solidFill>
                <a:srgbClr val="ED53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92"/>
            </a:p>
          </p:txBody>
        </p:sp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2A833925-31CE-736B-D9F3-8F7C37D10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8219" y="1948745"/>
              <a:ext cx="10748094" cy="10311554"/>
            </a:xfrm>
            <a:prstGeom prst="rect">
              <a:avLst/>
            </a:prstGeom>
          </p:spPr>
        </p:pic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BD09CA-C00A-F931-EBC8-114CC9B900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279" y="1724595"/>
            <a:ext cx="4583672" cy="30598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372F1E-DE5D-DAAC-FA51-3B39F21A5772}"/>
              </a:ext>
            </a:extLst>
          </p:cNvPr>
          <p:cNvSpPr txBox="1"/>
          <p:nvPr/>
        </p:nvSpPr>
        <p:spPr>
          <a:xfrm>
            <a:off x="1338990" y="4384487"/>
            <a:ext cx="55189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5529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Грант губернатора по поддержке социально направленных проектов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1DB0F3-EE87-812A-3547-799BBC683CC3}"/>
              </a:ext>
            </a:extLst>
          </p:cNvPr>
          <p:cNvSpPr txBox="1"/>
          <p:nvPr/>
        </p:nvSpPr>
        <p:spPr>
          <a:xfrm>
            <a:off x="537328" y="535448"/>
            <a:ext cx="1094159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5622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МЕРОПРИЯТИЕ</a:t>
            </a:r>
            <a:r>
              <a:rPr lang="ru-RU" sz="2400" b="1" dirty="0">
                <a:solidFill>
                  <a:srgbClr val="EC4F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ru-RU" sz="2400" b="1" dirty="0">
                <a:solidFill>
                  <a:srgbClr val="5622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как способ повышения финансовой грамотности </a:t>
            </a:r>
            <a:endParaRPr lang="ru-RU" sz="2400" dirty="0">
              <a:solidFill>
                <a:srgbClr val="56221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104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object 31">
            <a:extLst>
              <a:ext uri="{FF2B5EF4-FFF2-40B4-BE49-F238E27FC236}">
                <a16:creationId xmlns:a16="http://schemas.microsoft.com/office/drawing/2014/main" id="{D1F5FC13-CB97-4A09-811B-3819B429EFE7}"/>
              </a:ext>
            </a:extLst>
          </p:cNvPr>
          <p:cNvSpPr/>
          <p:nvPr/>
        </p:nvSpPr>
        <p:spPr>
          <a:xfrm>
            <a:off x="359320" y="368833"/>
            <a:ext cx="606425" cy="109220"/>
          </a:xfrm>
          <a:custGeom>
            <a:avLst/>
            <a:gdLst/>
            <a:ahLst/>
            <a:cxnLst/>
            <a:rect l="l" t="t" r="r" b="b"/>
            <a:pathLst>
              <a:path w="606425" h="109220">
                <a:moveTo>
                  <a:pt x="605965" y="0"/>
                </a:moveTo>
                <a:lnTo>
                  <a:pt x="0" y="0"/>
                </a:lnTo>
                <a:lnTo>
                  <a:pt x="0" y="109067"/>
                </a:lnTo>
                <a:lnTo>
                  <a:pt x="605965" y="109067"/>
                </a:lnTo>
                <a:lnTo>
                  <a:pt x="605965" y="0"/>
                </a:lnTo>
                <a:close/>
              </a:path>
            </a:pathLst>
          </a:custGeom>
          <a:solidFill>
            <a:srgbClr val="EE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8" name="Picture 2" descr="G:\Портфолио\2 14 Мой бизнес\логотип.png">
            <a:extLst>
              <a:ext uri="{FF2B5EF4-FFF2-40B4-BE49-F238E27FC236}">
                <a16:creationId xmlns:a16="http://schemas.microsoft.com/office/drawing/2014/main" id="{0ABB700F-344D-4DFE-9EE2-04C63B6CD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2336" y="294269"/>
            <a:ext cx="1562933" cy="80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5D387477-42B2-4839-70F6-3609E85C1FD3}"/>
              </a:ext>
            </a:extLst>
          </p:cNvPr>
          <p:cNvSpPr txBox="1"/>
          <p:nvPr/>
        </p:nvSpPr>
        <p:spPr>
          <a:xfrm>
            <a:off x="271052" y="1243665"/>
            <a:ext cx="9367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EC50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«Туристический акселератор»</a:t>
            </a:r>
            <a:endParaRPr lang="ru-RU" sz="2400" dirty="0">
              <a:solidFill>
                <a:srgbClr val="EC50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5A5AD82-70EC-EE4B-FF59-ACE891E83E43}"/>
              </a:ext>
            </a:extLst>
          </p:cNvPr>
          <p:cNvSpPr txBox="1"/>
          <p:nvPr/>
        </p:nvSpPr>
        <p:spPr>
          <a:xfrm>
            <a:off x="359320" y="2160840"/>
            <a:ext cx="53527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проектов на сопровождении Агентством «Мой бизнес» (МКК)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9008770-57DC-870C-9F0C-0A895FED4738}"/>
              </a:ext>
            </a:extLst>
          </p:cNvPr>
          <p:cNvSpPr txBox="1"/>
          <p:nvPr/>
        </p:nvSpPr>
        <p:spPr>
          <a:xfrm>
            <a:off x="387547" y="3049344"/>
            <a:ext cx="4498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проектов в 2023-2024 годах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469B354-1A8D-326E-F0F8-DE3ED86E919A}"/>
              </a:ext>
            </a:extLst>
          </p:cNvPr>
          <p:cNvSpPr txBox="1"/>
          <p:nvPr/>
        </p:nvSpPr>
        <p:spPr>
          <a:xfrm>
            <a:off x="360541" y="3613525"/>
            <a:ext cx="59699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kern="0" dirty="0">
                <a:solidFill>
                  <a:srgbClr val="EB46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ru-RU" kern="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победителей и участников Всероссийских туристических конкурсов и акселератов</a:t>
            </a:r>
          </a:p>
          <a:p>
            <a:endParaRPr lang="ru-RU" dirty="0">
              <a:solidFill>
                <a:srgbClr val="562212"/>
              </a:solidFill>
            </a:endParaRPr>
          </a:p>
        </p:txBody>
      </p:sp>
      <p:grpSp>
        <p:nvGrpSpPr>
          <p:cNvPr id="77" name="Группа 76">
            <a:extLst>
              <a:ext uri="{FF2B5EF4-FFF2-40B4-BE49-F238E27FC236}">
                <a16:creationId xmlns:a16="http://schemas.microsoft.com/office/drawing/2014/main" id="{2B4B4ECE-88E1-2B84-B878-32D823311A26}"/>
              </a:ext>
            </a:extLst>
          </p:cNvPr>
          <p:cNvGrpSpPr/>
          <p:nvPr/>
        </p:nvGrpSpPr>
        <p:grpSpPr>
          <a:xfrm>
            <a:off x="6997547" y="3004267"/>
            <a:ext cx="3838501" cy="613950"/>
            <a:chOff x="6385018" y="5200783"/>
            <a:chExt cx="4696051" cy="613950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B2B2FF5A-1650-F017-651B-75EB2581798A}"/>
                </a:ext>
              </a:extLst>
            </p:cNvPr>
            <p:cNvSpPr txBox="1"/>
            <p:nvPr/>
          </p:nvSpPr>
          <p:spPr>
            <a:xfrm>
              <a:off x="6385018" y="5229958"/>
              <a:ext cx="16047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>
                  <a:solidFill>
                    <a:srgbClr val="EE5238"/>
                  </a:solidFill>
                </a:rPr>
                <a:t> </a:t>
              </a:r>
              <a:r>
                <a:rPr lang="ru-RU" sz="2000" b="1" dirty="0">
                  <a:solidFill>
                    <a:srgbClr val="EE5238"/>
                  </a:solidFill>
                </a:rPr>
                <a:t> 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5A90F65-6281-6D2B-B66A-DEFAC236D857}"/>
                </a:ext>
              </a:extLst>
            </p:cNvPr>
            <p:cNvSpPr txBox="1"/>
            <p:nvPr/>
          </p:nvSpPr>
          <p:spPr>
            <a:xfrm>
              <a:off x="6446867" y="5200783"/>
              <a:ext cx="46342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solidFill>
                    <a:srgbClr val="55291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Создание новых рабочих мест</a:t>
              </a:r>
              <a:endParaRPr lang="ru-RU" dirty="0">
                <a:solidFill>
                  <a:srgbClr val="EC4F2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2" name="Группа 81">
            <a:extLst>
              <a:ext uri="{FF2B5EF4-FFF2-40B4-BE49-F238E27FC236}">
                <a16:creationId xmlns:a16="http://schemas.microsoft.com/office/drawing/2014/main" id="{390BB98D-6166-F760-97D4-5CE43D8DB5B4}"/>
              </a:ext>
            </a:extLst>
          </p:cNvPr>
          <p:cNvGrpSpPr/>
          <p:nvPr/>
        </p:nvGrpSpPr>
        <p:grpSpPr>
          <a:xfrm>
            <a:off x="5671038" y="3596717"/>
            <a:ext cx="6520961" cy="736107"/>
            <a:chOff x="6385018" y="4972424"/>
            <a:chExt cx="5866728" cy="923329"/>
          </a:xfrm>
        </p:grpSpPr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B4BFE351-AEF6-93F1-93B9-8D1B5A948B00}"/>
                </a:ext>
              </a:extLst>
            </p:cNvPr>
            <p:cNvSpPr txBox="1"/>
            <p:nvPr/>
          </p:nvSpPr>
          <p:spPr>
            <a:xfrm>
              <a:off x="6385018" y="5229957"/>
              <a:ext cx="16047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>
                  <a:solidFill>
                    <a:srgbClr val="EE5238"/>
                  </a:solidFill>
                </a:rPr>
                <a:t> </a:t>
              </a:r>
              <a:r>
                <a:rPr lang="ru-RU" sz="2000" b="1" dirty="0">
                  <a:solidFill>
                    <a:srgbClr val="EE5238"/>
                  </a:solidFill>
                </a:rPr>
                <a:t> 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DABC5BD8-33EB-2562-3DDE-A61E8E003C8F}"/>
                </a:ext>
              </a:extLst>
            </p:cNvPr>
            <p:cNvSpPr txBox="1"/>
            <p:nvPr/>
          </p:nvSpPr>
          <p:spPr>
            <a:xfrm>
              <a:off x="7617542" y="4972424"/>
              <a:ext cx="4634204" cy="923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solidFill>
                    <a:srgbClr val="55291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Популяризация и повышение клиентской привлекательности внутреннего туризма</a:t>
              </a:r>
              <a:endParaRPr lang="ru-RU" dirty="0">
                <a:solidFill>
                  <a:srgbClr val="EC4F2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CAF5EB48-02D0-91F2-6CB9-C2D2FF7414CB}"/>
              </a:ext>
            </a:extLst>
          </p:cNvPr>
          <p:cNvSpPr/>
          <p:nvPr/>
        </p:nvSpPr>
        <p:spPr>
          <a:xfrm>
            <a:off x="359320" y="2150884"/>
            <a:ext cx="5736680" cy="654025"/>
          </a:xfrm>
          <a:prstGeom prst="roundRect">
            <a:avLst/>
          </a:prstGeom>
          <a:noFill/>
          <a:ln w="12700">
            <a:solidFill>
              <a:srgbClr val="EC4F2E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4" name="Прямая со стрелкой 3">
            <a:extLst>
              <a:ext uri="{FF2B5EF4-FFF2-40B4-BE49-F238E27FC236}">
                <a16:creationId xmlns:a16="http://schemas.microsoft.com/office/drawing/2014/main" id="{456A8CFB-F95C-080C-EDFF-B8B487944EEE}"/>
              </a:ext>
            </a:extLst>
          </p:cNvPr>
          <p:cNvCxnSpPr>
            <a:cxnSpLocks/>
          </p:cNvCxnSpPr>
          <p:nvPr/>
        </p:nvCxnSpPr>
        <p:spPr>
          <a:xfrm>
            <a:off x="6127109" y="2489639"/>
            <a:ext cx="558724" cy="0"/>
          </a:xfrm>
          <a:prstGeom prst="straightConnector1">
            <a:avLst/>
          </a:prstGeom>
          <a:ln w="12700">
            <a:solidFill>
              <a:srgbClr val="EC4F2E"/>
            </a:solidFill>
            <a:prstDash val="lg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3AD6F20B-D471-52E6-F2CD-F841F531B14B}"/>
              </a:ext>
            </a:extLst>
          </p:cNvPr>
          <p:cNvSpPr/>
          <p:nvPr/>
        </p:nvSpPr>
        <p:spPr>
          <a:xfrm>
            <a:off x="6865668" y="2150884"/>
            <a:ext cx="4938439" cy="657520"/>
          </a:xfrm>
          <a:prstGeom prst="roundRect">
            <a:avLst/>
          </a:prstGeom>
          <a:noFill/>
          <a:ln w="12700">
            <a:solidFill>
              <a:srgbClr val="EC4F2E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038824-51F8-D31E-A666-C1EC72863F8A}"/>
              </a:ext>
            </a:extLst>
          </p:cNvPr>
          <p:cNvSpPr txBox="1"/>
          <p:nvPr/>
        </p:nvSpPr>
        <p:spPr>
          <a:xfrm>
            <a:off x="6999744" y="2154730"/>
            <a:ext cx="39339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5529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туристической инфраструктуры региона</a:t>
            </a:r>
            <a:endParaRPr lang="ru-RU" dirty="0">
              <a:solidFill>
                <a:srgbClr val="EC4F2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6D9A571D-C2CE-4DEC-3C83-AA73CD858CCA}"/>
              </a:ext>
            </a:extLst>
          </p:cNvPr>
          <p:cNvSpPr/>
          <p:nvPr/>
        </p:nvSpPr>
        <p:spPr>
          <a:xfrm>
            <a:off x="345205" y="2928545"/>
            <a:ext cx="5736680" cy="563742"/>
          </a:xfrm>
          <a:prstGeom prst="roundRect">
            <a:avLst/>
          </a:prstGeom>
          <a:noFill/>
          <a:ln w="12700">
            <a:solidFill>
              <a:srgbClr val="EC4F2E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3C43918-7BE2-1A79-3677-AD1D76B8492C}"/>
              </a:ext>
            </a:extLst>
          </p:cNvPr>
          <p:cNvSpPr/>
          <p:nvPr/>
        </p:nvSpPr>
        <p:spPr>
          <a:xfrm>
            <a:off x="359321" y="3596716"/>
            <a:ext cx="5736680" cy="654025"/>
          </a:xfrm>
          <a:prstGeom prst="roundRect">
            <a:avLst/>
          </a:prstGeom>
          <a:noFill/>
          <a:ln w="12700">
            <a:solidFill>
              <a:srgbClr val="EC4F2E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B377A139-5FF7-C534-FC08-1F69EBD0E1C9}"/>
              </a:ext>
            </a:extLst>
          </p:cNvPr>
          <p:cNvCxnSpPr>
            <a:cxnSpLocks/>
          </p:cNvCxnSpPr>
          <p:nvPr/>
        </p:nvCxnSpPr>
        <p:spPr>
          <a:xfrm>
            <a:off x="6127109" y="3870544"/>
            <a:ext cx="558724" cy="0"/>
          </a:xfrm>
          <a:prstGeom prst="straightConnector1">
            <a:avLst/>
          </a:prstGeom>
          <a:ln w="12700">
            <a:solidFill>
              <a:srgbClr val="EC4F2E"/>
            </a:solidFill>
            <a:prstDash val="lg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3E15CEB4-7EEC-B50C-189C-B25874A94BCB}"/>
              </a:ext>
            </a:extLst>
          </p:cNvPr>
          <p:cNvCxnSpPr>
            <a:cxnSpLocks/>
          </p:cNvCxnSpPr>
          <p:nvPr/>
        </p:nvCxnSpPr>
        <p:spPr>
          <a:xfrm>
            <a:off x="6127109" y="3199094"/>
            <a:ext cx="558724" cy="0"/>
          </a:xfrm>
          <a:prstGeom prst="straightConnector1">
            <a:avLst/>
          </a:prstGeom>
          <a:ln w="12700">
            <a:solidFill>
              <a:srgbClr val="EC4F2E"/>
            </a:solidFill>
            <a:prstDash val="lg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B559B824-1C00-AE1A-86D8-1CE7B8C0E98A}"/>
              </a:ext>
            </a:extLst>
          </p:cNvPr>
          <p:cNvSpPr/>
          <p:nvPr/>
        </p:nvSpPr>
        <p:spPr>
          <a:xfrm>
            <a:off x="6866012" y="2897017"/>
            <a:ext cx="4938441" cy="576959"/>
          </a:xfrm>
          <a:prstGeom prst="roundRect">
            <a:avLst/>
          </a:prstGeom>
          <a:noFill/>
          <a:ln w="12700">
            <a:solidFill>
              <a:srgbClr val="EC4F2E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FAA5A25A-41F1-2347-CC1E-DCCFFA05C955}"/>
              </a:ext>
            </a:extLst>
          </p:cNvPr>
          <p:cNvSpPr/>
          <p:nvPr/>
        </p:nvSpPr>
        <p:spPr>
          <a:xfrm>
            <a:off x="6866012" y="3596561"/>
            <a:ext cx="4938440" cy="697165"/>
          </a:xfrm>
          <a:prstGeom prst="roundRect">
            <a:avLst/>
          </a:prstGeom>
          <a:noFill/>
          <a:ln w="12700">
            <a:solidFill>
              <a:srgbClr val="EC4F2E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8C5835D-EA33-95BB-70D0-B82A4E7FC3C3}"/>
              </a:ext>
            </a:extLst>
          </p:cNvPr>
          <p:cNvSpPr txBox="1"/>
          <p:nvPr/>
        </p:nvSpPr>
        <p:spPr>
          <a:xfrm>
            <a:off x="271052" y="1724984"/>
            <a:ext cx="11445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Первое</a:t>
            </a: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масштабное образовательное мероприятие </a:t>
            </a:r>
            <a:r>
              <a:rPr lang="ru-RU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развитии туризма </a:t>
            </a: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Ямале</a:t>
            </a:r>
            <a:endParaRPr lang="ru-RU" u="sng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7C742B05-8742-724E-EAEA-C2A3097C1C32}"/>
              </a:ext>
            </a:extLst>
          </p:cNvPr>
          <p:cNvCxnSpPr/>
          <p:nvPr/>
        </p:nvCxnSpPr>
        <p:spPr>
          <a:xfrm>
            <a:off x="0" y="4428781"/>
            <a:ext cx="12192000" cy="0"/>
          </a:xfrm>
          <a:prstGeom prst="line">
            <a:avLst/>
          </a:prstGeom>
          <a:ln w="38100">
            <a:solidFill>
              <a:srgbClr val="EE52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FDC2687-13F0-C7D4-F383-84F7CECAD4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58" b="48102"/>
          <a:stretch/>
        </p:blipFill>
        <p:spPr>
          <a:xfrm>
            <a:off x="0" y="4507931"/>
            <a:ext cx="12191999" cy="23227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3AC1F8-C6A8-2852-223E-DA5E7F7A1864}"/>
              </a:ext>
            </a:extLst>
          </p:cNvPr>
          <p:cNvSpPr txBox="1"/>
          <p:nvPr/>
        </p:nvSpPr>
        <p:spPr>
          <a:xfrm>
            <a:off x="271052" y="486457"/>
            <a:ext cx="105075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5622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МЕРОПРИЯТИЕ</a:t>
            </a:r>
            <a:r>
              <a:rPr lang="ru-RU" sz="2400" b="1" dirty="0">
                <a:solidFill>
                  <a:srgbClr val="EC4F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ru-RU" sz="2400" b="1" dirty="0">
                <a:solidFill>
                  <a:srgbClr val="5622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как способ повышения финансовой грамотности </a:t>
            </a:r>
            <a:endParaRPr lang="ru-RU" sz="2400" dirty="0">
              <a:solidFill>
                <a:srgbClr val="56221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1866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object 31">
            <a:extLst>
              <a:ext uri="{FF2B5EF4-FFF2-40B4-BE49-F238E27FC236}">
                <a16:creationId xmlns:a16="http://schemas.microsoft.com/office/drawing/2014/main" id="{D1F5FC13-CB97-4A09-811B-3819B429EFE7}"/>
              </a:ext>
            </a:extLst>
          </p:cNvPr>
          <p:cNvSpPr/>
          <p:nvPr/>
        </p:nvSpPr>
        <p:spPr>
          <a:xfrm>
            <a:off x="732565" y="313183"/>
            <a:ext cx="606425" cy="109220"/>
          </a:xfrm>
          <a:custGeom>
            <a:avLst/>
            <a:gdLst/>
            <a:ahLst/>
            <a:cxnLst/>
            <a:rect l="l" t="t" r="r" b="b"/>
            <a:pathLst>
              <a:path w="606425" h="109220">
                <a:moveTo>
                  <a:pt x="605965" y="0"/>
                </a:moveTo>
                <a:lnTo>
                  <a:pt x="0" y="0"/>
                </a:lnTo>
                <a:lnTo>
                  <a:pt x="0" y="109067"/>
                </a:lnTo>
                <a:lnTo>
                  <a:pt x="605965" y="109067"/>
                </a:lnTo>
                <a:lnTo>
                  <a:pt x="605965" y="0"/>
                </a:lnTo>
                <a:close/>
              </a:path>
            </a:pathLst>
          </a:custGeom>
          <a:solidFill>
            <a:srgbClr val="EE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8" name="Picture 2" descr="G:\Портфолио\2 14 Мой бизнес\логотип.png">
            <a:extLst>
              <a:ext uri="{FF2B5EF4-FFF2-40B4-BE49-F238E27FC236}">
                <a16:creationId xmlns:a16="http://schemas.microsoft.com/office/drawing/2014/main" id="{0ABB700F-344D-4DFE-9EE2-04C63B6CD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3620" y="108119"/>
            <a:ext cx="1250915" cy="641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24ADC9B-ECE0-60EE-2FF4-969D88E80D65}"/>
              </a:ext>
            </a:extLst>
          </p:cNvPr>
          <p:cNvSpPr txBox="1"/>
          <p:nvPr/>
        </p:nvSpPr>
        <p:spPr>
          <a:xfrm>
            <a:off x="627200" y="534113"/>
            <a:ext cx="9367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EC4F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Мероприятия в цифрах</a:t>
            </a:r>
            <a:endParaRPr lang="ru-RU" sz="2400" dirty="0">
              <a:solidFill>
                <a:srgbClr val="5529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Picture 2" descr="E:\загрузки\checkmark.png">
            <a:extLst>
              <a:ext uri="{FF2B5EF4-FFF2-40B4-BE49-F238E27FC236}">
                <a16:creationId xmlns:a16="http://schemas.microsoft.com/office/drawing/2014/main" id="{DA79D123-7543-9F41-5CC3-AE03A7CA5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01" y="2234433"/>
            <a:ext cx="392701" cy="360000"/>
          </a:xfrm>
          <a:prstGeom prst="rect">
            <a:avLst/>
          </a:prstGeom>
          <a:noFill/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8886C22E-E8C5-F27C-E9B4-A55AD74609AD}"/>
              </a:ext>
            </a:extLst>
          </p:cNvPr>
          <p:cNvSpPr txBox="1"/>
          <p:nvPr/>
        </p:nvSpPr>
        <p:spPr>
          <a:xfrm>
            <a:off x="1164409" y="2244280"/>
            <a:ext cx="3715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5622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более </a:t>
            </a:r>
            <a:r>
              <a:rPr lang="ru-RU" sz="1600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2500</a:t>
            </a:r>
            <a:r>
              <a:rPr lang="ru-RU" sz="1600" dirty="0">
                <a:solidFill>
                  <a:srgbClr val="5622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участников</a:t>
            </a:r>
          </a:p>
        </p:txBody>
      </p:sp>
      <p:pic>
        <p:nvPicPr>
          <p:cNvPr id="33" name="Picture 2" descr="E:\загрузки\checkmark.png">
            <a:extLst>
              <a:ext uri="{FF2B5EF4-FFF2-40B4-BE49-F238E27FC236}">
                <a16:creationId xmlns:a16="http://schemas.microsoft.com/office/drawing/2014/main" id="{6A510BED-F4C4-DDF1-5632-1EC80307E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506" y="2921056"/>
            <a:ext cx="392701" cy="360000"/>
          </a:xfrm>
          <a:prstGeom prst="rect">
            <a:avLst/>
          </a:prstGeom>
          <a:noFill/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CFCF59AE-3C85-1ACC-8EF9-7BF7602FAE70}"/>
              </a:ext>
            </a:extLst>
          </p:cNvPr>
          <p:cNvSpPr txBox="1"/>
          <p:nvPr/>
        </p:nvSpPr>
        <p:spPr>
          <a:xfrm>
            <a:off x="1141611" y="2865558"/>
            <a:ext cx="4945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</a:t>
            </a:r>
            <a:r>
              <a:rPr lang="ru-RU" sz="1600" dirty="0">
                <a:solidFill>
                  <a:srgbClr val="5622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пятый</a:t>
            </a:r>
            <a:r>
              <a:rPr lang="ru-RU" sz="1600" dirty="0">
                <a:solidFill>
                  <a:srgbClr val="5622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участник образовательных мероприятий в 2022 году </a:t>
            </a:r>
            <a:r>
              <a:rPr lang="ru-RU" sz="1600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 предпринимательскую деятельность</a:t>
            </a:r>
          </a:p>
        </p:txBody>
      </p:sp>
      <p:pic>
        <p:nvPicPr>
          <p:cNvPr id="35" name="Picture 2" descr="E:\загрузки\checkmark.png">
            <a:extLst>
              <a:ext uri="{FF2B5EF4-FFF2-40B4-BE49-F238E27FC236}">
                <a16:creationId xmlns:a16="http://schemas.microsoft.com/office/drawing/2014/main" id="{4207D741-C78E-6B32-FB5E-E3633A338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01" y="4815077"/>
            <a:ext cx="392701" cy="360000"/>
          </a:xfrm>
          <a:prstGeom prst="rect">
            <a:avLst/>
          </a:prstGeom>
          <a:noFill/>
        </p:spPr>
      </p:pic>
      <p:pic>
        <p:nvPicPr>
          <p:cNvPr id="36" name="Picture 2" descr="E:\загрузки\checkmark.png">
            <a:extLst>
              <a:ext uri="{FF2B5EF4-FFF2-40B4-BE49-F238E27FC236}">
                <a16:creationId xmlns:a16="http://schemas.microsoft.com/office/drawing/2014/main" id="{18A5EB72-0C2A-E964-64C5-1704A8F4F0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01" y="5666514"/>
            <a:ext cx="392701" cy="360000"/>
          </a:xfrm>
          <a:prstGeom prst="rect">
            <a:avLst/>
          </a:prstGeom>
          <a:noFill/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64F6DD06-0498-388C-EDDB-0E5591A35431}"/>
              </a:ext>
            </a:extLst>
          </p:cNvPr>
          <p:cNvSpPr txBox="1"/>
          <p:nvPr/>
        </p:nvSpPr>
        <p:spPr>
          <a:xfrm>
            <a:off x="1137302" y="4720133"/>
            <a:ext cx="48992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заключено </a:t>
            </a:r>
            <a:r>
              <a:rPr lang="ru-RU" sz="1600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47 </a:t>
            </a:r>
            <a:r>
              <a:rPr lang="ru-RU" sz="16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социальных контрактов </a:t>
            </a:r>
          </a:p>
          <a:p>
            <a:r>
              <a:rPr lang="ru-RU" sz="16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en-US" sz="16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sz="16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полугодии 2022 года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3EB2067-C019-E07F-9A0F-50592FF88BE7}"/>
              </a:ext>
            </a:extLst>
          </p:cNvPr>
          <p:cNvSpPr txBox="1"/>
          <p:nvPr/>
        </p:nvSpPr>
        <p:spPr>
          <a:xfrm>
            <a:off x="1115207" y="5572072"/>
            <a:ext cx="5120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83</a:t>
            </a:r>
            <a:r>
              <a:rPr lang="ru-RU" sz="16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соглашения о содействии предпринимательской деятельности с безработными гражданами</a:t>
            </a:r>
          </a:p>
        </p:txBody>
      </p:sp>
      <p:pic>
        <p:nvPicPr>
          <p:cNvPr id="51" name="Picture 2" descr="E:\загрузки\checkmark.png">
            <a:extLst>
              <a:ext uri="{FF2B5EF4-FFF2-40B4-BE49-F238E27FC236}">
                <a16:creationId xmlns:a16="http://schemas.microsoft.com/office/drawing/2014/main" id="{A4B3F4AB-A821-5983-3762-A2AC76741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10" y="1649086"/>
            <a:ext cx="392701" cy="360000"/>
          </a:xfrm>
          <a:prstGeom prst="rect">
            <a:avLst/>
          </a:prstGeom>
          <a:noFill/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4446AB9C-0BCB-A4F7-BF71-B1F49B2EBC8D}"/>
              </a:ext>
            </a:extLst>
          </p:cNvPr>
          <p:cNvSpPr txBox="1"/>
          <p:nvPr/>
        </p:nvSpPr>
        <p:spPr>
          <a:xfrm>
            <a:off x="1196769" y="1631813"/>
            <a:ext cx="40109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5622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проведено </a:t>
            </a:r>
            <a:r>
              <a:rPr lang="ru-RU" sz="1600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254</a:t>
            </a:r>
            <a:r>
              <a:rPr lang="ru-RU" sz="1600" dirty="0">
                <a:solidFill>
                  <a:srgbClr val="5622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мероприятия </a:t>
            </a:r>
          </a:p>
        </p:txBody>
      </p:sp>
      <p:pic>
        <p:nvPicPr>
          <p:cNvPr id="53" name="Picture 2" descr="E:\загрузки\checkmark.png">
            <a:extLst>
              <a:ext uri="{FF2B5EF4-FFF2-40B4-BE49-F238E27FC236}">
                <a16:creationId xmlns:a16="http://schemas.microsoft.com/office/drawing/2014/main" id="{8DCA014A-B7E5-5015-BF6B-7C4A94530A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65" y="4026530"/>
            <a:ext cx="392701" cy="360000"/>
          </a:xfrm>
          <a:prstGeom prst="rect">
            <a:avLst/>
          </a:prstGeom>
          <a:noFill/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FF5FFB38-9477-0714-996D-45575FDC04B7}"/>
              </a:ext>
            </a:extLst>
          </p:cNvPr>
          <p:cNvSpPr txBox="1"/>
          <p:nvPr/>
        </p:nvSpPr>
        <p:spPr>
          <a:xfrm>
            <a:off x="1126129" y="4009258"/>
            <a:ext cx="52659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EE52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49 </a:t>
            </a:r>
            <a:r>
              <a:rPr lang="ru-RU" sz="1600" dirty="0">
                <a:solidFill>
                  <a:srgbClr val="5529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победителей конкурсов бизнес-проектов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183721E-6DB5-3227-03B0-A653974FD21D}"/>
              </a:ext>
            </a:extLst>
          </p:cNvPr>
          <p:cNvSpPr/>
          <p:nvPr/>
        </p:nvSpPr>
        <p:spPr>
          <a:xfrm>
            <a:off x="6255377" y="1495434"/>
            <a:ext cx="5709680" cy="4855493"/>
          </a:xfrm>
          <a:prstGeom prst="rect">
            <a:avLst/>
          </a:prstGeom>
          <a:noFill/>
          <a:ln w="28575">
            <a:solidFill>
              <a:srgbClr val="ED53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92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2A3F815-6F71-74F3-7238-094E2F2355C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9" t="7301" r="6805" b="10649"/>
          <a:stretch/>
        </p:blipFill>
        <p:spPr>
          <a:xfrm>
            <a:off x="8350787" y="1614875"/>
            <a:ext cx="3525397" cy="220378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7261F3-2BEC-D632-44D5-65143E2DE0F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69" r="-4283" b="17140"/>
          <a:stretch/>
        </p:blipFill>
        <p:spPr>
          <a:xfrm>
            <a:off x="9936130" y="3938105"/>
            <a:ext cx="2084085" cy="231104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138FEC8-0AB9-BED4-C09B-A8207EE0649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5" t="16422" r="12063" b="21806"/>
          <a:stretch/>
        </p:blipFill>
        <p:spPr>
          <a:xfrm>
            <a:off x="6349130" y="1617429"/>
            <a:ext cx="1894399" cy="220123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41EF645-94A3-D3F4-BB31-72DD844F71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173" y="3938105"/>
            <a:ext cx="3459948" cy="23238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0E8A1C8-700E-5A85-6022-4A494D1895F9}"/>
              </a:ext>
            </a:extLst>
          </p:cNvPr>
          <p:cNvSpPr txBox="1"/>
          <p:nvPr/>
        </p:nvSpPr>
        <p:spPr>
          <a:xfrm>
            <a:off x="628687" y="1021587"/>
            <a:ext cx="4945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56211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>
                <a:solidFill>
                  <a:srgbClr val="EC50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ru-RU" sz="2000" dirty="0">
                <a:solidFill>
                  <a:srgbClr val="56211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году организовано</a:t>
            </a:r>
            <a:r>
              <a:rPr lang="ru-RU" sz="2000" dirty="0">
                <a:solidFill>
                  <a:srgbClr val="562110"/>
                </a:solidFill>
                <a:cs typeface="Arial" panose="020B0604020202020204" pitchFamily="34" charset="0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3674267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63A78EF-5FB3-66A1-AABB-FFC1046BDB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130" y="2136299"/>
            <a:ext cx="5143500" cy="367540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D1AECA2-BEFF-3739-24B3-5D89A5B0EFE3}"/>
              </a:ext>
            </a:extLst>
          </p:cNvPr>
          <p:cNvSpPr/>
          <p:nvPr/>
        </p:nvSpPr>
        <p:spPr>
          <a:xfrm>
            <a:off x="645252" y="547538"/>
            <a:ext cx="553491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189">
              <a:defRPr/>
            </a:pPr>
            <a:endParaRPr lang="ru-RU" sz="1579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758D0F4-5340-42E8-4E5E-C37268AC16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0713" y="66513"/>
            <a:ext cx="1788620" cy="10932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348DBEB-0BE9-6D87-2341-8A7389F66AF9}"/>
              </a:ext>
            </a:extLst>
          </p:cNvPr>
          <p:cNvSpPr txBox="1"/>
          <p:nvPr/>
        </p:nvSpPr>
        <p:spPr>
          <a:xfrm>
            <a:off x="574135" y="737309"/>
            <a:ext cx="6623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EC4F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Личный кабинет предпринимателя</a:t>
            </a:r>
            <a:endParaRPr lang="ru-RU" sz="2400" dirty="0">
              <a:solidFill>
                <a:srgbClr val="5529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DE48B1-BA45-FC19-A509-E0F00E390235}"/>
              </a:ext>
            </a:extLst>
          </p:cNvPr>
          <p:cNvSpPr txBox="1"/>
          <p:nvPr/>
        </p:nvSpPr>
        <p:spPr>
          <a:xfrm>
            <a:off x="574135" y="1356688"/>
            <a:ext cx="50213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55291B"/>
                </a:solidFill>
              </a:rPr>
              <a:t>В </a:t>
            </a:r>
            <a:r>
              <a:rPr lang="ru-RU" sz="2000" dirty="0">
                <a:solidFill>
                  <a:srgbClr val="EC4F2E"/>
                </a:solidFill>
              </a:rPr>
              <a:t>2022</a:t>
            </a:r>
            <a:r>
              <a:rPr lang="ru-RU" sz="2000" dirty="0">
                <a:solidFill>
                  <a:srgbClr val="55291B"/>
                </a:solidFill>
              </a:rPr>
              <a:t> году</a:t>
            </a:r>
            <a:r>
              <a:rPr lang="en-US" sz="2000" dirty="0">
                <a:solidFill>
                  <a:srgbClr val="55291B"/>
                </a:solidFill>
              </a:rPr>
              <a:t> </a:t>
            </a:r>
            <a:r>
              <a:rPr lang="ru-RU" sz="2000" dirty="0">
                <a:solidFill>
                  <a:srgbClr val="55291B"/>
                </a:solidFill>
              </a:rPr>
              <a:t>на сайте </a:t>
            </a:r>
            <a:r>
              <a:rPr lang="en-US" sz="2000" dirty="0">
                <a:solidFill>
                  <a:srgbClr val="EC5028"/>
                </a:solidFill>
              </a:rPr>
              <a:t>mb89.ru </a:t>
            </a:r>
            <a:r>
              <a:rPr lang="ru-RU" sz="2000" dirty="0">
                <a:solidFill>
                  <a:srgbClr val="55291B"/>
                </a:solidFill>
              </a:rPr>
              <a:t>запущен личный кабинет предпринимателя ЯНАО</a:t>
            </a:r>
          </a:p>
        </p:txBody>
      </p:sp>
      <p:pic>
        <p:nvPicPr>
          <p:cNvPr id="13" name="Picture 2" descr="E:\загрузки\checkmark.png">
            <a:extLst>
              <a:ext uri="{FF2B5EF4-FFF2-40B4-BE49-F238E27FC236}">
                <a16:creationId xmlns:a16="http://schemas.microsoft.com/office/drawing/2014/main" id="{7FC48AA9-E106-08E5-662D-7061AA08C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347" y="2422399"/>
            <a:ext cx="392701" cy="360000"/>
          </a:xfrm>
          <a:prstGeom prst="rect">
            <a:avLst/>
          </a:prstGeom>
          <a:noFill/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DD76EC2-8E29-3553-093B-DBD1AB7F4A31}"/>
              </a:ext>
            </a:extLst>
          </p:cNvPr>
          <p:cNvSpPr txBox="1"/>
          <p:nvPr/>
        </p:nvSpPr>
        <p:spPr>
          <a:xfrm>
            <a:off x="1751435" y="2435879"/>
            <a:ext cx="70789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562212"/>
                </a:solidFill>
                <a:cs typeface="Arial" panose="020B0604020202020204" pitchFamily="34" charset="0"/>
              </a:rPr>
              <a:t>Интеграция с порталом Госуслуг</a:t>
            </a:r>
          </a:p>
        </p:txBody>
      </p:sp>
      <p:pic>
        <p:nvPicPr>
          <p:cNvPr id="16" name="Picture 2" descr="E:\загрузки\checkmark.png">
            <a:extLst>
              <a:ext uri="{FF2B5EF4-FFF2-40B4-BE49-F238E27FC236}">
                <a16:creationId xmlns:a16="http://schemas.microsoft.com/office/drawing/2014/main" id="{F200C0C2-0E97-9ABE-781B-A2C1C2212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346" y="3014571"/>
            <a:ext cx="392701" cy="360000"/>
          </a:xfrm>
          <a:prstGeom prst="rect">
            <a:avLst/>
          </a:prstGeom>
          <a:noFill/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0B86B3F-EFC9-7A2B-859C-804D923F0FCF}"/>
              </a:ext>
            </a:extLst>
          </p:cNvPr>
          <p:cNvSpPr txBox="1"/>
          <p:nvPr/>
        </p:nvSpPr>
        <p:spPr>
          <a:xfrm>
            <a:off x="1751435" y="2862089"/>
            <a:ext cx="572069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562212"/>
                </a:solidFill>
                <a:cs typeface="Arial" panose="020B0604020202020204" pitchFamily="34" charset="0"/>
              </a:rPr>
              <a:t>Интеграция с </a:t>
            </a:r>
            <a:r>
              <a:rPr lang="en-US" sz="2000" dirty="0">
                <a:solidFill>
                  <a:srgbClr val="562212"/>
                </a:solidFill>
                <a:cs typeface="Arial" panose="020B0604020202020204" pitchFamily="34" charset="0"/>
              </a:rPr>
              <a:t>CRM</a:t>
            </a:r>
            <a:r>
              <a:rPr lang="ru-RU" sz="2000" dirty="0">
                <a:solidFill>
                  <a:srgbClr val="562212"/>
                </a:solidFill>
                <a:cs typeface="Arial" panose="020B0604020202020204" pitchFamily="34" charset="0"/>
              </a:rPr>
              <a:t>-системой (работа с клиентом в режиме реального времени)</a:t>
            </a:r>
          </a:p>
        </p:txBody>
      </p:sp>
      <p:pic>
        <p:nvPicPr>
          <p:cNvPr id="20" name="Picture 2" descr="E:\загрузки\checkmark.png">
            <a:extLst>
              <a:ext uri="{FF2B5EF4-FFF2-40B4-BE49-F238E27FC236}">
                <a16:creationId xmlns:a16="http://schemas.microsoft.com/office/drawing/2014/main" id="{1132C3D0-BB63-3F32-C951-1140407B8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346" y="3613999"/>
            <a:ext cx="392701" cy="360000"/>
          </a:xfrm>
          <a:prstGeom prst="rect">
            <a:avLst/>
          </a:prstGeom>
          <a:noFill/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FB34EB9-3286-ABAD-8354-787580811400}"/>
              </a:ext>
            </a:extLst>
          </p:cNvPr>
          <p:cNvSpPr txBox="1"/>
          <p:nvPr/>
        </p:nvSpPr>
        <p:spPr>
          <a:xfrm>
            <a:off x="1751435" y="3591772"/>
            <a:ext cx="70789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562212"/>
                </a:solidFill>
                <a:cs typeface="Arial" panose="020B0604020202020204" pitchFamily="34" charset="0"/>
              </a:rPr>
              <a:t>Получение услуг центра «Мой бизнес» онлайн</a:t>
            </a:r>
          </a:p>
        </p:txBody>
      </p:sp>
      <p:pic>
        <p:nvPicPr>
          <p:cNvPr id="22" name="Picture 2" descr="E:\загрузки\checkmark.png">
            <a:extLst>
              <a:ext uri="{FF2B5EF4-FFF2-40B4-BE49-F238E27FC236}">
                <a16:creationId xmlns:a16="http://schemas.microsoft.com/office/drawing/2014/main" id="{B5849A6F-B052-63DA-6BC0-BF0C1F3F2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346" y="4017585"/>
            <a:ext cx="392701" cy="360000"/>
          </a:xfrm>
          <a:prstGeom prst="rect">
            <a:avLst/>
          </a:prstGeom>
          <a:noFill/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A508BD5-B1CB-CA73-ACD2-09B3A9024E05}"/>
              </a:ext>
            </a:extLst>
          </p:cNvPr>
          <p:cNvSpPr txBox="1"/>
          <p:nvPr/>
        </p:nvSpPr>
        <p:spPr>
          <a:xfrm>
            <a:off x="1751436" y="3986529"/>
            <a:ext cx="5684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562212"/>
                </a:solidFill>
                <a:cs typeface="Arial" panose="020B0604020202020204" pitchFamily="34" charset="0"/>
              </a:rPr>
              <a:t>История взаимодействия с центром «Мой бизнес»  </a:t>
            </a:r>
          </a:p>
        </p:txBody>
      </p:sp>
      <p:pic>
        <p:nvPicPr>
          <p:cNvPr id="26" name="Picture 2" descr="E:\загрузки\checkmark.png">
            <a:extLst>
              <a:ext uri="{FF2B5EF4-FFF2-40B4-BE49-F238E27FC236}">
                <a16:creationId xmlns:a16="http://schemas.microsoft.com/office/drawing/2014/main" id="{62C8ADCC-1FDA-C4DC-EDC1-6C1AE1163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346" y="4519075"/>
            <a:ext cx="392701" cy="360000"/>
          </a:xfrm>
          <a:prstGeom prst="rect">
            <a:avLst/>
          </a:prstGeom>
          <a:noFill/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532A4910-4396-6B8D-6F58-8103D6C0E9A5}"/>
              </a:ext>
            </a:extLst>
          </p:cNvPr>
          <p:cNvSpPr txBox="1"/>
          <p:nvPr/>
        </p:nvSpPr>
        <p:spPr>
          <a:xfrm>
            <a:off x="1751435" y="4473984"/>
            <a:ext cx="5684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562212"/>
                </a:solidFill>
                <a:cs typeface="Arial" panose="020B0604020202020204" pitchFamily="34" charset="0"/>
              </a:rPr>
              <a:t>Информирование о новых мерах поддержки</a:t>
            </a:r>
          </a:p>
        </p:txBody>
      </p:sp>
      <p:pic>
        <p:nvPicPr>
          <p:cNvPr id="2" name="Picture 2" descr="E:\загрузки\checkmark.png">
            <a:extLst>
              <a:ext uri="{FF2B5EF4-FFF2-40B4-BE49-F238E27FC236}">
                <a16:creationId xmlns:a16="http://schemas.microsoft.com/office/drawing/2014/main" id="{C0E18A06-D8A1-9996-D4DC-FA83C91E2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344" y="4983899"/>
            <a:ext cx="392701" cy="36000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4C7B23A-7B40-EC20-33FB-744FA9B17CAC}"/>
              </a:ext>
            </a:extLst>
          </p:cNvPr>
          <p:cNvSpPr txBox="1"/>
          <p:nvPr/>
        </p:nvSpPr>
        <p:spPr>
          <a:xfrm>
            <a:off x="1751433" y="4921992"/>
            <a:ext cx="5684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562212"/>
                </a:solidFill>
                <a:cs typeface="Arial" panose="020B0604020202020204" pitchFamily="34" charset="0"/>
              </a:rPr>
              <a:t>Интеграция с ЦП Корпорации МСП</a:t>
            </a:r>
          </a:p>
        </p:txBody>
      </p:sp>
    </p:spTree>
    <p:extLst>
      <p:ext uri="{BB962C8B-B14F-4D97-AF65-F5344CB8AC3E}">
        <p14:creationId xmlns:p14="http://schemas.microsoft.com/office/powerpoint/2010/main" val="3328715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1202875" y="13175"/>
            <a:ext cx="97050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2" dirty="0"/>
          </a:p>
        </p:txBody>
      </p:sp>
      <p:sp>
        <p:nvSpPr>
          <p:cNvPr id="7" name="TextBox 6"/>
          <p:cNvSpPr txBox="1"/>
          <p:nvPr/>
        </p:nvSpPr>
        <p:spPr>
          <a:xfrm>
            <a:off x="2118513" y="447741"/>
            <a:ext cx="792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552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Фонд «Агентство инвестиционного развития и поддержки предпринимательства </a:t>
            </a:r>
          </a:p>
          <a:p>
            <a:pPr algn="ctr"/>
            <a:r>
              <a:rPr lang="ru-RU" sz="1200" b="1" dirty="0">
                <a:solidFill>
                  <a:srgbClr val="552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Ямало-Ненецкого автономного округа «Мой бизнес»</a:t>
            </a:r>
            <a:r>
              <a:rPr lang="en-US" sz="1200" b="1" dirty="0">
                <a:solidFill>
                  <a:srgbClr val="552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1200" b="1" dirty="0" err="1">
                <a:solidFill>
                  <a:srgbClr val="552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микрокредитная</a:t>
            </a:r>
            <a:r>
              <a:rPr lang="ru-RU" sz="1200" b="1" dirty="0">
                <a:solidFill>
                  <a:srgbClr val="552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компания)»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97050" y="3377439"/>
            <a:ext cx="94753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solidFill>
                  <a:srgbClr val="5622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pic>
        <p:nvPicPr>
          <p:cNvPr id="6146" name="Picture 2" descr="G:\Портфолио\2 14 Мой бизнес\логотип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6945" y="169595"/>
            <a:ext cx="1981883" cy="101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Группа 10"/>
          <p:cNvGrpSpPr/>
          <p:nvPr/>
        </p:nvGrpSpPr>
        <p:grpSpPr>
          <a:xfrm>
            <a:off x="703874" y="459127"/>
            <a:ext cx="1586353" cy="457776"/>
            <a:chOff x="6280149" y="152400"/>
            <a:chExt cx="3333751" cy="962025"/>
          </a:xfrm>
          <a:solidFill>
            <a:srgbClr val="E04E39"/>
          </a:solidFill>
        </p:grpSpPr>
        <p:sp>
          <p:nvSpPr>
            <p:cNvPr id="3" name="Овал 2"/>
            <p:cNvSpPr/>
            <p:nvPr/>
          </p:nvSpPr>
          <p:spPr>
            <a:xfrm>
              <a:off x="6280149" y="152400"/>
              <a:ext cx="962025" cy="9620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 dirty="0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7466012" y="152400"/>
              <a:ext cx="962025" cy="9620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 dirty="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8651875" y="152400"/>
              <a:ext cx="962025" cy="9620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 dirty="0"/>
            </a:p>
          </p:txBody>
        </p:sp>
      </p:grpSp>
      <p:grpSp>
        <p:nvGrpSpPr>
          <p:cNvPr id="21" name="Группа 20"/>
          <p:cNvGrpSpPr/>
          <p:nvPr/>
        </p:nvGrpSpPr>
        <p:grpSpPr>
          <a:xfrm flipH="1">
            <a:off x="-767858" y="2391128"/>
            <a:ext cx="4249335" cy="4007745"/>
            <a:chOff x="8217154" y="2562173"/>
            <a:chExt cx="4686072" cy="4419652"/>
          </a:xfrm>
        </p:grpSpPr>
        <p:sp>
          <p:nvSpPr>
            <p:cNvPr id="19" name="Овал 18"/>
            <p:cNvSpPr/>
            <p:nvPr/>
          </p:nvSpPr>
          <p:spPr>
            <a:xfrm>
              <a:off x="8483574" y="2562173"/>
              <a:ext cx="4419652" cy="4419652"/>
            </a:xfrm>
            <a:prstGeom prst="ellipse">
              <a:avLst/>
            </a:prstGeom>
            <a:noFill/>
            <a:ln w="698500">
              <a:solidFill>
                <a:srgbClr val="C39367">
                  <a:alpha val="1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 dirty="0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8217154" y="5646980"/>
              <a:ext cx="1211620" cy="1211620"/>
            </a:xfrm>
            <a:prstGeom prst="ellipse">
              <a:avLst/>
            </a:prstGeom>
            <a:noFill/>
            <a:ln w="279400">
              <a:solidFill>
                <a:srgbClr val="E04E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32" dirty="0"/>
            </a:p>
          </p:txBody>
        </p:sp>
      </p:grpSp>
      <p:sp>
        <p:nvSpPr>
          <p:cNvPr id="23" name="Овал 22"/>
          <p:cNvSpPr/>
          <p:nvPr/>
        </p:nvSpPr>
        <p:spPr>
          <a:xfrm>
            <a:off x="6648788" y="-647794"/>
            <a:ext cx="1520161" cy="1520161"/>
          </a:xfrm>
          <a:prstGeom prst="ellipse">
            <a:avLst/>
          </a:prstGeom>
          <a:noFill/>
          <a:ln w="317500">
            <a:solidFill>
              <a:srgbClr val="C39367">
                <a:alpha val="1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2" dirty="0"/>
          </a:p>
        </p:txBody>
      </p:sp>
      <p:sp>
        <p:nvSpPr>
          <p:cNvPr id="24" name="Овал 23"/>
          <p:cNvSpPr/>
          <p:nvPr/>
        </p:nvSpPr>
        <p:spPr>
          <a:xfrm>
            <a:off x="10395219" y="2262863"/>
            <a:ext cx="1548220" cy="1548220"/>
          </a:xfrm>
          <a:prstGeom prst="ellipse">
            <a:avLst/>
          </a:prstGeom>
          <a:solidFill>
            <a:srgbClr val="C39367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2" dirty="0"/>
          </a:p>
        </p:txBody>
      </p:sp>
    </p:spTree>
    <p:extLst>
      <p:ext uri="{BB962C8B-B14F-4D97-AF65-F5344CB8AC3E}">
        <p14:creationId xmlns:p14="http://schemas.microsoft.com/office/powerpoint/2010/main" val="2523581834"/>
      </p:ext>
    </p:extLst>
  </p:cSld>
  <p:clrMapOvr>
    <a:masterClrMapping/>
  </p:clrMapOvr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1868</TotalTime>
  <Words>438</Words>
  <Application>Microsoft Office PowerPoint</Application>
  <PresentationFormat>Широкоэкранный</PresentationFormat>
  <Paragraphs>81</Paragraphs>
  <Slides>8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Source Serif Pro Lenta</vt:lpstr>
      <vt:lpstr>Специальное оформление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User214</dc:creator>
  <cp:lastModifiedBy>Users118</cp:lastModifiedBy>
  <cp:revision>93</cp:revision>
  <cp:lastPrinted>2022-11-29T12:27:02Z</cp:lastPrinted>
  <dcterms:created xsi:type="dcterms:W3CDTF">2022-10-17T11:49:33Z</dcterms:created>
  <dcterms:modified xsi:type="dcterms:W3CDTF">2022-12-08T15:12:17Z</dcterms:modified>
</cp:coreProperties>
</file>