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6" r:id="rId4"/>
    <p:sldId id="269" r:id="rId5"/>
    <p:sldId id="268" r:id="rId6"/>
    <p:sldId id="270" r:id="rId7"/>
    <p:sldId id="272" r:id="rId8"/>
    <p:sldId id="271" r:id="rId9"/>
    <p:sldId id="265" r:id="rId1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3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302" y="6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A67697-F00B-4214-A2FB-3AA14E36E3FA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3231B2-DFD7-45DB-87D8-2A960EAC27EF}">
      <dgm:prSet phldrT="[Текст]" custT="1"/>
      <dgm:spPr/>
      <dgm:t>
        <a:bodyPr/>
        <a:lstStyle/>
        <a:p>
          <a:r>
            <a:rPr lang="ru-RU" sz="1800" dirty="0"/>
            <a:t>Федерация</a:t>
          </a:r>
          <a:endParaRPr lang="en-US" sz="1800" dirty="0"/>
        </a:p>
      </dgm:t>
    </dgm:pt>
    <dgm:pt modelId="{F08FD2B3-DF15-46F4-8429-B8F90A2B9FE0}" type="parTrans" cxnId="{FF71F53F-2895-4B41-AC54-E6EF9891EA9D}">
      <dgm:prSet/>
      <dgm:spPr/>
      <dgm:t>
        <a:bodyPr/>
        <a:lstStyle/>
        <a:p>
          <a:endParaRPr lang="en-US"/>
        </a:p>
      </dgm:t>
    </dgm:pt>
    <dgm:pt modelId="{D33C5C02-3A5A-4751-A5E1-5119ED8C5A4F}" type="sibTrans" cxnId="{FF71F53F-2895-4B41-AC54-E6EF9891EA9D}">
      <dgm:prSet/>
      <dgm:spPr/>
      <dgm:t>
        <a:bodyPr/>
        <a:lstStyle/>
        <a:p>
          <a:endParaRPr lang="en-US"/>
        </a:p>
      </dgm:t>
    </dgm:pt>
    <dgm:pt modelId="{AB5CA935-2800-4A9C-8E0D-FEA0861C51C3}">
      <dgm:prSet phldrT="[Текст]" custT="1"/>
      <dgm:spPr/>
      <dgm:t>
        <a:bodyPr/>
        <a:lstStyle/>
        <a:p>
          <a:pPr>
            <a:lnSpc>
              <a:spcPct val="100000"/>
            </a:lnSpc>
            <a:spcBef>
              <a:spcPts val="600"/>
            </a:spcBef>
            <a:buFont typeface="Arial" panose="020B0604020202020204" pitchFamily="34" charset="0"/>
            <a:buNone/>
          </a:pPr>
          <a:r>
            <a:rPr lang="ru-RU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Жестче требования (надежность, соц. обязательства)</a:t>
          </a:r>
        </a:p>
        <a:p>
          <a:pPr>
            <a:lnSpc>
              <a:spcPct val="100000"/>
            </a:lnSpc>
            <a:spcBef>
              <a:spcPts val="600"/>
            </a:spcBef>
            <a:buFont typeface="Arial" panose="020B0604020202020204" pitchFamily="34" charset="0"/>
            <a:buNone/>
          </a:pPr>
          <a:r>
            <a:rPr lang="ru-RU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Доходы</a:t>
          </a:r>
          <a:endParaRPr lang="en-US" sz="1200" dirty="0"/>
        </a:p>
      </dgm:t>
    </dgm:pt>
    <dgm:pt modelId="{FCBE7B29-5F9F-44B1-8294-03F5008E6913}" type="parTrans" cxnId="{9207C937-1631-4CE4-B499-C0872FA0E380}">
      <dgm:prSet/>
      <dgm:spPr/>
      <dgm:t>
        <a:bodyPr/>
        <a:lstStyle/>
        <a:p>
          <a:endParaRPr lang="en-US"/>
        </a:p>
      </dgm:t>
    </dgm:pt>
    <dgm:pt modelId="{3CAFBF53-BD48-4502-BB09-1C889624F0E8}" type="sibTrans" cxnId="{9207C937-1631-4CE4-B499-C0872FA0E380}">
      <dgm:prSet/>
      <dgm:spPr/>
      <dgm:t>
        <a:bodyPr/>
        <a:lstStyle/>
        <a:p>
          <a:endParaRPr lang="en-US"/>
        </a:p>
      </dgm:t>
    </dgm:pt>
    <dgm:pt modelId="{B2910C2B-E1C8-4E71-9B4D-6154D0D51887}">
      <dgm:prSet phldrT="[Текст]" custT="1"/>
      <dgm:spPr/>
      <dgm:t>
        <a:bodyPr/>
        <a:lstStyle/>
        <a:p>
          <a:r>
            <a:rPr lang="ru-RU" sz="1800" dirty="0"/>
            <a:t>Регионы</a:t>
          </a:r>
          <a:endParaRPr lang="en-US" sz="1800" dirty="0"/>
        </a:p>
      </dgm:t>
    </dgm:pt>
    <dgm:pt modelId="{1AEADF3E-75F6-47A7-9F57-5A463A00B27A}" type="parTrans" cxnId="{43932F03-896C-4B01-8232-76E0002741BB}">
      <dgm:prSet/>
      <dgm:spPr/>
      <dgm:t>
        <a:bodyPr/>
        <a:lstStyle/>
        <a:p>
          <a:endParaRPr lang="en-US"/>
        </a:p>
      </dgm:t>
    </dgm:pt>
    <dgm:pt modelId="{34B4CEC9-3CCA-4BAB-9BA4-BCAD89FEC12F}" type="sibTrans" cxnId="{43932F03-896C-4B01-8232-76E0002741BB}">
      <dgm:prSet/>
      <dgm:spPr/>
      <dgm:t>
        <a:bodyPr/>
        <a:lstStyle/>
        <a:p>
          <a:endParaRPr lang="en-US"/>
        </a:p>
      </dgm:t>
    </dgm:pt>
    <dgm:pt modelId="{2C9404E3-A1A5-4F9A-8DB1-633D0CBCDD02}">
      <dgm:prSet phldrT="[Текст]" custT="1"/>
      <dgm:spPr/>
      <dgm:t>
        <a:bodyPr/>
        <a:lstStyle/>
        <a:p>
          <a:r>
            <a:rPr lang="ru-RU" sz="1400" b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Надежность</a:t>
          </a:r>
        </a:p>
        <a:p>
          <a:r>
            <a:rPr lang="ru-RU" sz="1400" b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КПЭ губернатора</a:t>
          </a:r>
          <a:endParaRPr lang="en-US" sz="1400" dirty="0"/>
        </a:p>
      </dgm:t>
    </dgm:pt>
    <dgm:pt modelId="{0126E3BB-D9C1-401E-9854-72B2545148EB}" type="parTrans" cxnId="{1E07B011-DD90-4FC6-A247-43D6976969EF}">
      <dgm:prSet/>
      <dgm:spPr/>
      <dgm:t>
        <a:bodyPr/>
        <a:lstStyle/>
        <a:p>
          <a:endParaRPr lang="en-US"/>
        </a:p>
      </dgm:t>
    </dgm:pt>
    <dgm:pt modelId="{56D31DD2-E831-4A46-AF89-C12E0A9902EF}" type="sibTrans" cxnId="{1E07B011-DD90-4FC6-A247-43D6976969EF}">
      <dgm:prSet/>
      <dgm:spPr/>
      <dgm:t>
        <a:bodyPr/>
        <a:lstStyle/>
        <a:p>
          <a:endParaRPr lang="en-US"/>
        </a:p>
      </dgm:t>
    </dgm:pt>
    <dgm:pt modelId="{50C01596-4DF5-4DE8-BF21-49971D9B1057}">
      <dgm:prSet phldrT="[Текст]" custT="1"/>
      <dgm:spPr/>
      <dgm:t>
        <a:bodyPr/>
        <a:lstStyle/>
        <a:p>
          <a:r>
            <a:rPr lang="ru-RU" sz="1800" dirty="0"/>
            <a:t>МСУ</a:t>
          </a:r>
          <a:endParaRPr lang="en-US" sz="1800" dirty="0"/>
        </a:p>
      </dgm:t>
    </dgm:pt>
    <dgm:pt modelId="{C0EC9C15-82C0-429F-B398-07A09F128ED0}" type="parTrans" cxnId="{027683AE-10AA-4CFA-8328-3264D9EDFCCE}">
      <dgm:prSet/>
      <dgm:spPr/>
      <dgm:t>
        <a:bodyPr/>
        <a:lstStyle/>
        <a:p>
          <a:endParaRPr lang="en-US"/>
        </a:p>
      </dgm:t>
    </dgm:pt>
    <dgm:pt modelId="{9E04207D-270B-49A7-8020-1FF9BA99BB1D}" type="sibTrans" cxnId="{027683AE-10AA-4CFA-8328-3264D9EDFCCE}">
      <dgm:prSet/>
      <dgm:spPr/>
      <dgm:t>
        <a:bodyPr/>
        <a:lstStyle/>
        <a:p>
          <a:endParaRPr lang="en-US"/>
        </a:p>
      </dgm:t>
    </dgm:pt>
    <dgm:pt modelId="{4A65C412-562E-4314-8879-094515472F08}">
      <dgm:prSet phldrT="[Текст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400" b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Надежность</a:t>
          </a:r>
        </a:p>
        <a:p>
          <a:pPr>
            <a:buFont typeface="Arial" panose="020B0604020202020204" pitchFamily="34" charset="0"/>
            <a:buChar char="•"/>
          </a:pPr>
          <a:r>
            <a:rPr lang="ru-RU" sz="1400" b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Качество среды</a:t>
          </a:r>
          <a:endParaRPr lang="en-US" sz="1400" dirty="0"/>
        </a:p>
      </dgm:t>
    </dgm:pt>
    <dgm:pt modelId="{56358F40-D5FF-4E3F-91A1-02DACA88A81E}" type="parTrans" cxnId="{37F05372-68E2-4AA3-9254-5AC82C8A63F3}">
      <dgm:prSet/>
      <dgm:spPr/>
      <dgm:t>
        <a:bodyPr/>
        <a:lstStyle/>
        <a:p>
          <a:endParaRPr lang="en-US"/>
        </a:p>
      </dgm:t>
    </dgm:pt>
    <dgm:pt modelId="{8CF32CB5-27FC-4CA6-BE94-8017FBEAB306}" type="sibTrans" cxnId="{37F05372-68E2-4AA3-9254-5AC82C8A63F3}">
      <dgm:prSet/>
      <dgm:spPr/>
      <dgm:t>
        <a:bodyPr/>
        <a:lstStyle/>
        <a:p>
          <a:endParaRPr lang="en-US"/>
        </a:p>
      </dgm:t>
    </dgm:pt>
    <dgm:pt modelId="{EAEBCF00-301E-4022-BCA1-9307FDC61DE2}">
      <dgm:prSet custT="1"/>
      <dgm:spPr/>
      <dgm:t>
        <a:bodyPr/>
        <a:lstStyle/>
        <a:p>
          <a:r>
            <a:rPr lang="ru-RU" sz="1800" dirty="0"/>
            <a:t>Потребитель</a:t>
          </a:r>
          <a:endParaRPr lang="en-US" sz="1800" dirty="0"/>
        </a:p>
      </dgm:t>
    </dgm:pt>
    <dgm:pt modelId="{59A4453D-A301-4E4D-AA31-1D2B4DE8BA41}" type="parTrans" cxnId="{D6003CA1-B654-4E1A-9706-39D2943B7D87}">
      <dgm:prSet/>
      <dgm:spPr/>
      <dgm:t>
        <a:bodyPr/>
        <a:lstStyle/>
        <a:p>
          <a:endParaRPr lang="en-US"/>
        </a:p>
      </dgm:t>
    </dgm:pt>
    <dgm:pt modelId="{8F9C8D5B-683C-4A9A-8A5C-9690BF2EA334}" type="sibTrans" cxnId="{D6003CA1-B654-4E1A-9706-39D2943B7D87}">
      <dgm:prSet/>
      <dgm:spPr/>
      <dgm:t>
        <a:bodyPr/>
        <a:lstStyle/>
        <a:p>
          <a:endParaRPr lang="en-US"/>
        </a:p>
      </dgm:t>
    </dgm:pt>
    <dgm:pt modelId="{626E061D-561D-47B5-8E3C-1C30F3C836C2}">
      <dgm:prSet/>
      <dgm:spPr/>
      <dgm:t>
        <a:bodyPr/>
        <a:lstStyle/>
        <a:p>
          <a:r>
            <a:rPr lang="ru-RU" b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Недовольство тарифом</a:t>
          </a:r>
        </a:p>
        <a:p>
          <a:r>
            <a:rPr lang="ru-RU" b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Недовольство качеством</a:t>
          </a:r>
          <a:endParaRPr lang="en-US" dirty="0"/>
        </a:p>
      </dgm:t>
    </dgm:pt>
    <dgm:pt modelId="{60E71237-17AC-4F62-8051-796F39439129}" type="parTrans" cxnId="{B83AEA20-AE99-480E-BAA0-E4817A3FE0B4}">
      <dgm:prSet/>
      <dgm:spPr/>
      <dgm:t>
        <a:bodyPr/>
        <a:lstStyle/>
        <a:p>
          <a:endParaRPr lang="en-US"/>
        </a:p>
      </dgm:t>
    </dgm:pt>
    <dgm:pt modelId="{7407A3F6-5A60-443E-AC5C-4AA5F2A2DB09}" type="sibTrans" cxnId="{B83AEA20-AE99-480E-BAA0-E4817A3FE0B4}">
      <dgm:prSet/>
      <dgm:spPr/>
      <dgm:t>
        <a:bodyPr/>
        <a:lstStyle/>
        <a:p>
          <a:endParaRPr lang="en-US"/>
        </a:p>
      </dgm:t>
    </dgm:pt>
    <dgm:pt modelId="{FDA5F124-59EE-4D34-93B7-9111A68CBA49}">
      <dgm:prSet custT="1"/>
      <dgm:spPr/>
      <dgm:t>
        <a:bodyPr/>
        <a:lstStyle/>
        <a:p>
          <a:r>
            <a:rPr lang="ru-RU" sz="1400" dirty="0"/>
            <a:t>Предприятие</a:t>
          </a:r>
        </a:p>
        <a:p>
          <a:r>
            <a:rPr lang="ru-RU" sz="1400" dirty="0"/>
            <a:t>энергетики</a:t>
          </a:r>
          <a:endParaRPr lang="en-US" sz="900" dirty="0"/>
        </a:p>
      </dgm:t>
    </dgm:pt>
    <dgm:pt modelId="{25FEDF2A-AF1F-4F1C-8C0F-F3BA58DE2CB9}" type="parTrans" cxnId="{EBC6FA70-F460-464E-9695-CBF39AE547B6}">
      <dgm:prSet/>
      <dgm:spPr/>
      <dgm:t>
        <a:bodyPr/>
        <a:lstStyle/>
        <a:p>
          <a:endParaRPr lang="en-US"/>
        </a:p>
      </dgm:t>
    </dgm:pt>
    <dgm:pt modelId="{B88C9527-132F-41D4-B59A-B617A140A201}" type="sibTrans" cxnId="{EBC6FA70-F460-464E-9695-CBF39AE547B6}">
      <dgm:prSet/>
      <dgm:spPr/>
      <dgm:t>
        <a:bodyPr/>
        <a:lstStyle/>
        <a:p>
          <a:endParaRPr lang="en-US"/>
        </a:p>
      </dgm:t>
    </dgm:pt>
    <dgm:pt modelId="{81743F1E-27E3-4217-9D10-5C5D2A13FFB5}">
      <dgm:prSet/>
      <dgm:spPr/>
      <dgm:t>
        <a:bodyPr/>
        <a:lstStyle/>
        <a:p>
          <a:endParaRPr lang="en-US" sz="1300"/>
        </a:p>
      </dgm:t>
    </dgm:pt>
    <dgm:pt modelId="{4171B1C0-8F6B-476B-AF68-422694563B96}" type="parTrans" cxnId="{A34E0DDC-9B74-4553-8A8E-0D765D52C0CA}">
      <dgm:prSet/>
      <dgm:spPr/>
      <dgm:t>
        <a:bodyPr/>
        <a:lstStyle/>
        <a:p>
          <a:endParaRPr lang="en-US"/>
        </a:p>
      </dgm:t>
    </dgm:pt>
    <dgm:pt modelId="{0B15D18E-7B89-4B3B-891F-448D8CC08CFB}" type="sibTrans" cxnId="{A34E0DDC-9B74-4553-8A8E-0D765D52C0CA}">
      <dgm:prSet/>
      <dgm:spPr/>
      <dgm:t>
        <a:bodyPr/>
        <a:lstStyle/>
        <a:p>
          <a:endParaRPr lang="en-US"/>
        </a:p>
      </dgm:t>
    </dgm:pt>
    <dgm:pt modelId="{CC8AEA10-E848-436B-835A-E4054086288D}">
      <dgm:prSet custT="1"/>
      <dgm:spPr/>
      <dgm:t>
        <a:bodyPr/>
        <a:lstStyle/>
        <a:p>
          <a:r>
            <a:rPr lang="ru-RU" sz="1600" dirty="0"/>
            <a:t>Надежность </a:t>
          </a:r>
          <a:r>
            <a:rPr lang="en-US" sz="1600" dirty="0"/>
            <a:t>vs </a:t>
          </a:r>
          <a:r>
            <a:rPr lang="ru-RU" sz="1600" dirty="0"/>
            <a:t>износ</a:t>
          </a:r>
        </a:p>
        <a:p>
          <a:r>
            <a:rPr lang="ru-RU" sz="1400" dirty="0"/>
            <a:t>Недостаточный</a:t>
          </a:r>
          <a:r>
            <a:rPr lang="ru-RU" sz="1600" dirty="0"/>
            <a:t> тариф</a:t>
          </a:r>
        </a:p>
        <a:p>
          <a:r>
            <a:rPr lang="ru-RU" sz="1600" dirty="0"/>
            <a:t>Социальные тарифные ограничения</a:t>
          </a:r>
        </a:p>
        <a:p>
          <a:endParaRPr lang="en-US" sz="1300" dirty="0"/>
        </a:p>
      </dgm:t>
    </dgm:pt>
    <dgm:pt modelId="{85DEEA04-CDF0-46B2-8F1A-FAC09B721B98}" type="parTrans" cxnId="{076CC3FF-94B6-46A0-AD31-B512B3A62436}">
      <dgm:prSet/>
      <dgm:spPr/>
      <dgm:t>
        <a:bodyPr/>
        <a:lstStyle/>
        <a:p>
          <a:endParaRPr lang="en-US"/>
        </a:p>
      </dgm:t>
    </dgm:pt>
    <dgm:pt modelId="{5B378685-E881-4DE7-B4F2-ACBF827686FB}" type="sibTrans" cxnId="{076CC3FF-94B6-46A0-AD31-B512B3A62436}">
      <dgm:prSet/>
      <dgm:spPr/>
      <dgm:t>
        <a:bodyPr/>
        <a:lstStyle/>
        <a:p>
          <a:endParaRPr lang="en-US"/>
        </a:p>
      </dgm:t>
    </dgm:pt>
    <dgm:pt modelId="{D064FA42-1DF3-4D2E-8914-925232A1B23C}">
      <dgm:prSet custT="1"/>
      <dgm:spPr/>
      <dgm:t>
        <a:bodyPr/>
        <a:lstStyle/>
        <a:p>
          <a:pPr>
            <a:lnSpc>
              <a:spcPct val="100000"/>
            </a:lnSpc>
            <a:spcBef>
              <a:spcPts val="600"/>
            </a:spcBef>
            <a:buFont typeface="Arial" panose="020B0604020202020204" pitchFamily="34" charset="0"/>
            <a:buNone/>
          </a:pPr>
          <a:r>
            <a:rPr lang="ru-RU" sz="12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Нац.проекты</a:t>
          </a:r>
          <a:endParaRPr lang="ru-RU" sz="1200" b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285E08-8636-45AC-815E-A0BED443E8B2}" type="parTrans" cxnId="{688DA6D0-3DEE-4054-87BC-2E5C8C0FBBE7}">
      <dgm:prSet/>
      <dgm:spPr/>
      <dgm:t>
        <a:bodyPr/>
        <a:lstStyle/>
        <a:p>
          <a:endParaRPr lang="en-US"/>
        </a:p>
      </dgm:t>
    </dgm:pt>
    <dgm:pt modelId="{C5868A3F-3C01-40E5-A276-AF8F108E50A2}" type="sibTrans" cxnId="{688DA6D0-3DEE-4054-87BC-2E5C8C0FBBE7}">
      <dgm:prSet/>
      <dgm:spPr/>
      <dgm:t>
        <a:bodyPr/>
        <a:lstStyle/>
        <a:p>
          <a:endParaRPr lang="en-US"/>
        </a:p>
      </dgm:t>
    </dgm:pt>
    <dgm:pt modelId="{C8EC0BD2-4690-4497-8597-2D1E51D30619}">
      <dgm:prSet custT="1"/>
      <dgm:spPr/>
      <dgm:t>
        <a:bodyPr/>
        <a:lstStyle/>
        <a:p>
          <a:pPr>
            <a:lnSpc>
              <a:spcPct val="100000"/>
            </a:lnSpc>
            <a:spcBef>
              <a:spcPts val="600"/>
            </a:spcBef>
            <a:buFont typeface="Arial" panose="020B0604020202020204" pitchFamily="34" charset="0"/>
            <a:buNone/>
          </a:pPr>
          <a:r>
            <a:rPr lang="ru-RU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Международные обязательства</a:t>
          </a:r>
        </a:p>
        <a:p>
          <a:pPr>
            <a:lnSpc>
              <a:spcPct val="100000"/>
            </a:lnSpc>
            <a:spcBef>
              <a:spcPts val="600"/>
            </a:spcBef>
            <a:buFont typeface="Arial" panose="020B0604020202020204" pitchFamily="34" charset="0"/>
            <a:buNone/>
          </a:pPr>
          <a:r>
            <a:rPr lang="ru-RU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Углеродное регулирование</a:t>
          </a:r>
        </a:p>
      </dgm:t>
    </dgm:pt>
    <dgm:pt modelId="{31549276-8161-4D54-B826-AFF70CEF7070}" type="parTrans" cxnId="{6B4C8106-A462-43B8-845C-2CECA7A9474F}">
      <dgm:prSet/>
      <dgm:spPr/>
      <dgm:t>
        <a:bodyPr/>
        <a:lstStyle/>
        <a:p>
          <a:endParaRPr lang="en-US"/>
        </a:p>
      </dgm:t>
    </dgm:pt>
    <dgm:pt modelId="{0E7F78C2-5693-465F-9A70-192D794D840F}" type="sibTrans" cxnId="{6B4C8106-A462-43B8-845C-2CECA7A9474F}">
      <dgm:prSet/>
      <dgm:spPr/>
      <dgm:t>
        <a:bodyPr/>
        <a:lstStyle/>
        <a:p>
          <a:endParaRPr lang="en-US"/>
        </a:p>
      </dgm:t>
    </dgm:pt>
    <dgm:pt modelId="{60E26B92-8037-4D16-BE4F-CA07B759E06C}">
      <dgm:prSet custT="1"/>
      <dgm:spPr/>
      <dgm:t>
        <a:bodyPr/>
        <a:lstStyle/>
        <a:p>
          <a:r>
            <a:rPr lang="ru-RU" sz="1400" b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Социология</a:t>
          </a:r>
        </a:p>
      </dgm:t>
    </dgm:pt>
    <dgm:pt modelId="{B55B42C2-6661-47F6-B181-479485D6FABD}" type="parTrans" cxnId="{1B774223-1DB1-4AB9-A279-6F8599B8A50C}">
      <dgm:prSet/>
      <dgm:spPr/>
      <dgm:t>
        <a:bodyPr/>
        <a:lstStyle/>
        <a:p>
          <a:endParaRPr lang="en-US"/>
        </a:p>
      </dgm:t>
    </dgm:pt>
    <dgm:pt modelId="{77A26A63-02E7-4C14-9312-837CD00D0C7C}" type="sibTrans" cxnId="{1B774223-1DB1-4AB9-A279-6F8599B8A50C}">
      <dgm:prSet/>
      <dgm:spPr/>
      <dgm:t>
        <a:bodyPr/>
        <a:lstStyle/>
        <a:p>
          <a:endParaRPr lang="en-US"/>
        </a:p>
      </dgm:t>
    </dgm:pt>
    <dgm:pt modelId="{44F2FD1B-4208-4494-B843-EEBAA5627CC0}">
      <dgm:prSet custT="1"/>
      <dgm:spPr/>
      <dgm:t>
        <a:bodyPr/>
        <a:lstStyle/>
        <a:p>
          <a:r>
            <a:rPr lang="en-US" sz="1400" b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ESG-</a:t>
          </a:r>
          <a:r>
            <a:rPr lang="ru-RU" sz="1400" b="0" dirty="0" err="1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рэнкинги</a:t>
          </a:r>
          <a:endParaRPr lang="ru-RU" sz="1400" b="0" dirty="0">
            <a:solidFill>
              <a:schemeClr val="tx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02006A85-13E2-4ED4-851E-32A7CC64DD9A}" type="parTrans" cxnId="{A51E92F0-EC84-41D0-B5D4-C439B6977FFA}">
      <dgm:prSet/>
      <dgm:spPr/>
      <dgm:t>
        <a:bodyPr/>
        <a:lstStyle/>
        <a:p>
          <a:endParaRPr lang="en-US"/>
        </a:p>
      </dgm:t>
    </dgm:pt>
    <dgm:pt modelId="{36A89F9F-3CBC-46FA-B69D-F8D23006CBD2}" type="sibTrans" cxnId="{A51E92F0-EC84-41D0-B5D4-C439B6977FFA}">
      <dgm:prSet/>
      <dgm:spPr/>
      <dgm:t>
        <a:bodyPr/>
        <a:lstStyle/>
        <a:p>
          <a:endParaRPr lang="en-US"/>
        </a:p>
      </dgm:t>
    </dgm:pt>
    <dgm:pt modelId="{EFDAAE4A-92F1-4F0B-BFED-099C335D042A}">
      <dgm:prSet custT="1"/>
      <dgm:spPr/>
      <dgm:t>
        <a:bodyPr/>
        <a:lstStyle/>
        <a:p>
          <a:r>
            <a:rPr lang="ru-RU" sz="1400" b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Новые отрасли </a:t>
          </a:r>
          <a:endParaRPr lang="en-US" sz="1400" dirty="0"/>
        </a:p>
      </dgm:t>
    </dgm:pt>
    <dgm:pt modelId="{277B3F22-40D6-4C1F-8535-7816D6943F6C}" type="parTrans" cxnId="{FD7464CB-07FC-4E71-825F-CA54A7097568}">
      <dgm:prSet/>
      <dgm:spPr/>
      <dgm:t>
        <a:bodyPr/>
        <a:lstStyle/>
        <a:p>
          <a:endParaRPr lang="en-US"/>
        </a:p>
      </dgm:t>
    </dgm:pt>
    <dgm:pt modelId="{680EDE50-81A6-4748-9B14-34C883CDCBB0}" type="sibTrans" cxnId="{FD7464CB-07FC-4E71-825F-CA54A7097568}">
      <dgm:prSet/>
      <dgm:spPr/>
      <dgm:t>
        <a:bodyPr/>
        <a:lstStyle/>
        <a:p>
          <a:endParaRPr lang="en-US"/>
        </a:p>
      </dgm:t>
    </dgm:pt>
    <dgm:pt modelId="{A969121F-8FF7-4665-B17B-B1B2C752B9EF}">
      <dgm:prSet custT="1"/>
      <dgm:spPr/>
      <dgm:t>
        <a:bodyPr/>
        <a:lstStyle/>
        <a:p>
          <a:r>
            <a:rPr lang="ru-RU" sz="1400" b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На передовой работы с населением</a:t>
          </a:r>
        </a:p>
      </dgm:t>
    </dgm:pt>
    <dgm:pt modelId="{EEB73B0F-2F1B-4483-83C6-1B6080DFF900}" type="parTrans" cxnId="{4CAB9F6C-6832-4812-A46C-8FDA7D1712C7}">
      <dgm:prSet/>
      <dgm:spPr/>
      <dgm:t>
        <a:bodyPr/>
        <a:lstStyle/>
        <a:p>
          <a:endParaRPr lang="en-US"/>
        </a:p>
      </dgm:t>
    </dgm:pt>
    <dgm:pt modelId="{2943E139-19D6-4458-AD82-58C4E2578484}" type="sibTrans" cxnId="{4CAB9F6C-6832-4812-A46C-8FDA7D1712C7}">
      <dgm:prSet/>
      <dgm:spPr/>
      <dgm:t>
        <a:bodyPr/>
        <a:lstStyle/>
        <a:p>
          <a:endParaRPr lang="en-US"/>
        </a:p>
      </dgm:t>
    </dgm:pt>
    <dgm:pt modelId="{E7FAD0B9-9CD6-4CFD-9C9E-16BE03406790}">
      <dgm:prSet custT="1"/>
      <dgm:spPr/>
      <dgm:t>
        <a:bodyPr/>
        <a:lstStyle/>
        <a:p>
          <a:r>
            <a:rPr lang="ru-RU" sz="1400" b="0" dirty="0" err="1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Биокапитал</a:t>
          </a:r>
          <a:endParaRPr lang="en-US" sz="1400" dirty="0"/>
        </a:p>
      </dgm:t>
    </dgm:pt>
    <dgm:pt modelId="{5D2F17FE-91DD-4BCC-A230-E499667AC58F}" type="parTrans" cxnId="{29CB6568-287D-4390-97D1-012BE5F9341A}">
      <dgm:prSet/>
      <dgm:spPr/>
      <dgm:t>
        <a:bodyPr/>
        <a:lstStyle/>
        <a:p>
          <a:endParaRPr lang="en-US"/>
        </a:p>
      </dgm:t>
    </dgm:pt>
    <dgm:pt modelId="{6E8D6F28-527B-429C-9018-5D8CE871EE94}" type="sibTrans" cxnId="{29CB6568-287D-4390-97D1-012BE5F9341A}">
      <dgm:prSet/>
      <dgm:spPr/>
      <dgm:t>
        <a:bodyPr/>
        <a:lstStyle/>
        <a:p>
          <a:endParaRPr lang="en-US"/>
        </a:p>
      </dgm:t>
    </dgm:pt>
    <dgm:pt modelId="{424AC46C-17F6-43CE-A19F-71FA9FFCF691}">
      <dgm:prSet/>
      <dgm:spPr/>
      <dgm:t>
        <a:bodyPr/>
        <a:lstStyle/>
        <a:p>
          <a:r>
            <a:rPr lang="ru-RU" b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Учет углеродного следа (</a:t>
          </a:r>
          <a:r>
            <a:rPr lang="ru-RU" b="0" dirty="0" err="1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экпортеры</a:t>
          </a:r>
          <a:r>
            <a:rPr lang="ru-RU" b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)</a:t>
          </a:r>
          <a:endParaRPr lang="en-US" b="0" dirty="0">
            <a:solidFill>
              <a:schemeClr val="tx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9C0BBD49-089A-424C-B41A-9DA75B2E9C50}" type="parTrans" cxnId="{F48E7F46-69C2-4E62-90C8-F9AB8A23C299}">
      <dgm:prSet/>
      <dgm:spPr/>
      <dgm:t>
        <a:bodyPr/>
        <a:lstStyle/>
        <a:p>
          <a:endParaRPr lang="en-US"/>
        </a:p>
      </dgm:t>
    </dgm:pt>
    <dgm:pt modelId="{25D50182-B3EC-4631-8562-F96FE83ED081}" type="sibTrans" cxnId="{F48E7F46-69C2-4E62-90C8-F9AB8A23C299}">
      <dgm:prSet/>
      <dgm:spPr/>
      <dgm:t>
        <a:bodyPr/>
        <a:lstStyle/>
        <a:p>
          <a:endParaRPr lang="en-US"/>
        </a:p>
      </dgm:t>
    </dgm:pt>
    <dgm:pt modelId="{100F3508-AA33-4805-8DCB-7F711FA6C923}" type="pres">
      <dgm:prSet presAssocID="{72A67697-F00B-4214-A2FB-3AA14E36E3FA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E988CAB9-E06E-4B5C-84EC-38A8910CF281}" type="pres">
      <dgm:prSet presAssocID="{C33231B2-DFD7-45DB-87D8-2A960EAC27EF}" presName="parentText1" presStyleLbl="node1" presStyleIdx="0" presStyleCnt="5">
        <dgm:presLayoutVars>
          <dgm:chMax/>
          <dgm:chPref val="3"/>
          <dgm:bulletEnabled val="1"/>
        </dgm:presLayoutVars>
      </dgm:prSet>
      <dgm:spPr/>
    </dgm:pt>
    <dgm:pt modelId="{2797A60B-D1FC-4C1D-9933-17F5047B2BE6}" type="pres">
      <dgm:prSet presAssocID="{C33231B2-DFD7-45DB-87D8-2A960EAC27EF}" presName="childText1" presStyleLbl="solidAlignAcc1" presStyleIdx="0" presStyleCnt="5" custScaleY="122631" custLinFactNeighborY="9502">
        <dgm:presLayoutVars>
          <dgm:chMax val="0"/>
          <dgm:chPref val="0"/>
          <dgm:bulletEnabled val="1"/>
        </dgm:presLayoutVars>
      </dgm:prSet>
      <dgm:spPr/>
    </dgm:pt>
    <dgm:pt modelId="{0249C0A9-1A7F-4893-AF82-E1BF53296FC6}" type="pres">
      <dgm:prSet presAssocID="{B2910C2B-E1C8-4E71-9B4D-6154D0D51887}" presName="parentText2" presStyleLbl="node1" presStyleIdx="1" presStyleCnt="5">
        <dgm:presLayoutVars>
          <dgm:chMax/>
          <dgm:chPref val="3"/>
          <dgm:bulletEnabled val="1"/>
        </dgm:presLayoutVars>
      </dgm:prSet>
      <dgm:spPr/>
    </dgm:pt>
    <dgm:pt modelId="{8306EB5E-501C-41FD-9ECA-74FFF5183900}" type="pres">
      <dgm:prSet presAssocID="{B2910C2B-E1C8-4E71-9B4D-6154D0D51887}" presName="childText2" presStyleLbl="solidAlignAcc1" presStyleIdx="1" presStyleCnt="5" custScaleY="125319" custLinFactNeighborY="7802">
        <dgm:presLayoutVars>
          <dgm:chMax val="0"/>
          <dgm:chPref val="0"/>
          <dgm:bulletEnabled val="1"/>
        </dgm:presLayoutVars>
      </dgm:prSet>
      <dgm:spPr/>
    </dgm:pt>
    <dgm:pt modelId="{0DD1CFD7-3105-42D1-89D2-9E0ADCE19353}" type="pres">
      <dgm:prSet presAssocID="{50C01596-4DF5-4DE8-BF21-49971D9B1057}" presName="parentText3" presStyleLbl="node1" presStyleIdx="2" presStyleCnt="5">
        <dgm:presLayoutVars>
          <dgm:chMax/>
          <dgm:chPref val="3"/>
          <dgm:bulletEnabled val="1"/>
        </dgm:presLayoutVars>
      </dgm:prSet>
      <dgm:spPr/>
    </dgm:pt>
    <dgm:pt modelId="{42EB1B30-DCD0-4F06-B5A4-93DF11CD2C54}" type="pres">
      <dgm:prSet presAssocID="{50C01596-4DF5-4DE8-BF21-49971D9B1057}" presName="childText3" presStyleLbl="solidAlignAcc1" presStyleIdx="2" presStyleCnt="5" custScaleY="120205" custLinFactNeighborY="7076">
        <dgm:presLayoutVars>
          <dgm:chMax val="0"/>
          <dgm:chPref val="0"/>
          <dgm:bulletEnabled val="1"/>
        </dgm:presLayoutVars>
      </dgm:prSet>
      <dgm:spPr/>
    </dgm:pt>
    <dgm:pt modelId="{7883708A-0EDD-48CE-85C4-948B2B25664D}" type="pres">
      <dgm:prSet presAssocID="{EAEBCF00-301E-4022-BCA1-9307FDC61DE2}" presName="parentText4" presStyleLbl="node1" presStyleIdx="3" presStyleCnt="5">
        <dgm:presLayoutVars>
          <dgm:chMax/>
          <dgm:chPref val="3"/>
          <dgm:bulletEnabled val="1"/>
        </dgm:presLayoutVars>
      </dgm:prSet>
      <dgm:spPr/>
    </dgm:pt>
    <dgm:pt modelId="{ABA226A0-C598-4C73-AABC-A23AF76F6A2E}" type="pres">
      <dgm:prSet presAssocID="{EAEBCF00-301E-4022-BCA1-9307FDC61DE2}" presName="childText4" presStyleLbl="solidAlignAcc1" presStyleIdx="3" presStyleCnt="5" custScaleY="122893" custLinFactNeighborY="11703">
        <dgm:presLayoutVars>
          <dgm:chMax val="0"/>
          <dgm:chPref val="0"/>
          <dgm:bulletEnabled val="1"/>
        </dgm:presLayoutVars>
      </dgm:prSet>
      <dgm:spPr/>
    </dgm:pt>
    <dgm:pt modelId="{67CF0239-C812-4D88-BDA4-A64618D6648C}" type="pres">
      <dgm:prSet presAssocID="{FDA5F124-59EE-4D34-93B7-9111A68CBA49}" presName="parentText5" presStyleLbl="node1" presStyleIdx="4" presStyleCnt="5">
        <dgm:presLayoutVars>
          <dgm:chMax/>
          <dgm:chPref val="3"/>
          <dgm:bulletEnabled val="1"/>
        </dgm:presLayoutVars>
      </dgm:prSet>
      <dgm:spPr/>
    </dgm:pt>
    <dgm:pt modelId="{4EB25177-4338-4A0A-9744-3E18D82C9475}" type="pres">
      <dgm:prSet presAssocID="{FDA5F124-59EE-4D34-93B7-9111A68CBA49}" presName="childText5" presStyleLbl="solidAlignAcc1" presStyleIdx="4" presStyleCnt="5" custScaleY="108466" custLinFactNeighborX="-620" custLinFactNeighborY="681">
        <dgm:presLayoutVars>
          <dgm:chMax val="0"/>
          <dgm:chPref val="0"/>
          <dgm:bulletEnabled val="1"/>
        </dgm:presLayoutVars>
      </dgm:prSet>
      <dgm:spPr/>
    </dgm:pt>
  </dgm:ptLst>
  <dgm:cxnLst>
    <dgm:cxn modelId="{43932F03-896C-4B01-8232-76E0002741BB}" srcId="{72A67697-F00B-4214-A2FB-3AA14E36E3FA}" destId="{B2910C2B-E1C8-4E71-9B4D-6154D0D51887}" srcOrd="1" destOrd="0" parTransId="{1AEADF3E-75F6-47A7-9F57-5A463A00B27A}" sibTransId="{34B4CEC9-3CCA-4BAB-9BA4-BCAD89FEC12F}"/>
    <dgm:cxn modelId="{6B4C8106-A462-43B8-845C-2CECA7A9474F}" srcId="{C33231B2-DFD7-45DB-87D8-2A960EAC27EF}" destId="{C8EC0BD2-4690-4497-8597-2D1E51D30619}" srcOrd="2" destOrd="0" parTransId="{31549276-8161-4D54-B826-AFF70CEF7070}" sibTransId="{0E7F78C2-5693-465F-9A70-192D794D840F}"/>
    <dgm:cxn modelId="{03D2A111-D8BE-4DF5-950E-B5254A2AB60D}" type="presOf" srcId="{626E061D-561D-47B5-8E3C-1C30F3C836C2}" destId="{ABA226A0-C598-4C73-AABC-A23AF76F6A2E}" srcOrd="0" destOrd="0" presId="urn:microsoft.com/office/officeart/2009/3/layout/IncreasingArrowsProcess"/>
    <dgm:cxn modelId="{1E07B011-DD90-4FC6-A247-43D6976969EF}" srcId="{B2910C2B-E1C8-4E71-9B4D-6154D0D51887}" destId="{2C9404E3-A1A5-4F9A-8DB1-633D0CBCDD02}" srcOrd="0" destOrd="0" parTransId="{0126E3BB-D9C1-401E-9854-72B2545148EB}" sibTransId="{56D31DD2-E831-4A46-AF89-C12E0A9902EF}"/>
    <dgm:cxn modelId="{FCC2661A-D13F-4CC6-94F4-99F930036708}" type="presOf" srcId="{C8EC0BD2-4690-4497-8597-2D1E51D30619}" destId="{2797A60B-D1FC-4C1D-9933-17F5047B2BE6}" srcOrd="0" destOrd="2" presId="urn:microsoft.com/office/officeart/2009/3/layout/IncreasingArrowsProcess"/>
    <dgm:cxn modelId="{7491E41B-1F04-40E1-8F26-A349900F6F72}" type="presOf" srcId="{B2910C2B-E1C8-4E71-9B4D-6154D0D51887}" destId="{0249C0A9-1A7F-4893-AF82-E1BF53296FC6}" srcOrd="0" destOrd="0" presId="urn:microsoft.com/office/officeart/2009/3/layout/IncreasingArrowsProcess"/>
    <dgm:cxn modelId="{894E4E1F-BFB8-4288-A899-3552D25F01D3}" type="presOf" srcId="{60E26B92-8037-4D16-BE4F-CA07B759E06C}" destId="{8306EB5E-501C-41FD-9ECA-74FFF5183900}" srcOrd="0" destOrd="1" presId="urn:microsoft.com/office/officeart/2009/3/layout/IncreasingArrowsProcess"/>
    <dgm:cxn modelId="{B83AEA20-AE99-480E-BAA0-E4817A3FE0B4}" srcId="{EAEBCF00-301E-4022-BCA1-9307FDC61DE2}" destId="{626E061D-561D-47B5-8E3C-1C30F3C836C2}" srcOrd="0" destOrd="0" parTransId="{60E71237-17AC-4F62-8051-796F39439129}" sibTransId="{7407A3F6-5A60-443E-AC5C-4AA5F2A2DB09}"/>
    <dgm:cxn modelId="{93A6BF22-1AB8-4982-9960-C5823A8F4E47}" type="presOf" srcId="{FDA5F124-59EE-4D34-93B7-9111A68CBA49}" destId="{67CF0239-C812-4D88-BDA4-A64618D6648C}" srcOrd="0" destOrd="0" presId="urn:microsoft.com/office/officeart/2009/3/layout/IncreasingArrowsProcess"/>
    <dgm:cxn modelId="{1B774223-1DB1-4AB9-A279-6F8599B8A50C}" srcId="{B2910C2B-E1C8-4E71-9B4D-6154D0D51887}" destId="{60E26B92-8037-4D16-BE4F-CA07B759E06C}" srcOrd="1" destOrd="0" parTransId="{B55B42C2-6661-47F6-B181-479485D6FABD}" sibTransId="{77A26A63-02E7-4C14-9312-837CD00D0C7C}"/>
    <dgm:cxn modelId="{D1AC1D25-2C4B-4AE8-8465-B0DB1BCE409D}" type="presOf" srcId="{81743F1E-27E3-4217-9D10-5C5D2A13FFB5}" destId="{4EB25177-4338-4A0A-9744-3E18D82C9475}" srcOrd="0" destOrd="0" presId="urn:microsoft.com/office/officeart/2009/3/layout/IncreasingArrowsProcess"/>
    <dgm:cxn modelId="{9207C937-1631-4CE4-B499-C0872FA0E380}" srcId="{C33231B2-DFD7-45DB-87D8-2A960EAC27EF}" destId="{AB5CA935-2800-4A9C-8E0D-FEA0861C51C3}" srcOrd="0" destOrd="0" parTransId="{FCBE7B29-5F9F-44B1-8294-03F5008E6913}" sibTransId="{3CAFBF53-BD48-4502-BB09-1C889624F0E8}"/>
    <dgm:cxn modelId="{FF71F53F-2895-4B41-AC54-E6EF9891EA9D}" srcId="{72A67697-F00B-4214-A2FB-3AA14E36E3FA}" destId="{C33231B2-DFD7-45DB-87D8-2A960EAC27EF}" srcOrd="0" destOrd="0" parTransId="{F08FD2B3-DF15-46F4-8429-B8F90A2B9FE0}" sibTransId="{D33C5C02-3A5A-4751-A5E1-5119ED8C5A4F}"/>
    <dgm:cxn modelId="{F48E7F46-69C2-4E62-90C8-F9AB8A23C299}" srcId="{EAEBCF00-301E-4022-BCA1-9307FDC61DE2}" destId="{424AC46C-17F6-43CE-A19F-71FA9FFCF691}" srcOrd="1" destOrd="0" parTransId="{9C0BBD49-089A-424C-B41A-9DA75B2E9C50}" sibTransId="{25D50182-B3EC-4631-8562-F96FE83ED081}"/>
    <dgm:cxn modelId="{29CB6568-287D-4390-97D1-012BE5F9341A}" srcId="{50C01596-4DF5-4DE8-BF21-49971D9B1057}" destId="{E7FAD0B9-9CD6-4CFD-9C9E-16BE03406790}" srcOrd="2" destOrd="0" parTransId="{5D2F17FE-91DD-4BCC-A230-E499667AC58F}" sibTransId="{6E8D6F28-527B-429C-9018-5D8CE871EE94}"/>
    <dgm:cxn modelId="{5C767669-2EF7-4B75-A79E-69AAC691A6C0}" type="presOf" srcId="{4A65C412-562E-4314-8879-094515472F08}" destId="{42EB1B30-DCD0-4F06-B5A4-93DF11CD2C54}" srcOrd="0" destOrd="0" presId="urn:microsoft.com/office/officeart/2009/3/layout/IncreasingArrowsProcess"/>
    <dgm:cxn modelId="{4CAB9F6C-6832-4812-A46C-8FDA7D1712C7}" srcId="{50C01596-4DF5-4DE8-BF21-49971D9B1057}" destId="{A969121F-8FF7-4665-B17B-B1B2C752B9EF}" srcOrd="1" destOrd="0" parTransId="{EEB73B0F-2F1B-4483-83C6-1B6080DFF900}" sibTransId="{2943E139-19D6-4458-AD82-58C4E2578484}"/>
    <dgm:cxn modelId="{585A8E6E-F587-4235-80B4-F44D25602483}" type="presOf" srcId="{AB5CA935-2800-4A9C-8E0D-FEA0861C51C3}" destId="{2797A60B-D1FC-4C1D-9933-17F5047B2BE6}" srcOrd="0" destOrd="0" presId="urn:microsoft.com/office/officeart/2009/3/layout/IncreasingArrowsProcess"/>
    <dgm:cxn modelId="{EBC6FA70-F460-464E-9695-CBF39AE547B6}" srcId="{72A67697-F00B-4214-A2FB-3AA14E36E3FA}" destId="{FDA5F124-59EE-4D34-93B7-9111A68CBA49}" srcOrd="4" destOrd="0" parTransId="{25FEDF2A-AF1F-4F1C-8C0F-F3BA58DE2CB9}" sibTransId="{B88C9527-132F-41D4-B59A-B617A140A201}"/>
    <dgm:cxn modelId="{37F05372-68E2-4AA3-9254-5AC82C8A63F3}" srcId="{50C01596-4DF5-4DE8-BF21-49971D9B1057}" destId="{4A65C412-562E-4314-8879-094515472F08}" srcOrd="0" destOrd="0" parTransId="{56358F40-D5FF-4E3F-91A1-02DACA88A81E}" sibTransId="{8CF32CB5-27FC-4CA6-BE94-8017FBEAB306}"/>
    <dgm:cxn modelId="{9EC16373-02E1-4F71-A5A3-8F13A416BCBF}" type="presOf" srcId="{CC8AEA10-E848-436B-835A-E4054086288D}" destId="{4EB25177-4338-4A0A-9744-3E18D82C9475}" srcOrd="0" destOrd="1" presId="urn:microsoft.com/office/officeart/2009/3/layout/IncreasingArrowsProcess"/>
    <dgm:cxn modelId="{E7148157-05E2-4E66-B83A-C0938E1B98D4}" type="presOf" srcId="{A969121F-8FF7-4665-B17B-B1B2C752B9EF}" destId="{42EB1B30-DCD0-4F06-B5A4-93DF11CD2C54}" srcOrd="0" destOrd="1" presId="urn:microsoft.com/office/officeart/2009/3/layout/IncreasingArrowsProcess"/>
    <dgm:cxn modelId="{6F7CCA7C-4262-4073-BBEC-B5A1724B86EB}" type="presOf" srcId="{50C01596-4DF5-4DE8-BF21-49971D9B1057}" destId="{0DD1CFD7-3105-42D1-89D2-9E0ADCE19353}" srcOrd="0" destOrd="0" presId="urn:microsoft.com/office/officeart/2009/3/layout/IncreasingArrowsProcess"/>
    <dgm:cxn modelId="{3A7ED884-BC12-40DD-A44D-0ADEADECCA92}" type="presOf" srcId="{EAEBCF00-301E-4022-BCA1-9307FDC61DE2}" destId="{7883708A-0EDD-48CE-85C4-948B2B25664D}" srcOrd="0" destOrd="0" presId="urn:microsoft.com/office/officeart/2009/3/layout/IncreasingArrowsProcess"/>
    <dgm:cxn modelId="{6634E28D-D41F-43DA-9510-551EFD1CD63A}" type="presOf" srcId="{424AC46C-17F6-43CE-A19F-71FA9FFCF691}" destId="{ABA226A0-C598-4C73-AABC-A23AF76F6A2E}" srcOrd="0" destOrd="1" presId="urn:microsoft.com/office/officeart/2009/3/layout/IncreasingArrowsProcess"/>
    <dgm:cxn modelId="{BCBBCF98-B057-44E3-B5F4-23E4ABD339EF}" type="presOf" srcId="{D064FA42-1DF3-4D2E-8914-925232A1B23C}" destId="{2797A60B-D1FC-4C1D-9933-17F5047B2BE6}" srcOrd="0" destOrd="1" presId="urn:microsoft.com/office/officeart/2009/3/layout/IncreasingArrowsProcess"/>
    <dgm:cxn modelId="{D6003CA1-B654-4E1A-9706-39D2943B7D87}" srcId="{72A67697-F00B-4214-A2FB-3AA14E36E3FA}" destId="{EAEBCF00-301E-4022-BCA1-9307FDC61DE2}" srcOrd="3" destOrd="0" parTransId="{59A4453D-A301-4E4D-AA31-1D2B4DE8BA41}" sibTransId="{8F9C8D5B-683C-4A9A-8A5C-9690BF2EA334}"/>
    <dgm:cxn modelId="{59A422A9-D629-4B2C-BDF1-49ED4ABC2A62}" type="presOf" srcId="{72A67697-F00B-4214-A2FB-3AA14E36E3FA}" destId="{100F3508-AA33-4805-8DCB-7F711FA6C923}" srcOrd="0" destOrd="0" presId="urn:microsoft.com/office/officeart/2009/3/layout/IncreasingArrowsProcess"/>
    <dgm:cxn modelId="{C13084A9-0C34-4EEF-9671-1A71F638965C}" type="presOf" srcId="{E7FAD0B9-9CD6-4CFD-9C9E-16BE03406790}" destId="{42EB1B30-DCD0-4F06-B5A4-93DF11CD2C54}" srcOrd="0" destOrd="2" presId="urn:microsoft.com/office/officeart/2009/3/layout/IncreasingArrowsProcess"/>
    <dgm:cxn modelId="{027683AE-10AA-4CFA-8328-3264D9EDFCCE}" srcId="{72A67697-F00B-4214-A2FB-3AA14E36E3FA}" destId="{50C01596-4DF5-4DE8-BF21-49971D9B1057}" srcOrd="2" destOrd="0" parTransId="{C0EC9C15-82C0-429F-B398-07A09F128ED0}" sibTransId="{9E04207D-270B-49A7-8020-1FF9BA99BB1D}"/>
    <dgm:cxn modelId="{611B73B5-CEC2-48A2-82B2-211BAEEF3930}" type="presOf" srcId="{C33231B2-DFD7-45DB-87D8-2A960EAC27EF}" destId="{E988CAB9-E06E-4B5C-84EC-38A8910CF281}" srcOrd="0" destOrd="0" presId="urn:microsoft.com/office/officeart/2009/3/layout/IncreasingArrowsProcess"/>
    <dgm:cxn modelId="{FD7464CB-07FC-4E71-825F-CA54A7097568}" srcId="{B2910C2B-E1C8-4E71-9B4D-6154D0D51887}" destId="{EFDAAE4A-92F1-4F0B-BFED-099C335D042A}" srcOrd="3" destOrd="0" parTransId="{277B3F22-40D6-4C1F-8535-7816D6943F6C}" sibTransId="{680EDE50-81A6-4748-9B14-34C883CDCBB0}"/>
    <dgm:cxn modelId="{688DA6D0-3DEE-4054-87BC-2E5C8C0FBBE7}" srcId="{C33231B2-DFD7-45DB-87D8-2A960EAC27EF}" destId="{D064FA42-1DF3-4D2E-8914-925232A1B23C}" srcOrd="1" destOrd="0" parTransId="{AC285E08-8636-45AC-815E-A0BED443E8B2}" sibTransId="{C5868A3F-3C01-40E5-A276-AF8F108E50A2}"/>
    <dgm:cxn modelId="{A34E0DDC-9B74-4553-8A8E-0D765D52C0CA}" srcId="{FDA5F124-59EE-4D34-93B7-9111A68CBA49}" destId="{81743F1E-27E3-4217-9D10-5C5D2A13FFB5}" srcOrd="0" destOrd="0" parTransId="{4171B1C0-8F6B-476B-AF68-422694563B96}" sibTransId="{0B15D18E-7B89-4B3B-891F-448D8CC08CFB}"/>
    <dgm:cxn modelId="{A6A1A7E0-3803-49F4-94C7-83237832AACB}" type="presOf" srcId="{2C9404E3-A1A5-4F9A-8DB1-633D0CBCDD02}" destId="{8306EB5E-501C-41FD-9ECA-74FFF5183900}" srcOrd="0" destOrd="0" presId="urn:microsoft.com/office/officeart/2009/3/layout/IncreasingArrowsProcess"/>
    <dgm:cxn modelId="{A51E92F0-EC84-41D0-B5D4-C439B6977FFA}" srcId="{B2910C2B-E1C8-4E71-9B4D-6154D0D51887}" destId="{44F2FD1B-4208-4494-B843-EEBAA5627CC0}" srcOrd="2" destOrd="0" parTransId="{02006A85-13E2-4ED4-851E-32A7CC64DD9A}" sibTransId="{36A89F9F-3CBC-46FA-B69D-F8D23006CBD2}"/>
    <dgm:cxn modelId="{BBA2B8F7-AC34-40A1-B58D-1B2A8868D1BB}" type="presOf" srcId="{EFDAAE4A-92F1-4F0B-BFED-099C335D042A}" destId="{8306EB5E-501C-41FD-9ECA-74FFF5183900}" srcOrd="0" destOrd="3" presId="urn:microsoft.com/office/officeart/2009/3/layout/IncreasingArrowsProcess"/>
    <dgm:cxn modelId="{A38320F8-5A95-4CCB-9845-5B0BB75DA25F}" type="presOf" srcId="{44F2FD1B-4208-4494-B843-EEBAA5627CC0}" destId="{8306EB5E-501C-41FD-9ECA-74FFF5183900}" srcOrd="0" destOrd="2" presId="urn:microsoft.com/office/officeart/2009/3/layout/IncreasingArrowsProcess"/>
    <dgm:cxn modelId="{076CC3FF-94B6-46A0-AD31-B512B3A62436}" srcId="{FDA5F124-59EE-4D34-93B7-9111A68CBA49}" destId="{CC8AEA10-E848-436B-835A-E4054086288D}" srcOrd="1" destOrd="0" parTransId="{85DEEA04-CDF0-46B2-8F1A-FAC09B721B98}" sibTransId="{5B378685-E881-4DE7-B4F2-ACBF827686FB}"/>
    <dgm:cxn modelId="{AD7340BC-F89D-4510-879C-D14F664B964C}" type="presParOf" srcId="{100F3508-AA33-4805-8DCB-7F711FA6C923}" destId="{E988CAB9-E06E-4B5C-84EC-38A8910CF281}" srcOrd="0" destOrd="0" presId="urn:microsoft.com/office/officeart/2009/3/layout/IncreasingArrowsProcess"/>
    <dgm:cxn modelId="{AD1690EA-9546-4EA3-A77A-65685170C57B}" type="presParOf" srcId="{100F3508-AA33-4805-8DCB-7F711FA6C923}" destId="{2797A60B-D1FC-4C1D-9933-17F5047B2BE6}" srcOrd="1" destOrd="0" presId="urn:microsoft.com/office/officeart/2009/3/layout/IncreasingArrowsProcess"/>
    <dgm:cxn modelId="{EEBC325E-B5BC-4EEC-B8D4-681325F59560}" type="presParOf" srcId="{100F3508-AA33-4805-8DCB-7F711FA6C923}" destId="{0249C0A9-1A7F-4893-AF82-E1BF53296FC6}" srcOrd="2" destOrd="0" presId="urn:microsoft.com/office/officeart/2009/3/layout/IncreasingArrowsProcess"/>
    <dgm:cxn modelId="{767A68B0-50D3-442A-A0CC-AB9C0CF3A1FA}" type="presParOf" srcId="{100F3508-AA33-4805-8DCB-7F711FA6C923}" destId="{8306EB5E-501C-41FD-9ECA-74FFF5183900}" srcOrd="3" destOrd="0" presId="urn:microsoft.com/office/officeart/2009/3/layout/IncreasingArrowsProcess"/>
    <dgm:cxn modelId="{20A5376A-D99D-4895-87E6-0ED26E24FDBF}" type="presParOf" srcId="{100F3508-AA33-4805-8DCB-7F711FA6C923}" destId="{0DD1CFD7-3105-42D1-89D2-9E0ADCE19353}" srcOrd="4" destOrd="0" presId="urn:microsoft.com/office/officeart/2009/3/layout/IncreasingArrowsProcess"/>
    <dgm:cxn modelId="{C4D327E5-6B92-442F-9D0B-5DECECFAB1B6}" type="presParOf" srcId="{100F3508-AA33-4805-8DCB-7F711FA6C923}" destId="{42EB1B30-DCD0-4F06-B5A4-93DF11CD2C54}" srcOrd="5" destOrd="0" presId="urn:microsoft.com/office/officeart/2009/3/layout/IncreasingArrowsProcess"/>
    <dgm:cxn modelId="{D8B702BB-DA8D-4057-B1EA-0A9CEB1F3FB2}" type="presParOf" srcId="{100F3508-AA33-4805-8DCB-7F711FA6C923}" destId="{7883708A-0EDD-48CE-85C4-948B2B25664D}" srcOrd="6" destOrd="0" presId="urn:microsoft.com/office/officeart/2009/3/layout/IncreasingArrowsProcess"/>
    <dgm:cxn modelId="{09FB966B-7C8D-491A-9B76-DA989066AAB2}" type="presParOf" srcId="{100F3508-AA33-4805-8DCB-7F711FA6C923}" destId="{ABA226A0-C598-4C73-AABC-A23AF76F6A2E}" srcOrd="7" destOrd="0" presId="urn:microsoft.com/office/officeart/2009/3/layout/IncreasingArrowsProcess"/>
    <dgm:cxn modelId="{E6F0CF4F-0CCA-4E2F-9627-39B8724812A2}" type="presParOf" srcId="{100F3508-AA33-4805-8DCB-7F711FA6C923}" destId="{67CF0239-C812-4D88-BDA4-A64618D6648C}" srcOrd="8" destOrd="0" presId="urn:microsoft.com/office/officeart/2009/3/layout/IncreasingArrowsProcess"/>
    <dgm:cxn modelId="{BF551BA6-3C1D-4F5F-88A0-3279A426DC0C}" type="presParOf" srcId="{100F3508-AA33-4805-8DCB-7F711FA6C923}" destId="{4EB25177-4338-4A0A-9744-3E18D82C9475}" srcOrd="9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88CAB9-E06E-4B5C-84EC-38A8910CF281}">
      <dsp:nvSpPr>
        <dsp:cNvPr id="0" name=""/>
        <dsp:cNvSpPr/>
      </dsp:nvSpPr>
      <dsp:spPr>
        <a:xfrm>
          <a:off x="1189063" y="13738"/>
          <a:ext cx="7558977" cy="1099287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17451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Федерация</a:t>
          </a:r>
          <a:endParaRPr lang="en-US" sz="1800" kern="1200" dirty="0"/>
        </a:p>
      </dsp:txBody>
      <dsp:txXfrm>
        <a:off x="1189063" y="288560"/>
        <a:ext cx="7284155" cy="549643"/>
      </dsp:txXfrm>
    </dsp:sp>
    <dsp:sp modelId="{2797A60B-D1FC-4C1D-9933-17F5047B2BE6}">
      <dsp:nvSpPr>
        <dsp:cNvPr id="0" name=""/>
        <dsp:cNvSpPr/>
      </dsp:nvSpPr>
      <dsp:spPr>
        <a:xfrm>
          <a:off x="1189063" y="823423"/>
          <a:ext cx="1397050" cy="24752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2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Жестче требования (надежность, соц. обязательства)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2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Доходы</a:t>
          </a:r>
          <a:endParaRPr lang="en-US" sz="1200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2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Нац.проекты</a:t>
          </a:r>
          <a:endParaRPr lang="ru-RU" sz="1200" b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2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Международные обязательства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2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Углеродное регулирование</a:t>
          </a:r>
        </a:p>
      </dsp:txBody>
      <dsp:txXfrm>
        <a:off x="1189063" y="823423"/>
        <a:ext cx="1397050" cy="2475267"/>
      </dsp:txXfrm>
    </dsp:sp>
    <dsp:sp modelId="{0249C0A9-1A7F-4893-AF82-E1BF53296FC6}">
      <dsp:nvSpPr>
        <dsp:cNvPr id="0" name=""/>
        <dsp:cNvSpPr/>
      </dsp:nvSpPr>
      <dsp:spPr>
        <a:xfrm>
          <a:off x="2585962" y="380308"/>
          <a:ext cx="6162078" cy="1099287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17451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Регионы</a:t>
          </a:r>
          <a:endParaRPr lang="en-US" sz="1800" kern="1200" dirty="0"/>
        </a:p>
      </dsp:txBody>
      <dsp:txXfrm>
        <a:off x="2585962" y="655130"/>
        <a:ext cx="5887256" cy="549643"/>
      </dsp:txXfrm>
    </dsp:sp>
    <dsp:sp modelId="{8306EB5E-501C-41FD-9ECA-74FFF5183900}">
      <dsp:nvSpPr>
        <dsp:cNvPr id="0" name=""/>
        <dsp:cNvSpPr/>
      </dsp:nvSpPr>
      <dsp:spPr>
        <a:xfrm>
          <a:off x="2585962" y="1128551"/>
          <a:ext cx="1397050" cy="25295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Надежность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КПЭ губернатора</a:t>
          </a:r>
          <a:endParaRPr lang="en-U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Социология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ESG-</a:t>
          </a:r>
          <a:r>
            <a:rPr lang="ru-RU" sz="1400" b="0" kern="1200" dirty="0" err="1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рэнкинги</a:t>
          </a:r>
          <a:endParaRPr lang="ru-RU" sz="1400" b="0" kern="1200" dirty="0">
            <a:solidFill>
              <a:schemeClr val="tx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Новые отрасли </a:t>
          </a:r>
          <a:endParaRPr lang="en-US" sz="1400" kern="1200" dirty="0"/>
        </a:p>
      </dsp:txBody>
      <dsp:txXfrm>
        <a:off x="2585962" y="1128551"/>
        <a:ext cx="1397050" cy="2529523"/>
      </dsp:txXfrm>
    </dsp:sp>
    <dsp:sp modelId="{0DD1CFD7-3105-42D1-89D2-9E0ADCE19353}">
      <dsp:nvSpPr>
        <dsp:cNvPr id="0" name=""/>
        <dsp:cNvSpPr/>
      </dsp:nvSpPr>
      <dsp:spPr>
        <a:xfrm>
          <a:off x="3982861" y="746879"/>
          <a:ext cx="4765179" cy="1099287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17451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МСУ</a:t>
          </a:r>
          <a:endParaRPr lang="en-US" sz="1800" kern="1200" dirty="0"/>
        </a:p>
      </dsp:txBody>
      <dsp:txXfrm>
        <a:off x="3982861" y="1021701"/>
        <a:ext cx="4490357" cy="549643"/>
      </dsp:txXfrm>
    </dsp:sp>
    <dsp:sp modelId="{42EB1B30-DCD0-4F06-B5A4-93DF11CD2C54}">
      <dsp:nvSpPr>
        <dsp:cNvPr id="0" name=""/>
        <dsp:cNvSpPr/>
      </dsp:nvSpPr>
      <dsp:spPr>
        <a:xfrm>
          <a:off x="3982861" y="1532080"/>
          <a:ext cx="1397050" cy="24262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400" b="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Надежность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400" b="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Качество среды</a:t>
          </a:r>
          <a:endParaRPr lang="en-U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На передовой работы с населением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 err="1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Биокапитал</a:t>
          </a:r>
          <a:endParaRPr lang="en-US" sz="1400" kern="1200" dirty="0"/>
        </a:p>
      </dsp:txBody>
      <dsp:txXfrm>
        <a:off x="3982861" y="1532080"/>
        <a:ext cx="1397050" cy="2426299"/>
      </dsp:txXfrm>
    </dsp:sp>
    <dsp:sp modelId="{7883708A-0EDD-48CE-85C4-948B2B25664D}">
      <dsp:nvSpPr>
        <dsp:cNvPr id="0" name=""/>
        <dsp:cNvSpPr/>
      </dsp:nvSpPr>
      <dsp:spPr>
        <a:xfrm>
          <a:off x="5380516" y="1113449"/>
          <a:ext cx="3367524" cy="1099287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17451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Потребитель</a:t>
          </a:r>
          <a:endParaRPr lang="en-US" sz="1800" kern="1200" dirty="0"/>
        </a:p>
      </dsp:txBody>
      <dsp:txXfrm>
        <a:off x="5380516" y="1388271"/>
        <a:ext cx="3092702" cy="549643"/>
      </dsp:txXfrm>
    </dsp:sp>
    <dsp:sp modelId="{ABA226A0-C598-4C73-AABC-A23AF76F6A2E}">
      <dsp:nvSpPr>
        <dsp:cNvPr id="0" name=""/>
        <dsp:cNvSpPr/>
      </dsp:nvSpPr>
      <dsp:spPr>
        <a:xfrm>
          <a:off x="5380516" y="1963402"/>
          <a:ext cx="1397050" cy="248055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Недовольство тарифом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Недовольство качеством</a:t>
          </a:r>
          <a:endParaRPr lang="en-U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Учет углеродного следа (</a:t>
          </a:r>
          <a:r>
            <a:rPr lang="ru-RU" sz="1500" b="0" kern="1200" dirty="0" err="1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экпортеры</a:t>
          </a:r>
          <a:r>
            <a:rPr lang="ru-RU" sz="1500" b="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)</a:t>
          </a:r>
          <a:endParaRPr lang="en-US" sz="1500" b="0" kern="1200" dirty="0">
            <a:solidFill>
              <a:schemeClr val="tx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5380516" y="1963402"/>
        <a:ext cx="1397050" cy="2480555"/>
      </dsp:txXfrm>
    </dsp:sp>
    <dsp:sp modelId="{67CF0239-C812-4D88-BDA4-A64618D6648C}">
      <dsp:nvSpPr>
        <dsp:cNvPr id="0" name=""/>
        <dsp:cNvSpPr/>
      </dsp:nvSpPr>
      <dsp:spPr>
        <a:xfrm>
          <a:off x="6777415" y="1480019"/>
          <a:ext cx="1970625" cy="1099287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17451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Предприятие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энергетики</a:t>
          </a:r>
          <a:endParaRPr lang="en-US" sz="900" kern="1200" dirty="0"/>
        </a:p>
      </dsp:txBody>
      <dsp:txXfrm>
        <a:off x="6777415" y="1754841"/>
        <a:ext cx="1695803" cy="549643"/>
      </dsp:txXfrm>
    </dsp:sp>
    <dsp:sp modelId="{4EB25177-4338-4A0A-9744-3E18D82C9475}">
      <dsp:nvSpPr>
        <dsp:cNvPr id="0" name=""/>
        <dsp:cNvSpPr/>
      </dsp:nvSpPr>
      <dsp:spPr>
        <a:xfrm>
          <a:off x="6768753" y="2254606"/>
          <a:ext cx="1397050" cy="21893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Надежность </a:t>
          </a:r>
          <a:r>
            <a:rPr lang="en-US" sz="1600" kern="1200" dirty="0"/>
            <a:t>vs </a:t>
          </a:r>
          <a:r>
            <a:rPr lang="ru-RU" sz="1600" kern="1200" dirty="0"/>
            <a:t>износ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Недостаточный</a:t>
          </a:r>
          <a:r>
            <a:rPr lang="ru-RU" sz="1600" kern="1200" dirty="0"/>
            <a:t> тариф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Социальные тарифные ограничения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6768753" y="2254606"/>
        <a:ext cx="1397050" cy="21893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853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496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08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806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949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71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613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112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414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344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575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9F9D6-E734-4B6C-B6D6-F42719C873EF}" type="datetimeFigureOut">
              <a:rPr lang="ru-RU" smtClean="0"/>
              <a:t>03.04.2023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586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1" t="13317" r="23372" b="11544"/>
          <a:stretch/>
        </p:blipFill>
        <p:spPr>
          <a:xfrm rot="5400000">
            <a:off x="1914524" y="-1981199"/>
            <a:ext cx="5314951" cy="91440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0" t="7394" r="11146"/>
          <a:stretch/>
        </p:blipFill>
        <p:spPr>
          <a:xfrm>
            <a:off x="-24981" y="-183106"/>
            <a:ext cx="9168981" cy="5314952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-3" y="4410056"/>
            <a:ext cx="9168983" cy="838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71600" y="2383740"/>
            <a:ext cx="71593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0" u="none" strike="noStrike" dirty="0">
                <a:solidFill>
                  <a:schemeClr val="bg2"/>
                </a:solidFill>
                <a:effectLst/>
                <a:latin typeface="Arial Narrow" panose="020B0606020202030204" pitchFamily="34" charset="0"/>
              </a:rPr>
              <a:t>Роль энергетики </a:t>
            </a:r>
            <a:br>
              <a:rPr lang="ru-RU" sz="2000" b="1" i="0" u="none" strike="noStrike" dirty="0">
                <a:solidFill>
                  <a:schemeClr val="bg2"/>
                </a:solidFill>
                <a:effectLst/>
                <a:latin typeface="Arial Narrow" panose="020B0606020202030204" pitchFamily="34" charset="0"/>
              </a:rPr>
            </a:br>
            <a:r>
              <a:rPr lang="ru-RU" sz="2000" b="1" i="0" u="none" strike="noStrike" dirty="0">
                <a:solidFill>
                  <a:schemeClr val="bg2"/>
                </a:solidFill>
                <a:effectLst/>
                <a:latin typeface="Arial Narrow" panose="020B0606020202030204" pitchFamily="34" charset="0"/>
              </a:rPr>
              <a:t>в стратегии устойчивого экономического и социального развития</a:t>
            </a:r>
            <a:endParaRPr lang="ru-RU" sz="2800" b="1" dirty="0">
              <a:solidFill>
                <a:schemeClr val="bg2"/>
              </a:solidFill>
              <a:latin typeface="Arial Narrow" panose="020B060602020203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3374783"/>
            <a:ext cx="1959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Степанова М.В.</a:t>
            </a:r>
          </a:p>
          <a:p>
            <a:r>
              <a:rPr lang="ru-RU" sz="1200" dirty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Эксперт-бюро «</a:t>
            </a:r>
            <a:r>
              <a:rPr lang="ru-RU" sz="1200" dirty="0" err="1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ЭнергиаВита</a:t>
            </a:r>
            <a:r>
              <a:rPr lang="ru-RU" sz="1200" dirty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3" y="-66673"/>
            <a:ext cx="9168983" cy="838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758" y="182979"/>
            <a:ext cx="1495726" cy="30084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0987"/>
            <a:ext cx="1060504" cy="59096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305" y="60987"/>
            <a:ext cx="996398" cy="61813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061" y="4587682"/>
            <a:ext cx="793198" cy="48297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271" y="78687"/>
            <a:ext cx="592819" cy="57721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138" y="4453149"/>
            <a:ext cx="1071083" cy="71654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798" y="4538107"/>
            <a:ext cx="964971" cy="64331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88" y="4599506"/>
            <a:ext cx="1092239" cy="64877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424" y="-17153"/>
            <a:ext cx="949485" cy="72008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12015"/>
            <a:ext cx="3527673" cy="77915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128" y="4587682"/>
            <a:ext cx="1205697" cy="54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518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A23C07F-C554-4E74-AD56-20BDD5779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bg2"/>
                </a:solidFill>
                <a:latin typeface="Arial Narrow" panose="020B0606020202030204" pitchFamily="34" charset="0"/>
              </a:rPr>
              <a:t>Перед страной остро стоят задачи – экономический рост, социальная стабильность, суверенизация всех видов политик, импортозамещение. При сохранении курса на декарбонизацию.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2"/>
                </a:solidFill>
                <a:latin typeface="Arial Narrow" panose="020B0606020202030204" pitchFamily="34" charset="0"/>
              </a:rPr>
              <a:t>Энергетика как никогда играет особую роль в решении этих задач, именно в ТЭК предстоит найти важнейшие решения, которые будут иметь влияние далеко за его пределами.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2"/>
                </a:solidFill>
                <a:latin typeface="Arial Narrow" panose="020B0606020202030204" pitchFamily="34" charset="0"/>
              </a:rPr>
              <a:t>Нужен ли какой-то новый способ согласования интересов стейкхолдеров?</a:t>
            </a:r>
            <a:endParaRPr lang="en-US" sz="2400" dirty="0">
              <a:solidFill>
                <a:schemeClr val="bg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442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09A98-F042-41D1-8B94-432CCA8A8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b="1" dirty="0">
                <a:solidFill>
                  <a:srgbClr val="C00000"/>
                </a:solidFill>
                <a:latin typeface="Arial Narrow" panose="020B0606020202030204" pitchFamily="34" charset="0"/>
              </a:rPr>
              <a:t>Что для нас «энергетика»?</a:t>
            </a:r>
            <a:endParaRPr lang="en-US" sz="36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243973-6DA4-4DC8-8AF3-AED2EF8D9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43108"/>
            <a:ext cx="8229600" cy="3040810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Arial Narrow" panose="020B0606020202030204" pitchFamily="34" charset="0"/>
              </a:rPr>
              <a:t>Сектор, обеспечивающий другие сектора энергоресурсами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Источник большой доли поступлений в бюджет </a:t>
            </a:r>
            <a:br>
              <a:rPr lang="ru-RU" sz="2000" dirty="0">
                <a:latin typeface="Arial Narrow" panose="020B0606020202030204" pitchFamily="34" charset="0"/>
              </a:rPr>
            </a:br>
            <a:r>
              <a:rPr lang="ru-RU" sz="2000" dirty="0">
                <a:latin typeface="Arial Narrow" panose="020B0606020202030204" pitchFamily="34" charset="0"/>
              </a:rPr>
              <a:t>(только </a:t>
            </a:r>
            <a:r>
              <a:rPr lang="ru-RU" sz="2000" dirty="0" err="1">
                <a:latin typeface="Arial Narrow" panose="020B0606020202030204" pitchFamily="34" charset="0"/>
              </a:rPr>
              <a:t>нефтегаз</a:t>
            </a:r>
            <a:r>
              <a:rPr lang="ru-RU" sz="2000" dirty="0">
                <a:latin typeface="Arial Narrow" panose="020B0606020202030204" pitchFamily="34" charset="0"/>
              </a:rPr>
              <a:t> 42%)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Держатель рабочих мест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Создатель технологий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Источник общенациональной ренты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Объект зависимости экономики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«Глобус ТЭК» – самодостаточный и с собственными законами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9A0936-4851-4B29-A0CC-6B091D48DE73}"/>
              </a:ext>
            </a:extLst>
          </p:cNvPr>
          <p:cNvSpPr txBox="1"/>
          <p:nvPr/>
        </p:nvSpPr>
        <p:spPr>
          <a:xfrm>
            <a:off x="827584" y="4299942"/>
            <a:ext cx="69231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000" b="1" dirty="0">
                <a:latin typeface="Arial Narrow" panose="020B0606020202030204" pitchFamily="34" charset="0"/>
              </a:rPr>
              <a:t>Энергетика для страны или страна для энергетики?</a:t>
            </a:r>
          </a:p>
        </p:txBody>
      </p:sp>
    </p:spTree>
    <p:extLst>
      <p:ext uri="{BB962C8B-B14F-4D97-AF65-F5344CB8AC3E}">
        <p14:creationId xmlns:p14="http://schemas.microsoft.com/office/powerpoint/2010/main" val="852694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09A98-F042-41D1-8B94-432CCA8A8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b="1" dirty="0">
                <a:solidFill>
                  <a:srgbClr val="C00000"/>
                </a:solidFill>
                <a:latin typeface="Arial Narrow" panose="020B0606020202030204" pitchFamily="34" charset="0"/>
              </a:rPr>
              <a:t>Что для нас «развитие»?</a:t>
            </a:r>
            <a:endParaRPr lang="en-US" sz="36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243973-6DA4-4DC8-8AF3-AED2EF8D9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43108"/>
            <a:ext cx="8229600" cy="952578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Arial Narrow" panose="020B0606020202030204" pitchFamily="34" charset="0"/>
              </a:rPr>
              <a:t>Изменение во времени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Позитивное по каким-то параметрам изменение во времени</a:t>
            </a:r>
          </a:p>
          <a:p>
            <a:pPr marL="0" indent="0">
              <a:buNone/>
            </a:pP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9A0936-4851-4B29-A0CC-6B091D48DE73}"/>
              </a:ext>
            </a:extLst>
          </p:cNvPr>
          <p:cNvSpPr txBox="1"/>
          <p:nvPr/>
        </p:nvSpPr>
        <p:spPr>
          <a:xfrm>
            <a:off x="827584" y="2499742"/>
            <a:ext cx="69231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000" b="1" dirty="0">
                <a:latin typeface="Arial Narrow" panose="020B0606020202030204" pitchFamily="34" charset="0"/>
              </a:rPr>
              <a:t>Любое развитие сегодня хочет быть устойчивым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683576-227A-483F-82BB-053B63F34D5B}"/>
              </a:ext>
            </a:extLst>
          </p:cNvPr>
          <p:cNvSpPr txBox="1"/>
          <p:nvPr/>
        </p:nvSpPr>
        <p:spPr>
          <a:xfrm>
            <a:off x="899592" y="3003798"/>
            <a:ext cx="457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>
                <a:latin typeface="Arial Narrow" panose="020B0606020202030204" pitchFamily="34" charset="0"/>
              </a:rPr>
              <a:t>Sustainability </a:t>
            </a:r>
            <a:r>
              <a:rPr lang="ru-RU" sz="1800" dirty="0">
                <a:latin typeface="Arial Narrow" panose="020B0606020202030204" pitchFamily="34" charset="0"/>
              </a:rPr>
              <a:t>– </a:t>
            </a:r>
            <a:r>
              <a:rPr lang="ru-RU" dirty="0">
                <a:latin typeface="Arial Narrow" panose="020B0606020202030204" pitchFamily="34" charset="0"/>
              </a:rPr>
              <a:t>как вызов внешней среды</a:t>
            </a:r>
            <a:endParaRPr lang="ru-RU" sz="1800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>
                <a:latin typeface="Arial Narrow" panose="020B0606020202030204" pitchFamily="34" charset="0"/>
              </a:rPr>
              <a:t>не в ущерб будущим поколениям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>
                <a:latin typeface="Arial Narrow" panose="020B0606020202030204" pitchFamily="34" charset="0"/>
              </a:rPr>
              <a:t>экология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>
                <a:latin typeface="Arial Narrow" panose="020B0606020202030204" pitchFamily="34" charset="0"/>
              </a:rPr>
              <a:t>климат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>
                <a:latin typeface="Arial Narrow" panose="020B0606020202030204" pitchFamily="34" charset="0"/>
              </a:rPr>
              <a:t>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>
                <a:latin typeface="Arial Narrow" panose="020B0606020202030204" pitchFamily="34" charset="0"/>
              </a:rPr>
              <a:t>17 ЦУР ООН и </a:t>
            </a:r>
            <a:r>
              <a:rPr lang="en-US" sz="1800" dirty="0">
                <a:latin typeface="Arial Narrow" panose="020B0606020202030204" pitchFamily="34" charset="0"/>
              </a:rPr>
              <a:t>ESG</a:t>
            </a:r>
            <a:r>
              <a:rPr lang="ru-RU" sz="1800" dirty="0">
                <a:latin typeface="Arial Narrow" panose="020B0606020202030204" pitchFamily="34" charset="0"/>
              </a:rPr>
              <a:t>, чтобы не перечислять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348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09A98-F042-41D1-8B94-432CCA8A8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b="1" dirty="0">
                <a:solidFill>
                  <a:srgbClr val="C00000"/>
                </a:solidFill>
                <a:latin typeface="Arial Narrow" panose="020B0606020202030204" pitchFamily="34" charset="0"/>
              </a:rPr>
              <a:t>Особая роль энергетики</a:t>
            </a:r>
            <a:endParaRPr lang="en-US" sz="36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243973-6DA4-4DC8-8AF3-AED2EF8D9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974"/>
            <a:ext cx="8229600" cy="2385919"/>
          </a:xfrm>
        </p:spPr>
        <p:txBody>
          <a:bodyPr>
            <a:normAutofit fontScale="85000" lnSpcReduction="10000"/>
          </a:bodyPr>
          <a:lstStyle/>
          <a:p>
            <a:r>
              <a:rPr lang="ru-RU" sz="2000" dirty="0">
                <a:latin typeface="Arial Narrow" panose="020B0606020202030204" pitchFamily="34" charset="0"/>
              </a:rPr>
              <a:t>Залог выживания и любого развития, создания нового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Специфика России (климат, протяженность, инженерное наследие, задачи развития)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В начале всех цепочек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Превалирующее влияние на вопросы климата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Мультипликаторы – в себестоимости товаров, углеродном следе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Неотвратимое влияние на природу, здоровье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Низкая эластичность, «предложение мафии»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Геополитический рычаг</a:t>
            </a:r>
          </a:p>
          <a:p>
            <a:pPr marL="0" indent="0">
              <a:buNone/>
            </a:pP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9A0936-4851-4B29-A0CC-6B091D48DE73}"/>
              </a:ext>
            </a:extLst>
          </p:cNvPr>
          <p:cNvSpPr txBox="1"/>
          <p:nvPr/>
        </p:nvSpPr>
        <p:spPr>
          <a:xfrm>
            <a:off x="755576" y="4043848"/>
            <a:ext cx="69231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000" b="1" dirty="0">
                <a:latin typeface="Arial Narrow" panose="020B0606020202030204" pitchFamily="34" charset="0"/>
              </a:rPr>
              <a:t>Для изменений надо много воли (кроме денег, технологий и т.п.)</a:t>
            </a:r>
          </a:p>
        </p:txBody>
      </p:sp>
    </p:spTree>
    <p:extLst>
      <p:ext uri="{BB962C8B-B14F-4D97-AF65-F5344CB8AC3E}">
        <p14:creationId xmlns:p14="http://schemas.microsoft.com/office/powerpoint/2010/main" val="3017726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09A98-F042-41D1-8B94-432CCA8A8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Энергопереход</a:t>
            </a:r>
            <a:endParaRPr lang="en-US" sz="36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243973-6DA4-4DC8-8AF3-AED2EF8D9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18" y="1244598"/>
            <a:ext cx="3826768" cy="2968802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Arial Narrow" panose="020B0606020202030204" pitchFamily="34" charset="0"/>
              </a:rPr>
              <a:t>Стек новых технологий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Озабоченность изменениями климата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Изменения в потребительском поведении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Новые запросы потребителей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Энергоэффективность</a:t>
            </a:r>
          </a:p>
          <a:p>
            <a:endParaRPr lang="ru-RU" sz="2000" dirty="0">
              <a:latin typeface="Arial Narrow" panose="020B0606020202030204" pitchFamily="34" charset="0"/>
            </a:endParaRPr>
          </a:p>
          <a:p>
            <a:endParaRPr lang="ru-RU" sz="20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9A0936-4851-4B29-A0CC-6B091D48DE73}"/>
              </a:ext>
            </a:extLst>
          </p:cNvPr>
          <p:cNvSpPr txBox="1"/>
          <p:nvPr/>
        </p:nvSpPr>
        <p:spPr>
          <a:xfrm>
            <a:off x="683568" y="3968698"/>
            <a:ext cx="69231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000" b="1" dirty="0">
                <a:latin typeface="Arial Narrow" panose="020B0606020202030204" pitchFamily="34" charset="0"/>
              </a:rPr>
              <a:t>Важнейший фактор внешней среды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747D4424-8895-4709-A434-6AB299AF422F}"/>
              </a:ext>
            </a:extLst>
          </p:cNvPr>
          <p:cNvSpPr txBox="1">
            <a:spLocks/>
          </p:cNvSpPr>
          <p:nvPr/>
        </p:nvSpPr>
        <p:spPr>
          <a:xfrm>
            <a:off x="4826324" y="1131590"/>
            <a:ext cx="3826768" cy="2968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latin typeface="Arial Narrow" panose="020B0606020202030204" pitchFamily="34" charset="0"/>
              </a:rPr>
              <a:t>Замещение углеводородов ВИЭ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Распределенная генерация </a:t>
            </a:r>
          </a:p>
          <a:p>
            <a:r>
              <a:rPr lang="en-US" sz="2000" dirty="0">
                <a:latin typeface="Arial Narrow" panose="020B0606020202030204" pitchFamily="34" charset="0"/>
              </a:rPr>
              <a:t>EV</a:t>
            </a:r>
            <a:endParaRPr lang="ru-RU" sz="2000" dirty="0">
              <a:latin typeface="Arial Narrow" panose="020B0606020202030204" pitchFamily="34" charset="0"/>
            </a:endParaRPr>
          </a:p>
          <a:p>
            <a:r>
              <a:rPr lang="ru-RU" sz="2000" dirty="0">
                <a:latin typeface="Arial Narrow" panose="020B0606020202030204" pitchFamily="34" charset="0"/>
              </a:rPr>
              <a:t>СНЭ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Новые паттерны взаимоотношений и бизнес-модели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554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09A98-F042-41D1-8B94-432CCA8A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3306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>
                <a:solidFill>
                  <a:srgbClr val="C00000"/>
                </a:solidFill>
                <a:latin typeface="Arial Narrow" panose="020B0606020202030204" pitchFamily="34" charset="0"/>
              </a:rPr>
              <a:t>Стейкхолдеры</a:t>
            </a:r>
            <a:endParaRPr lang="en-US" sz="36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07762632-AF26-4BB3-B573-874A58BE10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201191"/>
              </p:ext>
            </p:extLst>
          </p:nvPr>
        </p:nvGraphicFramePr>
        <p:xfrm>
          <a:off x="-972616" y="699542"/>
          <a:ext cx="9937104" cy="4443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29798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09A98-F042-41D1-8B94-432CCA8A8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3600" b="1" dirty="0">
                <a:solidFill>
                  <a:srgbClr val="C00000"/>
                </a:solidFill>
                <a:latin typeface="Arial Narrow" panose="020B0606020202030204" pitchFamily="34" charset="0"/>
              </a:rPr>
              <a:t>Устойчивая энергетика для устойчивой страны</a:t>
            </a:r>
            <a:endParaRPr lang="en-US" sz="36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243973-6DA4-4DC8-8AF3-AED2EF8D9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364" y="1617616"/>
            <a:ext cx="8229600" cy="1962246"/>
          </a:xfrm>
        </p:spPr>
        <p:txBody>
          <a:bodyPr>
            <a:normAutofit fontScale="85000" lnSpcReduction="20000"/>
          </a:bodyPr>
          <a:lstStyle/>
          <a:p>
            <a:r>
              <a:rPr lang="ru-RU" sz="2000" dirty="0">
                <a:latin typeface="Arial Narrow" panose="020B0606020202030204" pitchFamily="34" charset="0"/>
              </a:rPr>
              <a:t>Какая энергетика нужна России с ее специфическими особенностями?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Каков оптимальный энергобаланс сегодня? Через 5 лет? Через 20 лет?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Схемная структура энергетики? 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Нужна ли России декарбонизация? Если да – в энергетике в первую очередь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Как реализовать ее (и более простые реформы) при ограниченном тарифе?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Каков оптимальный баланс интересов производителей и потребителей?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Есть ли границы у суверенитета? Суверенитет </a:t>
            </a:r>
            <a:r>
              <a:rPr lang="en-US" sz="2000" dirty="0">
                <a:latin typeface="Arial Narrow" panose="020B0606020202030204" pitchFamily="34" charset="0"/>
              </a:rPr>
              <a:t>vs</a:t>
            </a:r>
            <a:r>
              <a:rPr lang="ru-RU" sz="2000" dirty="0">
                <a:latin typeface="Arial Narrow" panose="020B0606020202030204" pitchFamily="34" charset="0"/>
              </a:rPr>
              <a:t> </a:t>
            </a:r>
            <a:r>
              <a:rPr lang="ru-RU" sz="2000" dirty="0" err="1">
                <a:latin typeface="Arial Narrow" panose="020B0606020202030204" pitchFamily="34" charset="0"/>
              </a:rPr>
              <a:t>встроенность</a:t>
            </a:r>
            <a:r>
              <a:rPr lang="ru-RU" sz="2000" dirty="0">
                <a:latin typeface="Arial Narrow" panose="020B0606020202030204" pitchFamily="34" charset="0"/>
              </a:rPr>
              <a:t> в глобальные процессы</a:t>
            </a:r>
          </a:p>
          <a:p>
            <a:endParaRPr lang="ru-RU" sz="2000" dirty="0">
              <a:latin typeface="Arial Narrow" panose="020B0606020202030204" pitchFamily="34" charset="0"/>
            </a:endParaRPr>
          </a:p>
          <a:p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9A0936-4851-4B29-A0CC-6B091D48DE73}"/>
              </a:ext>
            </a:extLst>
          </p:cNvPr>
          <p:cNvSpPr txBox="1"/>
          <p:nvPr/>
        </p:nvSpPr>
        <p:spPr>
          <a:xfrm>
            <a:off x="827584" y="4011910"/>
            <a:ext cx="69231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000" b="1" dirty="0">
                <a:latin typeface="Arial Narrow" panose="020B0606020202030204" pitchFamily="34" charset="0"/>
              </a:rPr>
              <a:t>Какова технология поиска ответов на эти вопросы?</a:t>
            </a:r>
          </a:p>
        </p:txBody>
      </p:sp>
    </p:spTree>
    <p:extLst>
      <p:ext uri="{BB962C8B-B14F-4D97-AF65-F5344CB8AC3E}">
        <p14:creationId xmlns:p14="http://schemas.microsoft.com/office/powerpoint/2010/main" val="707387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1" t="13317" r="23372" b="11544"/>
          <a:stretch/>
        </p:blipFill>
        <p:spPr>
          <a:xfrm rot="5400000">
            <a:off x="1914524" y="-1981199"/>
            <a:ext cx="5314951" cy="91440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7" r="21376" b="24238"/>
          <a:stretch/>
        </p:blipFill>
        <p:spPr>
          <a:xfrm>
            <a:off x="928660" y="362611"/>
            <a:ext cx="9144000" cy="48760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" y="507878"/>
            <a:ext cx="4978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</a:rPr>
              <a:t>Степанова Мария Вячеславовна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07756" y="1689957"/>
            <a:ext cx="2864246" cy="222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</a:rPr>
              <a:t>Energiavita.ru</a:t>
            </a:r>
            <a:br>
              <a:rPr lang="ru-RU" dirty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</a:rPr>
              <a:t>Stepanova@energiavita.ru</a:t>
            </a:r>
          </a:p>
          <a:p>
            <a:pPr>
              <a:lnSpc>
                <a:spcPct val="200000"/>
              </a:lnSpc>
            </a:pP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</a:rPr>
              <a:t>+7 (922) 610-4</a:t>
            </a:r>
            <a:r>
              <a:rPr lang="en-US" dirty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</a:rPr>
              <a:t>0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</a:rPr>
              <a:t>-16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  <a:ea typeface="Verdana" panose="020B0604030504040204" pitchFamily="34" charset="0"/>
            </a:endParaRPr>
          </a:p>
          <a:p>
            <a:pPr>
              <a:lnSpc>
                <a:spcPct val="200000"/>
              </a:lnSpc>
            </a:pPr>
            <a:endParaRPr lang="en-US" dirty="0">
              <a:solidFill>
                <a:schemeClr val="bg1"/>
              </a:solidFill>
              <a:latin typeface="Arial Narrow" panose="020B060602020203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236296" y="1783361"/>
            <a:ext cx="1224136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57200" y="1184153"/>
            <a:ext cx="4546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</a:rPr>
              <a:t>Директор Эксперт-бюро «</a:t>
            </a:r>
            <a:r>
              <a:rPr lang="ru-RU" dirty="0" err="1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</a:rPr>
              <a:t>ЭнергиаВита</a:t>
            </a:r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</a:rPr>
              <a:t>», </a:t>
            </a:r>
            <a:r>
              <a:rPr lang="ru-RU" dirty="0" err="1">
                <a:solidFill>
                  <a:schemeClr val="bg1"/>
                </a:solidFill>
                <a:latin typeface="Arial Narrow" panose="020B0606020202030204" pitchFamily="34" charset="0"/>
                <a:ea typeface="Verdana" panose="020B0604030504040204" pitchFamily="34" charset="0"/>
              </a:rPr>
              <a:t>кэн</a:t>
            </a:r>
            <a:endParaRPr lang="ru-RU" dirty="0">
              <a:latin typeface="Arial Narrow" panose="020B060602020203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67262"/>
            <a:ext cx="224391" cy="22015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6" y="2517015"/>
            <a:ext cx="228625" cy="16088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61" y="3007494"/>
            <a:ext cx="224391" cy="22015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37" y="3003798"/>
            <a:ext cx="241327" cy="24132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28" y="3003798"/>
            <a:ext cx="262496" cy="25826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308304" y="226135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QR-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код</a:t>
            </a: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8D613FD-AA7C-46F0-AA8E-B356F1D75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404" y="1736137"/>
            <a:ext cx="12573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442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453</Words>
  <Application>Microsoft Office PowerPoint</Application>
  <PresentationFormat>Экран (16:9)</PresentationFormat>
  <Paragraphs>89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Arial Narrow</vt:lpstr>
      <vt:lpstr>Calibri</vt:lpstr>
      <vt:lpstr>Verdana</vt:lpstr>
      <vt:lpstr>Тема Office</vt:lpstr>
      <vt:lpstr>Презентация PowerPoint</vt:lpstr>
      <vt:lpstr>Презентация PowerPoint</vt:lpstr>
      <vt:lpstr>Что для нас «энергетика»?</vt:lpstr>
      <vt:lpstr>Что для нас «развитие»?</vt:lpstr>
      <vt:lpstr>Особая роль энергетики</vt:lpstr>
      <vt:lpstr>Энергопереход</vt:lpstr>
      <vt:lpstr>Стейкхолдеры</vt:lpstr>
      <vt:lpstr>Устойчивая энергетика для устойчивой страны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Прохоров Алексей Александров</dc:creator>
  <cp:lastModifiedBy>StMarria</cp:lastModifiedBy>
  <cp:revision>28</cp:revision>
  <dcterms:created xsi:type="dcterms:W3CDTF">2023-03-28T08:35:09Z</dcterms:created>
  <dcterms:modified xsi:type="dcterms:W3CDTF">2023-04-03T07:10:41Z</dcterms:modified>
</cp:coreProperties>
</file>