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svg" ContentType="image/svg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1"/>
  </p:notesMasterIdLst>
  <p:sldIdLst>
    <p:sldId id="280" r:id="rId2"/>
    <p:sldId id="2147375933" r:id="rId3"/>
    <p:sldId id="262" r:id="rId4"/>
    <p:sldId id="4928" r:id="rId5"/>
    <p:sldId id="261" r:id="rId6"/>
    <p:sldId id="1304" r:id="rId7"/>
    <p:sldId id="257" r:id="rId8"/>
    <p:sldId id="258" r:id="rId9"/>
    <p:sldId id="265" r:id="rId10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  <a:srgbClr val="1C3661"/>
    <a:srgbClr val="2A064E"/>
    <a:srgbClr val="3F0975"/>
    <a:srgbClr val="28064A"/>
    <a:srgbClr val="28213A"/>
    <a:srgbClr val="FECED3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833" y="2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394AE4-B947-4E6C-8AF1-7FEB08573C46}" type="datetimeFigureOut">
              <a:rPr lang="ru-RU" smtClean="0"/>
              <a:t>12.04.2023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AEBBDD-72FE-4DD5-96AB-7DEA476F6C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3865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.bin"/><Relationship Id="rId4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56BF1-D438-4ADC-BF40-379CE7036D1C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0180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AA2436-A9F3-4C23-81BE-41BA2F4E131A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129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6C35A-1563-49F6-840E-E6815B86D498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709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88B56A-C577-4F0C-B104-0B26FED6FAA9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8766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DEA8A-2785-42E4-B330-95A7CB540A1F}" type="datetime1">
              <a:rPr lang="ru-RU" smtClean="0"/>
              <a:t>12.04.2023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610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89202B-F661-4974-B043-E2B986C416EE}" type="datetime1">
              <a:rPr lang="ru-RU" smtClean="0"/>
              <a:t>12.04.2023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104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82E25-82FC-4B89-B179-CA7CD11F838A}" type="datetime1">
              <a:rPr lang="ru-RU" smtClean="0"/>
              <a:t>12.04.2023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8366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623BF-C312-4AFE-B769-AB887546879B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1224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06501-9908-47AF-94A9-6E4CAC330354}" type="datetime1">
              <a:rPr lang="ru-RU" smtClean="0"/>
              <a:t>12.04.2023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16493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38701-F5B1-4654-841E-33813BC524F3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4406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5FD7B-2682-49B9-877C-7F5DBAA82D2C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849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 flipH="1">
            <a:off x="251223" y="876300"/>
            <a:ext cx="3017044" cy="0"/>
          </a:xfrm>
          <a:prstGeom prst="line">
            <a:avLst/>
          </a:prstGeom>
          <a:ln w="28575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0" y="0"/>
            <a:ext cx="7659291" cy="53579"/>
          </a:xfrm>
          <a:prstGeom prst="rect">
            <a:avLst/>
          </a:prstGeom>
          <a:gradFill>
            <a:gsLst>
              <a:gs pos="0">
                <a:srgbClr val="37BDED"/>
              </a:gs>
              <a:gs pos="100000">
                <a:srgbClr val="33CC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954" y="84408"/>
            <a:ext cx="8325020" cy="791767"/>
          </a:xfrm>
        </p:spPr>
        <p:txBody>
          <a:bodyPr>
            <a:normAutofit/>
          </a:bodyPr>
          <a:lstStyle>
            <a:lvl1pPr algn="l">
              <a:defRPr sz="2250">
                <a:solidFill>
                  <a:srgbClr val="333333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09106" y="1113595"/>
            <a:ext cx="3963730" cy="3780419"/>
          </a:xfrm>
          <a:prstGeom prst="rect">
            <a:avLst/>
          </a:prstGeom>
        </p:spPr>
        <p:txBody>
          <a:bodyPr>
            <a:normAutofit/>
          </a:bodyPr>
          <a:lstStyle>
            <a:lvl1pPr marL="128588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21464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514340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707217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028681" indent="-257175">
              <a:buClr>
                <a:srgbClr val="258A8F"/>
              </a:buClr>
              <a:buFont typeface="Wingdings" panose="05000000000000000000" pitchFamily="2" charset="2"/>
              <a:buChar char="Ø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9" name="Содержимое 2"/>
          <p:cNvSpPr>
            <a:spLocks noGrp="1"/>
          </p:cNvSpPr>
          <p:nvPr>
            <p:ph idx="13"/>
          </p:nvPr>
        </p:nvSpPr>
        <p:spPr>
          <a:xfrm>
            <a:off x="4522200" y="1113588"/>
            <a:ext cx="3963730" cy="3780419"/>
          </a:xfrm>
          <a:prstGeom prst="rect">
            <a:avLst/>
          </a:prstGeom>
        </p:spPr>
        <p:txBody>
          <a:bodyPr>
            <a:normAutofit/>
          </a:bodyPr>
          <a:lstStyle>
            <a:lvl1pPr marL="128588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321464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514340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707217" indent="-128588">
              <a:buClr>
                <a:srgbClr val="33CCFF"/>
              </a:buClr>
              <a:buSzPct val="80000"/>
              <a:buFont typeface="Arial" panose="020B0604020202020204" pitchFamily="34" charset="0"/>
              <a:buChar char="•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1028681" indent="-257175">
              <a:buClr>
                <a:srgbClr val="258A8F"/>
              </a:buClr>
              <a:buFont typeface="Wingdings" panose="05000000000000000000" pitchFamily="2" charset="2"/>
              <a:buChar char="Ø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4"/>
          </p:nvPr>
        </p:nvSpPr>
        <p:spPr>
          <a:xfrm>
            <a:off x="8172451" y="4624388"/>
            <a:ext cx="916781" cy="489347"/>
          </a:xfrm>
        </p:spPr>
        <p:txBody>
          <a:bodyPr/>
          <a:lstStyle>
            <a:lvl1pPr>
              <a:defRPr sz="1500" b="1">
                <a:solidFill>
                  <a:srgbClr val="37BDED"/>
                </a:solidFill>
                <a:latin typeface="+mn-lt"/>
              </a:defRPr>
            </a:lvl1pPr>
          </a:lstStyle>
          <a:p>
            <a:pPr>
              <a:defRPr/>
            </a:pPr>
            <a:fld id="{6C547ABF-2972-40FD-8109-E5ECB5586C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6617533"/>
      </p:ext>
    </p:extLst>
  </p:cSld>
  <p:clrMapOvr>
    <a:masterClrMapping/>
  </p:clrMapOvr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4BFFCBC4-58AF-4C3B-A0EA-BE2A13C3253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1215" y="1215"/>
          <a:ext cx="1215" cy="1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think-cell Slide" r:id="rId5" imgW="473" imgH="476" progId="TCLayout.ActiveDocument.1">
                  <p:embed/>
                </p:oleObj>
              </mc:Choice>
              <mc:Fallback>
                <p:oleObj name="think-cell Slide" r:id="rId5" imgW="473" imgH="47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4BFFCBC4-58AF-4C3B-A0EA-BE2A13C3253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15" y="1215"/>
                        <a:ext cx="1215" cy="1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6057A941-1FB0-4797-AAA5-EBDDA2C001BF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0" y="0"/>
            <a:ext cx="121483" cy="121481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en-US" sz="1500" b="1" i="0" baseline="0" dirty="0">
              <a:solidFill>
                <a:schemeClr val="tx1"/>
              </a:solidFill>
              <a:latin typeface="Segoe UI" panose="020B0502040204020203" pitchFamily="34" charset="0"/>
              <a:ea typeface="+mj-ea"/>
              <a:cs typeface="Segoe UI" panose="020B0502040204020203" pitchFamily="34" charset="0"/>
              <a:sym typeface="Segoe UI" panose="020B0502040204020203" pitchFamily="34" charset="0"/>
            </a:endParaRPr>
          </a:p>
        </p:txBody>
      </p:sp>
      <p:sp>
        <p:nvSpPr>
          <p:cNvPr id="2" name="2. Slide Title"/>
          <p:cNvSpPr>
            <a:spLocks noGrp="1"/>
          </p:cNvSpPr>
          <p:nvPr>
            <p:ph type="title"/>
          </p:nvPr>
        </p:nvSpPr>
        <p:spPr bwMode="gray">
          <a:xfrm>
            <a:off x="121490" y="184062"/>
            <a:ext cx="8794112" cy="235521"/>
          </a:xfrm>
        </p:spPr>
        <p:txBody>
          <a:bodyPr>
            <a:noAutofit/>
          </a:bodyPr>
          <a:lstStyle>
            <a:lvl1pPr>
              <a:defRPr b="1">
                <a:solidFill>
                  <a:schemeClr val="accent4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ru-RU" dirty="0"/>
          </a:p>
        </p:txBody>
      </p:sp>
      <p:sp>
        <p:nvSpPr>
          <p:cNvPr id="5" name="doc id" hidden="1"/>
          <p:cNvSpPr>
            <a:spLocks noChangeArrowheads="1"/>
          </p:cNvSpPr>
          <p:nvPr userDrawn="1"/>
        </p:nvSpPr>
        <p:spPr bwMode="gray">
          <a:xfrm flipH="1">
            <a:off x="7993502" y="38876"/>
            <a:ext cx="923672" cy="70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/>
          <a:p>
            <a:pPr algn="r" defTabSz="913571"/>
            <a:endParaRPr lang="ru-RU" sz="459" baseline="0" noProof="0" dirty="0">
              <a:solidFill>
                <a:schemeClr val="accent6"/>
              </a:solidFill>
              <a:latin typeface="+mn-lt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746035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489">
          <p15:clr>
            <a:srgbClr val="F26B43"/>
          </p15:clr>
        </p15:guide>
        <p15:guide id="2" pos="101">
          <p15:clr>
            <a:srgbClr val="F26B43"/>
          </p15:clr>
        </p15:guide>
        <p15:guide id="3" orient="horz" pos="702">
          <p15:clr>
            <a:srgbClr val="F26B43"/>
          </p15:clr>
        </p15:guide>
        <p15:guide id="4" orient="horz" pos="3990">
          <p15:clr>
            <a:srgbClr val="F26B43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7659291" cy="53579"/>
          </a:xfrm>
          <a:prstGeom prst="rect">
            <a:avLst/>
          </a:prstGeom>
          <a:gradFill>
            <a:gsLst>
              <a:gs pos="0">
                <a:srgbClr val="37BDED"/>
              </a:gs>
              <a:gs pos="100000">
                <a:srgbClr val="33CCFF"/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35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51223" y="876300"/>
            <a:ext cx="3017044" cy="0"/>
          </a:xfrm>
          <a:prstGeom prst="line">
            <a:avLst/>
          </a:prstGeom>
          <a:ln w="28575">
            <a:solidFill>
              <a:srgbClr val="33C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4953" y="84408"/>
            <a:ext cx="8491504" cy="791767"/>
          </a:xfrm>
        </p:spPr>
        <p:txBody>
          <a:bodyPr>
            <a:normAutofit/>
          </a:bodyPr>
          <a:lstStyle>
            <a:lvl1pPr algn="l">
              <a:defRPr sz="2250" b="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8" name="Содержимое 2"/>
          <p:cNvSpPr>
            <a:spLocks noGrp="1"/>
          </p:cNvSpPr>
          <p:nvPr>
            <p:ph idx="1"/>
          </p:nvPr>
        </p:nvSpPr>
        <p:spPr>
          <a:xfrm>
            <a:off x="209106" y="1005583"/>
            <a:ext cx="8467350" cy="3984164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>
              <a:lnSpc>
                <a:spcPct val="200000"/>
              </a:lnSpc>
              <a:buClr>
                <a:srgbClr val="33CCFF"/>
              </a:buClr>
              <a:buSzPct val="100000"/>
              <a:buFont typeface="+mj-lt"/>
              <a:buAutoNum type="arabicPeriod"/>
              <a:defRPr sz="15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0" indent="0">
              <a:buClr>
                <a:srgbClr val="258A8F"/>
              </a:buClr>
              <a:buFont typeface="Arial" panose="020B0604020202020204" pitchFamily="34" charset="0"/>
              <a:buChar char="•"/>
              <a:defRPr sz="1650">
                <a:solidFill>
                  <a:srgbClr val="292929"/>
                </a:solidFill>
                <a:latin typeface="Montserrat Medium" panose="00000600000000000000" pitchFamily="2" charset="-52"/>
              </a:defRPr>
            </a:lvl2pPr>
            <a:lvl3pPr marL="0" indent="0">
              <a:buClr>
                <a:srgbClr val="258A8F"/>
              </a:buClr>
              <a:buFont typeface="Arial" panose="020B0604020202020204" pitchFamily="34" charset="0"/>
              <a:buChar char="•"/>
              <a:defRPr sz="1650">
                <a:solidFill>
                  <a:srgbClr val="292929"/>
                </a:solidFill>
                <a:latin typeface="Montserrat Medium" panose="00000600000000000000" pitchFamily="2" charset="-52"/>
              </a:defRPr>
            </a:lvl3pPr>
            <a:lvl4pPr marL="0" indent="0">
              <a:buClr>
                <a:srgbClr val="258A8F"/>
              </a:buClr>
              <a:buFont typeface="Arial" panose="020B0604020202020204" pitchFamily="34" charset="0"/>
              <a:buChar char="•"/>
              <a:defRPr sz="1650">
                <a:solidFill>
                  <a:srgbClr val="292929"/>
                </a:solidFill>
                <a:latin typeface="Montserrat Medium" panose="00000600000000000000" pitchFamily="2" charset="-52"/>
              </a:defRPr>
            </a:lvl4pPr>
            <a:lvl5pPr marL="0" indent="0">
              <a:buClr>
                <a:srgbClr val="258A8F"/>
              </a:buClr>
              <a:buFont typeface="Arial" panose="020B0604020202020204" pitchFamily="34" charset="0"/>
              <a:buChar char="•"/>
              <a:defRPr sz="1650">
                <a:solidFill>
                  <a:srgbClr val="292929"/>
                </a:solidFill>
                <a:latin typeface="Montserrat Medium" panose="00000600000000000000" pitchFamily="2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 err="1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8172451" y="4624388"/>
            <a:ext cx="916781" cy="489347"/>
          </a:xfrm>
        </p:spPr>
        <p:txBody>
          <a:bodyPr/>
          <a:lstStyle>
            <a:lvl1pPr>
              <a:defRPr sz="1500" b="1">
                <a:solidFill>
                  <a:srgbClr val="37BDED"/>
                </a:solidFill>
                <a:latin typeface="+mn-lt"/>
              </a:defRPr>
            </a:lvl1pPr>
          </a:lstStyle>
          <a:p>
            <a:pPr>
              <a:defRPr/>
            </a:pPr>
            <a:fld id="{FA529F44-F806-4D8C-B4E7-B79130FEDE33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918002744"/>
      </p:ext>
    </p:extLst>
  </p:cSld>
  <p:clrMapOvr>
    <a:masterClrMapping/>
  </p:clrMapOvr>
  <p:hf hd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вark_1">
    <p:bg>
      <p:bgPr>
        <a:solidFill>
          <a:schemeClr val="tx2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01089F4-FE24-8B4A-87BA-7B8C993C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07" y="1"/>
            <a:ext cx="7175346" cy="108704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250" b="1" i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7" name="Номер слайда 3"/>
          <p:cNvSpPr txBox="1">
            <a:spLocks/>
          </p:cNvSpPr>
          <p:nvPr/>
        </p:nvSpPr>
        <p:spPr>
          <a:xfrm>
            <a:off x="1525137" y="4635942"/>
            <a:ext cx="627833" cy="273844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ru-RU"/>
            </a:defPPr>
            <a:lvl1pPr marL="0" algn="l" defTabSz="914400" rtl="0" eaLnBrk="1" latinLnBrk="0" hangingPunct="1">
              <a:defRPr sz="1400" b="0" i="0" kern="1200">
                <a:solidFill>
                  <a:srgbClr val="A2AFB2"/>
                </a:solidFill>
                <a:latin typeface="Lato" charset="0"/>
                <a:ea typeface="Lato" charset="0"/>
                <a:cs typeface="La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050" dirty="0">
                <a:solidFill>
                  <a:srgbClr val="76AF3E"/>
                </a:solidFill>
              </a:rPr>
              <a:t>|</a:t>
            </a:r>
            <a:r>
              <a:rPr lang="ru-RU" sz="1050" dirty="0">
                <a:solidFill>
                  <a:srgbClr val="76AF3E"/>
                </a:solidFill>
              </a:rPr>
              <a:t> </a:t>
            </a:r>
            <a:fld id="{740DD4F2-5AF5-1544-A7A5-DD17EA85F4C9}" type="slidenum">
              <a:rPr lang="ru-RU" sz="1050" smtClean="0">
                <a:solidFill>
                  <a:srgbClr val="76AF3E"/>
                </a:solidFill>
              </a:rPr>
              <a:pPr/>
              <a:t>‹#›</a:t>
            </a:fld>
            <a:endParaRPr lang="ru-RU" sz="1050" dirty="0">
              <a:solidFill>
                <a:srgbClr val="76AF3E"/>
              </a:solidFill>
            </a:endParaRPr>
          </a:p>
        </p:txBody>
      </p:sp>
      <p:sp>
        <p:nvSpPr>
          <p:cNvPr id="10" name="Треугольник 49">
            <a:extLst>
              <a:ext uri="{FF2B5EF4-FFF2-40B4-BE49-F238E27FC236}">
                <a16:creationId xmlns:a16="http://schemas.microsoft.com/office/drawing/2014/main" id="{26E2E32A-014F-4B3D-8059-0D3F3D81E785}"/>
              </a:ext>
            </a:extLst>
          </p:cNvPr>
          <p:cNvSpPr/>
          <p:nvPr/>
        </p:nvSpPr>
        <p:spPr>
          <a:xfrm rot="5400000">
            <a:off x="-927" y="926"/>
            <a:ext cx="635267" cy="633413"/>
          </a:xfrm>
          <a:prstGeom prst="triangle">
            <a:avLst>
              <a:gd name="adj" fmla="val 0"/>
            </a:avLst>
          </a:prstGeom>
          <a:solidFill>
            <a:srgbClr val="76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11" name="Треугольник 50">
            <a:extLst>
              <a:ext uri="{FF2B5EF4-FFF2-40B4-BE49-F238E27FC236}">
                <a16:creationId xmlns:a16="http://schemas.microsoft.com/office/drawing/2014/main" id="{CA3D82FA-D92B-4BBC-A3F0-730224D07A68}"/>
              </a:ext>
            </a:extLst>
          </p:cNvPr>
          <p:cNvSpPr/>
          <p:nvPr/>
        </p:nvSpPr>
        <p:spPr>
          <a:xfrm rot="16200000">
            <a:off x="8905528" y="4905028"/>
            <a:ext cx="238821" cy="238124"/>
          </a:xfrm>
          <a:prstGeom prst="triangle">
            <a:avLst>
              <a:gd name="adj" fmla="val 0"/>
            </a:avLst>
          </a:prstGeom>
          <a:solidFill>
            <a:srgbClr val="76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B465D22-1DB2-46C8-8B62-C269CDE639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91468" y="4690525"/>
            <a:ext cx="933670" cy="273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302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ex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3"/>
          <p:cNvSpPr txBox="1">
            <a:spLocks/>
          </p:cNvSpPr>
          <p:nvPr/>
        </p:nvSpPr>
        <p:spPr>
          <a:xfrm>
            <a:off x="1525137" y="4635942"/>
            <a:ext cx="627833" cy="273844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ru-RU"/>
            </a:defPPr>
            <a:lvl1pPr marL="0" algn="l" defTabSz="914400" rtl="0" eaLnBrk="1" latinLnBrk="0" hangingPunct="1">
              <a:defRPr sz="1400" b="0" i="0" kern="1200">
                <a:solidFill>
                  <a:srgbClr val="A2AFB2"/>
                </a:solidFill>
                <a:latin typeface="Lato" charset="0"/>
                <a:ea typeface="Lato" charset="0"/>
                <a:cs typeface="La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050" dirty="0">
                <a:solidFill>
                  <a:srgbClr val="76AF3E"/>
                </a:solidFill>
              </a:rPr>
              <a:t>|</a:t>
            </a:r>
            <a:r>
              <a:rPr lang="ru-RU" sz="1050" dirty="0">
                <a:solidFill>
                  <a:srgbClr val="76AF3E"/>
                </a:solidFill>
              </a:rPr>
              <a:t> </a:t>
            </a:r>
            <a:fld id="{740DD4F2-5AF5-1544-A7A5-DD17EA85F4C9}" type="slidenum">
              <a:rPr lang="ru-RU" sz="1050" smtClean="0">
                <a:solidFill>
                  <a:srgbClr val="76AF3E"/>
                </a:solidFill>
              </a:rPr>
              <a:pPr/>
              <a:t>‹#›</a:t>
            </a:fld>
            <a:endParaRPr lang="ru-RU" sz="1050" dirty="0">
              <a:solidFill>
                <a:srgbClr val="76AF3E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01089F4-FE24-8B4A-87BA-7B8C993C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07" y="1"/>
            <a:ext cx="7175346" cy="108704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250" b="1" i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6" name="Треугольник 49">
            <a:extLst>
              <a:ext uri="{FF2B5EF4-FFF2-40B4-BE49-F238E27FC236}">
                <a16:creationId xmlns:a16="http://schemas.microsoft.com/office/drawing/2014/main" id="{0213C083-3462-435C-9A52-7C7CB0233186}"/>
              </a:ext>
            </a:extLst>
          </p:cNvPr>
          <p:cNvSpPr/>
          <p:nvPr/>
        </p:nvSpPr>
        <p:spPr>
          <a:xfrm rot="5400000">
            <a:off x="-927" y="926"/>
            <a:ext cx="635267" cy="633413"/>
          </a:xfrm>
          <a:prstGeom prst="triangle">
            <a:avLst>
              <a:gd name="adj" fmla="val 0"/>
            </a:avLst>
          </a:prstGeom>
          <a:solidFill>
            <a:srgbClr val="76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7" name="Треугольник 50">
            <a:extLst>
              <a:ext uri="{FF2B5EF4-FFF2-40B4-BE49-F238E27FC236}">
                <a16:creationId xmlns:a16="http://schemas.microsoft.com/office/drawing/2014/main" id="{DF22CBDA-0514-4475-9CB1-B136C73E2CC5}"/>
              </a:ext>
            </a:extLst>
          </p:cNvPr>
          <p:cNvSpPr/>
          <p:nvPr/>
        </p:nvSpPr>
        <p:spPr>
          <a:xfrm rot="16200000">
            <a:off x="8905528" y="4905028"/>
            <a:ext cx="238821" cy="238124"/>
          </a:xfrm>
          <a:prstGeom prst="triangle">
            <a:avLst>
              <a:gd name="adj" fmla="val 0"/>
            </a:avLst>
          </a:prstGeom>
          <a:solidFill>
            <a:srgbClr val="76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816A2F-4A44-423A-A44E-15A82E34612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3408" y="4706407"/>
            <a:ext cx="916256" cy="268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61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ext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8">
            <a:extLst>
              <a:ext uri="{FF2B5EF4-FFF2-40B4-BE49-F238E27FC236}">
                <a16:creationId xmlns:a16="http://schemas.microsoft.com/office/drawing/2014/main" id="{D18CC28A-6A4B-DD45-B37A-E3179D26744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3643" y="4622273"/>
            <a:ext cx="844391" cy="301184"/>
          </a:xfrm>
          <a:prstGeom prst="rect">
            <a:avLst/>
          </a:prstGeom>
        </p:spPr>
      </p:pic>
      <p:sp>
        <p:nvSpPr>
          <p:cNvPr id="8" name="Номер слайда 3"/>
          <p:cNvSpPr txBox="1">
            <a:spLocks/>
          </p:cNvSpPr>
          <p:nvPr/>
        </p:nvSpPr>
        <p:spPr>
          <a:xfrm>
            <a:off x="1525137" y="4635942"/>
            <a:ext cx="627833" cy="273844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ru-RU"/>
            </a:defPPr>
            <a:lvl1pPr marL="0" algn="l" defTabSz="914400" rtl="0" eaLnBrk="1" latinLnBrk="0" hangingPunct="1">
              <a:defRPr sz="1400" b="0" i="0" kern="1200">
                <a:solidFill>
                  <a:srgbClr val="A2AFB2"/>
                </a:solidFill>
                <a:latin typeface="Lato" charset="0"/>
                <a:ea typeface="Lato" charset="0"/>
                <a:cs typeface="Lato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hr-HR" sz="1050" dirty="0">
                <a:solidFill>
                  <a:srgbClr val="76AF3E"/>
                </a:solidFill>
              </a:rPr>
              <a:t>|</a:t>
            </a:r>
            <a:r>
              <a:rPr lang="ru-RU" sz="1050" dirty="0">
                <a:solidFill>
                  <a:srgbClr val="76AF3E"/>
                </a:solidFill>
              </a:rPr>
              <a:t> </a:t>
            </a:r>
            <a:fld id="{740DD4F2-5AF5-1544-A7A5-DD17EA85F4C9}" type="slidenum">
              <a:rPr lang="ru-RU" sz="1050" smtClean="0">
                <a:solidFill>
                  <a:srgbClr val="76AF3E"/>
                </a:solidFill>
              </a:rPr>
              <a:pPr/>
              <a:t>‹#›</a:t>
            </a:fld>
            <a:endParaRPr lang="ru-RU" sz="1050" dirty="0">
              <a:solidFill>
                <a:srgbClr val="76AF3E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01089F4-FE24-8B4A-87BA-7B8C993C7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07" y="1"/>
            <a:ext cx="7175346" cy="1087041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2250" b="1" i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5" name="Треугольник 56">
            <a:extLst>
              <a:ext uri="{FF2B5EF4-FFF2-40B4-BE49-F238E27FC236}">
                <a16:creationId xmlns:a16="http://schemas.microsoft.com/office/drawing/2014/main" id="{0CFD9F69-20E2-4D77-80B9-E91CCBB4FD8A}"/>
              </a:ext>
            </a:extLst>
          </p:cNvPr>
          <p:cNvSpPr/>
          <p:nvPr/>
        </p:nvSpPr>
        <p:spPr>
          <a:xfrm rot="5400000">
            <a:off x="-927" y="926"/>
            <a:ext cx="635267" cy="633413"/>
          </a:xfrm>
          <a:prstGeom prst="triangle">
            <a:avLst>
              <a:gd name="adj" fmla="val 0"/>
            </a:avLst>
          </a:prstGeom>
          <a:solidFill>
            <a:srgbClr val="76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6" name="Треугольник 7">
            <a:extLst>
              <a:ext uri="{FF2B5EF4-FFF2-40B4-BE49-F238E27FC236}">
                <a16:creationId xmlns:a16="http://schemas.microsoft.com/office/drawing/2014/main" id="{9F4F003E-4893-450E-88A0-F8CBEF65D8FE}"/>
              </a:ext>
            </a:extLst>
          </p:cNvPr>
          <p:cNvSpPr/>
          <p:nvPr/>
        </p:nvSpPr>
        <p:spPr>
          <a:xfrm rot="16200000">
            <a:off x="8905528" y="4905028"/>
            <a:ext cx="238821" cy="238124"/>
          </a:xfrm>
          <a:prstGeom prst="triangle">
            <a:avLst>
              <a:gd name="adj" fmla="val 0"/>
            </a:avLst>
          </a:prstGeom>
          <a:solidFill>
            <a:srgbClr val="76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</p:spTree>
    <p:extLst>
      <p:ext uri="{BB962C8B-B14F-4D97-AF65-F5344CB8AC3E}">
        <p14:creationId xmlns:p14="http://schemas.microsoft.com/office/powerpoint/2010/main" val="2806175993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B2F835-C8F5-45D1-AA94-F101E4690C25}" type="datetime1">
              <a:rPr lang="ru-RU" smtClean="0"/>
              <a:t>12.04.2023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27B3F-7BAF-4858-8F3C-F1AE1554FA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2193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image" Target="../media/image18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21" Type="http://schemas.openxmlformats.org/officeDocument/2006/relationships/image" Target="../media/image26.jpe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png"/><Relationship Id="rId2" Type="http://schemas.openxmlformats.org/officeDocument/2006/relationships/image" Target="../media/image7.jpeg"/><Relationship Id="rId16" Type="http://schemas.openxmlformats.org/officeDocument/2006/relationships/image" Target="../media/image21.jpeg"/><Relationship Id="rId20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png"/><Relationship Id="rId23" Type="http://schemas.openxmlformats.org/officeDocument/2006/relationships/image" Target="../media/image28.jpeg"/><Relationship Id="rId10" Type="http://schemas.openxmlformats.org/officeDocument/2006/relationships/image" Target="../media/image15.png"/><Relationship Id="rId19" Type="http://schemas.openxmlformats.org/officeDocument/2006/relationships/image" Target="../media/image24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jpeg"/><Relationship Id="rId22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35.svg"/><Relationship Id="rId5" Type="http://schemas.openxmlformats.org/officeDocument/2006/relationships/tags" Target="../tags/tag7.xml"/><Relationship Id="rId10" Type="http://schemas.openxmlformats.org/officeDocument/2006/relationships/image" Target="../media/image34.png"/><Relationship Id="rId4" Type="http://schemas.openxmlformats.org/officeDocument/2006/relationships/tags" Target="../tags/tag6.xml"/><Relationship Id="rId9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-3" y="4410056"/>
            <a:ext cx="9168983" cy="8382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989979" y="2566578"/>
            <a:ext cx="35092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Тема выступления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71600" y="3374783"/>
            <a:ext cx="103906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ФИО</a:t>
            </a:r>
          </a:p>
          <a:p>
            <a:r>
              <a:rPr lang="ru-RU" sz="16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Tahoma" panose="020B0604030504040204" pitchFamily="34" charset="0"/>
              </a:rPr>
              <a:t>Регалии</a:t>
            </a: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12015"/>
            <a:ext cx="3527673" cy="77915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6" y="0"/>
            <a:ext cx="9168980" cy="54726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5496" y="2462463"/>
            <a:ext cx="712879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</a:rPr>
              <a:t>Основные трудности реализации единой стратегии цифровизации промышленных процессов</a:t>
            </a:r>
          </a:p>
          <a:p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0" y="3484318"/>
            <a:ext cx="6858000" cy="1241822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sz="2800" dirty="0">
                <a:solidFill>
                  <a:schemeClr val="bg1"/>
                </a:solidFill>
              </a:rPr>
              <a:t>Сапунова Елена Александровна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Руководитель направления по работе с ключевыми клиентами </a:t>
            </a:r>
          </a:p>
          <a:p>
            <a:pPr algn="l"/>
            <a:r>
              <a:rPr lang="ru-RU" sz="2800" dirty="0">
                <a:solidFill>
                  <a:schemeClr val="bg1"/>
                </a:solidFill>
              </a:rPr>
              <a:t>ГК Цифра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27B3F-7BAF-4858-8F3C-F1AE1554FA5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79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DF9E77-5B6C-4F06-84B5-2A352F9F14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544"/>
            <a:ext cx="7886700" cy="99417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Цифра в цифрах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62F4D22-C285-4E79-A82B-75D10AF34F91}"/>
              </a:ext>
            </a:extLst>
          </p:cNvPr>
          <p:cNvSpPr/>
          <p:nvPr/>
        </p:nvSpPr>
        <p:spPr>
          <a:xfrm>
            <a:off x="4572000" y="1687"/>
            <a:ext cx="4572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4" name="Треугольник 24">
            <a:extLst>
              <a:ext uri="{FF2B5EF4-FFF2-40B4-BE49-F238E27FC236}">
                <a16:creationId xmlns:a16="http://schemas.microsoft.com/office/drawing/2014/main" id="{7B85E1E0-6D14-45AF-9898-E15F574FF5AF}"/>
              </a:ext>
            </a:extLst>
          </p:cNvPr>
          <p:cNvSpPr/>
          <p:nvPr/>
        </p:nvSpPr>
        <p:spPr>
          <a:xfrm rot="16200000">
            <a:off x="5888487" y="1887983"/>
            <a:ext cx="3260278" cy="3250756"/>
          </a:xfrm>
          <a:prstGeom prst="triangle">
            <a:avLst>
              <a:gd name="adj" fmla="val 0"/>
            </a:avLst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5" name="Треугольник 53">
            <a:extLst>
              <a:ext uri="{FF2B5EF4-FFF2-40B4-BE49-F238E27FC236}">
                <a16:creationId xmlns:a16="http://schemas.microsoft.com/office/drawing/2014/main" id="{0904D64D-B1EA-4236-99E8-45BB2DCA86A3}"/>
              </a:ext>
            </a:extLst>
          </p:cNvPr>
          <p:cNvSpPr/>
          <p:nvPr/>
        </p:nvSpPr>
        <p:spPr>
          <a:xfrm rot="16200000">
            <a:off x="5888487" y="1887983"/>
            <a:ext cx="3260278" cy="3250756"/>
          </a:xfrm>
          <a:prstGeom prst="triangle">
            <a:avLst>
              <a:gd name="adj" fmla="val 0"/>
            </a:avLst>
          </a:prstGeom>
          <a:solidFill>
            <a:schemeClr val="tx2">
              <a:lumMod val="50000"/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81EB41B-B9EA-46C0-9E96-900C71A40DB6}"/>
              </a:ext>
            </a:extLst>
          </p:cNvPr>
          <p:cNvSpPr/>
          <p:nvPr/>
        </p:nvSpPr>
        <p:spPr>
          <a:xfrm>
            <a:off x="7013290" y="3621451"/>
            <a:ext cx="1929221" cy="1298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en-US" sz="15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#1 </a:t>
            </a:r>
            <a:endParaRPr lang="ru-RU" sz="150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  <a:p>
            <a:pPr lvl="0" algn="r">
              <a:defRPr/>
            </a:pPr>
            <a:r>
              <a:rPr lang="ru-RU" sz="15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по цифровизации </a:t>
            </a:r>
          </a:p>
          <a:p>
            <a:pPr lvl="0" algn="r">
              <a:defRPr/>
            </a:pPr>
            <a:r>
              <a:rPr lang="ru-RU" sz="15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промышленности </a:t>
            </a:r>
          </a:p>
          <a:p>
            <a:pPr lvl="0" algn="r">
              <a:defRPr/>
            </a:pPr>
            <a:r>
              <a:rPr lang="ru-RU" sz="15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в России</a:t>
            </a:r>
            <a:r>
              <a:rPr lang="en-US" sz="150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*</a:t>
            </a:r>
            <a:endParaRPr lang="ru-RU" sz="150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  <a:p>
            <a:pPr lvl="0" algn="r">
              <a:defRPr/>
            </a:pPr>
            <a:endParaRPr lang="en-US" sz="1050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  <a:p>
            <a:pPr lvl="0" algn="r">
              <a:defRPr/>
            </a:pPr>
            <a:r>
              <a:rPr lang="en-US" sz="788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*</a:t>
            </a:r>
            <a:r>
              <a:rPr lang="ru-RU" sz="788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медиаиндекс</a:t>
            </a:r>
            <a:endParaRPr lang="en-US" sz="788" dirty="0">
              <a:solidFill>
                <a:schemeClr val="bg1"/>
              </a:solidFill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9" name="Google Shape;227;p41" descr="Изображение выглядит как объект, лампа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7D9B4DF2-DC76-4190-8ED4-C0EDC0409FD2}"/>
              </a:ext>
            </a:extLst>
          </p:cNvPr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7051" y="4248466"/>
            <a:ext cx="516221" cy="6562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4" descr=" ">
            <a:extLst>
              <a:ext uri="{FF2B5EF4-FFF2-40B4-BE49-F238E27FC236}">
                <a16:creationId xmlns:a16="http://schemas.microsoft.com/office/drawing/2014/main" id="{92858470-E4F1-4625-A10D-0A5F9EE53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61963" y="2978049"/>
            <a:ext cx="735806" cy="34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Google Shape;216;p41" descr="http://www.metinvestholding.com/app/view/frontend/metinvest/pc/img/logo_metinvest_rus.png">
            <a:extLst>
              <a:ext uri="{FF2B5EF4-FFF2-40B4-BE49-F238E27FC236}">
                <a16:creationId xmlns:a16="http://schemas.microsoft.com/office/drawing/2014/main" id="{E0F73765-566D-4A46-BD88-EAFE682C1187}"/>
              </a:ext>
            </a:extLst>
          </p:cNvPr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3375" y="2418214"/>
            <a:ext cx="1276696" cy="21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220;p41" descr="Изображение выглядит как небо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F84BA566-C625-4EB6-8FA5-16B831577CB4}"/>
              </a:ext>
            </a:extLst>
          </p:cNvPr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24208" y="2521264"/>
            <a:ext cx="1192327" cy="241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235;p41" descr="Изображение выглядит как здание, забор, внешний&#10;&#10;Описание создано с высокой степенью достоверности">
            <a:extLst>
              <a:ext uri="{FF2B5EF4-FFF2-40B4-BE49-F238E27FC236}">
                <a16:creationId xmlns:a16="http://schemas.microsoft.com/office/drawing/2014/main" id="{83B2497F-5C5E-4507-8038-8DF666798AB5}"/>
              </a:ext>
            </a:extLst>
          </p:cNvPr>
          <p:cNvPicPr preferRelativeResize="0"/>
          <p:nvPr/>
        </p:nvPicPr>
        <p:blipFill rotWithShape="1">
          <a:blip r:embed="rId7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20438" y="3558054"/>
            <a:ext cx="735806" cy="466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Picture 8" descr="ÐÐ¾ÑÐ¾Ð¶ÐµÐµ Ð¸Ð·Ð¾Ð±ÑÐ°Ð¶ÐµÐ½Ð¸Ðµ">
            <a:extLst>
              <a:ext uri="{FF2B5EF4-FFF2-40B4-BE49-F238E27FC236}">
                <a16:creationId xmlns:a16="http://schemas.microsoft.com/office/drawing/2014/main" id="{F325652D-094C-4D28-9A58-0403DBE82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455830" y="2277665"/>
            <a:ext cx="1044140" cy="9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83ABC8F7-6FB9-425D-ADA2-95C995DA221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54475" y="1454397"/>
            <a:ext cx="721504" cy="190069"/>
          </a:xfrm>
          <a:prstGeom prst="rect">
            <a:avLst/>
          </a:prstGeom>
        </p:spPr>
      </p:pic>
      <p:pic>
        <p:nvPicPr>
          <p:cNvPr id="18" name="Рисунок 17" descr="Изображение выглядит как нож&#10;&#10;Автоматически созданное описание">
            <a:extLst>
              <a:ext uri="{FF2B5EF4-FFF2-40B4-BE49-F238E27FC236}">
                <a16:creationId xmlns:a16="http://schemas.microsoft.com/office/drawing/2014/main" id="{614699B1-739A-4D29-A33A-3285A19D072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5725" y="1989401"/>
            <a:ext cx="798559" cy="334973"/>
          </a:xfrm>
          <a:prstGeom prst="rect">
            <a:avLst/>
          </a:prstGeom>
        </p:spPr>
      </p:pic>
      <p:pic>
        <p:nvPicPr>
          <p:cNvPr id="19" name="Рисунок 18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BDB33B92-F06C-4235-9B87-680534601ED3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1706" y="414140"/>
            <a:ext cx="1276695" cy="299538"/>
          </a:xfrm>
          <a:prstGeom prst="rect">
            <a:avLst/>
          </a:prstGeom>
        </p:spPr>
      </p:pic>
      <p:pic>
        <p:nvPicPr>
          <p:cNvPr id="20" name="Рисунок 19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6C113A88-9717-4F42-9982-4CEA07C12C91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7522" y="1370108"/>
            <a:ext cx="1003688" cy="416606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FA320D2D-6B9E-460F-A892-B69A5E88D63D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976" y="930849"/>
            <a:ext cx="1153955" cy="369119"/>
          </a:xfrm>
          <a:prstGeom prst="rect">
            <a:avLst/>
          </a:prstGeom>
        </p:spPr>
      </p:pic>
      <p:pic>
        <p:nvPicPr>
          <p:cNvPr id="22" name="Рисунок 21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DD127B9D-6AB6-4136-AEFD-0B59CD847015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92" t="22698" r="7346" b="26029"/>
          <a:stretch/>
        </p:blipFill>
        <p:spPr>
          <a:xfrm>
            <a:off x="6129480" y="894535"/>
            <a:ext cx="1276695" cy="449720"/>
          </a:xfrm>
          <a:prstGeom prst="rect">
            <a:avLst/>
          </a:prstGeom>
        </p:spPr>
      </p:pic>
      <p:pic>
        <p:nvPicPr>
          <p:cNvPr id="23" name="Рисунок 22" descr="Изображение выглядит как знак&#10;&#10;Автоматически созданное описание">
            <a:extLst>
              <a:ext uri="{FF2B5EF4-FFF2-40B4-BE49-F238E27FC236}">
                <a16:creationId xmlns:a16="http://schemas.microsoft.com/office/drawing/2014/main" id="{3C7D2956-800E-44FD-8FAC-BCD1B4286E37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4384" y="3597399"/>
            <a:ext cx="897374" cy="476730"/>
          </a:xfrm>
          <a:prstGeom prst="rect">
            <a:avLst/>
          </a:prstGeom>
        </p:spPr>
      </p:pic>
      <p:pic>
        <p:nvPicPr>
          <p:cNvPr id="24" name="Рисунок 23" descr="Изображение выглядит как рисунок&#10;&#10;Автоматически созданное описание">
            <a:extLst>
              <a:ext uri="{FF2B5EF4-FFF2-40B4-BE49-F238E27FC236}">
                <a16:creationId xmlns:a16="http://schemas.microsoft.com/office/drawing/2014/main" id="{6F484F95-18E1-424F-A2EA-FD72239491E2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9354" t="26448" r="6456" b="29346"/>
          <a:stretch/>
        </p:blipFill>
        <p:spPr>
          <a:xfrm>
            <a:off x="4832474" y="2970652"/>
            <a:ext cx="1038498" cy="376067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E591FCE-76D4-4A83-A53A-CBA2C6EB88D3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3223" b="24478"/>
          <a:stretch/>
        </p:blipFill>
        <p:spPr>
          <a:xfrm>
            <a:off x="6053698" y="1485928"/>
            <a:ext cx="1203260" cy="364644"/>
          </a:xfrm>
          <a:prstGeom prst="rect">
            <a:avLst/>
          </a:prstGeom>
        </p:spPr>
      </p:pic>
      <p:pic>
        <p:nvPicPr>
          <p:cNvPr id="26" name="Picture 6" descr="ÐÐ°ÑÑÐ¸Ð½ÐºÐ¸ Ð¿Ð¾ Ð·Ð°Ð¿ÑÐ¾ÑÑ ÑÐµÑÑÐ° Ð»Ð¾Ð³Ð¾">
            <a:extLst>
              <a:ext uri="{FF2B5EF4-FFF2-40B4-BE49-F238E27FC236}">
                <a16:creationId xmlns:a16="http://schemas.microsoft.com/office/drawing/2014/main" id="{4415901A-3EED-4582-9D3B-33C88A9166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482" b="28148"/>
          <a:stretch/>
        </p:blipFill>
        <p:spPr bwMode="auto">
          <a:xfrm>
            <a:off x="4677763" y="1857502"/>
            <a:ext cx="1109723" cy="318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Треугольник 50">
            <a:extLst>
              <a:ext uri="{FF2B5EF4-FFF2-40B4-BE49-F238E27FC236}">
                <a16:creationId xmlns:a16="http://schemas.microsoft.com/office/drawing/2014/main" id="{8E7FFC40-1888-4DAD-940E-3A6D2AD6311C}"/>
              </a:ext>
            </a:extLst>
          </p:cNvPr>
          <p:cNvSpPr/>
          <p:nvPr/>
        </p:nvSpPr>
        <p:spPr>
          <a:xfrm rot="16200000">
            <a:off x="8905528" y="4905028"/>
            <a:ext cx="238821" cy="238124"/>
          </a:xfrm>
          <a:prstGeom prst="triangle">
            <a:avLst>
              <a:gd name="adj" fmla="val 0"/>
            </a:avLst>
          </a:prstGeom>
          <a:solidFill>
            <a:srgbClr val="76AF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35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1AF35E0-5059-4711-BFF0-CC3BBC0C3128}"/>
              </a:ext>
            </a:extLst>
          </p:cNvPr>
          <p:cNvSpPr/>
          <p:nvPr/>
        </p:nvSpPr>
        <p:spPr>
          <a:xfrm>
            <a:off x="619450" y="2483086"/>
            <a:ext cx="1046629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2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anose="020F0A02020204030203" pitchFamily="34" charset="0"/>
                <a:ea typeface="Lato" charset="0"/>
                <a:cs typeface="Lato Black" panose="020F0A02020204030203" pitchFamily="34" charset="0"/>
              </a:rPr>
              <a:t>70+</a:t>
            </a:r>
            <a:endParaRPr lang="en-US" sz="2625" dirty="0">
              <a:solidFill>
                <a:schemeClr val="tx1">
                  <a:lumMod val="95000"/>
                  <a:lumOff val="5000"/>
                </a:schemeClr>
              </a:solidFill>
              <a:latin typeface="Lato Black" panose="020F0A02020204030203" pitchFamily="34" charset="0"/>
              <a:ea typeface="Lato" charset="0"/>
              <a:cs typeface="Lato Black" panose="020F0A0202020403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9EAB24B-4CC0-409D-850F-AAEFBF33E92E}"/>
              </a:ext>
            </a:extLst>
          </p:cNvPr>
          <p:cNvSpPr/>
          <p:nvPr/>
        </p:nvSpPr>
        <p:spPr>
          <a:xfrm>
            <a:off x="619450" y="2956293"/>
            <a:ext cx="16678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cs typeface="Lato" charset="0"/>
              </a:rPr>
              <a:t>цифровизованных горных предприятий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cs typeface="Lato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A1175C60-E576-4962-A990-03DCC916AC73}"/>
              </a:ext>
            </a:extLst>
          </p:cNvPr>
          <p:cNvSpPr/>
          <p:nvPr/>
        </p:nvSpPr>
        <p:spPr>
          <a:xfrm>
            <a:off x="619449" y="3528362"/>
            <a:ext cx="1228164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2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anose="020F0A02020204030203" pitchFamily="34" charset="0"/>
                <a:ea typeface="Lato" charset="0"/>
                <a:cs typeface="Lato Black" panose="020F0A02020204030203" pitchFamily="34" charset="0"/>
              </a:rPr>
              <a:t>950+</a:t>
            </a:r>
            <a:endParaRPr lang="en-US" sz="2625" dirty="0">
              <a:solidFill>
                <a:schemeClr val="tx1">
                  <a:lumMod val="95000"/>
                  <a:lumOff val="5000"/>
                </a:schemeClr>
              </a:solidFill>
              <a:latin typeface="Lato Black" panose="020F0A02020204030203" pitchFamily="34" charset="0"/>
              <a:ea typeface="Lato" charset="0"/>
              <a:cs typeface="Lato Black" panose="020F0A0202020403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844B5F18-C529-47F5-95A3-35D84A6F6862}"/>
              </a:ext>
            </a:extLst>
          </p:cNvPr>
          <p:cNvSpPr/>
          <p:nvPr/>
        </p:nvSpPr>
        <p:spPr>
          <a:xfrm>
            <a:off x="619450" y="4001569"/>
            <a:ext cx="17263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cs typeface="Lato" charset="0"/>
              </a:rPr>
              <a:t>сотрудников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cs typeface="Lato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D27ECFB1-ED7A-4844-AA34-3B6B241AD071}"/>
              </a:ext>
            </a:extLst>
          </p:cNvPr>
          <p:cNvSpPr/>
          <p:nvPr/>
        </p:nvSpPr>
        <p:spPr>
          <a:xfrm>
            <a:off x="641020" y="1237783"/>
            <a:ext cx="848158" cy="496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625" dirty="0">
                <a:solidFill>
                  <a:schemeClr val="tx1">
                    <a:lumMod val="95000"/>
                    <a:lumOff val="5000"/>
                  </a:schemeClr>
                </a:solidFill>
                <a:latin typeface="Lato Black" panose="020F0A02020204030203" pitchFamily="34" charset="0"/>
                <a:ea typeface="Lato" charset="0"/>
                <a:cs typeface="Lato Black" panose="020F0A02020204030203" pitchFamily="34" charset="0"/>
              </a:rPr>
              <a:t>30+</a:t>
            </a:r>
            <a:endParaRPr lang="en-US" sz="2625" dirty="0">
              <a:solidFill>
                <a:schemeClr val="tx1">
                  <a:lumMod val="95000"/>
                  <a:lumOff val="5000"/>
                </a:schemeClr>
              </a:solidFill>
              <a:latin typeface="Lato Black" panose="020F0A02020204030203" pitchFamily="34" charset="0"/>
              <a:ea typeface="Lato" charset="0"/>
              <a:cs typeface="Lato Black" panose="020F0A02020204030203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1685A832-2451-4D0F-AB6B-586D3C22D88B}"/>
              </a:ext>
            </a:extLst>
          </p:cNvPr>
          <p:cNvSpPr/>
          <p:nvPr/>
        </p:nvSpPr>
        <p:spPr>
          <a:xfrm>
            <a:off x="641020" y="1710990"/>
            <a:ext cx="144833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лет опыта в горной промышленности</a:t>
            </a:r>
            <a:endParaRPr lang="en-US" sz="120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49C84817-9EA3-4F4E-81F9-C5A239E87A4E}"/>
              </a:ext>
            </a:extLst>
          </p:cNvPr>
          <p:cNvSpPr/>
          <p:nvPr/>
        </p:nvSpPr>
        <p:spPr>
          <a:xfrm>
            <a:off x="2639345" y="1221684"/>
            <a:ext cx="1448338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Партнеры </a:t>
            </a:r>
          </a:p>
          <a:p>
            <a:pPr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и реселлеры 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2801AEAF-F184-4908-B813-946C2FA66337}"/>
              </a:ext>
            </a:extLst>
          </p:cNvPr>
          <p:cNvSpPr/>
          <p:nvPr/>
        </p:nvSpPr>
        <p:spPr>
          <a:xfrm>
            <a:off x="2809568" y="1743425"/>
            <a:ext cx="1298199" cy="2888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Индия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Китай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Сингапур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Франция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Перу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Чили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Вьетнам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Финляндия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ЮАР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Марокко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  <a:p>
            <a:pPr>
              <a:lnSpc>
                <a:spcPts val="1995"/>
              </a:lnSpc>
              <a:defRPr/>
            </a:pPr>
            <a:r>
              <a:rPr lang="ru-RU" sz="1350" dirty="0">
                <a:solidFill>
                  <a:schemeClr val="tx1">
                    <a:lumMod val="95000"/>
                    <a:lumOff val="5000"/>
                  </a:schemeClr>
                </a:solidFill>
                <a:latin typeface="Lato" charset="0"/>
                <a:ea typeface="Lato" charset="0"/>
                <a:cs typeface="Lato" charset="0"/>
              </a:rPr>
              <a:t>ОАЭ</a:t>
            </a:r>
            <a:endParaRPr lang="en-US" sz="1350" dirty="0">
              <a:solidFill>
                <a:schemeClr val="tx1">
                  <a:lumMod val="95000"/>
                  <a:lumOff val="5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pic>
        <p:nvPicPr>
          <p:cNvPr id="38" name="Изображение 6">
            <a:extLst>
              <a:ext uri="{FF2B5EF4-FFF2-40B4-BE49-F238E27FC236}">
                <a16:creationId xmlns:a16="http://schemas.microsoft.com/office/drawing/2014/main" id="{45BD533D-E666-4489-B130-67813A4233FE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1823343"/>
            <a:ext cx="110953" cy="161161"/>
          </a:xfrm>
          <a:prstGeom prst="rect">
            <a:avLst/>
          </a:prstGeom>
        </p:spPr>
      </p:pic>
      <p:pic>
        <p:nvPicPr>
          <p:cNvPr id="39" name="Изображение 33">
            <a:extLst>
              <a:ext uri="{FF2B5EF4-FFF2-40B4-BE49-F238E27FC236}">
                <a16:creationId xmlns:a16="http://schemas.microsoft.com/office/drawing/2014/main" id="{0A3DE6C2-9916-4C6F-9611-DF34261DD8B1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2080430"/>
            <a:ext cx="110953" cy="161161"/>
          </a:xfrm>
          <a:prstGeom prst="rect">
            <a:avLst/>
          </a:prstGeom>
        </p:spPr>
      </p:pic>
      <p:pic>
        <p:nvPicPr>
          <p:cNvPr id="40" name="Изображение 37">
            <a:extLst>
              <a:ext uri="{FF2B5EF4-FFF2-40B4-BE49-F238E27FC236}">
                <a16:creationId xmlns:a16="http://schemas.microsoft.com/office/drawing/2014/main" id="{1634FBDC-C2C1-41CA-8DC8-8D084C0138E4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2337516"/>
            <a:ext cx="110953" cy="161161"/>
          </a:xfrm>
          <a:prstGeom prst="rect">
            <a:avLst/>
          </a:prstGeom>
        </p:spPr>
      </p:pic>
      <p:pic>
        <p:nvPicPr>
          <p:cNvPr id="41" name="Изображение 38">
            <a:extLst>
              <a:ext uri="{FF2B5EF4-FFF2-40B4-BE49-F238E27FC236}">
                <a16:creationId xmlns:a16="http://schemas.microsoft.com/office/drawing/2014/main" id="{B97AEDF8-BD0C-48B4-8B55-32457A1CF4B4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2594603"/>
            <a:ext cx="110953" cy="161161"/>
          </a:xfrm>
          <a:prstGeom prst="rect">
            <a:avLst/>
          </a:prstGeom>
        </p:spPr>
      </p:pic>
      <p:pic>
        <p:nvPicPr>
          <p:cNvPr id="42" name="Изображение 40">
            <a:extLst>
              <a:ext uri="{FF2B5EF4-FFF2-40B4-BE49-F238E27FC236}">
                <a16:creationId xmlns:a16="http://schemas.microsoft.com/office/drawing/2014/main" id="{2006D10E-BFCF-46D4-8AF4-DA58E19AF391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2851689"/>
            <a:ext cx="110953" cy="161161"/>
          </a:xfrm>
          <a:prstGeom prst="rect">
            <a:avLst/>
          </a:prstGeom>
        </p:spPr>
      </p:pic>
      <p:pic>
        <p:nvPicPr>
          <p:cNvPr id="43" name="Изображение 42">
            <a:extLst>
              <a:ext uri="{FF2B5EF4-FFF2-40B4-BE49-F238E27FC236}">
                <a16:creationId xmlns:a16="http://schemas.microsoft.com/office/drawing/2014/main" id="{06234F30-E983-495A-9EB2-7AA56E845DFF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3108776"/>
            <a:ext cx="110953" cy="161161"/>
          </a:xfrm>
          <a:prstGeom prst="rect">
            <a:avLst/>
          </a:prstGeom>
        </p:spPr>
      </p:pic>
      <p:pic>
        <p:nvPicPr>
          <p:cNvPr id="44" name="Изображение 48">
            <a:extLst>
              <a:ext uri="{FF2B5EF4-FFF2-40B4-BE49-F238E27FC236}">
                <a16:creationId xmlns:a16="http://schemas.microsoft.com/office/drawing/2014/main" id="{D48358E4-5965-4944-95AD-4E92DD657912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3365862"/>
            <a:ext cx="110953" cy="161161"/>
          </a:xfrm>
          <a:prstGeom prst="rect">
            <a:avLst/>
          </a:prstGeom>
        </p:spPr>
      </p:pic>
      <p:pic>
        <p:nvPicPr>
          <p:cNvPr id="45" name="Изображение 49">
            <a:extLst>
              <a:ext uri="{FF2B5EF4-FFF2-40B4-BE49-F238E27FC236}">
                <a16:creationId xmlns:a16="http://schemas.microsoft.com/office/drawing/2014/main" id="{D7A52FF4-3E7A-477C-A72C-B564E4FCC0DA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3622949"/>
            <a:ext cx="110953" cy="161161"/>
          </a:xfrm>
          <a:prstGeom prst="rect">
            <a:avLst/>
          </a:prstGeom>
        </p:spPr>
      </p:pic>
      <p:pic>
        <p:nvPicPr>
          <p:cNvPr id="46" name="Изображение 50">
            <a:extLst>
              <a:ext uri="{FF2B5EF4-FFF2-40B4-BE49-F238E27FC236}">
                <a16:creationId xmlns:a16="http://schemas.microsoft.com/office/drawing/2014/main" id="{7F182C77-1A86-433C-BF47-FA1CFA9AEDA8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3880035"/>
            <a:ext cx="110953" cy="161161"/>
          </a:xfrm>
          <a:prstGeom prst="rect">
            <a:avLst/>
          </a:prstGeom>
        </p:spPr>
      </p:pic>
      <p:pic>
        <p:nvPicPr>
          <p:cNvPr id="47" name="Изображение 51">
            <a:extLst>
              <a:ext uri="{FF2B5EF4-FFF2-40B4-BE49-F238E27FC236}">
                <a16:creationId xmlns:a16="http://schemas.microsoft.com/office/drawing/2014/main" id="{D9AD1595-AAB2-4AAB-AC14-56AEAC67C9D3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4137122"/>
            <a:ext cx="110953" cy="161161"/>
          </a:xfrm>
          <a:prstGeom prst="rect">
            <a:avLst/>
          </a:prstGeom>
        </p:spPr>
      </p:pic>
      <p:pic>
        <p:nvPicPr>
          <p:cNvPr id="48" name="Изображение 52">
            <a:extLst>
              <a:ext uri="{FF2B5EF4-FFF2-40B4-BE49-F238E27FC236}">
                <a16:creationId xmlns:a16="http://schemas.microsoft.com/office/drawing/2014/main" id="{998EDC89-0395-4E9F-83DD-5C80BBB4BFE8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95587" y="4394209"/>
            <a:ext cx="110953" cy="161161"/>
          </a:xfrm>
          <a:prstGeom prst="rect">
            <a:avLst/>
          </a:prstGeom>
        </p:spPr>
      </p:pic>
      <p:pic>
        <p:nvPicPr>
          <p:cNvPr id="2050" name="Picture 2" descr="Картинки по запросу &quot;nordgold logo&quot;">
            <a:extLst>
              <a:ext uri="{FF2B5EF4-FFF2-40B4-BE49-F238E27FC236}">
                <a16:creationId xmlns:a16="http://schemas.microsoft.com/office/drawing/2014/main" id="{749BAA21-7815-43BF-A1CA-749F3EDED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773" y="292062"/>
            <a:ext cx="1051485" cy="447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ртинки по запросу &quot;полюс лого&quot;">
            <a:extLst>
              <a:ext uri="{FF2B5EF4-FFF2-40B4-BE49-F238E27FC236}">
                <a16:creationId xmlns:a16="http://schemas.microsoft.com/office/drawing/2014/main" id="{84765CC3-1416-4DF6-AF40-B081E401B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0064" y="263573"/>
            <a:ext cx="971547" cy="6109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Рисунок 34">
            <a:extLst>
              <a:ext uri="{FF2B5EF4-FFF2-40B4-BE49-F238E27FC236}">
                <a16:creationId xmlns:a16="http://schemas.microsoft.com/office/drawing/2014/main" id="{1BA9E8CB-005B-49F0-985C-24BE601063AE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4710574" y="951113"/>
            <a:ext cx="1222032" cy="235787"/>
          </a:xfrm>
          <a:prstGeom prst="rect">
            <a:avLst/>
          </a:prstGeom>
        </p:spPr>
      </p:pic>
      <p:pic>
        <p:nvPicPr>
          <p:cNvPr id="2060" name="Picture 12" descr="Картинки по запросу &quot;южуралзолото лого&quot;">
            <a:extLst>
              <a:ext uri="{FF2B5EF4-FFF2-40B4-BE49-F238E27FC236}">
                <a16:creationId xmlns:a16="http://schemas.microsoft.com/office/drawing/2014/main" id="{F19FB7DD-783A-4C86-BB09-D58C5AEB5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7320" y="1819847"/>
            <a:ext cx="882650" cy="274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589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E51727-47A9-4080-90E0-F96943CEB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3664"/>
            <a:ext cx="7886700" cy="99417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Цифровое горное предприятие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54AC40-23FF-4C53-9AD3-8BFC23C84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BFFBF-1D02-4820-ADFE-57C428041F5F}" type="slidenum">
              <a:rPr lang="ru-RU" altLang="ru-RU" smtClean="0"/>
              <a:pPr>
                <a:defRPr/>
              </a:pPr>
              <a:t>3</a:t>
            </a:fld>
            <a:endParaRPr lang="ru-RU" altLang="ru-RU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0F153CB-529C-41D5-B065-64D5E93C30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29" t="8239" r="4063" b="6864"/>
          <a:stretch/>
        </p:blipFill>
        <p:spPr bwMode="auto">
          <a:xfrm>
            <a:off x="902207" y="948514"/>
            <a:ext cx="7339586" cy="3718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B0D0249-07E3-4725-93A9-AE8FC40E1B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261" y="4251495"/>
            <a:ext cx="2502723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Диспетчеризация открытых и подземных горных работ </a:t>
            </a:r>
            <a:endParaRPr lang="en-US" altLang="ru-RU" sz="1050" b="1" dirty="0">
              <a:solidFill>
                <a:srgbClr val="44546A">
                  <a:lumMod val="50000"/>
                </a:srgbClr>
              </a:solidFill>
              <a:latin typeface="Calibri" panose="020F0502020204030204"/>
              <a:ea typeface="Verdan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87F85-308C-43A0-86E0-DE7F68D79F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2576" y="3600468"/>
            <a:ext cx="2193847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Радары контроля устойчивости бортов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C7CAA87-CDDE-4761-A085-93785E740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5057" y="3163416"/>
            <a:ext cx="2502722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indent="-214313" algn="ctr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Высокоточное</a:t>
            </a:r>
          </a:p>
          <a:p>
            <a:pPr indent="-214313" algn="ctr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                    управление БВР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695B38-F032-48BC-9079-8E1AA90D1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648" y="4104379"/>
            <a:ext cx="2502723" cy="577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Системы автономного и дистанционного управления техникой</a:t>
            </a:r>
            <a:endParaRPr lang="en-US" altLang="ru-RU" sz="1050" b="1" dirty="0">
              <a:solidFill>
                <a:srgbClr val="44546A">
                  <a:lumMod val="50000"/>
                </a:srgbClr>
              </a:solidFill>
              <a:latin typeface="Calibri" panose="020F0502020204030204"/>
              <a:ea typeface="Verdana" panose="020B060403050404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C5683C2-B4E9-49B1-AC76-E5DA30A584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6179" y="2607496"/>
            <a:ext cx="2010694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Управление</a:t>
            </a:r>
          </a:p>
          <a:p>
            <a:pPr marL="342900" lvl="1" indent="0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расходом топлива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1CAF2DF-E807-4537-B8EB-B3F219B378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8871" y="984494"/>
            <a:ext cx="2332158" cy="25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 algn="just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Цифровые советчики</a:t>
            </a:r>
            <a:endParaRPr lang="ru-RU" altLang="ru-RU" sz="1050" b="1" dirty="0">
              <a:solidFill>
                <a:srgbClr val="004281"/>
              </a:solidFill>
              <a:latin typeface="Verdana" panose="020B060403050404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EE3731D-79BC-45D9-A9EE-396B92BC41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2827" y="1255245"/>
            <a:ext cx="1640682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 algn="just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Управление качеством </a:t>
            </a:r>
            <a:endParaRPr lang="ru-RU" altLang="ru-RU" sz="1050" b="1" dirty="0">
              <a:solidFill>
                <a:srgbClr val="004281"/>
              </a:solidFill>
              <a:latin typeface="Verdana" panose="020B060403050404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313334F-3A45-4170-8EA2-6F87285378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465" y="948514"/>
            <a:ext cx="2332158" cy="25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 algn="r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Баланс металла</a:t>
            </a:r>
            <a:endParaRPr lang="ru-RU" altLang="ru-RU" sz="1050" b="1" dirty="0">
              <a:solidFill>
                <a:srgbClr val="004281"/>
              </a:solidFill>
              <a:latin typeface="Verdana" panose="020B060403050404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66B22C0-749E-4EEC-A425-68E1796E3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305" y="3526042"/>
            <a:ext cx="2411274" cy="25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6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 algn="just">
              <a:buClr>
                <a:srgbClr val="76AF3E"/>
              </a:buClr>
            </a:pP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Контроль зубьев ковша</a:t>
            </a:r>
            <a:endParaRPr lang="ru-RU" altLang="ru-RU" sz="1050" b="1" dirty="0">
              <a:solidFill>
                <a:srgbClr val="004281"/>
              </a:solidFill>
              <a:latin typeface="Verdana" panose="020B0604030504040204" pitchFamily="34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65943B5F-C6D3-4F77-BF43-8ACE47C6A0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6408" y="1302045"/>
            <a:ext cx="2212479" cy="4154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45718" rIns="91436" bIns="45718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8159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342900" lvl="1" indent="0" algn="ctr">
              <a:buClr>
                <a:srgbClr val="76AF3E"/>
              </a:buClr>
            </a:pPr>
            <a:r>
              <a:rPr lang="en-US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MES-</a:t>
            </a:r>
            <a:r>
              <a:rPr lang="ru-RU" altLang="ru-RU" sz="1050" b="1" dirty="0">
                <a:solidFill>
                  <a:srgbClr val="44546A">
                    <a:lumMod val="50000"/>
                  </a:srgbClr>
                </a:solidFill>
                <a:latin typeface="Calibri" panose="020F0502020204030204"/>
                <a:ea typeface="Verdana" panose="020B0604030504040204" pitchFamily="34" charset="0"/>
              </a:rPr>
              <a:t>система для переработки сырья</a:t>
            </a:r>
            <a:endParaRPr lang="ru-RU" altLang="ru-RU" sz="1050" b="1" dirty="0">
              <a:solidFill>
                <a:srgbClr val="004281"/>
              </a:solidFill>
              <a:latin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2724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550" y="9667"/>
            <a:ext cx="8794112" cy="516667"/>
          </a:xfrm>
        </p:spPr>
        <p:txBody>
          <a:bodyPr/>
          <a:lstStyle/>
          <a:p>
            <a:r>
              <a:rPr lang="ru-RU" dirty="0">
                <a:solidFill>
                  <a:schemeClr val="accent6">
                    <a:lumMod val="75000"/>
                  </a:schemeClr>
                </a:solidFill>
                <a:latin typeface="+mj-lt"/>
                <a:cs typeface="+mj-cs"/>
              </a:rPr>
              <a:t>Функциональный объем решений Цифры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365029" y="4196716"/>
            <a:ext cx="75438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altLang="ja-JP" sz="90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Цифровая платформа</a:t>
            </a:r>
            <a:endParaRPr lang="en-US" altLang="ja-JP" sz="90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4972546" y="976832"/>
            <a:ext cx="1081433" cy="411480"/>
          </a:xfrm>
          <a:prstGeom prst="chevron">
            <a:avLst>
              <a:gd name="adj" fmla="val 36855"/>
            </a:avLst>
          </a:prstGeom>
          <a:solidFill>
            <a:schemeClr val="tx2">
              <a:lumMod val="40000"/>
              <a:lumOff val="60000"/>
            </a:schemeClr>
          </a:solidFill>
          <a:ln w="6350" algn="ctr">
            <a:noFill/>
            <a:miter lim="800000"/>
            <a:headEnd type="none" w="sm" len="sm"/>
            <a:tailEnd type="none" w="sm" len="sm"/>
          </a:ln>
        </p:spPr>
        <p:txBody>
          <a:bodyPr wrap="none" lIns="66675" tIns="66675" rIns="66675" bIns="66675" anchor="ctr"/>
          <a:lstStyle/>
          <a:p>
            <a:pPr marL="128588" indent="-128588"/>
            <a:r>
              <a:rPr lang="ru-RU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Перевозка</a:t>
            </a:r>
            <a:endParaRPr lang="en-US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1143129" y="976832"/>
            <a:ext cx="1440180" cy="411480"/>
          </a:xfrm>
          <a:prstGeom prst="homePlate">
            <a:avLst>
              <a:gd name="adj" fmla="val 38784"/>
            </a:avLst>
          </a:prstGeom>
          <a:solidFill>
            <a:schemeClr val="tx2">
              <a:lumMod val="40000"/>
              <a:lumOff val="60000"/>
            </a:schemeClr>
          </a:solidFill>
          <a:ln w="6350" algn="ctr">
            <a:noFill/>
            <a:miter lim="800000"/>
            <a:headEnd type="none" w="sm" len="sm"/>
            <a:tailEnd type="none" w="sm" len="sm"/>
          </a:ln>
        </p:spPr>
        <p:txBody>
          <a:bodyPr wrap="square" lIns="66675" tIns="66675" rIns="66675" bIns="66675" anchor="ctr"/>
          <a:lstStyle/>
          <a:p>
            <a:pPr marL="128588" indent="-128588"/>
            <a:r>
              <a:rPr lang="en-US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 </a:t>
            </a:r>
            <a:r>
              <a:rPr lang="ru-RU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Разведка и освоение месторождения</a:t>
            </a:r>
            <a:endParaRPr lang="en-US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7" name="AutoShape 7"/>
          <p:cNvSpPr>
            <a:spLocks noChangeArrowheads="1"/>
          </p:cNvSpPr>
          <p:nvPr/>
        </p:nvSpPr>
        <p:spPr bwMode="auto">
          <a:xfrm>
            <a:off x="5964029" y="976832"/>
            <a:ext cx="2569137" cy="411480"/>
          </a:xfrm>
          <a:prstGeom prst="chevron">
            <a:avLst>
              <a:gd name="adj" fmla="val 36855"/>
            </a:avLst>
          </a:prstGeom>
          <a:solidFill>
            <a:schemeClr val="tx2">
              <a:lumMod val="40000"/>
              <a:lumOff val="60000"/>
            </a:schemeClr>
          </a:solidFill>
          <a:ln w="6350" algn="ctr">
            <a:noFill/>
            <a:miter lim="800000"/>
            <a:headEnd type="none" w="sm" len="sm"/>
            <a:tailEnd type="none" w="sm" len="sm"/>
          </a:ln>
        </p:spPr>
        <p:txBody>
          <a:bodyPr wrap="none" lIns="66675" tIns="66675" rIns="66675" bIns="66675" anchor="ctr"/>
          <a:lstStyle/>
          <a:p>
            <a:pPr marL="128588" indent="-128588"/>
            <a:r>
              <a:rPr lang="ru-RU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Обогащение</a:t>
            </a:r>
            <a:endParaRPr lang="en-US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3253006" y="1421118"/>
            <a:ext cx="778100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Диспетчеризация ОГР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5" name="Rectangle 15"/>
          <p:cNvSpPr>
            <a:spLocks noChangeArrowheads="1"/>
          </p:cNvSpPr>
          <p:nvPr/>
        </p:nvSpPr>
        <p:spPr bwMode="auto">
          <a:xfrm>
            <a:off x="3385796" y="3027353"/>
            <a:ext cx="761858" cy="33785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Контроль зубьев ковша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17" name="Rectangle 17"/>
          <p:cNvSpPr>
            <a:spLocks noChangeArrowheads="1"/>
          </p:cNvSpPr>
          <p:nvPr/>
        </p:nvSpPr>
        <p:spPr bwMode="auto">
          <a:xfrm>
            <a:off x="6014472" y="3812141"/>
            <a:ext cx="2369434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Интеллектуальные системы  оптимального управления  технологическим процессом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0" name="Text Box 20"/>
          <p:cNvSpPr txBox="1">
            <a:spLocks noChangeArrowheads="1"/>
          </p:cNvSpPr>
          <p:nvPr/>
        </p:nvSpPr>
        <p:spPr bwMode="auto">
          <a:xfrm>
            <a:off x="365029" y="1425772"/>
            <a:ext cx="778100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altLang="ja-JP" sz="90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Производство</a:t>
            </a:r>
            <a:endParaRPr lang="en-US" altLang="ja-JP" sz="90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1" name="Text Box 21"/>
          <p:cNvSpPr txBox="1">
            <a:spLocks noChangeArrowheads="1"/>
          </p:cNvSpPr>
          <p:nvPr/>
        </p:nvSpPr>
        <p:spPr bwMode="auto">
          <a:xfrm>
            <a:off x="365029" y="1782345"/>
            <a:ext cx="754380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altLang="ja-JP" sz="90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Качество</a:t>
            </a:r>
            <a:endParaRPr lang="en-US" altLang="ja-JP" sz="90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2" name="Text Box 22"/>
          <p:cNvSpPr txBox="1">
            <a:spLocks noChangeArrowheads="1"/>
          </p:cNvSpPr>
          <p:nvPr/>
        </p:nvSpPr>
        <p:spPr bwMode="auto">
          <a:xfrm>
            <a:off x="345264" y="3113785"/>
            <a:ext cx="954391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altLang="ja-JP" sz="90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Промышленная безопасность</a:t>
            </a:r>
            <a:endParaRPr lang="en-US" altLang="ja-JP" sz="90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 flipV="1">
            <a:off x="353604" y="1736278"/>
            <a:ext cx="8092172" cy="12560"/>
          </a:xfrm>
          <a:prstGeom prst="line">
            <a:avLst/>
          </a:prstGeom>
          <a:noFill/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/>
            <a:tailEnd/>
          </a:ln>
        </p:spPr>
        <p:txBody>
          <a:bodyPr wrap="square" lIns="27000" tIns="27000" rIns="27000" bIns="27000" anchor="ctr">
            <a:noAutofit/>
          </a:bodyPr>
          <a:lstStyle/>
          <a:p>
            <a:pPr>
              <a:defRPr/>
            </a:pPr>
            <a:endParaRPr lang="en-US" sz="750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 flipV="1">
            <a:off x="353604" y="2958714"/>
            <a:ext cx="8080747" cy="99478"/>
          </a:xfrm>
          <a:prstGeom prst="line">
            <a:avLst/>
          </a:prstGeom>
          <a:noFill/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/>
            <a:tailEnd/>
          </a:ln>
        </p:spPr>
        <p:txBody>
          <a:bodyPr wrap="square" lIns="27000" tIns="27000" rIns="27000" bIns="27000" anchor="ctr">
            <a:noAutofit/>
          </a:bodyPr>
          <a:lstStyle/>
          <a:p>
            <a:pPr>
              <a:defRPr/>
            </a:pPr>
            <a:endParaRPr lang="en-US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348863" y="2691652"/>
            <a:ext cx="882606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altLang="ja-JP" sz="90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Энергоресурсы</a:t>
            </a:r>
            <a:endParaRPr lang="en-US" altLang="ja-JP" sz="90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8" name="Line 28"/>
          <p:cNvSpPr>
            <a:spLocks noChangeShapeType="1"/>
          </p:cNvSpPr>
          <p:nvPr/>
        </p:nvSpPr>
        <p:spPr bwMode="auto">
          <a:xfrm flipV="1">
            <a:off x="353603" y="4134465"/>
            <a:ext cx="8103596" cy="28744"/>
          </a:xfrm>
          <a:prstGeom prst="line">
            <a:avLst/>
          </a:prstGeom>
          <a:noFill/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/>
            <a:tailEnd/>
          </a:ln>
        </p:spPr>
        <p:txBody>
          <a:bodyPr wrap="square" lIns="27000" tIns="27000" rIns="27000" bIns="27000" anchor="ctr">
            <a:noAutofit/>
          </a:bodyPr>
          <a:lstStyle/>
          <a:p>
            <a:pPr>
              <a:defRPr/>
            </a:pPr>
            <a:endParaRPr lang="en-US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29" name="Rectangle 29"/>
          <p:cNvSpPr>
            <a:spLocks noChangeArrowheads="1"/>
          </p:cNvSpPr>
          <p:nvPr/>
        </p:nvSpPr>
        <p:spPr bwMode="auto">
          <a:xfrm>
            <a:off x="1231470" y="4202028"/>
            <a:ext cx="7301696" cy="308610"/>
          </a:xfrm>
          <a:prstGeom prst="rect">
            <a:avLst/>
          </a:prstGeom>
          <a:solidFill>
            <a:srgbClr val="76AF3E"/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en-US" altLang="ja-JP" sz="750" dirty="0">
                <a:solidFill>
                  <a:schemeClr val="bg1"/>
                </a:solidFill>
                <a:latin typeface="Lato" charset="0"/>
                <a:ea typeface="Lato" charset="0"/>
                <a:cs typeface="Lato" charset="0"/>
              </a:rPr>
              <a:t>Zyfra Industrial Framework</a:t>
            </a:r>
          </a:p>
        </p:txBody>
      </p:sp>
      <p:sp>
        <p:nvSpPr>
          <p:cNvPr id="32" name="AutoShape 7">
            <a:extLst>
              <a:ext uri="{FF2B5EF4-FFF2-40B4-BE49-F238E27FC236}">
                <a16:creationId xmlns:a16="http://schemas.microsoft.com/office/drawing/2014/main" id="{95F70925-8163-4E5F-A21F-A047C703B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3359" y="976832"/>
            <a:ext cx="2569137" cy="411480"/>
          </a:xfrm>
          <a:prstGeom prst="chevron">
            <a:avLst>
              <a:gd name="adj" fmla="val 36855"/>
            </a:avLst>
          </a:prstGeom>
          <a:solidFill>
            <a:schemeClr val="tx2">
              <a:lumMod val="40000"/>
              <a:lumOff val="60000"/>
            </a:schemeClr>
          </a:solidFill>
          <a:ln w="6350" algn="ctr">
            <a:noFill/>
            <a:miter lim="800000"/>
            <a:headEnd type="none" w="sm" len="sm"/>
            <a:tailEnd type="none" w="sm" len="sm"/>
          </a:ln>
        </p:spPr>
        <p:txBody>
          <a:bodyPr wrap="none" lIns="66675" tIns="66675" rIns="66675" bIns="66675" anchor="ctr"/>
          <a:lstStyle/>
          <a:p>
            <a:pPr marL="128588" indent="-128588"/>
            <a:r>
              <a:rPr lang="ru-RU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Добыча</a:t>
            </a:r>
            <a:endParaRPr lang="en-US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3" name="Line 23">
            <a:extLst>
              <a:ext uri="{FF2B5EF4-FFF2-40B4-BE49-F238E27FC236}">
                <a16:creationId xmlns:a16="http://schemas.microsoft.com/office/drawing/2014/main" id="{6B670AAA-7B72-4B23-989C-21738A34BEC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604" y="2100614"/>
            <a:ext cx="8092172" cy="96149"/>
          </a:xfrm>
          <a:prstGeom prst="line">
            <a:avLst/>
          </a:prstGeom>
          <a:noFill/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/>
            <a:tailEnd/>
          </a:ln>
        </p:spPr>
        <p:txBody>
          <a:bodyPr wrap="square" lIns="27000" tIns="27000" rIns="27000" bIns="27000" anchor="ctr">
            <a:noAutofit/>
          </a:bodyPr>
          <a:lstStyle/>
          <a:p>
            <a:pPr>
              <a:defRPr/>
            </a:pPr>
            <a:endParaRPr lang="en-US" sz="750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4" name="Line 23">
            <a:extLst>
              <a:ext uri="{FF2B5EF4-FFF2-40B4-BE49-F238E27FC236}">
                <a16:creationId xmlns:a16="http://schemas.microsoft.com/office/drawing/2014/main" id="{51018DB4-C4BE-4144-88C4-33EBECCE6B42}"/>
              </a:ext>
            </a:extLst>
          </p:cNvPr>
          <p:cNvSpPr>
            <a:spLocks noChangeShapeType="1"/>
          </p:cNvSpPr>
          <p:nvPr/>
        </p:nvSpPr>
        <p:spPr bwMode="auto">
          <a:xfrm>
            <a:off x="353604" y="2581092"/>
            <a:ext cx="8092172" cy="2"/>
          </a:xfrm>
          <a:prstGeom prst="line">
            <a:avLst/>
          </a:prstGeom>
          <a:noFill/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/>
            <a:tailEnd/>
          </a:ln>
        </p:spPr>
        <p:txBody>
          <a:bodyPr wrap="square" lIns="27000" tIns="27000" rIns="27000" bIns="27000" anchor="ctr">
            <a:noAutofit/>
          </a:bodyPr>
          <a:lstStyle/>
          <a:p>
            <a:pPr>
              <a:defRPr/>
            </a:pPr>
            <a:endParaRPr lang="en-US" sz="750" dirty="0"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5" name="Line 25">
            <a:extLst>
              <a:ext uri="{FF2B5EF4-FFF2-40B4-BE49-F238E27FC236}">
                <a16:creationId xmlns:a16="http://schemas.microsoft.com/office/drawing/2014/main" id="{46DE715B-8568-4F24-872A-3F5354A7D16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45263" y="3778569"/>
            <a:ext cx="8069810" cy="18244"/>
          </a:xfrm>
          <a:prstGeom prst="line">
            <a:avLst/>
          </a:prstGeom>
          <a:noFill/>
          <a:ln w="6350">
            <a:solidFill>
              <a:schemeClr val="tx2">
                <a:lumMod val="20000"/>
                <a:lumOff val="80000"/>
              </a:schemeClr>
            </a:solidFill>
            <a:prstDash val="solid"/>
            <a:round/>
            <a:headEnd/>
            <a:tailEnd/>
          </a:ln>
        </p:spPr>
        <p:txBody>
          <a:bodyPr wrap="square" lIns="27000" tIns="27000" rIns="27000" bIns="27000" anchor="ctr">
            <a:noAutofit/>
          </a:bodyPr>
          <a:lstStyle/>
          <a:p>
            <a:pPr>
              <a:defRPr/>
            </a:pPr>
            <a:endParaRPr lang="en-US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7" name="Text Box 21">
            <a:extLst>
              <a:ext uri="{FF2B5EF4-FFF2-40B4-BE49-F238E27FC236}">
                <a16:creationId xmlns:a16="http://schemas.microsoft.com/office/drawing/2014/main" id="{D00FAB33-4AFF-4B93-8F0F-7BC92836B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029" y="2249911"/>
            <a:ext cx="866441" cy="1384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altLang="ja-JP" sz="90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Оборудование</a:t>
            </a:r>
            <a:endParaRPr lang="en-US" altLang="ja-JP" sz="90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39" name="Text Box 22">
            <a:extLst>
              <a:ext uri="{FF2B5EF4-FFF2-40B4-BE49-F238E27FC236}">
                <a16:creationId xmlns:a16="http://schemas.microsoft.com/office/drawing/2014/main" id="{BEF8D7B7-B0F0-4081-B075-69D81780B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5263" y="3821509"/>
            <a:ext cx="1040360" cy="27699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r>
              <a:rPr lang="ru-RU" altLang="ja-JP" sz="90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Интеллектуальные решения</a:t>
            </a:r>
            <a:endParaRPr lang="en-US" altLang="ja-JP" sz="90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0" name="Rectangle 10">
            <a:extLst>
              <a:ext uri="{FF2B5EF4-FFF2-40B4-BE49-F238E27FC236}">
                <a16:creationId xmlns:a16="http://schemas.microsoft.com/office/drawing/2014/main" id="{7B6D64ED-1942-4ECE-A64B-5A994EBBC0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08353" y="1421118"/>
            <a:ext cx="778101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Диспетчеризация ПГР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1" name="Rectangle 10">
            <a:extLst>
              <a:ext uri="{FF2B5EF4-FFF2-40B4-BE49-F238E27FC236}">
                <a16:creationId xmlns:a16="http://schemas.microsoft.com/office/drawing/2014/main" id="{D2145938-2D18-491E-B6F2-E1787D4AA8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10" y="1421118"/>
            <a:ext cx="1440180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Управление БВР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2" name="Rectangle 10">
            <a:extLst>
              <a:ext uri="{FF2B5EF4-FFF2-40B4-BE49-F238E27FC236}">
                <a16:creationId xmlns:a16="http://schemas.microsoft.com/office/drawing/2014/main" id="{E89CD17F-990A-44CF-8190-BCFB3A22E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878" y="1421118"/>
            <a:ext cx="1243841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Диспетчеризация и графикование ОФ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3" name="Rectangle 15">
            <a:extLst>
              <a:ext uri="{FF2B5EF4-FFF2-40B4-BE49-F238E27FC236}">
                <a16:creationId xmlns:a16="http://schemas.microsoft.com/office/drawing/2014/main" id="{369EA44A-F60A-41AF-BFF4-A8E57BBDDB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908" y="2650867"/>
            <a:ext cx="1296993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Сквозной контроль топлива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5" name="Rectangle 15">
            <a:extLst>
              <a:ext uri="{FF2B5EF4-FFF2-40B4-BE49-F238E27FC236}">
                <a16:creationId xmlns:a16="http://schemas.microsoft.com/office/drawing/2014/main" id="{45A878E5-E9B2-47D8-BB78-A14908BB59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71489" y="2650103"/>
            <a:ext cx="3359230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Энергобаланс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6" name="Rectangle 16">
            <a:extLst>
              <a:ext uri="{FF2B5EF4-FFF2-40B4-BE49-F238E27FC236}">
                <a16:creationId xmlns:a16="http://schemas.microsoft.com/office/drawing/2014/main" id="{55D254F5-07F6-47EB-A962-923DEEFB33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880" y="1983192"/>
            <a:ext cx="3398186" cy="15658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Контроль рудопотока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7" name="Rectangle 16">
            <a:extLst>
              <a:ext uri="{FF2B5EF4-FFF2-40B4-BE49-F238E27FC236}">
                <a16:creationId xmlns:a16="http://schemas.microsoft.com/office/drawing/2014/main" id="{65B67B23-9483-4638-B1AB-751D2FE51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908" y="2180985"/>
            <a:ext cx="1643303" cy="3890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Удаленная диагностика оборудования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48" name="Rectangle 16">
            <a:extLst>
              <a:ext uri="{FF2B5EF4-FFF2-40B4-BE49-F238E27FC236}">
                <a16:creationId xmlns:a16="http://schemas.microsoft.com/office/drawing/2014/main" id="{7D8CE877-60CB-4F1C-ACBE-EB8A0E2323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878" y="1983191"/>
            <a:ext cx="1243841" cy="15594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 err="1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Упр</a:t>
            </a:r>
            <a:r>
              <a:rPr lang="en-US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-</a:t>
            </a: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е качеством (</a:t>
            </a:r>
            <a:r>
              <a:rPr lang="en-US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LIMS)</a:t>
            </a:r>
          </a:p>
        </p:txBody>
      </p:sp>
      <p:sp>
        <p:nvSpPr>
          <p:cNvPr id="49" name="Rectangle 17">
            <a:extLst>
              <a:ext uri="{FF2B5EF4-FFF2-40B4-BE49-F238E27FC236}">
                <a16:creationId xmlns:a16="http://schemas.microsoft.com/office/drawing/2014/main" id="{3A314A11-0D56-4304-8677-06014CED1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10" y="3818998"/>
            <a:ext cx="4206619" cy="30861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Роботизированное оборудование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0" name="Rectangle 15">
            <a:extLst>
              <a:ext uri="{FF2B5EF4-FFF2-40B4-BE49-F238E27FC236}">
                <a16:creationId xmlns:a16="http://schemas.microsoft.com/office/drawing/2014/main" id="{54B9D21C-6071-452E-8D6C-ED17A7872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68880" y="3022392"/>
            <a:ext cx="859177" cy="3467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Контроль устойчивости бортов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1" name="Rectangle 15">
            <a:extLst>
              <a:ext uri="{FF2B5EF4-FFF2-40B4-BE49-F238E27FC236}">
                <a16:creationId xmlns:a16="http://schemas.microsoft.com/office/drawing/2014/main" id="{E56D2E1D-AF3E-4714-97A7-5F52ECF70B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05394" y="3211349"/>
            <a:ext cx="1676597" cy="15881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Предотвращение столкновений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2" name="Rectangle 15">
            <a:extLst>
              <a:ext uri="{FF2B5EF4-FFF2-40B4-BE49-F238E27FC236}">
                <a16:creationId xmlns:a16="http://schemas.microsoft.com/office/drawing/2014/main" id="{4D1FCAF7-1E2F-4139-8F05-69059B45E3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878" y="3018928"/>
            <a:ext cx="1243841" cy="346751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Контроль СИЗ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3" name="Rectangle 15">
            <a:extLst>
              <a:ext uri="{FF2B5EF4-FFF2-40B4-BE49-F238E27FC236}">
                <a16:creationId xmlns:a16="http://schemas.microsoft.com/office/drawing/2014/main" id="{43DD2D20-67B9-4FE7-9222-6F432A6C9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08" y="3633117"/>
            <a:ext cx="5473310" cy="11878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Нарядная система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4" name="Rectangle 16">
            <a:extLst>
              <a:ext uri="{FF2B5EF4-FFF2-40B4-BE49-F238E27FC236}">
                <a16:creationId xmlns:a16="http://schemas.microsoft.com/office/drawing/2014/main" id="{03C29A1A-76D3-4721-8EEC-34BC43FD3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6306" y="2392568"/>
            <a:ext cx="1730760" cy="18166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Контроль качества дорог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5" name="Rectangle 16">
            <a:extLst>
              <a:ext uri="{FF2B5EF4-FFF2-40B4-BE49-F238E27FC236}">
                <a16:creationId xmlns:a16="http://schemas.microsoft.com/office/drawing/2014/main" id="{1B92F0BB-28DB-41AF-BE27-5BA0FA9FA2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7654" y="2182404"/>
            <a:ext cx="1719412" cy="17665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Контроль износа шин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6" name="Rectangle 15">
            <a:extLst>
              <a:ext uri="{FF2B5EF4-FFF2-40B4-BE49-F238E27FC236}">
                <a16:creationId xmlns:a16="http://schemas.microsoft.com/office/drawing/2014/main" id="{F1563D0C-322C-495E-99A2-0455AE4396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7410" y="3408981"/>
            <a:ext cx="5473309" cy="182225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Управление ОТ и ПБ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6D78AD11-BD94-46D6-AA6F-0DE5572B6570}"/>
              </a:ext>
            </a:extLst>
          </p:cNvPr>
          <p:cNvSpPr txBox="1"/>
          <p:nvPr/>
        </p:nvSpPr>
        <p:spPr>
          <a:xfrm>
            <a:off x="1377374" y="1409560"/>
            <a:ext cx="7190343" cy="369332"/>
          </a:xfrm>
          <a:prstGeom prst="rect">
            <a:avLst/>
          </a:prstGeom>
          <a:noFill/>
          <a:ln w="25400">
            <a:solidFill>
              <a:srgbClr val="76AF3E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Сквозное управление </a:t>
            </a:r>
          </a:p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производством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1FDD9F7-09A8-499D-BE64-FC8C9F13329C}"/>
              </a:ext>
            </a:extLst>
          </p:cNvPr>
          <p:cNvSpPr txBox="1"/>
          <p:nvPr/>
        </p:nvSpPr>
        <p:spPr>
          <a:xfrm>
            <a:off x="2407753" y="1791765"/>
            <a:ext cx="6168212" cy="369332"/>
          </a:xfrm>
          <a:prstGeom prst="rect">
            <a:avLst/>
          </a:prstGeom>
          <a:noFill/>
          <a:ln w="25400">
            <a:solidFill>
              <a:srgbClr val="76AF3E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Сквозное управление </a:t>
            </a:r>
          </a:p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качеством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8FDE41-EFF0-48E0-A10F-B40D5E9A4248}"/>
              </a:ext>
            </a:extLst>
          </p:cNvPr>
          <p:cNvSpPr txBox="1"/>
          <p:nvPr/>
        </p:nvSpPr>
        <p:spPr>
          <a:xfrm>
            <a:off x="2442306" y="2630271"/>
            <a:ext cx="6125411" cy="369332"/>
          </a:xfrm>
          <a:prstGeom prst="rect">
            <a:avLst/>
          </a:prstGeom>
          <a:noFill/>
          <a:ln w="25400">
            <a:solidFill>
              <a:srgbClr val="76AF3E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Сквозной</a:t>
            </a:r>
          </a:p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 энергобаланс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5675F9C-F1D6-44D2-BCFF-FC4B67B43B75}"/>
              </a:ext>
            </a:extLst>
          </p:cNvPr>
          <p:cNvSpPr txBox="1"/>
          <p:nvPr/>
        </p:nvSpPr>
        <p:spPr>
          <a:xfrm>
            <a:off x="1378974" y="3395958"/>
            <a:ext cx="7189616" cy="378000"/>
          </a:xfrm>
          <a:prstGeom prst="rect">
            <a:avLst/>
          </a:prstGeom>
          <a:noFill/>
          <a:ln w="25400">
            <a:solidFill>
              <a:srgbClr val="76AF3E"/>
            </a:solidFill>
          </a:ln>
        </p:spPr>
        <p:txBody>
          <a:bodyPr wrap="square" rtlCol="0">
            <a:noAutofit/>
          </a:bodyPr>
          <a:lstStyle/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Сквозное управление </a:t>
            </a:r>
          </a:p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ОТ и ПБ</a:t>
            </a:r>
          </a:p>
        </p:txBody>
      </p:sp>
      <p:sp>
        <p:nvSpPr>
          <p:cNvPr id="61" name="Rectangle 15">
            <a:extLst>
              <a:ext uri="{FF2B5EF4-FFF2-40B4-BE49-F238E27FC236}">
                <a16:creationId xmlns:a16="http://schemas.microsoft.com/office/drawing/2014/main" id="{8D67060C-24E6-4CAB-8A08-66A9F64CE2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0469" y="3015503"/>
            <a:ext cx="1676597" cy="15687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Контроль усталости водителя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65" name="Rectangle 15">
            <a:extLst>
              <a:ext uri="{FF2B5EF4-FFF2-40B4-BE49-F238E27FC236}">
                <a16:creationId xmlns:a16="http://schemas.microsoft.com/office/drawing/2014/main" id="{B5F540C2-7C75-4285-81E9-88381B7EB8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86878" y="2185684"/>
            <a:ext cx="1243841" cy="393174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Мониторинг эффективности оборудования (ОЕЕ)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66" name="Rectangle 16">
            <a:extLst>
              <a:ext uri="{FF2B5EF4-FFF2-40B4-BE49-F238E27FC236}">
                <a16:creationId xmlns:a16="http://schemas.microsoft.com/office/drawing/2014/main" id="{7817C995-CF7C-47D0-81B7-EC3CDA3DA5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4907" y="1814002"/>
            <a:ext cx="4755811" cy="1412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algn="ctr">
            <a:noFill/>
            <a:miter lim="800000"/>
            <a:headEnd type="none" w="sm" len="sm"/>
            <a:tailEnd/>
          </a:ln>
        </p:spPr>
        <p:txBody>
          <a:bodyPr wrap="square" lIns="66675" tIns="66675" rIns="66675" bIns="66675" anchor="ctr">
            <a:noAutofit/>
          </a:bodyPr>
          <a:lstStyle/>
          <a:p>
            <a:pPr algn="ctr">
              <a:defRPr/>
            </a:pPr>
            <a:r>
              <a:rPr lang="ru-RU" altLang="ja-JP" sz="750" dirty="0">
                <a:solidFill>
                  <a:schemeClr val="tx2">
                    <a:lumMod val="50000"/>
                  </a:schemeClr>
                </a:solidFill>
                <a:latin typeface="Lato" charset="0"/>
                <a:ea typeface="Lato" charset="0"/>
                <a:cs typeface="Lato" charset="0"/>
              </a:rPr>
              <a:t>Баланс металла</a:t>
            </a:r>
            <a:endParaRPr lang="en-US" altLang="ja-JP" sz="750" dirty="0">
              <a:solidFill>
                <a:schemeClr val="tx2">
                  <a:lumMod val="50000"/>
                </a:schemeClr>
              </a:solidFill>
              <a:latin typeface="Lato" charset="0"/>
              <a:ea typeface="Lato" charset="0"/>
              <a:cs typeface="Lato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BF7EFC-24E6-4F40-A73E-92899A8734AF}"/>
              </a:ext>
            </a:extLst>
          </p:cNvPr>
          <p:cNvSpPr txBox="1"/>
          <p:nvPr/>
        </p:nvSpPr>
        <p:spPr>
          <a:xfrm>
            <a:off x="7250968" y="2942799"/>
            <a:ext cx="127534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900" dirty="0">
                <a:solidFill>
                  <a:schemeClr val="tx2">
                    <a:lumMod val="50000"/>
                  </a:schemeClr>
                </a:solidFill>
                <a:latin typeface="Lato" charset="0"/>
                <a:cs typeface="Lato" charset="0"/>
              </a:rPr>
              <a:t>Проактивный контроль безопасности</a:t>
            </a:r>
          </a:p>
        </p:txBody>
      </p:sp>
    </p:spTree>
    <p:extLst>
      <p:ext uri="{BB962C8B-B14F-4D97-AF65-F5344CB8AC3E}">
        <p14:creationId xmlns:p14="http://schemas.microsoft.com/office/powerpoint/2010/main" val="2688616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B1240DF-4EC5-4ECB-8732-D4D46153F1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5706126" y="51503"/>
            <a:ext cx="3435444" cy="509199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316506-587E-4A64-89F7-78BE093BC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450" y="-6016"/>
            <a:ext cx="5519554" cy="876424"/>
          </a:xfrm>
        </p:spPr>
        <p:txBody>
          <a:bodyPr>
            <a:noAutofit/>
          </a:bodyPr>
          <a:lstStyle/>
          <a:p>
            <a:r>
              <a:rPr lang="ru-RU" sz="3300" b="1" dirty="0">
                <a:solidFill>
                  <a:schemeClr val="accent6">
                    <a:lumMod val="75000"/>
                  </a:schemeClr>
                </a:solidFill>
              </a:rPr>
              <a:t>Зачем предприятиям цифровизация: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C5496ED-EAA0-41E3-896C-7E472708C8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906" y="1059582"/>
            <a:ext cx="4629150" cy="3655219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   для производства: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BE4A412-F7D4-44DF-8CEE-074171AE1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BBFFBF-1D02-4820-ADFE-57C428041F5F}" type="slidenum">
              <a:rPr lang="ru-RU" altLang="ru-RU" smtClean="0"/>
              <a:pPr>
                <a:defRPr/>
              </a:pPr>
              <a:t>5</a:t>
            </a:fld>
            <a:endParaRPr lang="ru-RU" alt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D153B5-2A42-4F8D-B105-B726B89785D3}"/>
              </a:ext>
            </a:extLst>
          </p:cNvPr>
          <p:cNvSpPr txBox="1"/>
          <p:nvPr/>
        </p:nvSpPr>
        <p:spPr>
          <a:xfrm>
            <a:off x="184953" y="1425181"/>
            <a:ext cx="306782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Повышение производительности предприятия( и оборудования в частности)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Повышение коэффициента использования оборудования</a:t>
            </a:r>
            <a:endParaRPr lang="en-US" sz="900" dirty="0"/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Увеличение срока жизни оборудования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Сокращение расхода материалов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Сокращение затрат на техобслуживание и ремонт</a:t>
            </a:r>
            <a:endParaRPr lang="en-US" sz="9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789CAB-BF8D-4B02-9376-4FB481281AF0}"/>
              </a:ext>
            </a:extLst>
          </p:cNvPr>
          <p:cNvSpPr txBox="1"/>
          <p:nvPr/>
        </p:nvSpPr>
        <p:spPr>
          <a:xfrm>
            <a:off x="201698" y="3111415"/>
            <a:ext cx="32529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Автоматическое определение производственных статусов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Автоматический учет объемов производства</a:t>
            </a:r>
            <a:endParaRPr lang="en-US" sz="900" dirty="0"/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Планирование и контроль выполнения плана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Гибкость критериев диспетчеризации/ производственного учета/ ритмичности работы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Прозрачные </a:t>
            </a:r>
            <a:r>
              <a:rPr lang="en-US" sz="900" dirty="0"/>
              <a:t>KPI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статистика</a:t>
            </a:r>
            <a:endParaRPr lang="en-US" sz="825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542D3BD6-4D51-4537-8C2C-59122802EDA0}"/>
              </a:ext>
            </a:extLst>
          </p:cNvPr>
          <p:cNvSpPr txBox="1">
            <a:spLocks/>
          </p:cNvSpPr>
          <p:nvPr/>
        </p:nvSpPr>
        <p:spPr>
          <a:xfrm>
            <a:off x="2854277" y="1537779"/>
            <a:ext cx="3435445" cy="2341157"/>
          </a:xfrm>
          <a:prstGeom prst="rect">
            <a:avLst/>
          </a:prstGeom>
        </p:spPr>
        <p:txBody>
          <a:bodyPr>
            <a:normAutofit/>
          </a:bodyPr>
          <a:lstStyle>
            <a:lvl1pPr marL="457200" indent="-457200" algn="l" defTabSz="512763" rtl="0" eaLnBrk="0" fontAlgn="base" hangingPunct="0">
              <a:lnSpc>
                <a:spcPct val="200000"/>
              </a:lnSpc>
              <a:spcBef>
                <a:spcPct val="20000"/>
              </a:spcBef>
              <a:spcAft>
                <a:spcPct val="0"/>
              </a:spcAft>
              <a:buClr>
                <a:srgbClr val="33CCFF"/>
              </a:buClr>
              <a:buSzPct val="100000"/>
              <a:buFont typeface="Arial" panose="020B0604020202020204" pitchFamily="34" charset="0"/>
              <a:buChar char="•"/>
              <a:defRPr sz="2000" kern="1200">
                <a:solidFill>
                  <a:srgbClr val="29292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0" indent="0" algn="l" defTabSz="512763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258A8F"/>
              </a:buClr>
              <a:buSzPct val="60000"/>
              <a:buFont typeface="Arial" panose="020B0604020202020204" pitchFamily="34" charset="0"/>
              <a:buChar char="•"/>
              <a:defRPr sz="2200" kern="1200">
                <a:solidFill>
                  <a:srgbClr val="292929"/>
                </a:solidFill>
                <a:latin typeface="Montserrat Medium" panose="00000600000000000000" pitchFamily="2" charset="-52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0" indent="0" algn="l" defTabSz="512763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258A8F"/>
              </a:buClr>
              <a:buSzPct val="60000"/>
              <a:buFont typeface="Arial" panose="020B0604020202020204" pitchFamily="34" charset="0"/>
              <a:buChar char="•"/>
              <a:defRPr sz="2200" kern="1200">
                <a:solidFill>
                  <a:srgbClr val="292929"/>
                </a:solidFill>
                <a:latin typeface="Montserrat Medium" panose="00000600000000000000" pitchFamily="2" charset="-52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0" indent="0" algn="l" defTabSz="512763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258A8F"/>
              </a:buClr>
              <a:buSzPct val="60000"/>
              <a:buFont typeface="Arial" panose="020B0604020202020204" pitchFamily="34" charset="0"/>
              <a:buChar char="•"/>
              <a:defRPr sz="2200" kern="1200">
                <a:solidFill>
                  <a:srgbClr val="292929"/>
                </a:solidFill>
                <a:latin typeface="Montserrat Medium" panose="00000600000000000000" pitchFamily="2" charset="-52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0" indent="0" algn="l" defTabSz="512763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258A8F"/>
              </a:buClr>
              <a:buFont typeface="Arial" panose="020B0604020202020204" pitchFamily="34" charset="0"/>
              <a:buChar char="•"/>
              <a:defRPr sz="2200" kern="1200">
                <a:solidFill>
                  <a:srgbClr val="292929"/>
                </a:solidFill>
                <a:latin typeface="Montserrat Medium" panose="00000600000000000000" pitchFamily="2" charset="-52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414428" indent="-128585" algn="l" defTabSz="51433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671596" indent="-128585" algn="l" defTabSz="51433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28765" indent="-128585" algn="l" defTabSz="51433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85934" indent="-128585" algn="l" defTabSz="514337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1500" dirty="0"/>
              <a:t>    </a:t>
            </a:r>
            <a:r>
              <a:rPr lang="ru-RU" sz="24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для собственника</a:t>
            </a:r>
            <a:r>
              <a:rPr lang="ru-RU" sz="1500" dirty="0"/>
              <a:t>:</a:t>
            </a:r>
          </a:p>
          <a:p>
            <a:endParaRPr lang="ru-RU" sz="1500" dirty="0"/>
          </a:p>
          <a:p>
            <a:endParaRPr lang="ru-RU" sz="15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F0CFF8-239F-474E-8A02-234D3FCFA2AB}"/>
              </a:ext>
            </a:extLst>
          </p:cNvPr>
          <p:cNvSpPr txBox="1"/>
          <p:nvPr/>
        </p:nvSpPr>
        <p:spPr>
          <a:xfrm>
            <a:off x="3433969" y="2405537"/>
            <a:ext cx="24916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Рост EBITDA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Увеличение производительности и 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снижение затрат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Повышение рентабельности 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капиталовложений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Обеспеченность сырьем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Безопасная работа и забота об </a:t>
            </a: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ru-RU" sz="900" dirty="0"/>
              <a:t>экологии</a:t>
            </a:r>
            <a:endParaRPr lang="ru-RU" sz="825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3F6802-5944-4E2A-9811-3D93A87424C2}"/>
              </a:ext>
            </a:extLst>
          </p:cNvPr>
          <p:cNvSpPr txBox="1"/>
          <p:nvPr/>
        </p:nvSpPr>
        <p:spPr>
          <a:xfrm>
            <a:off x="167232" y="2598972"/>
            <a:ext cx="32873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sz="2400" dirty="0"/>
              <a:t>для руководителей:</a:t>
            </a:r>
          </a:p>
        </p:txBody>
      </p:sp>
    </p:spTree>
    <p:extLst>
      <p:ext uri="{BB962C8B-B14F-4D97-AF65-F5344CB8AC3E}">
        <p14:creationId xmlns:p14="http://schemas.microsoft.com/office/powerpoint/2010/main" val="3932230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7F4F031-1F76-4AEB-89F9-0CAED80A3A78}"/>
              </a:ext>
            </a:extLst>
          </p:cNvPr>
          <p:cNvSpPr txBox="1"/>
          <p:nvPr/>
        </p:nvSpPr>
        <p:spPr>
          <a:xfrm>
            <a:off x="1" y="1079422"/>
            <a:ext cx="1309016" cy="184666"/>
          </a:xfrm>
          <a:prstGeom prst="rect">
            <a:avLst/>
          </a:prstGeom>
          <a:solidFill>
            <a:srgbClr val="76AF3E"/>
          </a:solidFill>
        </p:spPr>
        <p:txBody>
          <a:bodyPr wrap="square" lIns="0" tIns="0" rIns="81000" bIns="0" rtlCol="0">
            <a:spAutoFit/>
          </a:bodyPr>
          <a:lstStyle/>
          <a:p>
            <a:pPr algn="r"/>
            <a:r>
              <a:rPr lang="ru-RU" sz="1200" b="1" dirty="0">
                <a:solidFill>
                  <a:schemeClr val="bg1"/>
                </a:solidFill>
                <a:cs typeface="Lato Black" panose="020F0A02020204030203" pitchFamily="34" charset="0"/>
              </a:rPr>
              <a:t>Тренды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F27835-B2F3-4EE5-9E2F-BD9C6E7A6419}"/>
              </a:ext>
            </a:extLst>
          </p:cNvPr>
          <p:cNvSpPr txBox="1"/>
          <p:nvPr/>
        </p:nvSpPr>
        <p:spPr>
          <a:xfrm>
            <a:off x="1556776" y="1571354"/>
            <a:ext cx="6360404" cy="241604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28588" indent="-128588">
              <a:spcAft>
                <a:spcPts val="45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От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автоматизации цехов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до сквозной интеграции и управления производством на уровне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Компании с целью поиска “узких мест” 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и снижения расходов по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всей цепочке добавленной стоимости</a:t>
            </a:r>
          </a:p>
          <a:p>
            <a:pPr marL="128588" indent="-128588">
              <a:spcAft>
                <a:spcPts val="45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tx2">
                  <a:lumMod val="50000"/>
                </a:schemeClr>
              </a:solidFill>
              <a:cs typeface="Lato" panose="020F0502020204030203" pitchFamily="34" charset="0"/>
            </a:endParaRPr>
          </a:p>
          <a:p>
            <a:pPr marL="128588" indent="-128588">
              <a:spcAft>
                <a:spcPts val="45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endParaRPr lang="ru-RU" sz="1200" dirty="0">
              <a:solidFill>
                <a:schemeClr val="tx2">
                  <a:lumMod val="50000"/>
                </a:schemeClr>
              </a:solidFill>
              <a:cs typeface="Lato" panose="020F0502020204030203" pitchFamily="34" charset="0"/>
            </a:endParaRPr>
          </a:p>
          <a:p>
            <a:pPr marL="128588" indent="-128588">
              <a:spcAft>
                <a:spcPts val="45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Построение унифицированных архитектур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, которые поддерживают типовые производства и единообразно интегрируют производство в остальные корпоративные системы / процессы</a:t>
            </a:r>
          </a:p>
          <a:p>
            <a:pPr marL="128588" indent="-128588">
              <a:spcAft>
                <a:spcPts val="45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tx2">
                  <a:lumMod val="50000"/>
                </a:schemeClr>
              </a:solidFill>
              <a:cs typeface="Lato" panose="020F0502020204030203" pitchFamily="34" charset="0"/>
            </a:endParaRPr>
          </a:p>
          <a:p>
            <a:pPr marL="128588" indent="-128588">
              <a:spcAft>
                <a:spcPts val="45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endParaRPr lang="ru-RU" sz="1200" b="1" dirty="0">
              <a:solidFill>
                <a:schemeClr val="tx2">
                  <a:lumMod val="50000"/>
                </a:schemeClr>
              </a:solidFill>
              <a:cs typeface="Lato" panose="020F0502020204030203" pitchFamily="34" charset="0"/>
            </a:endParaRPr>
          </a:p>
          <a:p>
            <a:pPr marL="128588" indent="-128588">
              <a:spcAft>
                <a:spcPts val="450"/>
              </a:spcAft>
              <a:buClr>
                <a:srgbClr val="92D050"/>
              </a:buClr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Организация центров компетенции (ЦК)</a:t>
            </a:r>
            <a:r>
              <a:rPr lang="ru-RU" sz="1200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. Центры компетенций становятся местом накопления интеллектуальной собственности Компании </a:t>
            </a:r>
            <a:r>
              <a:rPr lang="ru-RU" sz="1200" b="1" dirty="0">
                <a:solidFill>
                  <a:schemeClr val="tx2">
                    <a:lumMod val="50000"/>
                  </a:schemeClr>
                </a:solidFill>
                <a:cs typeface="Lato" panose="020F0502020204030203" pitchFamily="34" charset="0"/>
              </a:rPr>
              <a:t>в области цифровизации производства</a:t>
            </a:r>
          </a:p>
        </p:txBody>
      </p:sp>
      <p:grpSp>
        <p:nvGrpSpPr>
          <p:cNvPr id="5" name="bcgIcons_InternetOfThingsAndSensors">
            <a:extLst>
              <a:ext uri="{FF2B5EF4-FFF2-40B4-BE49-F238E27FC236}">
                <a16:creationId xmlns:a16="http://schemas.microsoft.com/office/drawing/2014/main" id="{685FE433-8F94-4AF3-B5BF-21D84CB36A7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796568" y="2558539"/>
            <a:ext cx="512448" cy="521255"/>
            <a:chOff x="1682" y="0"/>
            <a:chExt cx="4316" cy="4320"/>
          </a:xfrm>
        </p:grpSpPr>
        <p:sp>
          <p:nvSpPr>
            <p:cNvPr id="6" name="AutoShape 34">
              <a:extLst>
                <a:ext uri="{FF2B5EF4-FFF2-40B4-BE49-F238E27FC236}">
                  <a16:creationId xmlns:a16="http://schemas.microsoft.com/office/drawing/2014/main" id="{BD5CF8DB-D449-44F7-AA7F-99AD377C995E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1682" y="0"/>
              <a:ext cx="4316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defTabSz="685457"/>
              <a:endParaRPr lang="en-US" sz="1350" dirty="0">
                <a:solidFill>
                  <a:srgbClr val="000000"/>
                </a:solidFill>
                <a:latin typeface="Trebuchet MS"/>
              </a:endParaRPr>
            </a:p>
          </p:txBody>
        </p:sp>
        <p:sp>
          <p:nvSpPr>
            <p:cNvPr id="7" name="Freeform 36">
              <a:extLst>
                <a:ext uri="{FF2B5EF4-FFF2-40B4-BE49-F238E27FC236}">
                  <a16:creationId xmlns:a16="http://schemas.microsoft.com/office/drawing/2014/main" id="{B973BF6D-768D-446E-AB45-912B6FE0F4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27" y="632"/>
              <a:ext cx="3230" cy="3240"/>
            </a:xfrm>
            <a:custGeom>
              <a:avLst/>
              <a:gdLst>
                <a:gd name="T0" fmla="*/ 352 w 1724"/>
                <a:gd name="T1" fmla="*/ 578 h 1728"/>
                <a:gd name="T2" fmla="*/ 795 w 1724"/>
                <a:gd name="T3" fmla="*/ 356 h 1728"/>
                <a:gd name="T4" fmla="*/ 795 w 1724"/>
                <a:gd name="T5" fmla="*/ 400 h 1728"/>
                <a:gd name="T6" fmla="*/ 391 w 1724"/>
                <a:gd name="T7" fmla="*/ 601 h 1728"/>
                <a:gd name="T8" fmla="*/ 352 w 1724"/>
                <a:gd name="T9" fmla="*/ 578 h 1728"/>
                <a:gd name="T10" fmla="*/ 927 w 1724"/>
                <a:gd name="T11" fmla="*/ 400 h 1728"/>
                <a:gd name="T12" fmla="*/ 1331 w 1724"/>
                <a:gd name="T13" fmla="*/ 602 h 1728"/>
                <a:gd name="T14" fmla="*/ 1370 w 1724"/>
                <a:gd name="T15" fmla="*/ 579 h 1728"/>
                <a:gd name="T16" fmla="*/ 927 w 1724"/>
                <a:gd name="T17" fmla="*/ 356 h 1728"/>
                <a:gd name="T18" fmla="*/ 927 w 1724"/>
                <a:gd name="T19" fmla="*/ 400 h 1728"/>
                <a:gd name="T20" fmla="*/ 1412 w 1724"/>
                <a:gd name="T21" fmla="*/ 707 h 1728"/>
                <a:gd name="T22" fmla="*/ 1505 w 1724"/>
                <a:gd name="T23" fmla="*/ 1041 h 1728"/>
                <a:gd name="T24" fmla="*/ 861 w 1724"/>
                <a:gd name="T25" fmla="*/ 1684 h 1728"/>
                <a:gd name="T26" fmla="*/ 217 w 1724"/>
                <a:gd name="T27" fmla="*/ 1041 h 1728"/>
                <a:gd name="T28" fmla="*/ 310 w 1724"/>
                <a:gd name="T29" fmla="*/ 707 h 1728"/>
                <a:gd name="T30" fmla="*/ 273 w 1724"/>
                <a:gd name="T31" fmla="*/ 685 h 1728"/>
                <a:gd name="T32" fmla="*/ 173 w 1724"/>
                <a:gd name="T33" fmla="*/ 1041 h 1728"/>
                <a:gd name="T34" fmla="*/ 861 w 1724"/>
                <a:gd name="T35" fmla="*/ 1728 h 1728"/>
                <a:gd name="T36" fmla="*/ 1549 w 1724"/>
                <a:gd name="T37" fmla="*/ 1041 h 1728"/>
                <a:gd name="T38" fmla="*/ 1449 w 1724"/>
                <a:gd name="T39" fmla="*/ 685 h 1728"/>
                <a:gd name="T40" fmla="*/ 1412 w 1724"/>
                <a:gd name="T41" fmla="*/ 707 h 1728"/>
                <a:gd name="T42" fmla="*/ 687 w 1724"/>
                <a:gd name="T43" fmla="*/ 738 h 1728"/>
                <a:gd name="T44" fmla="*/ 617 w 1724"/>
                <a:gd name="T45" fmla="*/ 809 h 1728"/>
                <a:gd name="T46" fmla="*/ 687 w 1724"/>
                <a:gd name="T47" fmla="*/ 879 h 1728"/>
                <a:gd name="T48" fmla="*/ 757 w 1724"/>
                <a:gd name="T49" fmla="*/ 809 h 1728"/>
                <a:gd name="T50" fmla="*/ 687 w 1724"/>
                <a:gd name="T51" fmla="*/ 738 h 1728"/>
                <a:gd name="T52" fmla="*/ 1062 w 1724"/>
                <a:gd name="T53" fmla="*/ 970 h 1728"/>
                <a:gd name="T54" fmla="*/ 992 w 1724"/>
                <a:gd name="T55" fmla="*/ 1041 h 1728"/>
                <a:gd name="T56" fmla="*/ 1062 w 1724"/>
                <a:gd name="T57" fmla="*/ 1111 h 1728"/>
                <a:gd name="T58" fmla="*/ 1133 w 1724"/>
                <a:gd name="T59" fmla="*/ 1041 h 1728"/>
                <a:gd name="T60" fmla="*/ 1062 w 1724"/>
                <a:gd name="T61" fmla="*/ 970 h 1728"/>
                <a:gd name="T62" fmla="*/ 861 w 1724"/>
                <a:gd name="T63" fmla="*/ 198 h 1728"/>
                <a:gd name="T64" fmla="*/ 947 w 1724"/>
                <a:gd name="T65" fmla="*/ 149 h 1728"/>
                <a:gd name="T66" fmla="*/ 947 w 1724"/>
                <a:gd name="T67" fmla="*/ 49 h 1728"/>
                <a:gd name="T68" fmla="*/ 861 w 1724"/>
                <a:gd name="T69" fmla="*/ 0 h 1728"/>
                <a:gd name="T70" fmla="*/ 775 w 1724"/>
                <a:gd name="T71" fmla="*/ 49 h 1728"/>
                <a:gd name="T72" fmla="*/ 775 w 1724"/>
                <a:gd name="T73" fmla="*/ 149 h 1728"/>
                <a:gd name="T74" fmla="*/ 861 w 1724"/>
                <a:gd name="T75" fmla="*/ 198 h 1728"/>
                <a:gd name="T76" fmla="*/ 1638 w 1724"/>
                <a:gd name="T77" fmla="*/ 598 h 1728"/>
                <a:gd name="T78" fmla="*/ 1724 w 1724"/>
                <a:gd name="T79" fmla="*/ 549 h 1728"/>
                <a:gd name="T80" fmla="*/ 1724 w 1724"/>
                <a:gd name="T81" fmla="*/ 449 h 1728"/>
                <a:gd name="T82" fmla="*/ 1638 w 1724"/>
                <a:gd name="T83" fmla="*/ 400 h 1728"/>
                <a:gd name="T84" fmla="*/ 1552 w 1724"/>
                <a:gd name="T85" fmla="*/ 449 h 1728"/>
                <a:gd name="T86" fmla="*/ 1552 w 1724"/>
                <a:gd name="T87" fmla="*/ 549 h 1728"/>
                <a:gd name="T88" fmla="*/ 1638 w 1724"/>
                <a:gd name="T89" fmla="*/ 598 h 1728"/>
                <a:gd name="T90" fmla="*/ 86 w 1724"/>
                <a:gd name="T91" fmla="*/ 598 h 1728"/>
                <a:gd name="T92" fmla="*/ 172 w 1724"/>
                <a:gd name="T93" fmla="*/ 549 h 1728"/>
                <a:gd name="T94" fmla="*/ 172 w 1724"/>
                <a:gd name="T95" fmla="*/ 449 h 1728"/>
                <a:gd name="T96" fmla="*/ 86 w 1724"/>
                <a:gd name="T97" fmla="*/ 400 h 1728"/>
                <a:gd name="T98" fmla="*/ 0 w 1724"/>
                <a:gd name="T99" fmla="*/ 449 h 1728"/>
                <a:gd name="T100" fmla="*/ 0 w 1724"/>
                <a:gd name="T101" fmla="*/ 549 h 1728"/>
                <a:gd name="T102" fmla="*/ 86 w 1724"/>
                <a:gd name="T103" fmla="*/ 598 h 17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724" h="1728">
                  <a:moveTo>
                    <a:pt x="352" y="578"/>
                  </a:moveTo>
                  <a:cubicBezTo>
                    <a:pt x="464" y="455"/>
                    <a:pt x="620" y="373"/>
                    <a:pt x="795" y="356"/>
                  </a:cubicBezTo>
                  <a:cubicBezTo>
                    <a:pt x="795" y="400"/>
                    <a:pt x="795" y="400"/>
                    <a:pt x="795" y="400"/>
                  </a:cubicBezTo>
                  <a:cubicBezTo>
                    <a:pt x="636" y="416"/>
                    <a:pt x="494" y="491"/>
                    <a:pt x="391" y="601"/>
                  </a:cubicBezTo>
                  <a:lnTo>
                    <a:pt x="352" y="578"/>
                  </a:lnTo>
                  <a:close/>
                  <a:moveTo>
                    <a:pt x="927" y="400"/>
                  </a:moveTo>
                  <a:cubicBezTo>
                    <a:pt x="1086" y="416"/>
                    <a:pt x="1228" y="491"/>
                    <a:pt x="1331" y="602"/>
                  </a:cubicBezTo>
                  <a:cubicBezTo>
                    <a:pt x="1370" y="579"/>
                    <a:pt x="1370" y="579"/>
                    <a:pt x="1370" y="579"/>
                  </a:cubicBezTo>
                  <a:cubicBezTo>
                    <a:pt x="1258" y="455"/>
                    <a:pt x="1102" y="373"/>
                    <a:pt x="927" y="356"/>
                  </a:cubicBezTo>
                  <a:lnTo>
                    <a:pt x="927" y="400"/>
                  </a:lnTo>
                  <a:close/>
                  <a:moveTo>
                    <a:pt x="1412" y="707"/>
                  </a:moveTo>
                  <a:cubicBezTo>
                    <a:pt x="1471" y="805"/>
                    <a:pt x="1505" y="919"/>
                    <a:pt x="1505" y="1041"/>
                  </a:cubicBezTo>
                  <a:cubicBezTo>
                    <a:pt x="1505" y="1396"/>
                    <a:pt x="1216" y="1684"/>
                    <a:pt x="861" y="1684"/>
                  </a:cubicBezTo>
                  <a:cubicBezTo>
                    <a:pt x="506" y="1684"/>
                    <a:pt x="217" y="1396"/>
                    <a:pt x="217" y="1041"/>
                  </a:cubicBezTo>
                  <a:cubicBezTo>
                    <a:pt x="217" y="919"/>
                    <a:pt x="251" y="804"/>
                    <a:pt x="310" y="707"/>
                  </a:cubicBezTo>
                  <a:cubicBezTo>
                    <a:pt x="273" y="685"/>
                    <a:pt x="273" y="685"/>
                    <a:pt x="273" y="685"/>
                  </a:cubicBezTo>
                  <a:cubicBezTo>
                    <a:pt x="209" y="788"/>
                    <a:pt x="173" y="910"/>
                    <a:pt x="173" y="1041"/>
                  </a:cubicBezTo>
                  <a:cubicBezTo>
                    <a:pt x="173" y="1420"/>
                    <a:pt x="482" y="1728"/>
                    <a:pt x="861" y="1728"/>
                  </a:cubicBezTo>
                  <a:cubicBezTo>
                    <a:pt x="1240" y="1728"/>
                    <a:pt x="1549" y="1420"/>
                    <a:pt x="1549" y="1041"/>
                  </a:cubicBezTo>
                  <a:cubicBezTo>
                    <a:pt x="1549" y="911"/>
                    <a:pt x="1512" y="789"/>
                    <a:pt x="1449" y="685"/>
                  </a:cubicBezTo>
                  <a:lnTo>
                    <a:pt x="1412" y="707"/>
                  </a:lnTo>
                  <a:close/>
                  <a:moveTo>
                    <a:pt x="687" y="738"/>
                  </a:moveTo>
                  <a:cubicBezTo>
                    <a:pt x="648" y="738"/>
                    <a:pt x="617" y="770"/>
                    <a:pt x="617" y="809"/>
                  </a:cubicBezTo>
                  <a:cubicBezTo>
                    <a:pt x="617" y="847"/>
                    <a:pt x="648" y="879"/>
                    <a:pt x="687" y="879"/>
                  </a:cubicBezTo>
                  <a:cubicBezTo>
                    <a:pt x="726" y="879"/>
                    <a:pt x="757" y="847"/>
                    <a:pt x="757" y="809"/>
                  </a:cubicBezTo>
                  <a:cubicBezTo>
                    <a:pt x="757" y="770"/>
                    <a:pt x="726" y="738"/>
                    <a:pt x="687" y="738"/>
                  </a:cubicBezTo>
                  <a:close/>
                  <a:moveTo>
                    <a:pt x="1062" y="970"/>
                  </a:moveTo>
                  <a:cubicBezTo>
                    <a:pt x="1024" y="970"/>
                    <a:pt x="992" y="1002"/>
                    <a:pt x="992" y="1041"/>
                  </a:cubicBezTo>
                  <a:cubicBezTo>
                    <a:pt x="992" y="1079"/>
                    <a:pt x="1024" y="1111"/>
                    <a:pt x="1062" y="1111"/>
                  </a:cubicBezTo>
                  <a:cubicBezTo>
                    <a:pt x="1101" y="1111"/>
                    <a:pt x="1133" y="1079"/>
                    <a:pt x="1133" y="1041"/>
                  </a:cubicBezTo>
                  <a:cubicBezTo>
                    <a:pt x="1133" y="1002"/>
                    <a:pt x="1101" y="970"/>
                    <a:pt x="1062" y="970"/>
                  </a:cubicBezTo>
                  <a:close/>
                  <a:moveTo>
                    <a:pt x="861" y="198"/>
                  </a:moveTo>
                  <a:cubicBezTo>
                    <a:pt x="947" y="149"/>
                    <a:pt x="947" y="149"/>
                    <a:pt x="947" y="149"/>
                  </a:cubicBezTo>
                  <a:cubicBezTo>
                    <a:pt x="947" y="49"/>
                    <a:pt x="947" y="49"/>
                    <a:pt x="947" y="49"/>
                  </a:cubicBezTo>
                  <a:cubicBezTo>
                    <a:pt x="861" y="0"/>
                    <a:pt x="861" y="0"/>
                    <a:pt x="861" y="0"/>
                  </a:cubicBezTo>
                  <a:cubicBezTo>
                    <a:pt x="775" y="49"/>
                    <a:pt x="775" y="49"/>
                    <a:pt x="775" y="49"/>
                  </a:cubicBezTo>
                  <a:cubicBezTo>
                    <a:pt x="775" y="149"/>
                    <a:pt x="775" y="149"/>
                    <a:pt x="775" y="149"/>
                  </a:cubicBezTo>
                  <a:lnTo>
                    <a:pt x="861" y="198"/>
                  </a:lnTo>
                  <a:close/>
                  <a:moveTo>
                    <a:pt x="1638" y="598"/>
                  </a:moveTo>
                  <a:cubicBezTo>
                    <a:pt x="1724" y="549"/>
                    <a:pt x="1724" y="549"/>
                    <a:pt x="1724" y="549"/>
                  </a:cubicBezTo>
                  <a:cubicBezTo>
                    <a:pt x="1724" y="449"/>
                    <a:pt x="1724" y="449"/>
                    <a:pt x="1724" y="449"/>
                  </a:cubicBezTo>
                  <a:cubicBezTo>
                    <a:pt x="1638" y="400"/>
                    <a:pt x="1638" y="400"/>
                    <a:pt x="1638" y="400"/>
                  </a:cubicBezTo>
                  <a:cubicBezTo>
                    <a:pt x="1552" y="449"/>
                    <a:pt x="1552" y="449"/>
                    <a:pt x="1552" y="449"/>
                  </a:cubicBezTo>
                  <a:cubicBezTo>
                    <a:pt x="1552" y="549"/>
                    <a:pt x="1552" y="549"/>
                    <a:pt x="1552" y="549"/>
                  </a:cubicBezTo>
                  <a:lnTo>
                    <a:pt x="1638" y="598"/>
                  </a:lnTo>
                  <a:close/>
                  <a:moveTo>
                    <a:pt x="86" y="598"/>
                  </a:moveTo>
                  <a:cubicBezTo>
                    <a:pt x="172" y="549"/>
                    <a:pt x="172" y="549"/>
                    <a:pt x="172" y="549"/>
                  </a:cubicBezTo>
                  <a:cubicBezTo>
                    <a:pt x="172" y="449"/>
                    <a:pt x="172" y="449"/>
                    <a:pt x="172" y="449"/>
                  </a:cubicBezTo>
                  <a:cubicBezTo>
                    <a:pt x="86" y="400"/>
                    <a:pt x="86" y="400"/>
                    <a:pt x="86" y="400"/>
                  </a:cubicBezTo>
                  <a:cubicBezTo>
                    <a:pt x="0" y="449"/>
                    <a:pt x="0" y="449"/>
                    <a:pt x="0" y="449"/>
                  </a:cubicBezTo>
                  <a:cubicBezTo>
                    <a:pt x="0" y="549"/>
                    <a:pt x="0" y="549"/>
                    <a:pt x="0" y="549"/>
                  </a:cubicBezTo>
                  <a:lnTo>
                    <a:pt x="86" y="59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defTabSz="685457"/>
              <a:endParaRPr lang="en-US" sz="1350" dirty="0">
                <a:solidFill>
                  <a:srgbClr val="000000"/>
                </a:solidFill>
                <a:latin typeface="Trebuchet MS"/>
              </a:endParaRPr>
            </a:p>
          </p:txBody>
        </p:sp>
        <p:sp>
          <p:nvSpPr>
            <p:cNvPr id="9" name="Freeform 37">
              <a:extLst>
                <a:ext uri="{FF2B5EF4-FFF2-40B4-BE49-F238E27FC236}">
                  <a16:creationId xmlns:a16="http://schemas.microsoft.com/office/drawing/2014/main" id="{C6FA0362-0B13-474B-9B51-37B4296ECEF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62" y="446"/>
              <a:ext cx="3560" cy="3047"/>
            </a:xfrm>
            <a:custGeom>
              <a:avLst/>
              <a:gdLst>
                <a:gd name="T0" fmla="*/ 949 w 1900"/>
                <a:gd name="T1" fmla="*/ 654 h 1625"/>
                <a:gd name="T2" fmla="*/ 463 w 1900"/>
                <a:gd name="T3" fmla="*/ 1140 h 1625"/>
                <a:gd name="T4" fmla="*/ 584 w 1900"/>
                <a:gd name="T5" fmla="*/ 1459 h 1625"/>
                <a:gd name="T6" fmla="*/ 1318 w 1900"/>
                <a:gd name="T7" fmla="*/ 1454 h 1625"/>
                <a:gd name="T8" fmla="*/ 1265 w 1900"/>
                <a:gd name="T9" fmla="*/ 831 h 1625"/>
                <a:gd name="T10" fmla="*/ 1056 w 1900"/>
                <a:gd name="T11" fmla="*/ 711 h 1625"/>
                <a:gd name="T12" fmla="*/ 508 w 1900"/>
                <a:gd name="T13" fmla="*/ 1162 h 1625"/>
                <a:gd name="T14" fmla="*/ 603 w 1900"/>
                <a:gd name="T15" fmla="*/ 1414 h 1625"/>
                <a:gd name="T16" fmla="*/ 786 w 1900"/>
                <a:gd name="T17" fmla="*/ 1476 h 1625"/>
                <a:gd name="T18" fmla="*/ 949 w 1900"/>
                <a:gd name="T19" fmla="*/ 1581 h 1625"/>
                <a:gd name="T20" fmla="*/ 1095 w 1900"/>
                <a:gd name="T21" fmla="*/ 1392 h 1625"/>
                <a:gd name="T22" fmla="*/ 1111 w 1900"/>
                <a:gd name="T23" fmla="*/ 1476 h 1625"/>
                <a:gd name="T24" fmla="*/ 1056 w 1900"/>
                <a:gd name="T25" fmla="*/ 1568 h 1625"/>
                <a:gd name="T26" fmla="*/ 1166 w 1900"/>
                <a:gd name="T27" fmla="*/ 1253 h 1625"/>
                <a:gd name="T28" fmla="*/ 1106 w 1900"/>
                <a:gd name="T29" fmla="*/ 1349 h 1625"/>
                <a:gd name="T30" fmla="*/ 770 w 1900"/>
                <a:gd name="T31" fmla="*/ 1162 h 1625"/>
                <a:gd name="T32" fmla="*/ 1038 w 1900"/>
                <a:gd name="T33" fmla="*/ 1118 h 1625"/>
                <a:gd name="T34" fmla="*/ 775 w 1900"/>
                <a:gd name="T35" fmla="*/ 1022 h 1625"/>
                <a:gd name="T36" fmla="*/ 508 w 1900"/>
                <a:gd name="T37" fmla="*/ 1118 h 1625"/>
                <a:gd name="T38" fmla="*/ 676 w 1900"/>
                <a:gd name="T39" fmla="*/ 851 h 1625"/>
                <a:gd name="T40" fmla="*/ 790 w 1900"/>
                <a:gd name="T41" fmla="*/ 794 h 1625"/>
                <a:gd name="T42" fmla="*/ 1095 w 1900"/>
                <a:gd name="T43" fmla="*/ 887 h 1625"/>
                <a:gd name="T44" fmla="*/ 889 w 1900"/>
                <a:gd name="T45" fmla="*/ 908 h 1625"/>
                <a:gd name="T46" fmla="*/ 1106 w 1900"/>
                <a:gd name="T47" fmla="*/ 930 h 1625"/>
                <a:gd name="T48" fmla="*/ 1166 w 1900"/>
                <a:gd name="T49" fmla="*/ 1027 h 1625"/>
                <a:gd name="T50" fmla="*/ 1390 w 1900"/>
                <a:gd name="T51" fmla="*/ 1118 h 1625"/>
                <a:gd name="T52" fmla="*/ 1262 w 1900"/>
                <a:gd name="T53" fmla="*/ 1162 h 1625"/>
                <a:gd name="T54" fmla="*/ 575 w 1900"/>
                <a:gd name="T55" fmla="*/ 714 h 1625"/>
                <a:gd name="T56" fmla="*/ 348 w 1900"/>
                <a:gd name="T57" fmla="*/ 673 h 1625"/>
                <a:gd name="T58" fmla="*/ 185 w 1900"/>
                <a:gd name="T59" fmla="*/ 404 h 1625"/>
                <a:gd name="T60" fmla="*/ 0 w 1900"/>
                <a:gd name="T61" fmla="*/ 510 h 1625"/>
                <a:gd name="T62" fmla="*/ 163 w 1900"/>
                <a:gd name="T63" fmla="*/ 793 h 1625"/>
                <a:gd name="T64" fmla="*/ 326 w 1900"/>
                <a:gd name="T65" fmla="*/ 711 h 1625"/>
                <a:gd name="T66" fmla="*/ 446 w 1900"/>
                <a:gd name="T67" fmla="*/ 878 h 1625"/>
                <a:gd name="T68" fmla="*/ 574 w 1900"/>
                <a:gd name="T69" fmla="*/ 746 h 1625"/>
                <a:gd name="T70" fmla="*/ 174 w 1900"/>
                <a:gd name="T71" fmla="*/ 748 h 1625"/>
                <a:gd name="T72" fmla="*/ 174 w 1900"/>
                <a:gd name="T73" fmla="*/ 448 h 1625"/>
                <a:gd name="T74" fmla="*/ 1889 w 1900"/>
                <a:gd name="T75" fmla="*/ 491 h 1625"/>
                <a:gd name="T76" fmla="*/ 1563 w 1900"/>
                <a:gd name="T77" fmla="*/ 491 h 1625"/>
                <a:gd name="T78" fmla="*/ 1400 w 1900"/>
                <a:gd name="T79" fmla="*/ 763 h 1625"/>
                <a:gd name="T80" fmla="*/ 1323 w 1900"/>
                <a:gd name="T81" fmla="*/ 746 h 1625"/>
                <a:gd name="T82" fmla="*/ 1451 w 1900"/>
                <a:gd name="T83" fmla="*/ 878 h 1625"/>
                <a:gd name="T84" fmla="*/ 1574 w 1900"/>
                <a:gd name="T85" fmla="*/ 711 h 1625"/>
                <a:gd name="T86" fmla="*/ 1737 w 1900"/>
                <a:gd name="T87" fmla="*/ 793 h 1625"/>
                <a:gd name="T88" fmla="*/ 1900 w 1900"/>
                <a:gd name="T89" fmla="*/ 510 h 1625"/>
                <a:gd name="T90" fmla="*/ 1726 w 1900"/>
                <a:gd name="T91" fmla="*/ 748 h 1625"/>
                <a:gd name="T92" fmla="*/ 1726 w 1900"/>
                <a:gd name="T93" fmla="*/ 448 h 1625"/>
                <a:gd name="T94" fmla="*/ 1112 w 1900"/>
                <a:gd name="T95" fmla="*/ 91 h 1625"/>
                <a:gd name="T96" fmla="*/ 786 w 1900"/>
                <a:gd name="T97" fmla="*/ 91 h 1625"/>
                <a:gd name="T98" fmla="*/ 786 w 1900"/>
                <a:gd name="T99" fmla="*/ 305 h 1625"/>
                <a:gd name="T100" fmla="*/ 859 w 1900"/>
                <a:gd name="T101" fmla="*/ 559 h 1625"/>
                <a:gd name="T102" fmla="*/ 866 w 1900"/>
                <a:gd name="T103" fmla="*/ 602 h 1625"/>
                <a:gd name="T104" fmla="*/ 1038 w 1900"/>
                <a:gd name="T105" fmla="*/ 559 h 1625"/>
                <a:gd name="T106" fmla="*/ 1112 w 1900"/>
                <a:gd name="T107" fmla="*/ 305 h 1625"/>
                <a:gd name="T108" fmla="*/ 1112 w 1900"/>
                <a:gd name="T109" fmla="*/ 91 h 1625"/>
                <a:gd name="T110" fmla="*/ 819 w 1900"/>
                <a:gd name="T111" fmla="*/ 273 h 1625"/>
                <a:gd name="T112" fmla="*/ 1079 w 1900"/>
                <a:gd name="T113" fmla="*/ 123 h 1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00" h="1625">
                  <a:moveTo>
                    <a:pt x="1318" y="825"/>
                  </a:moveTo>
                  <a:cubicBezTo>
                    <a:pt x="1317" y="823"/>
                    <a:pt x="1316" y="822"/>
                    <a:pt x="1315" y="821"/>
                  </a:cubicBezTo>
                  <a:cubicBezTo>
                    <a:pt x="1226" y="719"/>
                    <a:pt x="1095" y="654"/>
                    <a:pt x="949" y="654"/>
                  </a:cubicBezTo>
                  <a:cubicBezTo>
                    <a:pt x="803" y="654"/>
                    <a:pt x="672" y="719"/>
                    <a:pt x="583" y="820"/>
                  </a:cubicBezTo>
                  <a:cubicBezTo>
                    <a:pt x="582" y="822"/>
                    <a:pt x="580" y="823"/>
                    <a:pt x="579" y="825"/>
                  </a:cubicBezTo>
                  <a:cubicBezTo>
                    <a:pt x="507" y="910"/>
                    <a:pt x="463" y="1020"/>
                    <a:pt x="463" y="1140"/>
                  </a:cubicBezTo>
                  <a:cubicBezTo>
                    <a:pt x="463" y="1259"/>
                    <a:pt x="507" y="1369"/>
                    <a:pt x="579" y="1454"/>
                  </a:cubicBezTo>
                  <a:cubicBezTo>
                    <a:pt x="579" y="1454"/>
                    <a:pt x="579" y="1454"/>
                    <a:pt x="579" y="1454"/>
                  </a:cubicBezTo>
                  <a:cubicBezTo>
                    <a:pt x="580" y="1456"/>
                    <a:pt x="582" y="1458"/>
                    <a:pt x="584" y="1459"/>
                  </a:cubicBezTo>
                  <a:cubicBezTo>
                    <a:pt x="673" y="1561"/>
                    <a:pt x="803" y="1625"/>
                    <a:pt x="949" y="1625"/>
                  </a:cubicBezTo>
                  <a:cubicBezTo>
                    <a:pt x="1095" y="1625"/>
                    <a:pt x="1225" y="1561"/>
                    <a:pt x="1315" y="1459"/>
                  </a:cubicBezTo>
                  <a:cubicBezTo>
                    <a:pt x="1316" y="1457"/>
                    <a:pt x="1317" y="1456"/>
                    <a:pt x="1318" y="1454"/>
                  </a:cubicBezTo>
                  <a:cubicBezTo>
                    <a:pt x="1391" y="1369"/>
                    <a:pt x="1434" y="1260"/>
                    <a:pt x="1434" y="1140"/>
                  </a:cubicBezTo>
                  <a:cubicBezTo>
                    <a:pt x="1434" y="1020"/>
                    <a:pt x="1391" y="910"/>
                    <a:pt x="1318" y="825"/>
                  </a:cubicBezTo>
                  <a:close/>
                  <a:moveTo>
                    <a:pt x="1265" y="831"/>
                  </a:moveTo>
                  <a:cubicBezTo>
                    <a:pt x="1228" y="851"/>
                    <a:pt x="1185" y="866"/>
                    <a:pt x="1138" y="878"/>
                  </a:cubicBezTo>
                  <a:cubicBezTo>
                    <a:pt x="1130" y="851"/>
                    <a:pt x="1122" y="826"/>
                    <a:pt x="1111" y="803"/>
                  </a:cubicBezTo>
                  <a:cubicBezTo>
                    <a:pt x="1095" y="766"/>
                    <a:pt x="1077" y="735"/>
                    <a:pt x="1056" y="711"/>
                  </a:cubicBezTo>
                  <a:cubicBezTo>
                    <a:pt x="1137" y="731"/>
                    <a:pt x="1208" y="774"/>
                    <a:pt x="1265" y="831"/>
                  </a:cubicBezTo>
                  <a:close/>
                  <a:moveTo>
                    <a:pt x="603" y="1414"/>
                  </a:moveTo>
                  <a:cubicBezTo>
                    <a:pt x="547" y="1344"/>
                    <a:pt x="512" y="1257"/>
                    <a:pt x="508" y="1162"/>
                  </a:cubicBezTo>
                  <a:cubicBezTo>
                    <a:pt x="726" y="1162"/>
                    <a:pt x="726" y="1162"/>
                    <a:pt x="726" y="1162"/>
                  </a:cubicBezTo>
                  <a:cubicBezTo>
                    <a:pt x="727" y="1231"/>
                    <a:pt x="735" y="1298"/>
                    <a:pt x="749" y="1359"/>
                  </a:cubicBezTo>
                  <a:cubicBezTo>
                    <a:pt x="695" y="1372"/>
                    <a:pt x="645" y="1391"/>
                    <a:pt x="603" y="1414"/>
                  </a:cubicBezTo>
                  <a:close/>
                  <a:moveTo>
                    <a:pt x="633" y="1448"/>
                  </a:moveTo>
                  <a:cubicBezTo>
                    <a:pt x="670" y="1428"/>
                    <a:pt x="713" y="1413"/>
                    <a:pt x="759" y="1401"/>
                  </a:cubicBezTo>
                  <a:cubicBezTo>
                    <a:pt x="767" y="1428"/>
                    <a:pt x="776" y="1453"/>
                    <a:pt x="786" y="1476"/>
                  </a:cubicBezTo>
                  <a:cubicBezTo>
                    <a:pt x="802" y="1513"/>
                    <a:pt x="821" y="1544"/>
                    <a:pt x="841" y="1568"/>
                  </a:cubicBezTo>
                  <a:cubicBezTo>
                    <a:pt x="761" y="1548"/>
                    <a:pt x="689" y="1505"/>
                    <a:pt x="633" y="1448"/>
                  </a:cubicBezTo>
                  <a:close/>
                  <a:moveTo>
                    <a:pt x="949" y="1581"/>
                  </a:moveTo>
                  <a:cubicBezTo>
                    <a:pt x="894" y="1581"/>
                    <a:pt x="837" y="1511"/>
                    <a:pt x="802" y="1392"/>
                  </a:cubicBezTo>
                  <a:cubicBezTo>
                    <a:pt x="849" y="1384"/>
                    <a:pt x="898" y="1379"/>
                    <a:pt x="949" y="1379"/>
                  </a:cubicBezTo>
                  <a:cubicBezTo>
                    <a:pt x="999" y="1379"/>
                    <a:pt x="1049" y="1384"/>
                    <a:pt x="1095" y="1392"/>
                  </a:cubicBezTo>
                  <a:cubicBezTo>
                    <a:pt x="1061" y="1511"/>
                    <a:pt x="1004" y="1581"/>
                    <a:pt x="949" y="1581"/>
                  </a:cubicBezTo>
                  <a:close/>
                  <a:moveTo>
                    <a:pt x="1056" y="1568"/>
                  </a:moveTo>
                  <a:cubicBezTo>
                    <a:pt x="1077" y="1544"/>
                    <a:pt x="1095" y="1513"/>
                    <a:pt x="1111" y="1476"/>
                  </a:cubicBezTo>
                  <a:cubicBezTo>
                    <a:pt x="1122" y="1453"/>
                    <a:pt x="1130" y="1428"/>
                    <a:pt x="1138" y="1401"/>
                  </a:cubicBezTo>
                  <a:cubicBezTo>
                    <a:pt x="1185" y="1413"/>
                    <a:pt x="1228" y="1428"/>
                    <a:pt x="1265" y="1448"/>
                  </a:cubicBezTo>
                  <a:cubicBezTo>
                    <a:pt x="1208" y="1505"/>
                    <a:pt x="1137" y="1548"/>
                    <a:pt x="1056" y="1568"/>
                  </a:cubicBezTo>
                  <a:close/>
                  <a:moveTo>
                    <a:pt x="1295" y="1414"/>
                  </a:moveTo>
                  <a:cubicBezTo>
                    <a:pt x="1252" y="1391"/>
                    <a:pt x="1203" y="1372"/>
                    <a:pt x="1149" y="1359"/>
                  </a:cubicBezTo>
                  <a:cubicBezTo>
                    <a:pt x="1157" y="1325"/>
                    <a:pt x="1162" y="1289"/>
                    <a:pt x="1166" y="1253"/>
                  </a:cubicBezTo>
                  <a:cubicBezTo>
                    <a:pt x="1161" y="1253"/>
                    <a:pt x="1156" y="1254"/>
                    <a:pt x="1150" y="1254"/>
                  </a:cubicBezTo>
                  <a:cubicBezTo>
                    <a:pt x="1141" y="1254"/>
                    <a:pt x="1131" y="1253"/>
                    <a:pt x="1123" y="1250"/>
                  </a:cubicBezTo>
                  <a:cubicBezTo>
                    <a:pt x="1119" y="1286"/>
                    <a:pt x="1113" y="1319"/>
                    <a:pt x="1106" y="1349"/>
                  </a:cubicBezTo>
                  <a:cubicBezTo>
                    <a:pt x="1056" y="1340"/>
                    <a:pt x="1003" y="1335"/>
                    <a:pt x="949" y="1335"/>
                  </a:cubicBezTo>
                  <a:cubicBezTo>
                    <a:pt x="895" y="1335"/>
                    <a:pt x="841" y="1340"/>
                    <a:pt x="791" y="1349"/>
                  </a:cubicBezTo>
                  <a:cubicBezTo>
                    <a:pt x="779" y="1294"/>
                    <a:pt x="771" y="1231"/>
                    <a:pt x="770" y="1162"/>
                  </a:cubicBezTo>
                  <a:cubicBezTo>
                    <a:pt x="1038" y="1162"/>
                    <a:pt x="1038" y="1162"/>
                    <a:pt x="1038" y="1162"/>
                  </a:cubicBezTo>
                  <a:cubicBezTo>
                    <a:pt x="1037" y="1154"/>
                    <a:pt x="1036" y="1147"/>
                    <a:pt x="1036" y="1140"/>
                  </a:cubicBezTo>
                  <a:cubicBezTo>
                    <a:pt x="1036" y="1132"/>
                    <a:pt x="1037" y="1125"/>
                    <a:pt x="1038" y="1118"/>
                  </a:cubicBezTo>
                  <a:cubicBezTo>
                    <a:pt x="770" y="1118"/>
                    <a:pt x="770" y="1118"/>
                    <a:pt x="770" y="1118"/>
                  </a:cubicBezTo>
                  <a:cubicBezTo>
                    <a:pt x="770" y="1084"/>
                    <a:pt x="772" y="1052"/>
                    <a:pt x="776" y="1022"/>
                  </a:cubicBezTo>
                  <a:cubicBezTo>
                    <a:pt x="776" y="1022"/>
                    <a:pt x="775" y="1022"/>
                    <a:pt x="775" y="1022"/>
                  </a:cubicBezTo>
                  <a:cubicBezTo>
                    <a:pt x="760" y="1022"/>
                    <a:pt x="746" y="1019"/>
                    <a:pt x="733" y="1013"/>
                  </a:cubicBezTo>
                  <a:cubicBezTo>
                    <a:pt x="729" y="1047"/>
                    <a:pt x="726" y="1082"/>
                    <a:pt x="726" y="1118"/>
                  </a:cubicBezTo>
                  <a:cubicBezTo>
                    <a:pt x="508" y="1118"/>
                    <a:pt x="508" y="1118"/>
                    <a:pt x="508" y="1118"/>
                  </a:cubicBezTo>
                  <a:cubicBezTo>
                    <a:pt x="512" y="1023"/>
                    <a:pt x="547" y="935"/>
                    <a:pt x="603" y="865"/>
                  </a:cubicBezTo>
                  <a:cubicBezTo>
                    <a:pt x="621" y="875"/>
                    <a:pt x="641" y="885"/>
                    <a:pt x="662" y="893"/>
                  </a:cubicBezTo>
                  <a:cubicBezTo>
                    <a:pt x="664" y="878"/>
                    <a:pt x="669" y="864"/>
                    <a:pt x="676" y="851"/>
                  </a:cubicBezTo>
                  <a:cubicBezTo>
                    <a:pt x="661" y="845"/>
                    <a:pt x="646" y="838"/>
                    <a:pt x="633" y="831"/>
                  </a:cubicBezTo>
                  <a:cubicBezTo>
                    <a:pt x="689" y="774"/>
                    <a:pt x="761" y="731"/>
                    <a:pt x="841" y="711"/>
                  </a:cubicBezTo>
                  <a:cubicBezTo>
                    <a:pt x="823" y="733"/>
                    <a:pt x="805" y="761"/>
                    <a:pt x="790" y="794"/>
                  </a:cubicBezTo>
                  <a:cubicBezTo>
                    <a:pt x="805" y="796"/>
                    <a:pt x="819" y="801"/>
                    <a:pt x="832" y="808"/>
                  </a:cubicBezTo>
                  <a:cubicBezTo>
                    <a:pt x="865" y="738"/>
                    <a:pt x="908" y="698"/>
                    <a:pt x="949" y="698"/>
                  </a:cubicBezTo>
                  <a:cubicBezTo>
                    <a:pt x="1004" y="698"/>
                    <a:pt x="1061" y="769"/>
                    <a:pt x="1095" y="887"/>
                  </a:cubicBezTo>
                  <a:cubicBezTo>
                    <a:pt x="1049" y="896"/>
                    <a:pt x="999" y="900"/>
                    <a:pt x="949" y="900"/>
                  </a:cubicBezTo>
                  <a:cubicBezTo>
                    <a:pt x="929" y="900"/>
                    <a:pt x="909" y="899"/>
                    <a:pt x="889" y="898"/>
                  </a:cubicBezTo>
                  <a:cubicBezTo>
                    <a:pt x="889" y="901"/>
                    <a:pt x="889" y="904"/>
                    <a:pt x="889" y="908"/>
                  </a:cubicBezTo>
                  <a:cubicBezTo>
                    <a:pt x="889" y="919"/>
                    <a:pt x="887" y="931"/>
                    <a:pt x="884" y="942"/>
                  </a:cubicBezTo>
                  <a:cubicBezTo>
                    <a:pt x="905" y="943"/>
                    <a:pt x="927" y="944"/>
                    <a:pt x="949" y="944"/>
                  </a:cubicBezTo>
                  <a:cubicBezTo>
                    <a:pt x="1003" y="944"/>
                    <a:pt x="1056" y="939"/>
                    <a:pt x="1106" y="930"/>
                  </a:cubicBezTo>
                  <a:cubicBezTo>
                    <a:pt x="1113" y="960"/>
                    <a:pt x="1119" y="993"/>
                    <a:pt x="1123" y="1029"/>
                  </a:cubicBezTo>
                  <a:cubicBezTo>
                    <a:pt x="1131" y="1027"/>
                    <a:pt x="1141" y="1025"/>
                    <a:pt x="1150" y="1025"/>
                  </a:cubicBezTo>
                  <a:cubicBezTo>
                    <a:pt x="1156" y="1025"/>
                    <a:pt x="1161" y="1026"/>
                    <a:pt x="1166" y="1027"/>
                  </a:cubicBezTo>
                  <a:cubicBezTo>
                    <a:pt x="1162" y="990"/>
                    <a:pt x="1157" y="954"/>
                    <a:pt x="1149" y="921"/>
                  </a:cubicBezTo>
                  <a:cubicBezTo>
                    <a:pt x="1203" y="907"/>
                    <a:pt x="1252" y="889"/>
                    <a:pt x="1295" y="865"/>
                  </a:cubicBezTo>
                  <a:cubicBezTo>
                    <a:pt x="1350" y="935"/>
                    <a:pt x="1385" y="1023"/>
                    <a:pt x="1390" y="1118"/>
                  </a:cubicBezTo>
                  <a:cubicBezTo>
                    <a:pt x="1262" y="1118"/>
                    <a:pt x="1262" y="1118"/>
                    <a:pt x="1262" y="1118"/>
                  </a:cubicBezTo>
                  <a:cubicBezTo>
                    <a:pt x="1264" y="1125"/>
                    <a:pt x="1265" y="1132"/>
                    <a:pt x="1265" y="1140"/>
                  </a:cubicBezTo>
                  <a:cubicBezTo>
                    <a:pt x="1265" y="1147"/>
                    <a:pt x="1264" y="1154"/>
                    <a:pt x="1262" y="1162"/>
                  </a:cubicBezTo>
                  <a:cubicBezTo>
                    <a:pt x="1390" y="1162"/>
                    <a:pt x="1390" y="1162"/>
                    <a:pt x="1390" y="1162"/>
                  </a:cubicBezTo>
                  <a:cubicBezTo>
                    <a:pt x="1385" y="1257"/>
                    <a:pt x="1350" y="1344"/>
                    <a:pt x="1295" y="1414"/>
                  </a:cubicBezTo>
                  <a:close/>
                  <a:moveTo>
                    <a:pt x="575" y="714"/>
                  </a:moveTo>
                  <a:cubicBezTo>
                    <a:pt x="567" y="706"/>
                    <a:pt x="553" y="705"/>
                    <a:pt x="544" y="714"/>
                  </a:cubicBezTo>
                  <a:cubicBezTo>
                    <a:pt x="527" y="729"/>
                    <a:pt x="512" y="746"/>
                    <a:pt x="498" y="763"/>
                  </a:cubicBezTo>
                  <a:cubicBezTo>
                    <a:pt x="348" y="673"/>
                    <a:pt x="348" y="673"/>
                    <a:pt x="348" y="673"/>
                  </a:cubicBezTo>
                  <a:cubicBezTo>
                    <a:pt x="348" y="510"/>
                    <a:pt x="348" y="510"/>
                    <a:pt x="348" y="510"/>
                  </a:cubicBezTo>
                  <a:cubicBezTo>
                    <a:pt x="348" y="502"/>
                    <a:pt x="344" y="495"/>
                    <a:pt x="337" y="491"/>
                  </a:cubicBezTo>
                  <a:cubicBezTo>
                    <a:pt x="185" y="404"/>
                    <a:pt x="185" y="404"/>
                    <a:pt x="185" y="404"/>
                  </a:cubicBezTo>
                  <a:cubicBezTo>
                    <a:pt x="178" y="400"/>
                    <a:pt x="170" y="400"/>
                    <a:pt x="163" y="404"/>
                  </a:cubicBezTo>
                  <a:cubicBezTo>
                    <a:pt x="11" y="491"/>
                    <a:pt x="11" y="491"/>
                    <a:pt x="11" y="491"/>
                  </a:cubicBezTo>
                  <a:cubicBezTo>
                    <a:pt x="4" y="495"/>
                    <a:pt x="0" y="502"/>
                    <a:pt x="0" y="510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4"/>
                    <a:pt x="4" y="701"/>
                    <a:pt x="11" y="705"/>
                  </a:cubicBezTo>
                  <a:cubicBezTo>
                    <a:pt x="163" y="793"/>
                    <a:pt x="163" y="793"/>
                    <a:pt x="163" y="793"/>
                  </a:cubicBezTo>
                  <a:cubicBezTo>
                    <a:pt x="166" y="795"/>
                    <a:pt x="170" y="796"/>
                    <a:pt x="174" y="796"/>
                  </a:cubicBezTo>
                  <a:cubicBezTo>
                    <a:pt x="178" y="796"/>
                    <a:pt x="181" y="795"/>
                    <a:pt x="185" y="793"/>
                  </a:cubicBezTo>
                  <a:cubicBezTo>
                    <a:pt x="326" y="711"/>
                    <a:pt x="326" y="711"/>
                    <a:pt x="326" y="711"/>
                  </a:cubicBezTo>
                  <a:cubicBezTo>
                    <a:pt x="470" y="798"/>
                    <a:pt x="470" y="798"/>
                    <a:pt x="470" y="798"/>
                  </a:cubicBezTo>
                  <a:cubicBezTo>
                    <a:pt x="459" y="814"/>
                    <a:pt x="448" y="831"/>
                    <a:pt x="438" y="848"/>
                  </a:cubicBezTo>
                  <a:cubicBezTo>
                    <a:pt x="432" y="859"/>
                    <a:pt x="436" y="872"/>
                    <a:pt x="446" y="878"/>
                  </a:cubicBezTo>
                  <a:cubicBezTo>
                    <a:pt x="450" y="880"/>
                    <a:pt x="454" y="881"/>
                    <a:pt x="457" y="881"/>
                  </a:cubicBezTo>
                  <a:cubicBezTo>
                    <a:pt x="465" y="881"/>
                    <a:pt x="472" y="877"/>
                    <a:pt x="476" y="870"/>
                  </a:cubicBezTo>
                  <a:cubicBezTo>
                    <a:pt x="503" y="824"/>
                    <a:pt x="536" y="782"/>
                    <a:pt x="574" y="746"/>
                  </a:cubicBezTo>
                  <a:cubicBezTo>
                    <a:pt x="583" y="737"/>
                    <a:pt x="583" y="723"/>
                    <a:pt x="575" y="714"/>
                  </a:cubicBezTo>
                  <a:close/>
                  <a:moveTo>
                    <a:pt x="304" y="673"/>
                  </a:moveTo>
                  <a:cubicBezTo>
                    <a:pt x="174" y="748"/>
                    <a:pt x="174" y="748"/>
                    <a:pt x="174" y="748"/>
                  </a:cubicBezTo>
                  <a:cubicBezTo>
                    <a:pt x="44" y="673"/>
                    <a:pt x="44" y="673"/>
                    <a:pt x="44" y="673"/>
                  </a:cubicBezTo>
                  <a:cubicBezTo>
                    <a:pt x="44" y="523"/>
                    <a:pt x="44" y="523"/>
                    <a:pt x="44" y="523"/>
                  </a:cubicBezTo>
                  <a:cubicBezTo>
                    <a:pt x="174" y="448"/>
                    <a:pt x="174" y="448"/>
                    <a:pt x="174" y="448"/>
                  </a:cubicBezTo>
                  <a:cubicBezTo>
                    <a:pt x="304" y="523"/>
                    <a:pt x="304" y="523"/>
                    <a:pt x="304" y="523"/>
                  </a:cubicBezTo>
                  <a:lnTo>
                    <a:pt x="304" y="673"/>
                  </a:lnTo>
                  <a:close/>
                  <a:moveTo>
                    <a:pt x="1889" y="491"/>
                  </a:moveTo>
                  <a:cubicBezTo>
                    <a:pt x="1737" y="404"/>
                    <a:pt x="1737" y="404"/>
                    <a:pt x="1737" y="404"/>
                  </a:cubicBezTo>
                  <a:cubicBezTo>
                    <a:pt x="1730" y="400"/>
                    <a:pt x="1722" y="400"/>
                    <a:pt x="1715" y="404"/>
                  </a:cubicBezTo>
                  <a:cubicBezTo>
                    <a:pt x="1563" y="491"/>
                    <a:pt x="1563" y="491"/>
                    <a:pt x="1563" y="491"/>
                  </a:cubicBezTo>
                  <a:cubicBezTo>
                    <a:pt x="1556" y="495"/>
                    <a:pt x="1552" y="502"/>
                    <a:pt x="1552" y="510"/>
                  </a:cubicBezTo>
                  <a:cubicBezTo>
                    <a:pt x="1552" y="673"/>
                    <a:pt x="1552" y="673"/>
                    <a:pt x="1552" y="673"/>
                  </a:cubicBezTo>
                  <a:cubicBezTo>
                    <a:pt x="1400" y="763"/>
                    <a:pt x="1400" y="763"/>
                    <a:pt x="1400" y="763"/>
                  </a:cubicBezTo>
                  <a:cubicBezTo>
                    <a:pt x="1385" y="746"/>
                    <a:pt x="1370" y="729"/>
                    <a:pt x="1354" y="714"/>
                  </a:cubicBezTo>
                  <a:cubicBezTo>
                    <a:pt x="1345" y="705"/>
                    <a:pt x="1331" y="706"/>
                    <a:pt x="1323" y="714"/>
                  </a:cubicBezTo>
                  <a:cubicBezTo>
                    <a:pt x="1314" y="723"/>
                    <a:pt x="1315" y="737"/>
                    <a:pt x="1323" y="746"/>
                  </a:cubicBezTo>
                  <a:cubicBezTo>
                    <a:pt x="1362" y="782"/>
                    <a:pt x="1395" y="824"/>
                    <a:pt x="1421" y="870"/>
                  </a:cubicBezTo>
                  <a:cubicBezTo>
                    <a:pt x="1425" y="877"/>
                    <a:pt x="1433" y="881"/>
                    <a:pt x="1440" y="881"/>
                  </a:cubicBezTo>
                  <a:cubicBezTo>
                    <a:pt x="1444" y="881"/>
                    <a:pt x="1448" y="880"/>
                    <a:pt x="1451" y="878"/>
                  </a:cubicBezTo>
                  <a:cubicBezTo>
                    <a:pt x="1462" y="872"/>
                    <a:pt x="1465" y="859"/>
                    <a:pt x="1459" y="848"/>
                  </a:cubicBezTo>
                  <a:cubicBezTo>
                    <a:pt x="1449" y="831"/>
                    <a:pt x="1439" y="814"/>
                    <a:pt x="1427" y="798"/>
                  </a:cubicBezTo>
                  <a:cubicBezTo>
                    <a:pt x="1574" y="711"/>
                    <a:pt x="1574" y="711"/>
                    <a:pt x="1574" y="711"/>
                  </a:cubicBezTo>
                  <a:cubicBezTo>
                    <a:pt x="1715" y="793"/>
                    <a:pt x="1715" y="793"/>
                    <a:pt x="1715" y="793"/>
                  </a:cubicBezTo>
                  <a:cubicBezTo>
                    <a:pt x="1719" y="795"/>
                    <a:pt x="1722" y="796"/>
                    <a:pt x="1726" y="796"/>
                  </a:cubicBezTo>
                  <a:cubicBezTo>
                    <a:pt x="1730" y="796"/>
                    <a:pt x="1734" y="795"/>
                    <a:pt x="1737" y="793"/>
                  </a:cubicBezTo>
                  <a:cubicBezTo>
                    <a:pt x="1889" y="705"/>
                    <a:pt x="1889" y="705"/>
                    <a:pt x="1889" y="705"/>
                  </a:cubicBezTo>
                  <a:cubicBezTo>
                    <a:pt x="1896" y="701"/>
                    <a:pt x="1900" y="694"/>
                    <a:pt x="1900" y="686"/>
                  </a:cubicBezTo>
                  <a:cubicBezTo>
                    <a:pt x="1900" y="510"/>
                    <a:pt x="1900" y="510"/>
                    <a:pt x="1900" y="510"/>
                  </a:cubicBezTo>
                  <a:cubicBezTo>
                    <a:pt x="1900" y="502"/>
                    <a:pt x="1896" y="495"/>
                    <a:pt x="1889" y="491"/>
                  </a:cubicBezTo>
                  <a:close/>
                  <a:moveTo>
                    <a:pt x="1856" y="673"/>
                  </a:moveTo>
                  <a:cubicBezTo>
                    <a:pt x="1726" y="748"/>
                    <a:pt x="1726" y="748"/>
                    <a:pt x="1726" y="748"/>
                  </a:cubicBezTo>
                  <a:cubicBezTo>
                    <a:pt x="1596" y="673"/>
                    <a:pt x="1596" y="673"/>
                    <a:pt x="1596" y="673"/>
                  </a:cubicBezTo>
                  <a:cubicBezTo>
                    <a:pt x="1596" y="523"/>
                    <a:pt x="1596" y="523"/>
                    <a:pt x="1596" y="523"/>
                  </a:cubicBezTo>
                  <a:cubicBezTo>
                    <a:pt x="1726" y="448"/>
                    <a:pt x="1726" y="448"/>
                    <a:pt x="1726" y="448"/>
                  </a:cubicBezTo>
                  <a:cubicBezTo>
                    <a:pt x="1856" y="523"/>
                    <a:pt x="1856" y="523"/>
                    <a:pt x="1856" y="523"/>
                  </a:cubicBezTo>
                  <a:lnTo>
                    <a:pt x="1856" y="673"/>
                  </a:lnTo>
                  <a:close/>
                  <a:moveTo>
                    <a:pt x="1112" y="91"/>
                  </a:moveTo>
                  <a:cubicBezTo>
                    <a:pt x="960" y="4"/>
                    <a:pt x="960" y="4"/>
                    <a:pt x="960" y="4"/>
                  </a:cubicBezTo>
                  <a:cubicBezTo>
                    <a:pt x="953" y="0"/>
                    <a:pt x="944" y="0"/>
                    <a:pt x="938" y="4"/>
                  </a:cubicBezTo>
                  <a:cubicBezTo>
                    <a:pt x="786" y="91"/>
                    <a:pt x="786" y="91"/>
                    <a:pt x="786" y="91"/>
                  </a:cubicBezTo>
                  <a:cubicBezTo>
                    <a:pt x="779" y="95"/>
                    <a:pt x="775" y="102"/>
                    <a:pt x="775" y="110"/>
                  </a:cubicBezTo>
                  <a:cubicBezTo>
                    <a:pt x="775" y="286"/>
                    <a:pt x="775" y="286"/>
                    <a:pt x="775" y="286"/>
                  </a:cubicBezTo>
                  <a:cubicBezTo>
                    <a:pt x="775" y="294"/>
                    <a:pt x="779" y="301"/>
                    <a:pt x="786" y="305"/>
                  </a:cubicBezTo>
                  <a:cubicBezTo>
                    <a:pt x="927" y="386"/>
                    <a:pt x="927" y="386"/>
                    <a:pt x="927" y="386"/>
                  </a:cubicBezTo>
                  <a:cubicBezTo>
                    <a:pt x="927" y="552"/>
                    <a:pt x="927" y="552"/>
                    <a:pt x="927" y="552"/>
                  </a:cubicBezTo>
                  <a:cubicBezTo>
                    <a:pt x="904" y="553"/>
                    <a:pt x="882" y="555"/>
                    <a:pt x="859" y="559"/>
                  </a:cubicBezTo>
                  <a:cubicBezTo>
                    <a:pt x="847" y="560"/>
                    <a:pt x="839" y="572"/>
                    <a:pt x="841" y="584"/>
                  </a:cubicBezTo>
                  <a:cubicBezTo>
                    <a:pt x="843" y="595"/>
                    <a:pt x="852" y="602"/>
                    <a:pt x="863" y="602"/>
                  </a:cubicBezTo>
                  <a:cubicBezTo>
                    <a:pt x="864" y="602"/>
                    <a:pt x="865" y="602"/>
                    <a:pt x="866" y="602"/>
                  </a:cubicBezTo>
                  <a:cubicBezTo>
                    <a:pt x="920" y="594"/>
                    <a:pt x="977" y="594"/>
                    <a:pt x="1031" y="602"/>
                  </a:cubicBezTo>
                  <a:cubicBezTo>
                    <a:pt x="1043" y="604"/>
                    <a:pt x="1055" y="596"/>
                    <a:pt x="1056" y="584"/>
                  </a:cubicBezTo>
                  <a:cubicBezTo>
                    <a:pt x="1058" y="572"/>
                    <a:pt x="1050" y="560"/>
                    <a:pt x="1038" y="559"/>
                  </a:cubicBezTo>
                  <a:cubicBezTo>
                    <a:pt x="1016" y="555"/>
                    <a:pt x="993" y="553"/>
                    <a:pt x="971" y="552"/>
                  </a:cubicBezTo>
                  <a:cubicBezTo>
                    <a:pt x="971" y="386"/>
                    <a:pt x="971" y="386"/>
                    <a:pt x="971" y="386"/>
                  </a:cubicBezTo>
                  <a:cubicBezTo>
                    <a:pt x="1112" y="305"/>
                    <a:pt x="1112" y="305"/>
                    <a:pt x="1112" y="305"/>
                  </a:cubicBezTo>
                  <a:cubicBezTo>
                    <a:pt x="1118" y="301"/>
                    <a:pt x="1123" y="294"/>
                    <a:pt x="1123" y="286"/>
                  </a:cubicBezTo>
                  <a:cubicBezTo>
                    <a:pt x="1123" y="110"/>
                    <a:pt x="1123" y="110"/>
                    <a:pt x="1123" y="110"/>
                  </a:cubicBezTo>
                  <a:cubicBezTo>
                    <a:pt x="1123" y="102"/>
                    <a:pt x="1118" y="95"/>
                    <a:pt x="1112" y="91"/>
                  </a:cubicBezTo>
                  <a:close/>
                  <a:moveTo>
                    <a:pt x="1079" y="273"/>
                  </a:moveTo>
                  <a:cubicBezTo>
                    <a:pt x="949" y="348"/>
                    <a:pt x="949" y="348"/>
                    <a:pt x="949" y="348"/>
                  </a:cubicBezTo>
                  <a:cubicBezTo>
                    <a:pt x="819" y="273"/>
                    <a:pt x="819" y="273"/>
                    <a:pt x="819" y="273"/>
                  </a:cubicBezTo>
                  <a:cubicBezTo>
                    <a:pt x="819" y="123"/>
                    <a:pt x="819" y="123"/>
                    <a:pt x="819" y="123"/>
                  </a:cubicBezTo>
                  <a:cubicBezTo>
                    <a:pt x="949" y="48"/>
                    <a:pt x="949" y="48"/>
                    <a:pt x="949" y="48"/>
                  </a:cubicBezTo>
                  <a:cubicBezTo>
                    <a:pt x="1079" y="123"/>
                    <a:pt x="1079" y="123"/>
                    <a:pt x="1079" y="123"/>
                  </a:cubicBezTo>
                  <a:lnTo>
                    <a:pt x="1079" y="27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44" tIns="34272" rIns="68544" bIns="34272" numCol="1" anchor="t" anchorCtr="0" compatLnSpc="1">
              <a:prstTxWarp prst="textNoShape">
                <a:avLst/>
              </a:prstTxWarp>
            </a:bodyPr>
            <a:lstStyle/>
            <a:p>
              <a:pPr defTabSz="685457"/>
              <a:endParaRPr lang="en-US" sz="1350" dirty="0">
                <a:solidFill>
                  <a:srgbClr val="000000"/>
                </a:solidFill>
                <a:latin typeface="Trebuchet MS"/>
              </a:endParaRP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E46B7F1-67E5-40F8-AADA-D7A71787B0A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710" y="1680947"/>
            <a:ext cx="384854" cy="384854"/>
          </a:xfrm>
          <a:prstGeom prst="rect">
            <a:avLst/>
          </a:prstGeom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89F2C8F0-D175-4EBA-A909-87DB7D285BBC}"/>
              </a:ext>
            </a:extLst>
          </p:cNvPr>
          <p:cNvGrpSpPr/>
          <p:nvPr/>
        </p:nvGrpSpPr>
        <p:grpSpPr>
          <a:xfrm>
            <a:off x="861278" y="3612751"/>
            <a:ext cx="371720" cy="384767"/>
            <a:chOff x="3262472" y="2169918"/>
            <a:chExt cx="879687" cy="1050902"/>
          </a:xfrm>
          <a:solidFill>
            <a:schemeClr val="tx1"/>
          </a:solidFill>
        </p:grpSpPr>
        <p:sp>
          <p:nvSpPr>
            <p:cNvPr id="12" name="Freeform 126">
              <a:extLst>
                <a:ext uri="{FF2B5EF4-FFF2-40B4-BE49-F238E27FC236}">
                  <a16:creationId xmlns:a16="http://schemas.microsoft.com/office/drawing/2014/main" id="{AE9B1984-AA7A-46E5-948E-7DE1606E849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14122" y="2559578"/>
              <a:ext cx="8855" cy="20663"/>
            </a:xfrm>
            <a:custGeom>
              <a:avLst/>
              <a:gdLst>
                <a:gd name="T0" fmla="*/ 2 w 3"/>
                <a:gd name="T1" fmla="*/ 0 h 7"/>
                <a:gd name="T2" fmla="*/ 2 w 3"/>
                <a:gd name="T3" fmla="*/ 0 h 7"/>
                <a:gd name="T4" fmla="*/ 2 w 3"/>
                <a:gd name="T5" fmla="*/ 2 h 7"/>
                <a:gd name="T6" fmla="*/ 2 w 3"/>
                <a:gd name="T7" fmla="*/ 2 h 7"/>
                <a:gd name="T8" fmla="*/ 3 w 3"/>
                <a:gd name="T9" fmla="*/ 2 h 7"/>
                <a:gd name="T10" fmla="*/ 3 w 3"/>
                <a:gd name="T11" fmla="*/ 2 h 7"/>
                <a:gd name="T12" fmla="*/ 3 w 3"/>
                <a:gd name="T13" fmla="*/ 3 h 7"/>
                <a:gd name="T14" fmla="*/ 3 w 3"/>
                <a:gd name="T15" fmla="*/ 3 h 7"/>
                <a:gd name="T16" fmla="*/ 0 w 3"/>
                <a:gd name="T17" fmla="*/ 7 h 7"/>
                <a:gd name="T18" fmla="*/ 0 w 3"/>
                <a:gd name="T19" fmla="*/ 7 h 7"/>
                <a:gd name="T20" fmla="*/ 0 w 3"/>
                <a:gd name="T21" fmla="*/ 3 h 7"/>
                <a:gd name="T22" fmla="*/ 2 w 3"/>
                <a:gd name="T23" fmla="*/ 0 h 7"/>
                <a:gd name="T24" fmla="*/ 2 w 3"/>
                <a:gd name="T2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" h="7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2" y="2"/>
                  </a:lnTo>
                  <a:lnTo>
                    <a:pt x="3" y="2"/>
                  </a:lnTo>
                  <a:lnTo>
                    <a:pt x="3" y="2"/>
                  </a:lnTo>
                  <a:lnTo>
                    <a:pt x="3" y="3"/>
                  </a:lnTo>
                  <a:lnTo>
                    <a:pt x="3" y="3"/>
                  </a:lnTo>
                  <a:lnTo>
                    <a:pt x="0" y="7"/>
                  </a:lnTo>
                  <a:lnTo>
                    <a:pt x="0" y="7"/>
                  </a:lnTo>
                  <a:lnTo>
                    <a:pt x="0" y="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IE" sz="1350" dirty="0"/>
            </a:p>
          </p:txBody>
        </p:sp>
        <p:sp>
          <p:nvSpPr>
            <p:cNvPr id="13" name="Freeform 127">
              <a:extLst>
                <a:ext uri="{FF2B5EF4-FFF2-40B4-BE49-F238E27FC236}">
                  <a16:creationId xmlns:a16="http://schemas.microsoft.com/office/drawing/2014/main" id="{86715999-93AF-4FF2-8B43-8A41F1E7CFF1}"/>
                </a:ext>
              </a:extLst>
            </p:cNvPr>
            <p:cNvSpPr>
              <a:spLocks/>
            </p:cNvSpPr>
            <p:nvPr/>
          </p:nvSpPr>
          <p:spPr bwMode="auto">
            <a:xfrm>
              <a:off x="3755450" y="2580243"/>
              <a:ext cx="17712" cy="1771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6 w 6"/>
                <a:gd name="T5" fmla="*/ 0 h 6"/>
                <a:gd name="T6" fmla="*/ 6 w 6"/>
                <a:gd name="T7" fmla="*/ 0 h 6"/>
                <a:gd name="T8" fmla="*/ 6 w 6"/>
                <a:gd name="T9" fmla="*/ 0 h 6"/>
                <a:gd name="T10" fmla="*/ 6 w 6"/>
                <a:gd name="T11" fmla="*/ 0 h 6"/>
                <a:gd name="T12" fmla="*/ 6 w 6"/>
                <a:gd name="T13" fmla="*/ 0 h 6"/>
                <a:gd name="T14" fmla="*/ 6 w 6"/>
                <a:gd name="T15" fmla="*/ 0 h 6"/>
                <a:gd name="T16" fmla="*/ 4 w 6"/>
                <a:gd name="T17" fmla="*/ 2 h 6"/>
                <a:gd name="T18" fmla="*/ 0 w 6"/>
                <a:gd name="T19" fmla="*/ 6 h 6"/>
                <a:gd name="T20" fmla="*/ 0 w 6"/>
                <a:gd name="T21" fmla="*/ 6 h 6"/>
                <a:gd name="T22" fmla="*/ 4 w 6"/>
                <a:gd name="T23" fmla="*/ 0 h 6"/>
                <a:gd name="T24" fmla="*/ 4 w 6"/>
                <a:gd name="T25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6" y="0"/>
                  </a:lnTo>
                  <a:lnTo>
                    <a:pt x="4" y="2"/>
                  </a:lnTo>
                  <a:lnTo>
                    <a:pt x="0" y="6"/>
                  </a:lnTo>
                  <a:lnTo>
                    <a:pt x="0" y="6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IE" sz="1350" dirty="0"/>
            </a:p>
          </p:txBody>
        </p:sp>
        <p:sp>
          <p:nvSpPr>
            <p:cNvPr id="14" name="Freeform 128">
              <a:extLst>
                <a:ext uri="{FF2B5EF4-FFF2-40B4-BE49-F238E27FC236}">
                  <a16:creationId xmlns:a16="http://schemas.microsoft.com/office/drawing/2014/main" id="{5674E5E3-7E91-4295-999F-CA753EC2997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43275" y="2597955"/>
              <a:ext cx="123983" cy="165310"/>
            </a:xfrm>
            <a:custGeom>
              <a:avLst/>
              <a:gdLst>
                <a:gd name="T0" fmla="*/ 0 w 42"/>
                <a:gd name="T1" fmla="*/ 53 h 56"/>
                <a:gd name="T2" fmla="*/ 11 w 42"/>
                <a:gd name="T3" fmla="*/ 27 h 56"/>
                <a:gd name="T4" fmla="*/ 11 w 42"/>
                <a:gd name="T5" fmla="*/ 27 h 56"/>
                <a:gd name="T6" fmla="*/ 13 w 42"/>
                <a:gd name="T7" fmla="*/ 25 h 56"/>
                <a:gd name="T8" fmla="*/ 11 w 42"/>
                <a:gd name="T9" fmla="*/ 0 h 56"/>
                <a:gd name="T10" fmla="*/ 11 w 42"/>
                <a:gd name="T11" fmla="*/ 0 h 56"/>
                <a:gd name="T12" fmla="*/ 13 w 42"/>
                <a:gd name="T13" fmla="*/ 0 h 56"/>
                <a:gd name="T14" fmla="*/ 13 w 42"/>
                <a:gd name="T15" fmla="*/ 0 h 56"/>
                <a:gd name="T16" fmla="*/ 20 w 42"/>
                <a:gd name="T17" fmla="*/ 0 h 56"/>
                <a:gd name="T18" fmla="*/ 20 w 42"/>
                <a:gd name="T19" fmla="*/ 0 h 56"/>
                <a:gd name="T20" fmla="*/ 22 w 42"/>
                <a:gd name="T21" fmla="*/ 3 h 56"/>
                <a:gd name="T22" fmla="*/ 24 w 42"/>
                <a:gd name="T23" fmla="*/ 5 h 56"/>
                <a:gd name="T24" fmla="*/ 24 w 42"/>
                <a:gd name="T25" fmla="*/ 5 h 56"/>
                <a:gd name="T26" fmla="*/ 29 w 42"/>
                <a:gd name="T27" fmla="*/ 7 h 56"/>
                <a:gd name="T28" fmla="*/ 35 w 42"/>
                <a:gd name="T29" fmla="*/ 7 h 56"/>
                <a:gd name="T30" fmla="*/ 35 w 42"/>
                <a:gd name="T31" fmla="*/ 7 h 56"/>
                <a:gd name="T32" fmla="*/ 35 w 42"/>
                <a:gd name="T33" fmla="*/ 7 h 56"/>
                <a:gd name="T34" fmla="*/ 35 w 42"/>
                <a:gd name="T35" fmla="*/ 7 h 56"/>
                <a:gd name="T36" fmla="*/ 37 w 42"/>
                <a:gd name="T37" fmla="*/ 11 h 56"/>
                <a:gd name="T38" fmla="*/ 38 w 42"/>
                <a:gd name="T39" fmla="*/ 14 h 56"/>
                <a:gd name="T40" fmla="*/ 38 w 42"/>
                <a:gd name="T41" fmla="*/ 14 h 56"/>
                <a:gd name="T42" fmla="*/ 40 w 42"/>
                <a:gd name="T43" fmla="*/ 14 h 56"/>
                <a:gd name="T44" fmla="*/ 40 w 42"/>
                <a:gd name="T45" fmla="*/ 14 h 56"/>
                <a:gd name="T46" fmla="*/ 42 w 42"/>
                <a:gd name="T47" fmla="*/ 14 h 56"/>
                <a:gd name="T48" fmla="*/ 22 w 42"/>
                <a:gd name="T49" fmla="*/ 29 h 56"/>
                <a:gd name="T50" fmla="*/ 22 w 42"/>
                <a:gd name="T51" fmla="*/ 29 h 56"/>
                <a:gd name="T52" fmla="*/ 22 w 42"/>
                <a:gd name="T53" fmla="*/ 31 h 56"/>
                <a:gd name="T54" fmla="*/ 9 w 42"/>
                <a:gd name="T55" fmla="*/ 56 h 56"/>
                <a:gd name="T56" fmla="*/ 0 w 42"/>
                <a:gd name="T57" fmla="*/ 5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2" h="56">
                  <a:moveTo>
                    <a:pt x="0" y="53"/>
                  </a:moveTo>
                  <a:lnTo>
                    <a:pt x="11" y="27"/>
                  </a:lnTo>
                  <a:lnTo>
                    <a:pt x="11" y="27"/>
                  </a:lnTo>
                  <a:lnTo>
                    <a:pt x="13" y="25"/>
                  </a:lnTo>
                  <a:lnTo>
                    <a:pt x="11" y="0"/>
                  </a:lnTo>
                  <a:lnTo>
                    <a:pt x="11" y="0"/>
                  </a:lnTo>
                  <a:lnTo>
                    <a:pt x="13" y="0"/>
                  </a:lnTo>
                  <a:lnTo>
                    <a:pt x="13" y="0"/>
                  </a:lnTo>
                  <a:lnTo>
                    <a:pt x="20" y="0"/>
                  </a:lnTo>
                  <a:lnTo>
                    <a:pt x="20" y="0"/>
                  </a:lnTo>
                  <a:lnTo>
                    <a:pt x="22" y="3"/>
                  </a:lnTo>
                  <a:lnTo>
                    <a:pt x="24" y="5"/>
                  </a:lnTo>
                  <a:lnTo>
                    <a:pt x="24" y="5"/>
                  </a:lnTo>
                  <a:lnTo>
                    <a:pt x="29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5" y="7"/>
                  </a:lnTo>
                  <a:lnTo>
                    <a:pt x="37" y="11"/>
                  </a:lnTo>
                  <a:lnTo>
                    <a:pt x="38" y="14"/>
                  </a:lnTo>
                  <a:lnTo>
                    <a:pt x="38" y="14"/>
                  </a:lnTo>
                  <a:lnTo>
                    <a:pt x="40" y="14"/>
                  </a:lnTo>
                  <a:lnTo>
                    <a:pt x="40" y="14"/>
                  </a:lnTo>
                  <a:lnTo>
                    <a:pt x="42" y="14"/>
                  </a:lnTo>
                  <a:lnTo>
                    <a:pt x="22" y="29"/>
                  </a:lnTo>
                  <a:lnTo>
                    <a:pt x="22" y="29"/>
                  </a:lnTo>
                  <a:lnTo>
                    <a:pt x="22" y="31"/>
                  </a:lnTo>
                  <a:lnTo>
                    <a:pt x="9" y="56"/>
                  </a:lnTo>
                  <a:lnTo>
                    <a:pt x="0" y="5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IE" sz="1350" dirty="0"/>
            </a:p>
          </p:txBody>
        </p:sp>
        <p:sp>
          <p:nvSpPr>
            <p:cNvPr id="15" name="Freeform 129">
              <a:extLst>
                <a:ext uri="{FF2B5EF4-FFF2-40B4-BE49-F238E27FC236}">
                  <a16:creationId xmlns:a16="http://schemas.microsoft.com/office/drawing/2014/main" id="{16B0292B-2933-4DE0-A7F4-8ACA7ACD2C89}"/>
                </a:ext>
              </a:extLst>
            </p:cNvPr>
            <p:cNvSpPr>
              <a:spLocks/>
            </p:cNvSpPr>
            <p:nvPr/>
          </p:nvSpPr>
          <p:spPr bwMode="auto">
            <a:xfrm>
              <a:off x="3604900" y="2417884"/>
              <a:ext cx="292244" cy="368996"/>
            </a:xfrm>
            <a:custGeom>
              <a:avLst/>
              <a:gdLst>
                <a:gd name="T0" fmla="*/ 90 w 99"/>
                <a:gd name="T1" fmla="*/ 77 h 125"/>
                <a:gd name="T2" fmla="*/ 90 w 99"/>
                <a:gd name="T3" fmla="*/ 79 h 125"/>
                <a:gd name="T4" fmla="*/ 79 w 99"/>
                <a:gd name="T5" fmla="*/ 90 h 125"/>
                <a:gd name="T6" fmla="*/ 53 w 99"/>
                <a:gd name="T7" fmla="*/ 108 h 125"/>
                <a:gd name="T8" fmla="*/ 48 w 99"/>
                <a:gd name="T9" fmla="*/ 112 h 125"/>
                <a:gd name="T10" fmla="*/ 39 w 99"/>
                <a:gd name="T11" fmla="*/ 125 h 125"/>
                <a:gd name="T12" fmla="*/ 40 w 99"/>
                <a:gd name="T13" fmla="*/ 95 h 125"/>
                <a:gd name="T14" fmla="*/ 64 w 99"/>
                <a:gd name="T15" fmla="*/ 77 h 125"/>
                <a:gd name="T16" fmla="*/ 64 w 99"/>
                <a:gd name="T17" fmla="*/ 73 h 125"/>
                <a:gd name="T18" fmla="*/ 62 w 99"/>
                <a:gd name="T19" fmla="*/ 72 h 125"/>
                <a:gd name="T20" fmla="*/ 59 w 99"/>
                <a:gd name="T21" fmla="*/ 72 h 125"/>
                <a:gd name="T22" fmla="*/ 53 w 99"/>
                <a:gd name="T23" fmla="*/ 72 h 125"/>
                <a:gd name="T24" fmla="*/ 51 w 99"/>
                <a:gd name="T25" fmla="*/ 68 h 125"/>
                <a:gd name="T26" fmla="*/ 51 w 99"/>
                <a:gd name="T27" fmla="*/ 66 h 125"/>
                <a:gd name="T28" fmla="*/ 51 w 99"/>
                <a:gd name="T29" fmla="*/ 66 h 125"/>
                <a:gd name="T30" fmla="*/ 57 w 99"/>
                <a:gd name="T31" fmla="*/ 61 h 125"/>
                <a:gd name="T32" fmla="*/ 61 w 99"/>
                <a:gd name="T33" fmla="*/ 55 h 125"/>
                <a:gd name="T34" fmla="*/ 59 w 99"/>
                <a:gd name="T35" fmla="*/ 53 h 125"/>
                <a:gd name="T36" fmla="*/ 57 w 99"/>
                <a:gd name="T37" fmla="*/ 51 h 125"/>
                <a:gd name="T38" fmla="*/ 53 w 99"/>
                <a:gd name="T39" fmla="*/ 51 h 125"/>
                <a:gd name="T40" fmla="*/ 50 w 99"/>
                <a:gd name="T41" fmla="*/ 57 h 125"/>
                <a:gd name="T42" fmla="*/ 48 w 99"/>
                <a:gd name="T43" fmla="*/ 62 h 125"/>
                <a:gd name="T44" fmla="*/ 39 w 99"/>
                <a:gd name="T45" fmla="*/ 64 h 125"/>
                <a:gd name="T46" fmla="*/ 37 w 99"/>
                <a:gd name="T47" fmla="*/ 59 h 125"/>
                <a:gd name="T48" fmla="*/ 40 w 99"/>
                <a:gd name="T49" fmla="*/ 57 h 125"/>
                <a:gd name="T50" fmla="*/ 44 w 99"/>
                <a:gd name="T51" fmla="*/ 53 h 125"/>
                <a:gd name="T52" fmla="*/ 42 w 99"/>
                <a:gd name="T53" fmla="*/ 46 h 125"/>
                <a:gd name="T54" fmla="*/ 40 w 99"/>
                <a:gd name="T55" fmla="*/ 46 h 125"/>
                <a:gd name="T56" fmla="*/ 37 w 99"/>
                <a:gd name="T57" fmla="*/ 46 h 125"/>
                <a:gd name="T58" fmla="*/ 33 w 99"/>
                <a:gd name="T59" fmla="*/ 55 h 125"/>
                <a:gd name="T60" fmla="*/ 31 w 99"/>
                <a:gd name="T61" fmla="*/ 57 h 125"/>
                <a:gd name="T62" fmla="*/ 26 w 99"/>
                <a:gd name="T63" fmla="*/ 57 h 125"/>
                <a:gd name="T64" fmla="*/ 24 w 99"/>
                <a:gd name="T65" fmla="*/ 57 h 125"/>
                <a:gd name="T66" fmla="*/ 24 w 99"/>
                <a:gd name="T67" fmla="*/ 55 h 125"/>
                <a:gd name="T68" fmla="*/ 20 w 99"/>
                <a:gd name="T69" fmla="*/ 51 h 125"/>
                <a:gd name="T70" fmla="*/ 20 w 99"/>
                <a:gd name="T71" fmla="*/ 51 h 125"/>
                <a:gd name="T72" fmla="*/ 20 w 99"/>
                <a:gd name="T73" fmla="*/ 51 h 125"/>
                <a:gd name="T74" fmla="*/ 20 w 99"/>
                <a:gd name="T75" fmla="*/ 51 h 125"/>
                <a:gd name="T76" fmla="*/ 20 w 99"/>
                <a:gd name="T77" fmla="*/ 51 h 125"/>
                <a:gd name="T78" fmla="*/ 20 w 99"/>
                <a:gd name="T79" fmla="*/ 51 h 125"/>
                <a:gd name="T80" fmla="*/ 17 w 99"/>
                <a:gd name="T81" fmla="*/ 53 h 125"/>
                <a:gd name="T82" fmla="*/ 18 w 99"/>
                <a:gd name="T83" fmla="*/ 84 h 125"/>
                <a:gd name="T84" fmla="*/ 0 w 99"/>
                <a:gd name="T85" fmla="*/ 108 h 125"/>
                <a:gd name="T86" fmla="*/ 4 w 99"/>
                <a:gd name="T87" fmla="*/ 95 h 125"/>
                <a:gd name="T88" fmla="*/ 4 w 99"/>
                <a:gd name="T89" fmla="*/ 84 h 125"/>
                <a:gd name="T90" fmla="*/ 0 w 99"/>
                <a:gd name="T91" fmla="*/ 68 h 125"/>
                <a:gd name="T92" fmla="*/ 0 w 99"/>
                <a:gd name="T93" fmla="*/ 44 h 125"/>
                <a:gd name="T94" fmla="*/ 2 w 99"/>
                <a:gd name="T95" fmla="*/ 37 h 125"/>
                <a:gd name="T96" fmla="*/ 6 w 99"/>
                <a:gd name="T97" fmla="*/ 29 h 125"/>
                <a:gd name="T98" fmla="*/ 6 w 99"/>
                <a:gd name="T99" fmla="*/ 28 h 125"/>
                <a:gd name="T100" fmla="*/ 17 w 99"/>
                <a:gd name="T101" fmla="*/ 13 h 125"/>
                <a:gd name="T102" fmla="*/ 33 w 99"/>
                <a:gd name="T103" fmla="*/ 2 h 125"/>
                <a:gd name="T104" fmla="*/ 51 w 99"/>
                <a:gd name="T105" fmla="*/ 0 h 125"/>
                <a:gd name="T106" fmla="*/ 72 w 99"/>
                <a:gd name="T107" fmla="*/ 4 h 125"/>
                <a:gd name="T108" fmla="*/ 79 w 99"/>
                <a:gd name="T109" fmla="*/ 9 h 125"/>
                <a:gd name="T110" fmla="*/ 92 w 99"/>
                <a:gd name="T111" fmla="*/ 24 h 125"/>
                <a:gd name="T112" fmla="*/ 99 w 99"/>
                <a:gd name="T113" fmla="*/ 40 h 125"/>
                <a:gd name="T114" fmla="*/ 99 w 99"/>
                <a:gd name="T115" fmla="*/ 61 h 125"/>
                <a:gd name="T116" fmla="*/ 96 w 99"/>
                <a:gd name="T117" fmla="*/ 70 h 125"/>
                <a:gd name="T118" fmla="*/ 94 w 99"/>
                <a:gd name="T119" fmla="*/ 72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9" h="125">
                  <a:moveTo>
                    <a:pt x="94" y="72"/>
                  </a:moveTo>
                  <a:lnTo>
                    <a:pt x="90" y="77"/>
                  </a:lnTo>
                  <a:lnTo>
                    <a:pt x="90" y="79"/>
                  </a:lnTo>
                  <a:lnTo>
                    <a:pt x="90" y="79"/>
                  </a:lnTo>
                  <a:lnTo>
                    <a:pt x="86" y="83"/>
                  </a:lnTo>
                  <a:lnTo>
                    <a:pt x="79" y="90"/>
                  </a:lnTo>
                  <a:lnTo>
                    <a:pt x="68" y="99"/>
                  </a:lnTo>
                  <a:lnTo>
                    <a:pt x="53" y="108"/>
                  </a:lnTo>
                  <a:lnTo>
                    <a:pt x="53" y="108"/>
                  </a:lnTo>
                  <a:lnTo>
                    <a:pt x="48" y="112"/>
                  </a:lnTo>
                  <a:lnTo>
                    <a:pt x="44" y="116"/>
                  </a:lnTo>
                  <a:lnTo>
                    <a:pt x="39" y="125"/>
                  </a:lnTo>
                  <a:lnTo>
                    <a:pt x="29" y="121"/>
                  </a:lnTo>
                  <a:lnTo>
                    <a:pt x="40" y="95"/>
                  </a:lnTo>
                  <a:lnTo>
                    <a:pt x="64" y="77"/>
                  </a:lnTo>
                  <a:lnTo>
                    <a:pt x="64" y="77"/>
                  </a:lnTo>
                  <a:lnTo>
                    <a:pt x="64" y="75"/>
                  </a:lnTo>
                  <a:lnTo>
                    <a:pt x="64" y="73"/>
                  </a:lnTo>
                  <a:lnTo>
                    <a:pt x="64" y="73"/>
                  </a:lnTo>
                  <a:lnTo>
                    <a:pt x="62" y="72"/>
                  </a:lnTo>
                  <a:lnTo>
                    <a:pt x="59" y="72"/>
                  </a:lnTo>
                  <a:lnTo>
                    <a:pt x="59" y="72"/>
                  </a:lnTo>
                  <a:lnTo>
                    <a:pt x="53" y="72"/>
                  </a:lnTo>
                  <a:lnTo>
                    <a:pt x="53" y="72"/>
                  </a:lnTo>
                  <a:lnTo>
                    <a:pt x="51" y="70"/>
                  </a:lnTo>
                  <a:lnTo>
                    <a:pt x="51" y="68"/>
                  </a:lnTo>
                  <a:lnTo>
                    <a:pt x="51" y="68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1" y="66"/>
                  </a:lnTo>
                  <a:lnTo>
                    <a:pt x="57" y="61"/>
                  </a:lnTo>
                  <a:lnTo>
                    <a:pt x="59" y="57"/>
                  </a:lnTo>
                  <a:lnTo>
                    <a:pt x="61" y="55"/>
                  </a:lnTo>
                  <a:lnTo>
                    <a:pt x="61" y="55"/>
                  </a:lnTo>
                  <a:lnTo>
                    <a:pt x="59" y="53"/>
                  </a:lnTo>
                  <a:lnTo>
                    <a:pt x="57" y="51"/>
                  </a:lnTo>
                  <a:lnTo>
                    <a:pt x="57" y="51"/>
                  </a:lnTo>
                  <a:lnTo>
                    <a:pt x="55" y="51"/>
                  </a:lnTo>
                  <a:lnTo>
                    <a:pt x="53" y="51"/>
                  </a:lnTo>
                  <a:lnTo>
                    <a:pt x="53" y="51"/>
                  </a:lnTo>
                  <a:lnTo>
                    <a:pt x="50" y="57"/>
                  </a:lnTo>
                  <a:lnTo>
                    <a:pt x="48" y="62"/>
                  </a:lnTo>
                  <a:lnTo>
                    <a:pt x="48" y="62"/>
                  </a:lnTo>
                  <a:lnTo>
                    <a:pt x="42" y="64"/>
                  </a:lnTo>
                  <a:lnTo>
                    <a:pt x="39" y="64"/>
                  </a:lnTo>
                  <a:lnTo>
                    <a:pt x="39" y="64"/>
                  </a:lnTo>
                  <a:lnTo>
                    <a:pt x="37" y="59"/>
                  </a:lnTo>
                  <a:lnTo>
                    <a:pt x="37" y="59"/>
                  </a:lnTo>
                  <a:lnTo>
                    <a:pt x="40" y="57"/>
                  </a:lnTo>
                  <a:lnTo>
                    <a:pt x="44" y="53"/>
                  </a:lnTo>
                  <a:lnTo>
                    <a:pt x="44" y="53"/>
                  </a:lnTo>
                  <a:lnTo>
                    <a:pt x="44" y="50"/>
                  </a:lnTo>
                  <a:lnTo>
                    <a:pt x="42" y="46"/>
                  </a:lnTo>
                  <a:lnTo>
                    <a:pt x="42" y="46"/>
                  </a:lnTo>
                  <a:lnTo>
                    <a:pt x="40" y="46"/>
                  </a:lnTo>
                  <a:lnTo>
                    <a:pt x="37" y="46"/>
                  </a:lnTo>
                  <a:lnTo>
                    <a:pt x="37" y="46"/>
                  </a:lnTo>
                  <a:lnTo>
                    <a:pt x="33" y="50"/>
                  </a:lnTo>
                  <a:lnTo>
                    <a:pt x="33" y="55"/>
                  </a:lnTo>
                  <a:lnTo>
                    <a:pt x="33" y="55"/>
                  </a:lnTo>
                  <a:lnTo>
                    <a:pt x="31" y="57"/>
                  </a:lnTo>
                  <a:lnTo>
                    <a:pt x="31" y="57"/>
                  </a:lnTo>
                  <a:lnTo>
                    <a:pt x="26" y="57"/>
                  </a:lnTo>
                  <a:lnTo>
                    <a:pt x="26" y="57"/>
                  </a:lnTo>
                  <a:lnTo>
                    <a:pt x="24" y="57"/>
                  </a:lnTo>
                  <a:lnTo>
                    <a:pt x="24" y="55"/>
                  </a:lnTo>
                  <a:lnTo>
                    <a:pt x="24" y="55"/>
                  </a:lnTo>
                  <a:lnTo>
                    <a:pt x="22" y="53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20" y="51"/>
                  </a:lnTo>
                  <a:lnTo>
                    <a:pt x="17" y="53"/>
                  </a:lnTo>
                  <a:lnTo>
                    <a:pt x="17" y="55"/>
                  </a:lnTo>
                  <a:lnTo>
                    <a:pt x="18" y="84"/>
                  </a:lnTo>
                  <a:lnTo>
                    <a:pt x="6" y="110"/>
                  </a:lnTo>
                  <a:lnTo>
                    <a:pt x="0" y="108"/>
                  </a:lnTo>
                  <a:lnTo>
                    <a:pt x="0" y="108"/>
                  </a:lnTo>
                  <a:lnTo>
                    <a:pt x="4" y="95"/>
                  </a:lnTo>
                  <a:lnTo>
                    <a:pt x="4" y="90"/>
                  </a:lnTo>
                  <a:lnTo>
                    <a:pt x="4" y="84"/>
                  </a:lnTo>
                  <a:lnTo>
                    <a:pt x="4" y="84"/>
                  </a:lnTo>
                  <a:lnTo>
                    <a:pt x="0" y="68"/>
                  </a:lnTo>
                  <a:lnTo>
                    <a:pt x="0" y="53"/>
                  </a:lnTo>
                  <a:lnTo>
                    <a:pt x="0" y="44"/>
                  </a:lnTo>
                  <a:lnTo>
                    <a:pt x="2" y="37"/>
                  </a:lnTo>
                  <a:lnTo>
                    <a:pt x="2" y="37"/>
                  </a:lnTo>
                  <a:lnTo>
                    <a:pt x="6" y="29"/>
                  </a:lnTo>
                  <a:lnTo>
                    <a:pt x="6" y="29"/>
                  </a:lnTo>
                  <a:lnTo>
                    <a:pt x="6" y="28"/>
                  </a:lnTo>
                  <a:lnTo>
                    <a:pt x="6" y="28"/>
                  </a:lnTo>
                  <a:lnTo>
                    <a:pt x="11" y="20"/>
                  </a:lnTo>
                  <a:lnTo>
                    <a:pt x="17" y="13"/>
                  </a:lnTo>
                  <a:lnTo>
                    <a:pt x="26" y="7"/>
                  </a:lnTo>
                  <a:lnTo>
                    <a:pt x="33" y="2"/>
                  </a:lnTo>
                  <a:lnTo>
                    <a:pt x="42" y="0"/>
                  </a:lnTo>
                  <a:lnTo>
                    <a:pt x="51" y="0"/>
                  </a:lnTo>
                  <a:lnTo>
                    <a:pt x="62" y="0"/>
                  </a:lnTo>
                  <a:lnTo>
                    <a:pt x="72" y="4"/>
                  </a:lnTo>
                  <a:lnTo>
                    <a:pt x="72" y="4"/>
                  </a:lnTo>
                  <a:lnTo>
                    <a:pt x="79" y="9"/>
                  </a:lnTo>
                  <a:lnTo>
                    <a:pt x="86" y="17"/>
                  </a:lnTo>
                  <a:lnTo>
                    <a:pt x="92" y="24"/>
                  </a:lnTo>
                  <a:lnTo>
                    <a:pt x="97" y="31"/>
                  </a:lnTo>
                  <a:lnTo>
                    <a:pt x="99" y="40"/>
                  </a:lnTo>
                  <a:lnTo>
                    <a:pt x="99" y="51"/>
                  </a:lnTo>
                  <a:lnTo>
                    <a:pt x="99" y="61"/>
                  </a:lnTo>
                  <a:lnTo>
                    <a:pt x="96" y="70"/>
                  </a:lnTo>
                  <a:lnTo>
                    <a:pt x="96" y="70"/>
                  </a:lnTo>
                  <a:lnTo>
                    <a:pt x="94" y="72"/>
                  </a:lnTo>
                  <a:lnTo>
                    <a:pt x="94" y="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IE" sz="1350" dirty="0"/>
            </a:p>
          </p:txBody>
        </p:sp>
        <p:sp>
          <p:nvSpPr>
            <p:cNvPr id="16" name="Freeform 130">
              <a:extLst>
                <a:ext uri="{FF2B5EF4-FFF2-40B4-BE49-F238E27FC236}">
                  <a16:creationId xmlns:a16="http://schemas.microsoft.com/office/drawing/2014/main" id="{79586C66-0828-4FF9-A8F1-60E955EC3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62472" y="2169918"/>
              <a:ext cx="879687" cy="1050902"/>
            </a:xfrm>
            <a:custGeom>
              <a:avLst/>
              <a:gdLst>
                <a:gd name="T0" fmla="*/ 153 w 298"/>
                <a:gd name="T1" fmla="*/ 0 h 356"/>
                <a:gd name="T2" fmla="*/ 74 w 298"/>
                <a:gd name="T3" fmla="*/ 31 h 356"/>
                <a:gd name="T4" fmla="*/ 39 w 298"/>
                <a:gd name="T5" fmla="*/ 110 h 356"/>
                <a:gd name="T6" fmla="*/ 24 w 298"/>
                <a:gd name="T7" fmla="*/ 143 h 356"/>
                <a:gd name="T8" fmla="*/ 4 w 298"/>
                <a:gd name="T9" fmla="*/ 168 h 356"/>
                <a:gd name="T10" fmla="*/ 15 w 298"/>
                <a:gd name="T11" fmla="*/ 192 h 356"/>
                <a:gd name="T12" fmla="*/ 13 w 298"/>
                <a:gd name="T13" fmla="*/ 209 h 356"/>
                <a:gd name="T14" fmla="*/ 13 w 298"/>
                <a:gd name="T15" fmla="*/ 214 h 356"/>
                <a:gd name="T16" fmla="*/ 13 w 298"/>
                <a:gd name="T17" fmla="*/ 229 h 356"/>
                <a:gd name="T18" fmla="*/ 19 w 298"/>
                <a:gd name="T19" fmla="*/ 247 h 356"/>
                <a:gd name="T20" fmla="*/ 21 w 298"/>
                <a:gd name="T21" fmla="*/ 284 h 356"/>
                <a:gd name="T22" fmla="*/ 65 w 298"/>
                <a:gd name="T23" fmla="*/ 293 h 356"/>
                <a:gd name="T24" fmla="*/ 101 w 298"/>
                <a:gd name="T25" fmla="*/ 334 h 356"/>
                <a:gd name="T26" fmla="*/ 153 w 298"/>
                <a:gd name="T27" fmla="*/ 356 h 356"/>
                <a:gd name="T28" fmla="*/ 237 w 298"/>
                <a:gd name="T29" fmla="*/ 308 h 356"/>
                <a:gd name="T30" fmla="*/ 290 w 298"/>
                <a:gd name="T31" fmla="*/ 176 h 356"/>
                <a:gd name="T32" fmla="*/ 290 w 298"/>
                <a:gd name="T33" fmla="*/ 88 h 356"/>
                <a:gd name="T34" fmla="*/ 241 w 298"/>
                <a:gd name="T35" fmla="*/ 23 h 356"/>
                <a:gd name="T36" fmla="*/ 212 w 298"/>
                <a:gd name="T37" fmla="*/ 31 h 356"/>
                <a:gd name="T38" fmla="*/ 212 w 298"/>
                <a:gd name="T39" fmla="*/ 58 h 356"/>
                <a:gd name="T40" fmla="*/ 199 w 298"/>
                <a:gd name="T41" fmla="*/ 53 h 356"/>
                <a:gd name="T42" fmla="*/ 169 w 298"/>
                <a:gd name="T43" fmla="*/ 45 h 356"/>
                <a:gd name="T44" fmla="*/ 158 w 298"/>
                <a:gd name="T45" fmla="*/ 51 h 356"/>
                <a:gd name="T46" fmla="*/ 160 w 298"/>
                <a:gd name="T47" fmla="*/ 20 h 356"/>
                <a:gd name="T48" fmla="*/ 127 w 298"/>
                <a:gd name="T49" fmla="*/ 56 h 356"/>
                <a:gd name="T50" fmla="*/ 118 w 298"/>
                <a:gd name="T51" fmla="*/ 66 h 356"/>
                <a:gd name="T52" fmla="*/ 105 w 298"/>
                <a:gd name="T53" fmla="*/ 38 h 356"/>
                <a:gd name="T54" fmla="*/ 57 w 298"/>
                <a:gd name="T55" fmla="*/ 141 h 356"/>
                <a:gd name="T56" fmla="*/ 81 w 298"/>
                <a:gd name="T57" fmla="*/ 128 h 356"/>
                <a:gd name="T58" fmla="*/ 83 w 298"/>
                <a:gd name="T59" fmla="*/ 141 h 356"/>
                <a:gd name="T60" fmla="*/ 70 w 298"/>
                <a:gd name="T61" fmla="*/ 77 h 356"/>
                <a:gd name="T62" fmla="*/ 98 w 298"/>
                <a:gd name="T63" fmla="*/ 95 h 356"/>
                <a:gd name="T64" fmla="*/ 151 w 298"/>
                <a:gd name="T65" fmla="*/ 235 h 356"/>
                <a:gd name="T66" fmla="*/ 149 w 298"/>
                <a:gd name="T67" fmla="*/ 246 h 356"/>
                <a:gd name="T68" fmla="*/ 127 w 298"/>
                <a:gd name="T69" fmla="*/ 251 h 356"/>
                <a:gd name="T70" fmla="*/ 100 w 298"/>
                <a:gd name="T71" fmla="*/ 235 h 356"/>
                <a:gd name="T72" fmla="*/ 96 w 298"/>
                <a:gd name="T73" fmla="*/ 214 h 356"/>
                <a:gd name="T74" fmla="*/ 100 w 298"/>
                <a:gd name="T75" fmla="*/ 201 h 356"/>
                <a:gd name="T76" fmla="*/ 164 w 298"/>
                <a:gd name="T77" fmla="*/ 214 h 356"/>
                <a:gd name="T78" fmla="*/ 127 w 298"/>
                <a:gd name="T79" fmla="*/ 207 h 356"/>
                <a:gd name="T80" fmla="*/ 109 w 298"/>
                <a:gd name="T81" fmla="*/ 170 h 356"/>
                <a:gd name="T82" fmla="*/ 111 w 298"/>
                <a:gd name="T83" fmla="*/ 113 h 356"/>
                <a:gd name="T84" fmla="*/ 145 w 298"/>
                <a:gd name="T85" fmla="*/ 77 h 356"/>
                <a:gd name="T86" fmla="*/ 202 w 298"/>
                <a:gd name="T87" fmla="*/ 86 h 356"/>
                <a:gd name="T88" fmla="*/ 224 w 298"/>
                <a:gd name="T89" fmla="*/ 146 h 356"/>
                <a:gd name="T90" fmla="*/ 208 w 298"/>
                <a:gd name="T91" fmla="*/ 176 h 356"/>
                <a:gd name="T92" fmla="*/ 228 w 298"/>
                <a:gd name="T93" fmla="*/ 224 h 356"/>
                <a:gd name="T94" fmla="*/ 208 w 298"/>
                <a:gd name="T95" fmla="*/ 205 h 356"/>
                <a:gd name="T96" fmla="*/ 230 w 298"/>
                <a:gd name="T97" fmla="*/ 214 h 356"/>
                <a:gd name="T98" fmla="*/ 232 w 298"/>
                <a:gd name="T99" fmla="*/ 90 h 356"/>
                <a:gd name="T100" fmla="*/ 259 w 298"/>
                <a:gd name="T101" fmla="*/ 69 h 356"/>
                <a:gd name="T102" fmla="*/ 237 w 298"/>
                <a:gd name="T103" fmla="*/ 91 h 356"/>
                <a:gd name="T104" fmla="*/ 267 w 298"/>
                <a:gd name="T105" fmla="*/ 181 h 356"/>
                <a:gd name="T106" fmla="*/ 235 w 298"/>
                <a:gd name="T107" fmla="*/ 167 h 356"/>
                <a:gd name="T108" fmla="*/ 267 w 298"/>
                <a:gd name="T109" fmla="*/ 176 h 356"/>
                <a:gd name="T110" fmla="*/ 248 w 298"/>
                <a:gd name="T111" fmla="*/ 132 h 356"/>
                <a:gd name="T112" fmla="*/ 250 w 298"/>
                <a:gd name="T113" fmla="*/ 121 h 356"/>
                <a:gd name="T114" fmla="*/ 276 w 298"/>
                <a:gd name="T115" fmla="*/ 130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8" h="356">
                  <a:moveTo>
                    <a:pt x="224" y="16"/>
                  </a:moveTo>
                  <a:lnTo>
                    <a:pt x="224" y="16"/>
                  </a:lnTo>
                  <a:lnTo>
                    <a:pt x="206" y="9"/>
                  </a:lnTo>
                  <a:lnTo>
                    <a:pt x="188" y="3"/>
                  </a:lnTo>
                  <a:lnTo>
                    <a:pt x="171" y="0"/>
                  </a:lnTo>
                  <a:lnTo>
                    <a:pt x="153" y="0"/>
                  </a:lnTo>
                  <a:lnTo>
                    <a:pt x="136" y="0"/>
                  </a:lnTo>
                  <a:lnTo>
                    <a:pt x="120" y="5"/>
                  </a:lnTo>
                  <a:lnTo>
                    <a:pt x="103" y="12"/>
                  </a:lnTo>
                  <a:lnTo>
                    <a:pt x="87" y="22"/>
                  </a:lnTo>
                  <a:lnTo>
                    <a:pt x="87" y="22"/>
                  </a:lnTo>
                  <a:lnTo>
                    <a:pt x="74" y="31"/>
                  </a:lnTo>
                  <a:lnTo>
                    <a:pt x="65" y="44"/>
                  </a:lnTo>
                  <a:lnTo>
                    <a:pt x="56" y="58"/>
                  </a:lnTo>
                  <a:lnTo>
                    <a:pt x="50" y="71"/>
                  </a:lnTo>
                  <a:lnTo>
                    <a:pt x="41" y="95"/>
                  </a:lnTo>
                  <a:lnTo>
                    <a:pt x="39" y="110"/>
                  </a:lnTo>
                  <a:lnTo>
                    <a:pt x="39" y="110"/>
                  </a:lnTo>
                  <a:lnTo>
                    <a:pt x="41" y="115"/>
                  </a:lnTo>
                  <a:lnTo>
                    <a:pt x="41" y="123"/>
                  </a:lnTo>
                  <a:lnTo>
                    <a:pt x="39" y="126"/>
                  </a:lnTo>
                  <a:lnTo>
                    <a:pt x="37" y="132"/>
                  </a:lnTo>
                  <a:lnTo>
                    <a:pt x="32" y="137"/>
                  </a:lnTo>
                  <a:lnTo>
                    <a:pt x="24" y="143"/>
                  </a:lnTo>
                  <a:lnTo>
                    <a:pt x="24" y="143"/>
                  </a:lnTo>
                  <a:lnTo>
                    <a:pt x="4" y="154"/>
                  </a:lnTo>
                  <a:lnTo>
                    <a:pt x="0" y="157"/>
                  </a:lnTo>
                  <a:lnTo>
                    <a:pt x="2" y="163"/>
                  </a:lnTo>
                  <a:lnTo>
                    <a:pt x="2" y="163"/>
                  </a:lnTo>
                  <a:lnTo>
                    <a:pt x="4" y="168"/>
                  </a:lnTo>
                  <a:lnTo>
                    <a:pt x="6" y="172"/>
                  </a:lnTo>
                  <a:lnTo>
                    <a:pt x="13" y="179"/>
                  </a:lnTo>
                  <a:lnTo>
                    <a:pt x="13" y="179"/>
                  </a:lnTo>
                  <a:lnTo>
                    <a:pt x="17" y="185"/>
                  </a:lnTo>
                  <a:lnTo>
                    <a:pt x="17" y="189"/>
                  </a:lnTo>
                  <a:lnTo>
                    <a:pt x="15" y="192"/>
                  </a:lnTo>
                  <a:lnTo>
                    <a:pt x="15" y="192"/>
                  </a:lnTo>
                  <a:lnTo>
                    <a:pt x="10" y="196"/>
                  </a:lnTo>
                  <a:lnTo>
                    <a:pt x="10" y="200"/>
                  </a:lnTo>
                  <a:lnTo>
                    <a:pt x="10" y="205"/>
                  </a:lnTo>
                  <a:lnTo>
                    <a:pt x="10" y="205"/>
                  </a:lnTo>
                  <a:lnTo>
                    <a:pt x="13" y="209"/>
                  </a:lnTo>
                  <a:lnTo>
                    <a:pt x="19" y="212"/>
                  </a:lnTo>
                  <a:lnTo>
                    <a:pt x="28" y="214"/>
                  </a:lnTo>
                  <a:lnTo>
                    <a:pt x="28" y="214"/>
                  </a:lnTo>
                  <a:lnTo>
                    <a:pt x="22" y="212"/>
                  </a:lnTo>
                  <a:lnTo>
                    <a:pt x="17" y="212"/>
                  </a:lnTo>
                  <a:lnTo>
                    <a:pt x="13" y="214"/>
                  </a:lnTo>
                  <a:lnTo>
                    <a:pt x="13" y="214"/>
                  </a:lnTo>
                  <a:lnTo>
                    <a:pt x="8" y="218"/>
                  </a:lnTo>
                  <a:lnTo>
                    <a:pt x="8" y="222"/>
                  </a:lnTo>
                  <a:lnTo>
                    <a:pt x="8" y="225"/>
                  </a:lnTo>
                  <a:lnTo>
                    <a:pt x="8" y="225"/>
                  </a:lnTo>
                  <a:lnTo>
                    <a:pt x="13" y="229"/>
                  </a:lnTo>
                  <a:lnTo>
                    <a:pt x="19" y="231"/>
                  </a:lnTo>
                  <a:lnTo>
                    <a:pt x="19" y="231"/>
                  </a:lnTo>
                  <a:lnTo>
                    <a:pt x="19" y="236"/>
                  </a:lnTo>
                  <a:lnTo>
                    <a:pt x="19" y="242"/>
                  </a:lnTo>
                  <a:lnTo>
                    <a:pt x="19" y="242"/>
                  </a:lnTo>
                  <a:lnTo>
                    <a:pt x="19" y="247"/>
                  </a:lnTo>
                  <a:lnTo>
                    <a:pt x="17" y="251"/>
                  </a:lnTo>
                  <a:lnTo>
                    <a:pt x="11" y="262"/>
                  </a:lnTo>
                  <a:lnTo>
                    <a:pt x="11" y="262"/>
                  </a:lnTo>
                  <a:lnTo>
                    <a:pt x="11" y="269"/>
                  </a:lnTo>
                  <a:lnTo>
                    <a:pt x="13" y="277"/>
                  </a:lnTo>
                  <a:lnTo>
                    <a:pt x="21" y="284"/>
                  </a:lnTo>
                  <a:lnTo>
                    <a:pt x="24" y="288"/>
                  </a:lnTo>
                  <a:lnTo>
                    <a:pt x="30" y="290"/>
                  </a:lnTo>
                  <a:lnTo>
                    <a:pt x="30" y="290"/>
                  </a:lnTo>
                  <a:lnTo>
                    <a:pt x="50" y="291"/>
                  </a:lnTo>
                  <a:lnTo>
                    <a:pt x="65" y="293"/>
                  </a:lnTo>
                  <a:lnTo>
                    <a:pt x="65" y="293"/>
                  </a:lnTo>
                  <a:lnTo>
                    <a:pt x="74" y="295"/>
                  </a:lnTo>
                  <a:lnTo>
                    <a:pt x="81" y="301"/>
                  </a:lnTo>
                  <a:lnTo>
                    <a:pt x="87" y="306"/>
                  </a:lnTo>
                  <a:lnTo>
                    <a:pt x="92" y="315"/>
                  </a:lnTo>
                  <a:lnTo>
                    <a:pt x="98" y="324"/>
                  </a:lnTo>
                  <a:lnTo>
                    <a:pt x="101" y="334"/>
                  </a:lnTo>
                  <a:lnTo>
                    <a:pt x="103" y="345"/>
                  </a:lnTo>
                  <a:lnTo>
                    <a:pt x="105" y="354"/>
                  </a:lnTo>
                  <a:lnTo>
                    <a:pt x="105" y="354"/>
                  </a:lnTo>
                  <a:lnTo>
                    <a:pt x="129" y="356"/>
                  </a:lnTo>
                  <a:lnTo>
                    <a:pt x="153" y="356"/>
                  </a:lnTo>
                  <a:lnTo>
                    <a:pt x="153" y="356"/>
                  </a:lnTo>
                  <a:lnTo>
                    <a:pt x="175" y="354"/>
                  </a:lnTo>
                  <a:lnTo>
                    <a:pt x="199" y="350"/>
                  </a:lnTo>
                  <a:lnTo>
                    <a:pt x="219" y="343"/>
                  </a:lnTo>
                  <a:lnTo>
                    <a:pt x="241" y="334"/>
                  </a:lnTo>
                  <a:lnTo>
                    <a:pt x="241" y="334"/>
                  </a:lnTo>
                  <a:lnTo>
                    <a:pt x="237" y="308"/>
                  </a:lnTo>
                  <a:lnTo>
                    <a:pt x="239" y="288"/>
                  </a:lnTo>
                  <a:lnTo>
                    <a:pt x="245" y="269"/>
                  </a:lnTo>
                  <a:lnTo>
                    <a:pt x="252" y="253"/>
                  </a:lnTo>
                  <a:lnTo>
                    <a:pt x="272" y="220"/>
                  </a:lnTo>
                  <a:lnTo>
                    <a:pt x="281" y="200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94" y="161"/>
                  </a:lnTo>
                  <a:lnTo>
                    <a:pt x="296" y="143"/>
                  </a:lnTo>
                  <a:lnTo>
                    <a:pt x="298" y="123"/>
                  </a:lnTo>
                  <a:lnTo>
                    <a:pt x="294" y="99"/>
                  </a:lnTo>
                  <a:lnTo>
                    <a:pt x="290" y="88"/>
                  </a:lnTo>
                  <a:lnTo>
                    <a:pt x="287" y="77"/>
                  </a:lnTo>
                  <a:lnTo>
                    <a:pt x="281" y="64"/>
                  </a:lnTo>
                  <a:lnTo>
                    <a:pt x="274" y="53"/>
                  </a:lnTo>
                  <a:lnTo>
                    <a:pt x="265" y="44"/>
                  </a:lnTo>
                  <a:lnTo>
                    <a:pt x="254" y="33"/>
                  </a:lnTo>
                  <a:lnTo>
                    <a:pt x="241" y="23"/>
                  </a:lnTo>
                  <a:lnTo>
                    <a:pt x="224" y="16"/>
                  </a:lnTo>
                  <a:lnTo>
                    <a:pt x="224" y="16"/>
                  </a:lnTo>
                  <a:close/>
                  <a:moveTo>
                    <a:pt x="199" y="53"/>
                  </a:moveTo>
                  <a:lnTo>
                    <a:pt x="208" y="34"/>
                  </a:lnTo>
                  <a:lnTo>
                    <a:pt x="208" y="34"/>
                  </a:lnTo>
                  <a:lnTo>
                    <a:pt x="212" y="31"/>
                  </a:lnTo>
                  <a:lnTo>
                    <a:pt x="217" y="31"/>
                  </a:lnTo>
                  <a:lnTo>
                    <a:pt x="217" y="31"/>
                  </a:lnTo>
                  <a:lnTo>
                    <a:pt x="221" y="34"/>
                  </a:lnTo>
                  <a:lnTo>
                    <a:pt x="221" y="40"/>
                  </a:lnTo>
                  <a:lnTo>
                    <a:pt x="212" y="58"/>
                  </a:lnTo>
                  <a:lnTo>
                    <a:pt x="212" y="58"/>
                  </a:lnTo>
                  <a:lnTo>
                    <a:pt x="208" y="62"/>
                  </a:lnTo>
                  <a:lnTo>
                    <a:pt x="202" y="62"/>
                  </a:lnTo>
                  <a:lnTo>
                    <a:pt x="202" y="62"/>
                  </a:lnTo>
                  <a:lnTo>
                    <a:pt x="199" y="58"/>
                  </a:lnTo>
                  <a:lnTo>
                    <a:pt x="199" y="53"/>
                  </a:lnTo>
                  <a:lnTo>
                    <a:pt x="199" y="53"/>
                  </a:lnTo>
                  <a:close/>
                  <a:moveTo>
                    <a:pt x="160" y="20"/>
                  </a:moveTo>
                  <a:lnTo>
                    <a:pt x="160" y="20"/>
                  </a:lnTo>
                  <a:lnTo>
                    <a:pt x="166" y="22"/>
                  </a:lnTo>
                  <a:lnTo>
                    <a:pt x="167" y="25"/>
                  </a:lnTo>
                  <a:lnTo>
                    <a:pt x="169" y="45"/>
                  </a:lnTo>
                  <a:lnTo>
                    <a:pt x="169" y="45"/>
                  </a:lnTo>
                  <a:lnTo>
                    <a:pt x="167" y="51"/>
                  </a:lnTo>
                  <a:lnTo>
                    <a:pt x="164" y="53"/>
                  </a:lnTo>
                  <a:lnTo>
                    <a:pt x="164" y="53"/>
                  </a:lnTo>
                  <a:lnTo>
                    <a:pt x="160" y="53"/>
                  </a:lnTo>
                  <a:lnTo>
                    <a:pt x="160" y="53"/>
                  </a:lnTo>
                  <a:lnTo>
                    <a:pt x="158" y="51"/>
                  </a:lnTo>
                  <a:lnTo>
                    <a:pt x="156" y="47"/>
                  </a:lnTo>
                  <a:lnTo>
                    <a:pt x="155" y="27"/>
                  </a:lnTo>
                  <a:lnTo>
                    <a:pt x="155" y="27"/>
                  </a:lnTo>
                  <a:lnTo>
                    <a:pt x="156" y="22"/>
                  </a:lnTo>
                  <a:lnTo>
                    <a:pt x="160" y="20"/>
                  </a:lnTo>
                  <a:lnTo>
                    <a:pt x="160" y="20"/>
                  </a:lnTo>
                  <a:close/>
                  <a:moveTo>
                    <a:pt x="105" y="38"/>
                  </a:moveTo>
                  <a:lnTo>
                    <a:pt x="105" y="38"/>
                  </a:lnTo>
                  <a:lnTo>
                    <a:pt x="111" y="36"/>
                  </a:lnTo>
                  <a:lnTo>
                    <a:pt x="114" y="40"/>
                  </a:lnTo>
                  <a:lnTo>
                    <a:pt x="127" y="56"/>
                  </a:lnTo>
                  <a:lnTo>
                    <a:pt x="127" y="56"/>
                  </a:lnTo>
                  <a:lnTo>
                    <a:pt x="127" y="60"/>
                  </a:lnTo>
                  <a:lnTo>
                    <a:pt x="125" y="66"/>
                  </a:lnTo>
                  <a:lnTo>
                    <a:pt x="125" y="66"/>
                  </a:lnTo>
                  <a:lnTo>
                    <a:pt x="122" y="66"/>
                  </a:lnTo>
                  <a:lnTo>
                    <a:pt x="118" y="66"/>
                  </a:lnTo>
                  <a:lnTo>
                    <a:pt x="118" y="66"/>
                  </a:lnTo>
                  <a:lnTo>
                    <a:pt x="116" y="64"/>
                  </a:lnTo>
                  <a:lnTo>
                    <a:pt x="103" y="47"/>
                  </a:lnTo>
                  <a:lnTo>
                    <a:pt x="103" y="47"/>
                  </a:lnTo>
                  <a:lnTo>
                    <a:pt x="103" y="42"/>
                  </a:lnTo>
                  <a:lnTo>
                    <a:pt x="105" y="38"/>
                  </a:lnTo>
                  <a:lnTo>
                    <a:pt x="105" y="38"/>
                  </a:lnTo>
                  <a:close/>
                  <a:moveTo>
                    <a:pt x="83" y="141"/>
                  </a:moveTo>
                  <a:lnTo>
                    <a:pt x="63" y="143"/>
                  </a:lnTo>
                  <a:lnTo>
                    <a:pt x="63" y="143"/>
                  </a:lnTo>
                  <a:lnTo>
                    <a:pt x="59" y="143"/>
                  </a:lnTo>
                  <a:lnTo>
                    <a:pt x="59" y="143"/>
                  </a:lnTo>
                  <a:lnTo>
                    <a:pt x="57" y="141"/>
                  </a:lnTo>
                  <a:lnTo>
                    <a:pt x="56" y="137"/>
                  </a:lnTo>
                  <a:lnTo>
                    <a:pt x="56" y="137"/>
                  </a:lnTo>
                  <a:lnTo>
                    <a:pt x="57" y="132"/>
                  </a:lnTo>
                  <a:lnTo>
                    <a:pt x="61" y="130"/>
                  </a:lnTo>
                  <a:lnTo>
                    <a:pt x="81" y="128"/>
                  </a:lnTo>
                  <a:lnTo>
                    <a:pt x="81" y="128"/>
                  </a:lnTo>
                  <a:lnTo>
                    <a:pt x="87" y="130"/>
                  </a:lnTo>
                  <a:lnTo>
                    <a:pt x="89" y="134"/>
                  </a:lnTo>
                  <a:lnTo>
                    <a:pt x="89" y="134"/>
                  </a:lnTo>
                  <a:lnTo>
                    <a:pt x="87" y="139"/>
                  </a:lnTo>
                  <a:lnTo>
                    <a:pt x="83" y="141"/>
                  </a:lnTo>
                  <a:lnTo>
                    <a:pt x="83" y="141"/>
                  </a:lnTo>
                  <a:close/>
                  <a:moveTo>
                    <a:pt x="70" y="90"/>
                  </a:moveTo>
                  <a:lnTo>
                    <a:pt x="70" y="90"/>
                  </a:lnTo>
                  <a:lnTo>
                    <a:pt x="67" y="86"/>
                  </a:lnTo>
                  <a:lnTo>
                    <a:pt x="67" y="80"/>
                  </a:lnTo>
                  <a:lnTo>
                    <a:pt x="67" y="80"/>
                  </a:lnTo>
                  <a:lnTo>
                    <a:pt x="70" y="77"/>
                  </a:lnTo>
                  <a:lnTo>
                    <a:pt x="76" y="77"/>
                  </a:lnTo>
                  <a:lnTo>
                    <a:pt x="94" y="86"/>
                  </a:lnTo>
                  <a:lnTo>
                    <a:pt x="94" y="86"/>
                  </a:lnTo>
                  <a:lnTo>
                    <a:pt x="98" y="90"/>
                  </a:lnTo>
                  <a:lnTo>
                    <a:pt x="98" y="95"/>
                  </a:lnTo>
                  <a:lnTo>
                    <a:pt x="98" y="95"/>
                  </a:lnTo>
                  <a:lnTo>
                    <a:pt x="94" y="99"/>
                  </a:lnTo>
                  <a:lnTo>
                    <a:pt x="89" y="97"/>
                  </a:lnTo>
                  <a:lnTo>
                    <a:pt x="70" y="90"/>
                  </a:lnTo>
                  <a:close/>
                  <a:moveTo>
                    <a:pt x="155" y="233"/>
                  </a:moveTo>
                  <a:lnTo>
                    <a:pt x="153" y="231"/>
                  </a:lnTo>
                  <a:lnTo>
                    <a:pt x="151" y="235"/>
                  </a:lnTo>
                  <a:lnTo>
                    <a:pt x="153" y="236"/>
                  </a:lnTo>
                  <a:lnTo>
                    <a:pt x="151" y="240"/>
                  </a:lnTo>
                  <a:lnTo>
                    <a:pt x="149" y="240"/>
                  </a:lnTo>
                  <a:lnTo>
                    <a:pt x="147" y="244"/>
                  </a:lnTo>
                  <a:lnTo>
                    <a:pt x="149" y="246"/>
                  </a:lnTo>
                  <a:lnTo>
                    <a:pt x="149" y="246"/>
                  </a:lnTo>
                  <a:lnTo>
                    <a:pt x="145" y="247"/>
                  </a:lnTo>
                  <a:lnTo>
                    <a:pt x="142" y="249"/>
                  </a:lnTo>
                  <a:lnTo>
                    <a:pt x="136" y="251"/>
                  </a:lnTo>
                  <a:lnTo>
                    <a:pt x="131" y="249"/>
                  </a:lnTo>
                  <a:lnTo>
                    <a:pt x="131" y="249"/>
                  </a:lnTo>
                  <a:lnTo>
                    <a:pt x="127" y="251"/>
                  </a:lnTo>
                  <a:lnTo>
                    <a:pt x="122" y="251"/>
                  </a:lnTo>
                  <a:lnTo>
                    <a:pt x="105" y="242"/>
                  </a:lnTo>
                  <a:lnTo>
                    <a:pt x="105" y="242"/>
                  </a:lnTo>
                  <a:lnTo>
                    <a:pt x="101" y="238"/>
                  </a:lnTo>
                  <a:lnTo>
                    <a:pt x="100" y="235"/>
                  </a:lnTo>
                  <a:lnTo>
                    <a:pt x="100" y="235"/>
                  </a:lnTo>
                  <a:lnTo>
                    <a:pt x="96" y="231"/>
                  </a:lnTo>
                  <a:lnTo>
                    <a:pt x="92" y="227"/>
                  </a:lnTo>
                  <a:lnTo>
                    <a:pt x="90" y="222"/>
                  </a:lnTo>
                  <a:lnTo>
                    <a:pt x="92" y="218"/>
                  </a:lnTo>
                  <a:lnTo>
                    <a:pt x="94" y="220"/>
                  </a:lnTo>
                  <a:lnTo>
                    <a:pt x="96" y="214"/>
                  </a:lnTo>
                  <a:lnTo>
                    <a:pt x="94" y="214"/>
                  </a:lnTo>
                  <a:lnTo>
                    <a:pt x="96" y="209"/>
                  </a:lnTo>
                  <a:lnTo>
                    <a:pt x="98" y="211"/>
                  </a:lnTo>
                  <a:lnTo>
                    <a:pt x="100" y="207"/>
                  </a:lnTo>
                  <a:lnTo>
                    <a:pt x="98" y="205"/>
                  </a:lnTo>
                  <a:lnTo>
                    <a:pt x="100" y="201"/>
                  </a:lnTo>
                  <a:lnTo>
                    <a:pt x="156" y="227"/>
                  </a:lnTo>
                  <a:lnTo>
                    <a:pt x="155" y="233"/>
                  </a:lnTo>
                  <a:close/>
                  <a:moveTo>
                    <a:pt x="175" y="201"/>
                  </a:moveTo>
                  <a:lnTo>
                    <a:pt x="175" y="201"/>
                  </a:lnTo>
                  <a:lnTo>
                    <a:pt x="167" y="207"/>
                  </a:lnTo>
                  <a:lnTo>
                    <a:pt x="164" y="214"/>
                  </a:lnTo>
                  <a:lnTo>
                    <a:pt x="160" y="224"/>
                  </a:lnTo>
                  <a:lnTo>
                    <a:pt x="160" y="224"/>
                  </a:lnTo>
                  <a:lnTo>
                    <a:pt x="134" y="211"/>
                  </a:lnTo>
                  <a:lnTo>
                    <a:pt x="134" y="211"/>
                  </a:lnTo>
                  <a:lnTo>
                    <a:pt x="127" y="207"/>
                  </a:lnTo>
                  <a:lnTo>
                    <a:pt x="127" y="207"/>
                  </a:lnTo>
                  <a:lnTo>
                    <a:pt x="101" y="196"/>
                  </a:lnTo>
                  <a:lnTo>
                    <a:pt x="101" y="196"/>
                  </a:lnTo>
                  <a:lnTo>
                    <a:pt x="107" y="187"/>
                  </a:lnTo>
                  <a:lnTo>
                    <a:pt x="109" y="179"/>
                  </a:lnTo>
                  <a:lnTo>
                    <a:pt x="109" y="170"/>
                  </a:lnTo>
                  <a:lnTo>
                    <a:pt x="109" y="170"/>
                  </a:lnTo>
                  <a:lnTo>
                    <a:pt x="107" y="157"/>
                  </a:lnTo>
                  <a:lnTo>
                    <a:pt x="105" y="146"/>
                  </a:lnTo>
                  <a:lnTo>
                    <a:pt x="107" y="128"/>
                  </a:lnTo>
                  <a:lnTo>
                    <a:pt x="109" y="117"/>
                  </a:lnTo>
                  <a:lnTo>
                    <a:pt x="111" y="113"/>
                  </a:lnTo>
                  <a:lnTo>
                    <a:pt x="111" y="113"/>
                  </a:lnTo>
                  <a:lnTo>
                    <a:pt x="112" y="108"/>
                  </a:lnTo>
                  <a:lnTo>
                    <a:pt x="112" y="108"/>
                  </a:lnTo>
                  <a:lnTo>
                    <a:pt x="118" y="97"/>
                  </a:lnTo>
                  <a:lnTo>
                    <a:pt x="127" y="88"/>
                  </a:lnTo>
                  <a:lnTo>
                    <a:pt x="136" y="82"/>
                  </a:lnTo>
                  <a:lnTo>
                    <a:pt x="145" y="77"/>
                  </a:lnTo>
                  <a:lnTo>
                    <a:pt x="156" y="75"/>
                  </a:lnTo>
                  <a:lnTo>
                    <a:pt x="169" y="73"/>
                  </a:lnTo>
                  <a:lnTo>
                    <a:pt x="180" y="75"/>
                  </a:lnTo>
                  <a:lnTo>
                    <a:pt x="191" y="79"/>
                  </a:lnTo>
                  <a:lnTo>
                    <a:pt x="191" y="79"/>
                  </a:lnTo>
                  <a:lnTo>
                    <a:pt x="202" y="86"/>
                  </a:lnTo>
                  <a:lnTo>
                    <a:pt x="212" y="93"/>
                  </a:lnTo>
                  <a:lnTo>
                    <a:pt x="217" y="102"/>
                  </a:lnTo>
                  <a:lnTo>
                    <a:pt x="223" y="113"/>
                  </a:lnTo>
                  <a:lnTo>
                    <a:pt x="224" y="124"/>
                  </a:lnTo>
                  <a:lnTo>
                    <a:pt x="226" y="135"/>
                  </a:lnTo>
                  <a:lnTo>
                    <a:pt x="224" y="146"/>
                  </a:lnTo>
                  <a:lnTo>
                    <a:pt x="221" y="157"/>
                  </a:lnTo>
                  <a:lnTo>
                    <a:pt x="221" y="157"/>
                  </a:lnTo>
                  <a:lnTo>
                    <a:pt x="217" y="163"/>
                  </a:lnTo>
                  <a:lnTo>
                    <a:pt x="217" y="163"/>
                  </a:lnTo>
                  <a:lnTo>
                    <a:pt x="215" y="167"/>
                  </a:lnTo>
                  <a:lnTo>
                    <a:pt x="208" y="176"/>
                  </a:lnTo>
                  <a:lnTo>
                    <a:pt x="195" y="189"/>
                  </a:lnTo>
                  <a:lnTo>
                    <a:pt x="186" y="194"/>
                  </a:lnTo>
                  <a:lnTo>
                    <a:pt x="175" y="201"/>
                  </a:lnTo>
                  <a:lnTo>
                    <a:pt x="175" y="201"/>
                  </a:lnTo>
                  <a:close/>
                  <a:moveTo>
                    <a:pt x="228" y="224"/>
                  </a:moveTo>
                  <a:lnTo>
                    <a:pt x="228" y="224"/>
                  </a:lnTo>
                  <a:lnTo>
                    <a:pt x="224" y="225"/>
                  </a:lnTo>
                  <a:lnTo>
                    <a:pt x="221" y="224"/>
                  </a:lnTo>
                  <a:lnTo>
                    <a:pt x="221" y="224"/>
                  </a:lnTo>
                  <a:lnTo>
                    <a:pt x="219" y="222"/>
                  </a:lnTo>
                  <a:lnTo>
                    <a:pt x="208" y="205"/>
                  </a:lnTo>
                  <a:lnTo>
                    <a:pt x="208" y="205"/>
                  </a:lnTo>
                  <a:lnTo>
                    <a:pt x="206" y="200"/>
                  </a:lnTo>
                  <a:lnTo>
                    <a:pt x="208" y="196"/>
                  </a:lnTo>
                  <a:lnTo>
                    <a:pt x="208" y="196"/>
                  </a:lnTo>
                  <a:lnTo>
                    <a:pt x="213" y="196"/>
                  </a:lnTo>
                  <a:lnTo>
                    <a:pt x="217" y="198"/>
                  </a:lnTo>
                  <a:lnTo>
                    <a:pt x="230" y="214"/>
                  </a:lnTo>
                  <a:lnTo>
                    <a:pt x="230" y="214"/>
                  </a:lnTo>
                  <a:lnTo>
                    <a:pt x="230" y="220"/>
                  </a:lnTo>
                  <a:lnTo>
                    <a:pt x="228" y="224"/>
                  </a:lnTo>
                  <a:lnTo>
                    <a:pt x="228" y="224"/>
                  </a:lnTo>
                  <a:close/>
                  <a:moveTo>
                    <a:pt x="232" y="90"/>
                  </a:moveTo>
                  <a:lnTo>
                    <a:pt x="232" y="90"/>
                  </a:lnTo>
                  <a:lnTo>
                    <a:pt x="232" y="84"/>
                  </a:lnTo>
                  <a:lnTo>
                    <a:pt x="234" y="80"/>
                  </a:lnTo>
                  <a:lnTo>
                    <a:pt x="250" y="67"/>
                  </a:lnTo>
                  <a:lnTo>
                    <a:pt x="250" y="67"/>
                  </a:lnTo>
                  <a:lnTo>
                    <a:pt x="256" y="67"/>
                  </a:lnTo>
                  <a:lnTo>
                    <a:pt x="259" y="69"/>
                  </a:lnTo>
                  <a:lnTo>
                    <a:pt x="259" y="69"/>
                  </a:lnTo>
                  <a:lnTo>
                    <a:pt x="261" y="75"/>
                  </a:lnTo>
                  <a:lnTo>
                    <a:pt x="257" y="79"/>
                  </a:lnTo>
                  <a:lnTo>
                    <a:pt x="241" y="90"/>
                  </a:lnTo>
                  <a:lnTo>
                    <a:pt x="241" y="90"/>
                  </a:lnTo>
                  <a:lnTo>
                    <a:pt x="237" y="91"/>
                  </a:lnTo>
                  <a:lnTo>
                    <a:pt x="235" y="91"/>
                  </a:lnTo>
                  <a:lnTo>
                    <a:pt x="235" y="91"/>
                  </a:lnTo>
                  <a:lnTo>
                    <a:pt x="232" y="90"/>
                  </a:lnTo>
                  <a:lnTo>
                    <a:pt x="232" y="90"/>
                  </a:lnTo>
                  <a:close/>
                  <a:moveTo>
                    <a:pt x="267" y="181"/>
                  </a:moveTo>
                  <a:lnTo>
                    <a:pt x="267" y="181"/>
                  </a:lnTo>
                  <a:lnTo>
                    <a:pt x="263" y="183"/>
                  </a:lnTo>
                  <a:lnTo>
                    <a:pt x="257" y="183"/>
                  </a:lnTo>
                  <a:lnTo>
                    <a:pt x="239" y="176"/>
                  </a:lnTo>
                  <a:lnTo>
                    <a:pt x="239" y="176"/>
                  </a:lnTo>
                  <a:lnTo>
                    <a:pt x="235" y="172"/>
                  </a:lnTo>
                  <a:lnTo>
                    <a:pt x="235" y="167"/>
                  </a:lnTo>
                  <a:lnTo>
                    <a:pt x="235" y="167"/>
                  </a:lnTo>
                  <a:lnTo>
                    <a:pt x="239" y="163"/>
                  </a:lnTo>
                  <a:lnTo>
                    <a:pt x="245" y="163"/>
                  </a:lnTo>
                  <a:lnTo>
                    <a:pt x="263" y="172"/>
                  </a:lnTo>
                  <a:lnTo>
                    <a:pt x="263" y="172"/>
                  </a:lnTo>
                  <a:lnTo>
                    <a:pt x="267" y="176"/>
                  </a:lnTo>
                  <a:lnTo>
                    <a:pt x="267" y="181"/>
                  </a:lnTo>
                  <a:lnTo>
                    <a:pt x="267" y="181"/>
                  </a:lnTo>
                  <a:close/>
                  <a:moveTo>
                    <a:pt x="272" y="132"/>
                  </a:moveTo>
                  <a:lnTo>
                    <a:pt x="252" y="134"/>
                  </a:lnTo>
                  <a:lnTo>
                    <a:pt x="252" y="134"/>
                  </a:lnTo>
                  <a:lnTo>
                    <a:pt x="248" y="132"/>
                  </a:lnTo>
                  <a:lnTo>
                    <a:pt x="248" y="132"/>
                  </a:lnTo>
                  <a:lnTo>
                    <a:pt x="246" y="130"/>
                  </a:lnTo>
                  <a:lnTo>
                    <a:pt x="245" y="128"/>
                  </a:lnTo>
                  <a:lnTo>
                    <a:pt x="245" y="128"/>
                  </a:lnTo>
                  <a:lnTo>
                    <a:pt x="246" y="123"/>
                  </a:lnTo>
                  <a:lnTo>
                    <a:pt x="250" y="121"/>
                  </a:lnTo>
                  <a:lnTo>
                    <a:pt x="270" y="119"/>
                  </a:lnTo>
                  <a:lnTo>
                    <a:pt x="270" y="119"/>
                  </a:lnTo>
                  <a:lnTo>
                    <a:pt x="276" y="121"/>
                  </a:lnTo>
                  <a:lnTo>
                    <a:pt x="278" y="124"/>
                  </a:lnTo>
                  <a:lnTo>
                    <a:pt x="278" y="124"/>
                  </a:lnTo>
                  <a:lnTo>
                    <a:pt x="276" y="130"/>
                  </a:lnTo>
                  <a:lnTo>
                    <a:pt x="272" y="132"/>
                  </a:lnTo>
                  <a:lnTo>
                    <a:pt x="272" y="1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51435" tIns="25718" rIns="51435" bIns="25718" numCol="1" anchor="t" anchorCtr="0" compatLnSpc="1">
              <a:prstTxWarp prst="textNoShape">
                <a:avLst/>
              </a:prstTxWarp>
            </a:bodyPr>
            <a:lstStyle/>
            <a:p>
              <a:endParaRPr lang="en-IE" sz="1350" dirty="0"/>
            </a:p>
          </p:txBody>
        </p:sp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ED736B-BC59-4CA3-B103-CFAA23DA85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487"/>
            <a:ext cx="7886700" cy="994172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Ключевые тренды при реализации стратегий цифровизации производства</a:t>
            </a:r>
          </a:p>
        </p:txBody>
      </p:sp>
    </p:spTree>
    <p:extLst>
      <p:ext uri="{BB962C8B-B14F-4D97-AF65-F5344CB8AC3E}">
        <p14:creationId xmlns:p14="http://schemas.microsoft.com/office/powerpoint/2010/main" val="17114420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5777"/>
            <a:ext cx="7886700" cy="99417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</a:rPr>
              <a:t>Как это работает:</a:t>
            </a:r>
          </a:p>
        </p:txBody>
      </p:sp>
      <p:sp>
        <p:nvSpPr>
          <p:cNvPr id="6" name="Freeform: Shape 115">
            <a:extLst>
              <a:ext uri="{FF2B5EF4-FFF2-40B4-BE49-F238E27FC236}">
                <a16:creationId xmlns:a16="http://schemas.microsoft.com/office/drawing/2014/main" id="{52BED051-9FD9-468C-B28E-0ED94DFCB869}"/>
              </a:ext>
            </a:extLst>
          </p:cNvPr>
          <p:cNvSpPr>
            <a:spLocks/>
          </p:cNvSpPr>
          <p:nvPr/>
        </p:nvSpPr>
        <p:spPr>
          <a:xfrm>
            <a:off x="2742492" y="1113588"/>
            <a:ext cx="3810952" cy="3822429"/>
          </a:xfrm>
          <a:custGeom>
            <a:avLst/>
            <a:gdLst>
              <a:gd name="connsiteX0" fmla="*/ 2122567 w 5081269"/>
              <a:gd name="connsiteY0" fmla="*/ 3459480 h 5096572"/>
              <a:gd name="connsiteX1" fmla="*/ 2924835 w 5081269"/>
              <a:gd name="connsiteY1" fmla="*/ 3459480 h 5096572"/>
              <a:gd name="connsiteX2" fmla="*/ 2924835 w 5081269"/>
              <a:gd name="connsiteY2" fmla="*/ 3459480 h 5096572"/>
              <a:gd name="connsiteX3" fmla="*/ 2948891 w 5081269"/>
              <a:gd name="connsiteY3" fmla="*/ 3459480 h 5096572"/>
              <a:gd name="connsiteX4" fmla="*/ 3065281 w 5081269"/>
              <a:gd name="connsiteY4" fmla="*/ 3523549 h 5096572"/>
              <a:gd name="connsiteX5" fmla="*/ 3493164 w 5081269"/>
              <a:gd name="connsiteY5" fmla="*/ 4206929 h 5096572"/>
              <a:gd name="connsiteX6" fmla="*/ 3493164 w 5081269"/>
              <a:gd name="connsiteY6" fmla="*/ 4349123 h 5096572"/>
              <a:gd name="connsiteX7" fmla="*/ 3065281 w 5081269"/>
              <a:gd name="connsiteY7" fmla="*/ 5032504 h 5096572"/>
              <a:gd name="connsiteX8" fmla="*/ 2948891 w 5081269"/>
              <a:gd name="connsiteY8" fmla="*/ 5096572 h 5096572"/>
              <a:gd name="connsiteX9" fmla="*/ 2924835 w 5081269"/>
              <a:gd name="connsiteY9" fmla="*/ 5096572 h 5096572"/>
              <a:gd name="connsiteX10" fmla="*/ 2146623 w 5081269"/>
              <a:gd name="connsiteY10" fmla="*/ 5096572 h 5096572"/>
              <a:gd name="connsiteX11" fmla="*/ 2122567 w 5081269"/>
              <a:gd name="connsiteY11" fmla="*/ 5096572 h 5096572"/>
              <a:gd name="connsiteX12" fmla="*/ 2104975 w 5081269"/>
              <a:gd name="connsiteY12" fmla="*/ 5095453 h 5096572"/>
              <a:gd name="connsiteX13" fmla="*/ 2071478 w 5081269"/>
              <a:gd name="connsiteY13" fmla="*/ 5086803 h 5096572"/>
              <a:gd name="connsiteX14" fmla="*/ 2055941 w 5081269"/>
              <a:gd name="connsiteY14" fmla="*/ 5079475 h 5096572"/>
              <a:gd name="connsiteX15" fmla="*/ 2006177 w 5081269"/>
              <a:gd name="connsiteY15" fmla="*/ 5032504 h 5096572"/>
              <a:gd name="connsiteX16" fmla="*/ 1578295 w 5081269"/>
              <a:gd name="connsiteY16" fmla="*/ 4349123 h 5096572"/>
              <a:gd name="connsiteX17" fmla="*/ 1562946 w 5081269"/>
              <a:gd name="connsiteY17" fmla="*/ 4314653 h 5096572"/>
              <a:gd name="connsiteX18" fmla="*/ 1562946 w 5081269"/>
              <a:gd name="connsiteY18" fmla="*/ 4241399 h 5096572"/>
              <a:gd name="connsiteX19" fmla="*/ 1578295 w 5081269"/>
              <a:gd name="connsiteY19" fmla="*/ 4206929 h 5096572"/>
              <a:gd name="connsiteX20" fmla="*/ 2006177 w 5081269"/>
              <a:gd name="connsiteY20" fmla="*/ 3523549 h 5096572"/>
              <a:gd name="connsiteX21" fmla="*/ 2122567 w 5081269"/>
              <a:gd name="connsiteY21" fmla="*/ 3459480 h 5096572"/>
              <a:gd name="connsiteX22" fmla="*/ 3690207 w 5081269"/>
              <a:gd name="connsiteY22" fmla="*/ 2623002 h 5096572"/>
              <a:gd name="connsiteX23" fmla="*/ 4492475 w 5081269"/>
              <a:gd name="connsiteY23" fmla="*/ 2623002 h 5096572"/>
              <a:gd name="connsiteX24" fmla="*/ 4492475 w 5081269"/>
              <a:gd name="connsiteY24" fmla="*/ 2623002 h 5096572"/>
              <a:gd name="connsiteX25" fmla="*/ 4516531 w 5081269"/>
              <a:gd name="connsiteY25" fmla="*/ 2623002 h 5096572"/>
              <a:gd name="connsiteX26" fmla="*/ 4632921 w 5081269"/>
              <a:gd name="connsiteY26" fmla="*/ 2687071 h 5096572"/>
              <a:gd name="connsiteX27" fmla="*/ 5060804 w 5081269"/>
              <a:gd name="connsiteY27" fmla="*/ 3370451 h 5096572"/>
              <a:gd name="connsiteX28" fmla="*/ 5060804 w 5081269"/>
              <a:gd name="connsiteY28" fmla="*/ 3512645 h 5096572"/>
              <a:gd name="connsiteX29" fmla="*/ 4632921 w 5081269"/>
              <a:gd name="connsiteY29" fmla="*/ 4196026 h 5096572"/>
              <a:gd name="connsiteX30" fmla="*/ 4516531 w 5081269"/>
              <a:gd name="connsiteY30" fmla="*/ 4260094 h 5096572"/>
              <a:gd name="connsiteX31" fmla="*/ 4492475 w 5081269"/>
              <a:gd name="connsiteY31" fmla="*/ 4260094 h 5096572"/>
              <a:gd name="connsiteX32" fmla="*/ 3714263 w 5081269"/>
              <a:gd name="connsiteY32" fmla="*/ 4260094 h 5096572"/>
              <a:gd name="connsiteX33" fmla="*/ 3690207 w 5081269"/>
              <a:gd name="connsiteY33" fmla="*/ 4260094 h 5096572"/>
              <a:gd name="connsiteX34" fmla="*/ 3672615 w 5081269"/>
              <a:gd name="connsiteY34" fmla="*/ 4258975 h 5096572"/>
              <a:gd name="connsiteX35" fmla="*/ 3639118 w 5081269"/>
              <a:gd name="connsiteY35" fmla="*/ 4250325 h 5096572"/>
              <a:gd name="connsiteX36" fmla="*/ 3623581 w 5081269"/>
              <a:gd name="connsiteY36" fmla="*/ 4242997 h 5096572"/>
              <a:gd name="connsiteX37" fmla="*/ 3573817 w 5081269"/>
              <a:gd name="connsiteY37" fmla="*/ 4196026 h 5096572"/>
              <a:gd name="connsiteX38" fmla="*/ 3145935 w 5081269"/>
              <a:gd name="connsiteY38" fmla="*/ 3512645 h 5096572"/>
              <a:gd name="connsiteX39" fmla="*/ 3130585 w 5081269"/>
              <a:gd name="connsiteY39" fmla="*/ 3478175 h 5096572"/>
              <a:gd name="connsiteX40" fmla="*/ 3130585 w 5081269"/>
              <a:gd name="connsiteY40" fmla="*/ 3404921 h 5096572"/>
              <a:gd name="connsiteX41" fmla="*/ 3145935 w 5081269"/>
              <a:gd name="connsiteY41" fmla="*/ 3370451 h 5096572"/>
              <a:gd name="connsiteX42" fmla="*/ 3573817 w 5081269"/>
              <a:gd name="connsiteY42" fmla="*/ 2687071 h 5096572"/>
              <a:gd name="connsiteX43" fmla="*/ 3690207 w 5081269"/>
              <a:gd name="connsiteY43" fmla="*/ 2623002 h 5096572"/>
              <a:gd name="connsiteX44" fmla="*/ 564737 w 5081269"/>
              <a:gd name="connsiteY44" fmla="*/ 2623002 h 5096572"/>
              <a:gd name="connsiteX45" fmla="*/ 1367005 w 5081269"/>
              <a:gd name="connsiteY45" fmla="*/ 2623002 h 5096572"/>
              <a:gd name="connsiteX46" fmla="*/ 1367006 w 5081269"/>
              <a:gd name="connsiteY46" fmla="*/ 2623002 h 5096572"/>
              <a:gd name="connsiteX47" fmla="*/ 1391061 w 5081269"/>
              <a:gd name="connsiteY47" fmla="*/ 2623002 h 5096572"/>
              <a:gd name="connsiteX48" fmla="*/ 1507451 w 5081269"/>
              <a:gd name="connsiteY48" fmla="*/ 2687071 h 5096572"/>
              <a:gd name="connsiteX49" fmla="*/ 1935334 w 5081269"/>
              <a:gd name="connsiteY49" fmla="*/ 3370451 h 5096572"/>
              <a:gd name="connsiteX50" fmla="*/ 1935334 w 5081269"/>
              <a:gd name="connsiteY50" fmla="*/ 3512645 h 5096572"/>
              <a:gd name="connsiteX51" fmla="*/ 1507451 w 5081269"/>
              <a:gd name="connsiteY51" fmla="*/ 4196026 h 5096572"/>
              <a:gd name="connsiteX52" fmla="*/ 1391061 w 5081269"/>
              <a:gd name="connsiteY52" fmla="*/ 4260094 h 5096572"/>
              <a:gd name="connsiteX53" fmla="*/ 1367005 w 5081269"/>
              <a:gd name="connsiteY53" fmla="*/ 4260094 h 5096572"/>
              <a:gd name="connsiteX54" fmla="*/ 588793 w 5081269"/>
              <a:gd name="connsiteY54" fmla="*/ 4260094 h 5096572"/>
              <a:gd name="connsiteX55" fmla="*/ 564737 w 5081269"/>
              <a:gd name="connsiteY55" fmla="*/ 4260094 h 5096572"/>
              <a:gd name="connsiteX56" fmla="*/ 547145 w 5081269"/>
              <a:gd name="connsiteY56" fmla="*/ 4258975 h 5096572"/>
              <a:gd name="connsiteX57" fmla="*/ 513648 w 5081269"/>
              <a:gd name="connsiteY57" fmla="*/ 4250325 h 5096572"/>
              <a:gd name="connsiteX58" fmla="*/ 498111 w 5081269"/>
              <a:gd name="connsiteY58" fmla="*/ 4242997 h 5096572"/>
              <a:gd name="connsiteX59" fmla="*/ 448347 w 5081269"/>
              <a:gd name="connsiteY59" fmla="*/ 4196026 h 5096572"/>
              <a:gd name="connsiteX60" fmla="*/ 20465 w 5081269"/>
              <a:gd name="connsiteY60" fmla="*/ 3512645 h 5096572"/>
              <a:gd name="connsiteX61" fmla="*/ 5116 w 5081269"/>
              <a:gd name="connsiteY61" fmla="*/ 3478175 h 5096572"/>
              <a:gd name="connsiteX62" fmla="*/ 5116 w 5081269"/>
              <a:gd name="connsiteY62" fmla="*/ 3404921 h 5096572"/>
              <a:gd name="connsiteX63" fmla="*/ 20465 w 5081269"/>
              <a:gd name="connsiteY63" fmla="*/ 3370451 h 5096572"/>
              <a:gd name="connsiteX64" fmla="*/ 448347 w 5081269"/>
              <a:gd name="connsiteY64" fmla="*/ 2687071 h 5096572"/>
              <a:gd name="connsiteX65" fmla="*/ 564737 w 5081269"/>
              <a:gd name="connsiteY65" fmla="*/ 2623002 h 5096572"/>
              <a:gd name="connsiteX66" fmla="*/ 2122567 w 5081269"/>
              <a:gd name="connsiteY66" fmla="*/ 1740828 h 5096572"/>
              <a:gd name="connsiteX67" fmla="*/ 2924835 w 5081269"/>
              <a:gd name="connsiteY67" fmla="*/ 1740828 h 5096572"/>
              <a:gd name="connsiteX68" fmla="*/ 2924835 w 5081269"/>
              <a:gd name="connsiteY68" fmla="*/ 1740828 h 5096572"/>
              <a:gd name="connsiteX69" fmla="*/ 2948891 w 5081269"/>
              <a:gd name="connsiteY69" fmla="*/ 1740828 h 5096572"/>
              <a:gd name="connsiteX70" fmla="*/ 3065281 w 5081269"/>
              <a:gd name="connsiteY70" fmla="*/ 1804897 h 5096572"/>
              <a:gd name="connsiteX71" fmla="*/ 3493164 w 5081269"/>
              <a:gd name="connsiteY71" fmla="*/ 2488277 h 5096572"/>
              <a:gd name="connsiteX72" fmla="*/ 3493164 w 5081269"/>
              <a:gd name="connsiteY72" fmla="*/ 2630471 h 5096572"/>
              <a:gd name="connsiteX73" fmla="*/ 3065281 w 5081269"/>
              <a:gd name="connsiteY73" fmla="*/ 3313851 h 5096572"/>
              <a:gd name="connsiteX74" fmla="*/ 2948891 w 5081269"/>
              <a:gd name="connsiteY74" fmla="*/ 3377920 h 5096572"/>
              <a:gd name="connsiteX75" fmla="*/ 2924835 w 5081269"/>
              <a:gd name="connsiteY75" fmla="*/ 3377920 h 5096572"/>
              <a:gd name="connsiteX76" fmla="*/ 2146623 w 5081269"/>
              <a:gd name="connsiteY76" fmla="*/ 3377920 h 5096572"/>
              <a:gd name="connsiteX77" fmla="*/ 2122567 w 5081269"/>
              <a:gd name="connsiteY77" fmla="*/ 3377920 h 5096572"/>
              <a:gd name="connsiteX78" fmla="*/ 2104975 w 5081269"/>
              <a:gd name="connsiteY78" fmla="*/ 3376801 h 5096572"/>
              <a:gd name="connsiteX79" fmla="*/ 2071478 w 5081269"/>
              <a:gd name="connsiteY79" fmla="*/ 3368151 h 5096572"/>
              <a:gd name="connsiteX80" fmla="*/ 2055941 w 5081269"/>
              <a:gd name="connsiteY80" fmla="*/ 3360823 h 5096572"/>
              <a:gd name="connsiteX81" fmla="*/ 2006177 w 5081269"/>
              <a:gd name="connsiteY81" fmla="*/ 3313851 h 5096572"/>
              <a:gd name="connsiteX82" fmla="*/ 1578295 w 5081269"/>
              <a:gd name="connsiteY82" fmla="*/ 2630471 h 5096572"/>
              <a:gd name="connsiteX83" fmla="*/ 1562945 w 5081269"/>
              <a:gd name="connsiteY83" fmla="*/ 2596001 h 5096572"/>
              <a:gd name="connsiteX84" fmla="*/ 1562945 w 5081269"/>
              <a:gd name="connsiteY84" fmla="*/ 2522747 h 5096572"/>
              <a:gd name="connsiteX85" fmla="*/ 1578295 w 5081269"/>
              <a:gd name="connsiteY85" fmla="*/ 2488277 h 5096572"/>
              <a:gd name="connsiteX86" fmla="*/ 2006177 w 5081269"/>
              <a:gd name="connsiteY86" fmla="*/ 1804897 h 5096572"/>
              <a:gd name="connsiteX87" fmla="*/ 2122567 w 5081269"/>
              <a:gd name="connsiteY87" fmla="*/ 1740828 h 5096572"/>
              <a:gd name="connsiteX88" fmla="*/ 564737 w 5081269"/>
              <a:gd name="connsiteY88" fmla="*/ 862782 h 5096572"/>
              <a:gd name="connsiteX89" fmla="*/ 1367005 w 5081269"/>
              <a:gd name="connsiteY89" fmla="*/ 862782 h 5096572"/>
              <a:gd name="connsiteX90" fmla="*/ 1367006 w 5081269"/>
              <a:gd name="connsiteY90" fmla="*/ 862782 h 5096572"/>
              <a:gd name="connsiteX91" fmla="*/ 1391061 w 5081269"/>
              <a:gd name="connsiteY91" fmla="*/ 862782 h 5096572"/>
              <a:gd name="connsiteX92" fmla="*/ 1507451 w 5081269"/>
              <a:gd name="connsiteY92" fmla="*/ 926851 h 5096572"/>
              <a:gd name="connsiteX93" fmla="*/ 1935334 w 5081269"/>
              <a:gd name="connsiteY93" fmla="*/ 1610231 h 5096572"/>
              <a:gd name="connsiteX94" fmla="*/ 1935334 w 5081269"/>
              <a:gd name="connsiteY94" fmla="*/ 1752425 h 5096572"/>
              <a:gd name="connsiteX95" fmla="*/ 1507451 w 5081269"/>
              <a:gd name="connsiteY95" fmla="*/ 2435805 h 5096572"/>
              <a:gd name="connsiteX96" fmla="*/ 1391061 w 5081269"/>
              <a:gd name="connsiteY96" fmla="*/ 2499874 h 5096572"/>
              <a:gd name="connsiteX97" fmla="*/ 1367005 w 5081269"/>
              <a:gd name="connsiteY97" fmla="*/ 2499874 h 5096572"/>
              <a:gd name="connsiteX98" fmla="*/ 588793 w 5081269"/>
              <a:gd name="connsiteY98" fmla="*/ 2499874 h 5096572"/>
              <a:gd name="connsiteX99" fmla="*/ 564737 w 5081269"/>
              <a:gd name="connsiteY99" fmla="*/ 2499874 h 5096572"/>
              <a:gd name="connsiteX100" fmla="*/ 547145 w 5081269"/>
              <a:gd name="connsiteY100" fmla="*/ 2498755 h 5096572"/>
              <a:gd name="connsiteX101" fmla="*/ 513648 w 5081269"/>
              <a:gd name="connsiteY101" fmla="*/ 2490105 h 5096572"/>
              <a:gd name="connsiteX102" fmla="*/ 498111 w 5081269"/>
              <a:gd name="connsiteY102" fmla="*/ 2482777 h 5096572"/>
              <a:gd name="connsiteX103" fmla="*/ 448347 w 5081269"/>
              <a:gd name="connsiteY103" fmla="*/ 2435805 h 5096572"/>
              <a:gd name="connsiteX104" fmla="*/ 20465 w 5081269"/>
              <a:gd name="connsiteY104" fmla="*/ 1752425 h 5096572"/>
              <a:gd name="connsiteX105" fmla="*/ 5116 w 5081269"/>
              <a:gd name="connsiteY105" fmla="*/ 1717955 h 5096572"/>
              <a:gd name="connsiteX106" fmla="*/ 5116 w 5081269"/>
              <a:gd name="connsiteY106" fmla="*/ 1644701 h 5096572"/>
              <a:gd name="connsiteX107" fmla="*/ 20465 w 5081269"/>
              <a:gd name="connsiteY107" fmla="*/ 1610231 h 5096572"/>
              <a:gd name="connsiteX108" fmla="*/ 448347 w 5081269"/>
              <a:gd name="connsiteY108" fmla="*/ 926851 h 5096572"/>
              <a:gd name="connsiteX109" fmla="*/ 564737 w 5081269"/>
              <a:gd name="connsiteY109" fmla="*/ 862782 h 5096572"/>
              <a:gd name="connsiteX110" fmla="*/ 3690207 w 5081269"/>
              <a:gd name="connsiteY110" fmla="*/ 862782 h 5096572"/>
              <a:gd name="connsiteX111" fmla="*/ 4492475 w 5081269"/>
              <a:gd name="connsiteY111" fmla="*/ 862782 h 5096572"/>
              <a:gd name="connsiteX112" fmla="*/ 4492475 w 5081269"/>
              <a:gd name="connsiteY112" fmla="*/ 862782 h 5096572"/>
              <a:gd name="connsiteX113" fmla="*/ 4516531 w 5081269"/>
              <a:gd name="connsiteY113" fmla="*/ 862782 h 5096572"/>
              <a:gd name="connsiteX114" fmla="*/ 4632921 w 5081269"/>
              <a:gd name="connsiteY114" fmla="*/ 926851 h 5096572"/>
              <a:gd name="connsiteX115" fmla="*/ 5060804 w 5081269"/>
              <a:gd name="connsiteY115" fmla="*/ 1610231 h 5096572"/>
              <a:gd name="connsiteX116" fmla="*/ 5060804 w 5081269"/>
              <a:gd name="connsiteY116" fmla="*/ 1752425 h 5096572"/>
              <a:gd name="connsiteX117" fmla="*/ 4632921 w 5081269"/>
              <a:gd name="connsiteY117" fmla="*/ 2435805 h 5096572"/>
              <a:gd name="connsiteX118" fmla="*/ 4516531 w 5081269"/>
              <a:gd name="connsiteY118" fmla="*/ 2499874 h 5096572"/>
              <a:gd name="connsiteX119" fmla="*/ 4492475 w 5081269"/>
              <a:gd name="connsiteY119" fmla="*/ 2499874 h 5096572"/>
              <a:gd name="connsiteX120" fmla="*/ 3714263 w 5081269"/>
              <a:gd name="connsiteY120" fmla="*/ 2499874 h 5096572"/>
              <a:gd name="connsiteX121" fmla="*/ 3690207 w 5081269"/>
              <a:gd name="connsiteY121" fmla="*/ 2499874 h 5096572"/>
              <a:gd name="connsiteX122" fmla="*/ 3672615 w 5081269"/>
              <a:gd name="connsiteY122" fmla="*/ 2498755 h 5096572"/>
              <a:gd name="connsiteX123" fmla="*/ 3639118 w 5081269"/>
              <a:gd name="connsiteY123" fmla="*/ 2490105 h 5096572"/>
              <a:gd name="connsiteX124" fmla="*/ 3623581 w 5081269"/>
              <a:gd name="connsiteY124" fmla="*/ 2482777 h 5096572"/>
              <a:gd name="connsiteX125" fmla="*/ 3573817 w 5081269"/>
              <a:gd name="connsiteY125" fmla="*/ 2435805 h 5096572"/>
              <a:gd name="connsiteX126" fmla="*/ 3145935 w 5081269"/>
              <a:gd name="connsiteY126" fmla="*/ 1752425 h 5096572"/>
              <a:gd name="connsiteX127" fmla="*/ 3130585 w 5081269"/>
              <a:gd name="connsiteY127" fmla="*/ 1717955 h 5096572"/>
              <a:gd name="connsiteX128" fmla="*/ 3130585 w 5081269"/>
              <a:gd name="connsiteY128" fmla="*/ 1644701 h 5096572"/>
              <a:gd name="connsiteX129" fmla="*/ 3145935 w 5081269"/>
              <a:gd name="connsiteY129" fmla="*/ 1610231 h 5096572"/>
              <a:gd name="connsiteX130" fmla="*/ 3573817 w 5081269"/>
              <a:gd name="connsiteY130" fmla="*/ 926851 h 5096572"/>
              <a:gd name="connsiteX131" fmla="*/ 3690207 w 5081269"/>
              <a:gd name="connsiteY131" fmla="*/ 862782 h 5096572"/>
              <a:gd name="connsiteX132" fmla="*/ 2122567 w 5081269"/>
              <a:gd name="connsiteY132" fmla="*/ 0 h 5096572"/>
              <a:gd name="connsiteX133" fmla="*/ 2924835 w 5081269"/>
              <a:gd name="connsiteY133" fmla="*/ 0 h 5096572"/>
              <a:gd name="connsiteX134" fmla="*/ 2924835 w 5081269"/>
              <a:gd name="connsiteY134" fmla="*/ 0 h 5096572"/>
              <a:gd name="connsiteX135" fmla="*/ 2948891 w 5081269"/>
              <a:gd name="connsiteY135" fmla="*/ 0 h 5096572"/>
              <a:gd name="connsiteX136" fmla="*/ 3065281 w 5081269"/>
              <a:gd name="connsiteY136" fmla="*/ 64069 h 5096572"/>
              <a:gd name="connsiteX137" fmla="*/ 3493164 w 5081269"/>
              <a:gd name="connsiteY137" fmla="*/ 747449 h 5096572"/>
              <a:gd name="connsiteX138" fmla="*/ 3493164 w 5081269"/>
              <a:gd name="connsiteY138" fmla="*/ 889643 h 5096572"/>
              <a:gd name="connsiteX139" fmla="*/ 3065281 w 5081269"/>
              <a:gd name="connsiteY139" fmla="*/ 1573023 h 5096572"/>
              <a:gd name="connsiteX140" fmla="*/ 2948891 w 5081269"/>
              <a:gd name="connsiteY140" fmla="*/ 1637092 h 5096572"/>
              <a:gd name="connsiteX141" fmla="*/ 2924835 w 5081269"/>
              <a:gd name="connsiteY141" fmla="*/ 1637092 h 5096572"/>
              <a:gd name="connsiteX142" fmla="*/ 2146623 w 5081269"/>
              <a:gd name="connsiteY142" fmla="*/ 1637092 h 5096572"/>
              <a:gd name="connsiteX143" fmla="*/ 2122567 w 5081269"/>
              <a:gd name="connsiteY143" fmla="*/ 1637092 h 5096572"/>
              <a:gd name="connsiteX144" fmla="*/ 2104975 w 5081269"/>
              <a:gd name="connsiteY144" fmla="*/ 1635973 h 5096572"/>
              <a:gd name="connsiteX145" fmla="*/ 2071478 w 5081269"/>
              <a:gd name="connsiteY145" fmla="*/ 1627323 h 5096572"/>
              <a:gd name="connsiteX146" fmla="*/ 2055941 w 5081269"/>
              <a:gd name="connsiteY146" fmla="*/ 1619995 h 5096572"/>
              <a:gd name="connsiteX147" fmla="*/ 2006177 w 5081269"/>
              <a:gd name="connsiteY147" fmla="*/ 1573023 h 5096572"/>
              <a:gd name="connsiteX148" fmla="*/ 1578295 w 5081269"/>
              <a:gd name="connsiteY148" fmla="*/ 889643 h 5096572"/>
              <a:gd name="connsiteX149" fmla="*/ 1562945 w 5081269"/>
              <a:gd name="connsiteY149" fmla="*/ 855173 h 5096572"/>
              <a:gd name="connsiteX150" fmla="*/ 1562945 w 5081269"/>
              <a:gd name="connsiteY150" fmla="*/ 781919 h 5096572"/>
              <a:gd name="connsiteX151" fmla="*/ 1578295 w 5081269"/>
              <a:gd name="connsiteY151" fmla="*/ 747449 h 5096572"/>
              <a:gd name="connsiteX152" fmla="*/ 2006177 w 5081269"/>
              <a:gd name="connsiteY152" fmla="*/ 64069 h 5096572"/>
              <a:gd name="connsiteX153" fmla="*/ 2122567 w 5081269"/>
              <a:gd name="connsiteY153" fmla="*/ 0 h 5096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</a:cxnLst>
            <a:rect l="l" t="t" r="r" b="b"/>
            <a:pathLst>
              <a:path w="5081269" h="5096572">
                <a:moveTo>
                  <a:pt x="2122567" y="3459480"/>
                </a:moveTo>
                <a:lnTo>
                  <a:pt x="2924835" y="3459480"/>
                </a:lnTo>
                <a:lnTo>
                  <a:pt x="2924835" y="3459480"/>
                </a:lnTo>
                <a:lnTo>
                  <a:pt x="2948891" y="3459480"/>
                </a:lnTo>
                <a:cubicBezTo>
                  <a:pt x="2996309" y="3459480"/>
                  <a:pt x="3040346" y="3483717"/>
                  <a:pt x="3065281" y="3523549"/>
                </a:cubicBezTo>
                <a:lnTo>
                  <a:pt x="3493164" y="4206929"/>
                </a:lnTo>
                <a:cubicBezTo>
                  <a:pt x="3520451" y="4250493"/>
                  <a:pt x="3520451" y="4305560"/>
                  <a:pt x="3493164" y="4349123"/>
                </a:cubicBezTo>
                <a:lnTo>
                  <a:pt x="3065281" y="5032504"/>
                </a:lnTo>
                <a:cubicBezTo>
                  <a:pt x="3040346" y="5072336"/>
                  <a:pt x="2996309" y="5096572"/>
                  <a:pt x="2948891" y="5096572"/>
                </a:cubicBezTo>
                <a:lnTo>
                  <a:pt x="2924835" y="5096572"/>
                </a:lnTo>
                <a:lnTo>
                  <a:pt x="2146623" y="5096572"/>
                </a:lnTo>
                <a:lnTo>
                  <a:pt x="2122567" y="5096572"/>
                </a:lnTo>
                <a:cubicBezTo>
                  <a:pt x="2116640" y="5096572"/>
                  <a:pt x="2110766" y="5096194"/>
                  <a:pt x="2104975" y="5095453"/>
                </a:cubicBezTo>
                <a:cubicBezTo>
                  <a:pt x="2093393" y="5093972"/>
                  <a:pt x="2082146" y="5091044"/>
                  <a:pt x="2071478" y="5086803"/>
                </a:cubicBezTo>
                <a:cubicBezTo>
                  <a:pt x="2066144" y="5084683"/>
                  <a:pt x="2060955" y="5082234"/>
                  <a:pt x="2055941" y="5079475"/>
                </a:cubicBezTo>
                <a:cubicBezTo>
                  <a:pt x="2035888" y="5068437"/>
                  <a:pt x="2018645" y="5052420"/>
                  <a:pt x="2006177" y="5032504"/>
                </a:cubicBezTo>
                <a:lnTo>
                  <a:pt x="1578295" y="4349123"/>
                </a:lnTo>
                <a:cubicBezTo>
                  <a:pt x="1571473" y="4338233"/>
                  <a:pt x="1566357" y="4326623"/>
                  <a:pt x="1562946" y="4314653"/>
                </a:cubicBezTo>
                <a:cubicBezTo>
                  <a:pt x="1556124" y="4290715"/>
                  <a:pt x="1556124" y="4265338"/>
                  <a:pt x="1562946" y="4241399"/>
                </a:cubicBezTo>
                <a:cubicBezTo>
                  <a:pt x="1566357" y="4229430"/>
                  <a:pt x="1571473" y="4217820"/>
                  <a:pt x="1578295" y="4206929"/>
                </a:cubicBezTo>
                <a:lnTo>
                  <a:pt x="2006177" y="3523549"/>
                </a:lnTo>
                <a:cubicBezTo>
                  <a:pt x="2031112" y="3483717"/>
                  <a:pt x="2075150" y="3459480"/>
                  <a:pt x="2122567" y="3459480"/>
                </a:cubicBezTo>
                <a:close/>
                <a:moveTo>
                  <a:pt x="3690207" y="2623002"/>
                </a:moveTo>
                <a:lnTo>
                  <a:pt x="4492475" y="2623002"/>
                </a:lnTo>
                <a:lnTo>
                  <a:pt x="4492475" y="2623002"/>
                </a:lnTo>
                <a:lnTo>
                  <a:pt x="4516531" y="2623002"/>
                </a:lnTo>
                <a:cubicBezTo>
                  <a:pt x="4563949" y="2623002"/>
                  <a:pt x="4607986" y="2647238"/>
                  <a:pt x="4632921" y="2687071"/>
                </a:cubicBezTo>
                <a:lnTo>
                  <a:pt x="5060804" y="3370451"/>
                </a:lnTo>
                <a:cubicBezTo>
                  <a:pt x="5088091" y="3414014"/>
                  <a:pt x="5088091" y="3469082"/>
                  <a:pt x="5060804" y="3512645"/>
                </a:cubicBezTo>
                <a:lnTo>
                  <a:pt x="4632921" y="4196026"/>
                </a:lnTo>
                <a:cubicBezTo>
                  <a:pt x="4607986" y="4235858"/>
                  <a:pt x="4563949" y="4260094"/>
                  <a:pt x="4516531" y="4260094"/>
                </a:cubicBezTo>
                <a:lnTo>
                  <a:pt x="4492475" y="4260094"/>
                </a:lnTo>
                <a:lnTo>
                  <a:pt x="3714263" y="4260094"/>
                </a:lnTo>
                <a:lnTo>
                  <a:pt x="3690207" y="4260094"/>
                </a:lnTo>
                <a:cubicBezTo>
                  <a:pt x="3684280" y="4260094"/>
                  <a:pt x="3678406" y="4259716"/>
                  <a:pt x="3672615" y="4258975"/>
                </a:cubicBezTo>
                <a:cubicBezTo>
                  <a:pt x="3661033" y="4257494"/>
                  <a:pt x="3649785" y="4254566"/>
                  <a:pt x="3639118" y="4250325"/>
                </a:cubicBezTo>
                <a:cubicBezTo>
                  <a:pt x="3633784" y="4248205"/>
                  <a:pt x="3628594" y="4245756"/>
                  <a:pt x="3623581" y="4242997"/>
                </a:cubicBezTo>
                <a:cubicBezTo>
                  <a:pt x="3603528" y="4231959"/>
                  <a:pt x="3586284" y="4215942"/>
                  <a:pt x="3573817" y="4196026"/>
                </a:cubicBezTo>
                <a:lnTo>
                  <a:pt x="3145935" y="3512645"/>
                </a:lnTo>
                <a:cubicBezTo>
                  <a:pt x="3139113" y="3501755"/>
                  <a:pt x="3133996" y="3490145"/>
                  <a:pt x="3130585" y="3478175"/>
                </a:cubicBezTo>
                <a:cubicBezTo>
                  <a:pt x="3123763" y="3454236"/>
                  <a:pt x="3123763" y="3428859"/>
                  <a:pt x="3130585" y="3404921"/>
                </a:cubicBezTo>
                <a:cubicBezTo>
                  <a:pt x="3133996" y="3392951"/>
                  <a:pt x="3139113" y="3381342"/>
                  <a:pt x="3145935" y="3370451"/>
                </a:cubicBezTo>
                <a:lnTo>
                  <a:pt x="3573817" y="2687071"/>
                </a:lnTo>
                <a:cubicBezTo>
                  <a:pt x="3598752" y="2647238"/>
                  <a:pt x="3642790" y="2623002"/>
                  <a:pt x="3690207" y="2623002"/>
                </a:cubicBezTo>
                <a:close/>
                <a:moveTo>
                  <a:pt x="564737" y="2623002"/>
                </a:moveTo>
                <a:lnTo>
                  <a:pt x="1367005" y="2623002"/>
                </a:lnTo>
                <a:lnTo>
                  <a:pt x="1367006" y="2623002"/>
                </a:lnTo>
                <a:lnTo>
                  <a:pt x="1391061" y="2623002"/>
                </a:lnTo>
                <a:cubicBezTo>
                  <a:pt x="1438479" y="2623002"/>
                  <a:pt x="1482517" y="2647238"/>
                  <a:pt x="1507451" y="2687071"/>
                </a:cubicBezTo>
                <a:lnTo>
                  <a:pt x="1935334" y="3370451"/>
                </a:lnTo>
                <a:cubicBezTo>
                  <a:pt x="1962621" y="3414014"/>
                  <a:pt x="1962621" y="3469082"/>
                  <a:pt x="1935334" y="3512645"/>
                </a:cubicBezTo>
                <a:lnTo>
                  <a:pt x="1507451" y="4196026"/>
                </a:lnTo>
                <a:cubicBezTo>
                  <a:pt x="1482517" y="4235858"/>
                  <a:pt x="1438479" y="4260094"/>
                  <a:pt x="1391061" y="4260094"/>
                </a:cubicBezTo>
                <a:lnTo>
                  <a:pt x="1367005" y="4260094"/>
                </a:lnTo>
                <a:lnTo>
                  <a:pt x="588793" y="4260094"/>
                </a:lnTo>
                <a:lnTo>
                  <a:pt x="564737" y="4260094"/>
                </a:lnTo>
                <a:cubicBezTo>
                  <a:pt x="558810" y="4260094"/>
                  <a:pt x="552936" y="4259716"/>
                  <a:pt x="547145" y="4258975"/>
                </a:cubicBezTo>
                <a:cubicBezTo>
                  <a:pt x="535563" y="4257494"/>
                  <a:pt x="524316" y="4254566"/>
                  <a:pt x="513648" y="4250325"/>
                </a:cubicBezTo>
                <a:cubicBezTo>
                  <a:pt x="508314" y="4248205"/>
                  <a:pt x="503125" y="4245756"/>
                  <a:pt x="498111" y="4242997"/>
                </a:cubicBezTo>
                <a:cubicBezTo>
                  <a:pt x="478058" y="4231959"/>
                  <a:pt x="460815" y="4215942"/>
                  <a:pt x="448347" y="4196026"/>
                </a:cubicBezTo>
                <a:lnTo>
                  <a:pt x="20465" y="3512645"/>
                </a:lnTo>
                <a:cubicBezTo>
                  <a:pt x="13643" y="3501755"/>
                  <a:pt x="8527" y="3490145"/>
                  <a:pt x="5116" y="3478175"/>
                </a:cubicBezTo>
                <a:cubicBezTo>
                  <a:pt x="-1706" y="3454236"/>
                  <a:pt x="-1706" y="3428859"/>
                  <a:pt x="5116" y="3404921"/>
                </a:cubicBezTo>
                <a:cubicBezTo>
                  <a:pt x="8527" y="3392951"/>
                  <a:pt x="13643" y="3381342"/>
                  <a:pt x="20465" y="3370451"/>
                </a:cubicBezTo>
                <a:lnTo>
                  <a:pt x="448347" y="2687071"/>
                </a:lnTo>
                <a:cubicBezTo>
                  <a:pt x="473282" y="2647238"/>
                  <a:pt x="517320" y="2623002"/>
                  <a:pt x="564737" y="2623002"/>
                </a:cubicBezTo>
                <a:close/>
                <a:moveTo>
                  <a:pt x="2122567" y="1740828"/>
                </a:moveTo>
                <a:lnTo>
                  <a:pt x="2924835" y="1740828"/>
                </a:lnTo>
                <a:lnTo>
                  <a:pt x="2924835" y="1740828"/>
                </a:lnTo>
                <a:lnTo>
                  <a:pt x="2948891" y="1740828"/>
                </a:lnTo>
                <a:cubicBezTo>
                  <a:pt x="2996309" y="1740828"/>
                  <a:pt x="3040346" y="1765064"/>
                  <a:pt x="3065281" y="1804897"/>
                </a:cubicBezTo>
                <a:lnTo>
                  <a:pt x="3493164" y="2488277"/>
                </a:lnTo>
                <a:cubicBezTo>
                  <a:pt x="3520451" y="2531840"/>
                  <a:pt x="3520451" y="2586908"/>
                  <a:pt x="3493164" y="2630471"/>
                </a:cubicBezTo>
                <a:lnTo>
                  <a:pt x="3065281" y="3313851"/>
                </a:lnTo>
                <a:cubicBezTo>
                  <a:pt x="3040346" y="3353683"/>
                  <a:pt x="2996309" y="3377920"/>
                  <a:pt x="2948891" y="3377920"/>
                </a:cubicBezTo>
                <a:lnTo>
                  <a:pt x="2924835" y="3377920"/>
                </a:lnTo>
                <a:lnTo>
                  <a:pt x="2146623" y="3377920"/>
                </a:lnTo>
                <a:lnTo>
                  <a:pt x="2122567" y="3377920"/>
                </a:lnTo>
                <a:cubicBezTo>
                  <a:pt x="2116640" y="3377920"/>
                  <a:pt x="2110766" y="3377541"/>
                  <a:pt x="2104975" y="3376801"/>
                </a:cubicBezTo>
                <a:cubicBezTo>
                  <a:pt x="2093393" y="3375320"/>
                  <a:pt x="2082145" y="3372391"/>
                  <a:pt x="2071478" y="3368151"/>
                </a:cubicBezTo>
                <a:cubicBezTo>
                  <a:pt x="2066144" y="3366030"/>
                  <a:pt x="2060954" y="3363582"/>
                  <a:pt x="2055941" y="3360823"/>
                </a:cubicBezTo>
                <a:cubicBezTo>
                  <a:pt x="2035888" y="3349784"/>
                  <a:pt x="2018644" y="3333767"/>
                  <a:pt x="2006177" y="3313851"/>
                </a:cubicBezTo>
                <a:lnTo>
                  <a:pt x="1578295" y="2630471"/>
                </a:lnTo>
                <a:cubicBezTo>
                  <a:pt x="1571473" y="2619580"/>
                  <a:pt x="1566356" y="2607970"/>
                  <a:pt x="1562945" y="2596001"/>
                </a:cubicBezTo>
                <a:cubicBezTo>
                  <a:pt x="1556123" y="2572062"/>
                  <a:pt x="1556123" y="2546686"/>
                  <a:pt x="1562945" y="2522747"/>
                </a:cubicBezTo>
                <a:cubicBezTo>
                  <a:pt x="1566356" y="2510778"/>
                  <a:pt x="1571473" y="2499168"/>
                  <a:pt x="1578295" y="2488277"/>
                </a:cubicBezTo>
                <a:lnTo>
                  <a:pt x="2006177" y="1804897"/>
                </a:lnTo>
                <a:cubicBezTo>
                  <a:pt x="2031112" y="1765064"/>
                  <a:pt x="2075150" y="1740828"/>
                  <a:pt x="2122567" y="1740828"/>
                </a:cubicBezTo>
                <a:close/>
                <a:moveTo>
                  <a:pt x="564737" y="862782"/>
                </a:moveTo>
                <a:lnTo>
                  <a:pt x="1367005" y="862782"/>
                </a:lnTo>
                <a:lnTo>
                  <a:pt x="1367006" y="862782"/>
                </a:lnTo>
                <a:lnTo>
                  <a:pt x="1391061" y="862782"/>
                </a:lnTo>
                <a:cubicBezTo>
                  <a:pt x="1438479" y="862782"/>
                  <a:pt x="1482517" y="887019"/>
                  <a:pt x="1507451" y="926851"/>
                </a:cubicBezTo>
                <a:lnTo>
                  <a:pt x="1935334" y="1610231"/>
                </a:lnTo>
                <a:cubicBezTo>
                  <a:pt x="1962621" y="1653794"/>
                  <a:pt x="1962621" y="1708862"/>
                  <a:pt x="1935334" y="1752425"/>
                </a:cubicBezTo>
                <a:lnTo>
                  <a:pt x="1507451" y="2435805"/>
                </a:lnTo>
                <a:cubicBezTo>
                  <a:pt x="1482517" y="2475637"/>
                  <a:pt x="1438479" y="2499874"/>
                  <a:pt x="1391061" y="2499874"/>
                </a:cubicBezTo>
                <a:lnTo>
                  <a:pt x="1367005" y="2499874"/>
                </a:lnTo>
                <a:lnTo>
                  <a:pt x="588793" y="2499874"/>
                </a:lnTo>
                <a:lnTo>
                  <a:pt x="564737" y="2499874"/>
                </a:lnTo>
                <a:cubicBezTo>
                  <a:pt x="558810" y="2499874"/>
                  <a:pt x="552936" y="2499495"/>
                  <a:pt x="547145" y="2498755"/>
                </a:cubicBezTo>
                <a:cubicBezTo>
                  <a:pt x="535563" y="2497274"/>
                  <a:pt x="524315" y="2494345"/>
                  <a:pt x="513648" y="2490105"/>
                </a:cubicBezTo>
                <a:cubicBezTo>
                  <a:pt x="508314" y="2487984"/>
                  <a:pt x="503125" y="2485536"/>
                  <a:pt x="498111" y="2482777"/>
                </a:cubicBezTo>
                <a:cubicBezTo>
                  <a:pt x="478058" y="2471738"/>
                  <a:pt x="460815" y="2455721"/>
                  <a:pt x="448347" y="2435805"/>
                </a:cubicBezTo>
                <a:lnTo>
                  <a:pt x="20465" y="1752425"/>
                </a:lnTo>
                <a:cubicBezTo>
                  <a:pt x="13643" y="1741534"/>
                  <a:pt x="8526" y="1729924"/>
                  <a:pt x="5116" y="1717955"/>
                </a:cubicBezTo>
                <a:cubicBezTo>
                  <a:pt x="-1706" y="1694016"/>
                  <a:pt x="-1706" y="1668640"/>
                  <a:pt x="5116" y="1644701"/>
                </a:cubicBezTo>
                <a:cubicBezTo>
                  <a:pt x="8526" y="1632732"/>
                  <a:pt x="13643" y="1621122"/>
                  <a:pt x="20465" y="1610231"/>
                </a:cubicBezTo>
                <a:lnTo>
                  <a:pt x="448347" y="926851"/>
                </a:lnTo>
                <a:cubicBezTo>
                  <a:pt x="473282" y="887019"/>
                  <a:pt x="517320" y="862782"/>
                  <a:pt x="564737" y="862782"/>
                </a:cubicBezTo>
                <a:close/>
                <a:moveTo>
                  <a:pt x="3690207" y="862782"/>
                </a:moveTo>
                <a:lnTo>
                  <a:pt x="4492475" y="862782"/>
                </a:lnTo>
                <a:lnTo>
                  <a:pt x="4492475" y="862782"/>
                </a:lnTo>
                <a:lnTo>
                  <a:pt x="4516531" y="862782"/>
                </a:lnTo>
                <a:cubicBezTo>
                  <a:pt x="4563949" y="862782"/>
                  <a:pt x="4607986" y="887019"/>
                  <a:pt x="4632921" y="926851"/>
                </a:cubicBezTo>
                <a:lnTo>
                  <a:pt x="5060804" y="1610231"/>
                </a:lnTo>
                <a:cubicBezTo>
                  <a:pt x="5088091" y="1653794"/>
                  <a:pt x="5088091" y="1708862"/>
                  <a:pt x="5060804" y="1752425"/>
                </a:cubicBezTo>
                <a:lnTo>
                  <a:pt x="4632921" y="2435805"/>
                </a:lnTo>
                <a:cubicBezTo>
                  <a:pt x="4607986" y="2475637"/>
                  <a:pt x="4563949" y="2499874"/>
                  <a:pt x="4516531" y="2499874"/>
                </a:cubicBezTo>
                <a:lnTo>
                  <a:pt x="4492475" y="2499874"/>
                </a:lnTo>
                <a:lnTo>
                  <a:pt x="3714263" y="2499874"/>
                </a:lnTo>
                <a:lnTo>
                  <a:pt x="3690207" y="2499874"/>
                </a:lnTo>
                <a:cubicBezTo>
                  <a:pt x="3684280" y="2499874"/>
                  <a:pt x="3678406" y="2499495"/>
                  <a:pt x="3672615" y="2498755"/>
                </a:cubicBezTo>
                <a:cubicBezTo>
                  <a:pt x="3661033" y="2497274"/>
                  <a:pt x="3649785" y="2494345"/>
                  <a:pt x="3639118" y="2490105"/>
                </a:cubicBezTo>
                <a:cubicBezTo>
                  <a:pt x="3633784" y="2487984"/>
                  <a:pt x="3628594" y="2485536"/>
                  <a:pt x="3623581" y="2482777"/>
                </a:cubicBezTo>
                <a:cubicBezTo>
                  <a:pt x="3603528" y="2471738"/>
                  <a:pt x="3586284" y="2455721"/>
                  <a:pt x="3573817" y="2435805"/>
                </a:cubicBezTo>
                <a:lnTo>
                  <a:pt x="3145935" y="1752425"/>
                </a:lnTo>
                <a:cubicBezTo>
                  <a:pt x="3139113" y="1741534"/>
                  <a:pt x="3133996" y="1729924"/>
                  <a:pt x="3130585" y="1717955"/>
                </a:cubicBezTo>
                <a:cubicBezTo>
                  <a:pt x="3123763" y="1694016"/>
                  <a:pt x="3123763" y="1668640"/>
                  <a:pt x="3130585" y="1644701"/>
                </a:cubicBezTo>
                <a:cubicBezTo>
                  <a:pt x="3133996" y="1632732"/>
                  <a:pt x="3139113" y="1621122"/>
                  <a:pt x="3145935" y="1610231"/>
                </a:cubicBezTo>
                <a:lnTo>
                  <a:pt x="3573817" y="926851"/>
                </a:lnTo>
                <a:cubicBezTo>
                  <a:pt x="3598752" y="887019"/>
                  <a:pt x="3642790" y="862782"/>
                  <a:pt x="3690207" y="862782"/>
                </a:cubicBezTo>
                <a:close/>
                <a:moveTo>
                  <a:pt x="2122567" y="0"/>
                </a:moveTo>
                <a:lnTo>
                  <a:pt x="2924835" y="0"/>
                </a:lnTo>
                <a:lnTo>
                  <a:pt x="2924835" y="0"/>
                </a:lnTo>
                <a:lnTo>
                  <a:pt x="2948891" y="0"/>
                </a:lnTo>
                <a:cubicBezTo>
                  <a:pt x="2996309" y="0"/>
                  <a:pt x="3040346" y="24236"/>
                  <a:pt x="3065281" y="64069"/>
                </a:cubicBezTo>
                <a:lnTo>
                  <a:pt x="3493164" y="747449"/>
                </a:lnTo>
                <a:cubicBezTo>
                  <a:pt x="3520451" y="791012"/>
                  <a:pt x="3520451" y="846080"/>
                  <a:pt x="3493164" y="889643"/>
                </a:cubicBezTo>
                <a:lnTo>
                  <a:pt x="3065281" y="1573023"/>
                </a:lnTo>
                <a:cubicBezTo>
                  <a:pt x="3040346" y="1612855"/>
                  <a:pt x="2996309" y="1637092"/>
                  <a:pt x="2948891" y="1637092"/>
                </a:cubicBezTo>
                <a:lnTo>
                  <a:pt x="2924835" y="1637092"/>
                </a:lnTo>
                <a:lnTo>
                  <a:pt x="2146623" y="1637092"/>
                </a:lnTo>
                <a:lnTo>
                  <a:pt x="2122567" y="1637092"/>
                </a:lnTo>
                <a:cubicBezTo>
                  <a:pt x="2116640" y="1637092"/>
                  <a:pt x="2110766" y="1636713"/>
                  <a:pt x="2104975" y="1635973"/>
                </a:cubicBezTo>
                <a:cubicBezTo>
                  <a:pt x="2093393" y="1634492"/>
                  <a:pt x="2082145" y="1631563"/>
                  <a:pt x="2071478" y="1627323"/>
                </a:cubicBezTo>
                <a:cubicBezTo>
                  <a:pt x="2066144" y="1625202"/>
                  <a:pt x="2060955" y="1622754"/>
                  <a:pt x="2055941" y="1619995"/>
                </a:cubicBezTo>
                <a:cubicBezTo>
                  <a:pt x="2035888" y="1608956"/>
                  <a:pt x="2018645" y="1592939"/>
                  <a:pt x="2006177" y="1573023"/>
                </a:cubicBezTo>
                <a:lnTo>
                  <a:pt x="1578295" y="889643"/>
                </a:lnTo>
                <a:cubicBezTo>
                  <a:pt x="1571473" y="878752"/>
                  <a:pt x="1566356" y="867143"/>
                  <a:pt x="1562945" y="855173"/>
                </a:cubicBezTo>
                <a:cubicBezTo>
                  <a:pt x="1556124" y="831234"/>
                  <a:pt x="1556124" y="805858"/>
                  <a:pt x="1562945" y="781919"/>
                </a:cubicBezTo>
                <a:cubicBezTo>
                  <a:pt x="1566356" y="769950"/>
                  <a:pt x="1571473" y="758340"/>
                  <a:pt x="1578295" y="747449"/>
                </a:cubicBezTo>
                <a:lnTo>
                  <a:pt x="2006177" y="64069"/>
                </a:lnTo>
                <a:cubicBezTo>
                  <a:pt x="2031112" y="24236"/>
                  <a:pt x="2075150" y="0"/>
                  <a:pt x="2122567" y="0"/>
                </a:cubicBezTo>
                <a:close/>
              </a:path>
            </a:pathLst>
          </a:custGeom>
          <a:solidFill>
            <a:srgbClr val="ECEDF1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685800">
              <a:defRPr/>
            </a:pPr>
            <a:endParaRPr lang="ru-RU" sz="750" kern="0">
              <a:solidFill>
                <a:srgbClr val="44546A"/>
              </a:solidFill>
              <a:latin typeface="Calibri" panose="020F0502020204030204"/>
            </a:endParaRPr>
          </a:p>
        </p:txBody>
      </p:sp>
      <p:sp>
        <p:nvSpPr>
          <p:cNvPr id="7" name="Freeform: Shape 107">
            <a:extLst>
              <a:ext uri="{FF2B5EF4-FFF2-40B4-BE49-F238E27FC236}">
                <a16:creationId xmlns:a16="http://schemas.microsoft.com/office/drawing/2014/main" id="{8B5D630F-4E49-484A-81BF-06B0DA449B4B}"/>
              </a:ext>
            </a:extLst>
          </p:cNvPr>
          <p:cNvSpPr>
            <a:spLocks/>
          </p:cNvSpPr>
          <p:nvPr/>
        </p:nvSpPr>
        <p:spPr>
          <a:xfrm>
            <a:off x="3860143" y="3708198"/>
            <a:ext cx="1466850" cy="1227819"/>
          </a:xfrm>
          <a:custGeom>
            <a:avLst/>
            <a:gdLst>
              <a:gd name="connsiteX0" fmla="*/ 2335299 w 8087608"/>
              <a:gd name="connsiteY0" fmla="*/ 0 h 6853685"/>
              <a:gd name="connsiteX1" fmla="*/ 5652830 w 8087608"/>
              <a:gd name="connsiteY1" fmla="*/ 0 h 6853685"/>
              <a:gd name="connsiteX2" fmla="*/ 5652833 w 8087608"/>
              <a:gd name="connsiteY2" fmla="*/ 0 h 6853685"/>
              <a:gd name="connsiteX3" fmla="*/ 5752308 w 8087608"/>
              <a:gd name="connsiteY3" fmla="*/ 0 h 6853685"/>
              <a:gd name="connsiteX4" fmla="*/ 6233602 w 8087608"/>
              <a:gd name="connsiteY4" fmla="*/ 268224 h 6853685"/>
              <a:gd name="connsiteX5" fmla="*/ 8002981 w 8087608"/>
              <a:gd name="connsiteY5" fmla="*/ 3129194 h 6853685"/>
              <a:gd name="connsiteX6" fmla="*/ 8002981 w 8087608"/>
              <a:gd name="connsiteY6" fmla="*/ 3724491 h 6853685"/>
              <a:gd name="connsiteX7" fmla="*/ 6233602 w 8087608"/>
              <a:gd name="connsiteY7" fmla="*/ 6585462 h 6853685"/>
              <a:gd name="connsiteX8" fmla="*/ 5752308 w 8087608"/>
              <a:gd name="connsiteY8" fmla="*/ 6853685 h 6853685"/>
              <a:gd name="connsiteX9" fmla="*/ 5652830 w 8087608"/>
              <a:gd name="connsiteY9" fmla="*/ 6853685 h 6853685"/>
              <a:gd name="connsiteX10" fmla="*/ 2434776 w 8087608"/>
              <a:gd name="connsiteY10" fmla="*/ 6853685 h 6853685"/>
              <a:gd name="connsiteX11" fmla="*/ 2335299 w 8087608"/>
              <a:gd name="connsiteY11" fmla="*/ 6853685 h 6853685"/>
              <a:gd name="connsiteX12" fmla="*/ 2262552 w 8087608"/>
              <a:gd name="connsiteY12" fmla="*/ 6849000 h 6853685"/>
              <a:gd name="connsiteX13" fmla="*/ 2124035 w 8087608"/>
              <a:gd name="connsiteY13" fmla="*/ 6812787 h 6853685"/>
              <a:gd name="connsiteX14" fmla="*/ 2059789 w 8087608"/>
              <a:gd name="connsiteY14" fmla="*/ 6782108 h 6853685"/>
              <a:gd name="connsiteX15" fmla="*/ 1854005 w 8087608"/>
              <a:gd name="connsiteY15" fmla="*/ 6585462 h 6853685"/>
              <a:gd name="connsiteX16" fmla="*/ 84629 w 8087608"/>
              <a:gd name="connsiteY16" fmla="*/ 3724491 h 6853685"/>
              <a:gd name="connsiteX17" fmla="*/ 21157 w 8087608"/>
              <a:gd name="connsiteY17" fmla="*/ 3580182 h 6853685"/>
              <a:gd name="connsiteX18" fmla="*/ 21157 w 8087608"/>
              <a:gd name="connsiteY18" fmla="*/ 3273504 h 6853685"/>
              <a:gd name="connsiteX19" fmla="*/ 84629 w 8087608"/>
              <a:gd name="connsiteY19" fmla="*/ 3129194 h 6853685"/>
              <a:gd name="connsiteX20" fmla="*/ 1854005 w 8087608"/>
              <a:gd name="connsiteY20" fmla="*/ 268224 h 6853685"/>
              <a:gd name="connsiteX21" fmla="*/ 2335299 w 8087608"/>
              <a:gd name="connsiteY21" fmla="*/ 0 h 685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87608" h="6853685">
                <a:moveTo>
                  <a:pt x="2335299" y="0"/>
                </a:moveTo>
                <a:lnTo>
                  <a:pt x="5652830" y="0"/>
                </a:lnTo>
                <a:lnTo>
                  <a:pt x="5652833" y="0"/>
                </a:lnTo>
                <a:lnTo>
                  <a:pt x="5752308" y="0"/>
                </a:lnTo>
                <a:cubicBezTo>
                  <a:pt x="5948389" y="0"/>
                  <a:pt x="6130493" y="101466"/>
                  <a:pt x="6233602" y="268224"/>
                </a:cubicBezTo>
                <a:lnTo>
                  <a:pt x="8002981" y="3129194"/>
                </a:lnTo>
                <a:cubicBezTo>
                  <a:pt x="8115818" y="3311573"/>
                  <a:pt x="8115818" y="3542113"/>
                  <a:pt x="8002981" y="3724491"/>
                </a:cubicBezTo>
                <a:lnTo>
                  <a:pt x="6233602" y="6585462"/>
                </a:lnTo>
                <a:cubicBezTo>
                  <a:pt x="6130493" y="6752219"/>
                  <a:pt x="5948389" y="6853685"/>
                  <a:pt x="5752308" y="6853685"/>
                </a:cubicBezTo>
                <a:lnTo>
                  <a:pt x="5652830" y="6853685"/>
                </a:lnTo>
                <a:lnTo>
                  <a:pt x="2434776" y="6853685"/>
                </a:lnTo>
                <a:lnTo>
                  <a:pt x="2335299" y="6853685"/>
                </a:lnTo>
                <a:cubicBezTo>
                  <a:pt x="2310789" y="6853685"/>
                  <a:pt x="2286498" y="6852100"/>
                  <a:pt x="2262552" y="6849000"/>
                </a:cubicBezTo>
                <a:cubicBezTo>
                  <a:pt x="2214659" y="6842799"/>
                  <a:pt x="2168148" y="6830540"/>
                  <a:pt x="2124035" y="6812787"/>
                </a:cubicBezTo>
                <a:cubicBezTo>
                  <a:pt x="2101978" y="6803910"/>
                  <a:pt x="2080520" y="6793660"/>
                  <a:pt x="2059789" y="6782108"/>
                </a:cubicBezTo>
                <a:cubicBezTo>
                  <a:pt x="1976864" y="6735896"/>
                  <a:pt x="1905560" y="6668841"/>
                  <a:pt x="1854005" y="6585462"/>
                </a:cubicBezTo>
                <a:lnTo>
                  <a:pt x="84629" y="3724491"/>
                </a:lnTo>
                <a:cubicBezTo>
                  <a:pt x="56419" y="3678897"/>
                  <a:pt x="35262" y="3630292"/>
                  <a:pt x="21157" y="3580182"/>
                </a:cubicBezTo>
                <a:cubicBezTo>
                  <a:pt x="-7053" y="3479963"/>
                  <a:pt x="-7053" y="3373723"/>
                  <a:pt x="21157" y="3273504"/>
                </a:cubicBezTo>
                <a:cubicBezTo>
                  <a:pt x="35262" y="3223394"/>
                  <a:pt x="56419" y="3174789"/>
                  <a:pt x="84629" y="3129194"/>
                </a:cubicBezTo>
                <a:lnTo>
                  <a:pt x="1854005" y="268224"/>
                </a:lnTo>
                <a:cubicBezTo>
                  <a:pt x="1957115" y="101466"/>
                  <a:pt x="2139220" y="0"/>
                  <a:pt x="2335299" y="0"/>
                </a:cubicBezTo>
                <a:close/>
              </a:path>
            </a:pathLst>
          </a:custGeom>
          <a:solidFill>
            <a:srgbClr val="70AD47"/>
          </a:solidFill>
          <a:ln w="6847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ctr" defTabSz="685800">
              <a:buClr>
                <a:prstClr val="white"/>
              </a:buClr>
              <a:defRPr/>
            </a:pP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Интеграция продукта </a:t>
            </a:r>
            <a:b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с производствен</a:t>
            </a:r>
            <a:r>
              <a:rPr lang="en-US" sz="900" kern="0" dirty="0">
                <a:solidFill>
                  <a:prstClr val="white"/>
                </a:solidFill>
                <a:latin typeface="Calibri" panose="020F0502020204030204"/>
              </a:rPr>
              <a:t>-</a:t>
            </a:r>
            <a:b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ными процессами и отчетностью</a:t>
            </a:r>
          </a:p>
        </p:txBody>
      </p:sp>
      <p:sp>
        <p:nvSpPr>
          <p:cNvPr id="8" name="Freeform: Shape 105">
            <a:extLst>
              <a:ext uri="{FF2B5EF4-FFF2-40B4-BE49-F238E27FC236}">
                <a16:creationId xmlns:a16="http://schemas.microsoft.com/office/drawing/2014/main" id="{F83F5152-C315-4320-8685-F8138B9EFC6C}"/>
              </a:ext>
            </a:extLst>
          </p:cNvPr>
          <p:cNvSpPr>
            <a:spLocks/>
          </p:cNvSpPr>
          <p:nvPr/>
        </p:nvSpPr>
        <p:spPr>
          <a:xfrm>
            <a:off x="2691770" y="3080840"/>
            <a:ext cx="1466850" cy="1227819"/>
          </a:xfrm>
          <a:custGeom>
            <a:avLst/>
            <a:gdLst>
              <a:gd name="connsiteX0" fmla="*/ 2335299 w 8087608"/>
              <a:gd name="connsiteY0" fmla="*/ 0 h 6853685"/>
              <a:gd name="connsiteX1" fmla="*/ 5652830 w 8087608"/>
              <a:gd name="connsiteY1" fmla="*/ 0 h 6853685"/>
              <a:gd name="connsiteX2" fmla="*/ 5652833 w 8087608"/>
              <a:gd name="connsiteY2" fmla="*/ 0 h 6853685"/>
              <a:gd name="connsiteX3" fmla="*/ 5752308 w 8087608"/>
              <a:gd name="connsiteY3" fmla="*/ 0 h 6853685"/>
              <a:gd name="connsiteX4" fmla="*/ 6233602 w 8087608"/>
              <a:gd name="connsiteY4" fmla="*/ 268224 h 6853685"/>
              <a:gd name="connsiteX5" fmla="*/ 8002981 w 8087608"/>
              <a:gd name="connsiteY5" fmla="*/ 3129194 h 6853685"/>
              <a:gd name="connsiteX6" fmla="*/ 8002981 w 8087608"/>
              <a:gd name="connsiteY6" fmla="*/ 3724491 h 6853685"/>
              <a:gd name="connsiteX7" fmla="*/ 6233602 w 8087608"/>
              <a:gd name="connsiteY7" fmla="*/ 6585462 h 6853685"/>
              <a:gd name="connsiteX8" fmla="*/ 5752308 w 8087608"/>
              <a:gd name="connsiteY8" fmla="*/ 6853685 h 6853685"/>
              <a:gd name="connsiteX9" fmla="*/ 5652830 w 8087608"/>
              <a:gd name="connsiteY9" fmla="*/ 6853685 h 6853685"/>
              <a:gd name="connsiteX10" fmla="*/ 2434776 w 8087608"/>
              <a:gd name="connsiteY10" fmla="*/ 6853685 h 6853685"/>
              <a:gd name="connsiteX11" fmla="*/ 2335299 w 8087608"/>
              <a:gd name="connsiteY11" fmla="*/ 6853685 h 6853685"/>
              <a:gd name="connsiteX12" fmla="*/ 2262552 w 8087608"/>
              <a:gd name="connsiteY12" fmla="*/ 6849000 h 6853685"/>
              <a:gd name="connsiteX13" fmla="*/ 2124035 w 8087608"/>
              <a:gd name="connsiteY13" fmla="*/ 6812787 h 6853685"/>
              <a:gd name="connsiteX14" fmla="*/ 2059789 w 8087608"/>
              <a:gd name="connsiteY14" fmla="*/ 6782108 h 6853685"/>
              <a:gd name="connsiteX15" fmla="*/ 1854005 w 8087608"/>
              <a:gd name="connsiteY15" fmla="*/ 6585462 h 6853685"/>
              <a:gd name="connsiteX16" fmla="*/ 84629 w 8087608"/>
              <a:gd name="connsiteY16" fmla="*/ 3724491 h 6853685"/>
              <a:gd name="connsiteX17" fmla="*/ 21157 w 8087608"/>
              <a:gd name="connsiteY17" fmla="*/ 3580182 h 6853685"/>
              <a:gd name="connsiteX18" fmla="*/ 21157 w 8087608"/>
              <a:gd name="connsiteY18" fmla="*/ 3273504 h 6853685"/>
              <a:gd name="connsiteX19" fmla="*/ 84629 w 8087608"/>
              <a:gd name="connsiteY19" fmla="*/ 3129194 h 6853685"/>
              <a:gd name="connsiteX20" fmla="*/ 1854005 w 8087608"/>
              <a:gd name="connsiteY20" fmla="*/ 268224 h 6853685"/>
              <a:gd name="connsiteX21" fmla="*/ 2335299 w 8087608"/>
              <a:gd name="connsiteY21" fmla="*/ 0 h 685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87608" h="6853685">
                <a:moveTo>
                  <a:pt x="2335299" y="0"/>
                </a:moveTo>
                <a:lnTo>
                  <a:pt x="5652830" y="0"/>
                </a:lnTo>
                <a:lnTo>
                  <a:pt x="5652833" y="0"/>
                </a:lnTo>
                <a:lnTo>
                  <a:pt x="5752308" y="0"/>
                </a:lnTo>
                <a:cubicBezTo>
                  <a:pt x="5948389" y="0"/>
                  <a:pt x="6130493" y="101466"/>
                  <a:pt x="6233602" y="268224"/>
                </a:cubicBezTo>
                <a:lnTo>
                  <a:pt x="8002981" y="3129194"/>
                </a:lnTo>
                <a:cubicBezTo>
                  <a:pt x="8115818" y="3311573"/>
                  <a:pt x="8115818" y="3542113"/>
                  <a:pt x="8002981" y="3724491"/>
                </a:cubicBezTo>
                <a:lnTo>
                  <a:pt x="6233602" y="6585462"/>
                </a:lnTo>
                <a:cubicBezTo>
                  <a:pt x="6130493" y="6752219"/>
                  <a:pt x="5948389" y="6853685"/>
                  <a:pt x="5752308" y="6853685"/>
                </a:cubicBezTo>
                <a:lnTo>
                  <a:pt x="5652830" y="6853685"/>
                </a:lnTo>
                <a:lnTo>
                  <a:pt x="2434776" y="6853685"/>
                </a:lnTo>
                <a:lnTo>
                  <a:pt x="2335299" y="6853685"/>
                </a:lnTo>
                <a:cubicBezTo>
                  <a:pt x="2310789" y="6853685"/>
                  <a:pt x="2286498" y="6852100"/>
                  <a:pt x="2262552" y="6849000"/>
                </a:cubicBezTo>
                <a:cubicBezTo>
                  <a:pt x="2214659" y="6842799"/>
                  <a:pt x="2168148" y="6830540"/>
                  <a:pt x="2124035" y="6812787"/>
                </a:cubicBezTo>
                <a:cubicBezTo>
                  <a:pt x="2101978" y="6803910"/>
                  <a:pt x="2080520" y="6793660"/>
                  <a:pt x="2059789" y="6782108"/>
                </a:cubicBezTo>
                <a:cubicBezTo>
                  <a:pt x="1976864" y="6735896"/>
                  <a:pt x="1905560" y="6668841"/>
                  <a:pt x="1854005" y="6585462"/>
                </a:cubicBezTo>
                <a:lnTo>
                  <a:pt x="84629" y="3724491"/>
                </a:lnTo>
                <a:cubicBezTo>
                  <a:pt x="56419" y="3678897"/>
                  <a:pt x="35262" y="3630292"/>
                  <a:pt x="21157" y="3580182"/>
                </a:cubicBezTo>
                <a:cubicBezTo>
                  <a:pt x="-7053" y="3479963"/>
                  <a:pt x="-7053" y="3373723"/>
                  <a:pt x="21157" y="3273504"/>
                </a:cubicBezTo>
                <a:cubicBezTo>
                  <a:pt x="35262" y="3223394"/>
                  <a:pt x="56419" y="3174789"/>
                  <a:pt x="84629" y="3129194"/>
                </a:cubicBezTo>
                <a:lnTo>
                  <a:pt x="1854005" y="268224"/>
                </a:lnTo>
                <a:cubicBezTo>
                  <a:pt x="1957115" y="101466"/>
                  <a:pt x="2139220" y="0"/>
                  <a:pt x="2335299" y="0"/>
                </a:cubicBezTo>
                <a:close/>
              </a:path>
            </a:pathLst>
          </a:custGeom>
          <a:solidFill>
            <a:srgbClr val="70AD47"/>
          </a:solidFill>
          <a:ln w="6847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ctr" defTabSz="685800">
              <a:buClr>
                <a:srgbClr val="000000"/>
              </a:buClr>
              <a:defRPr/>
            </a:pPr>
            <a:r>
              <a:rPr lang="ru-RU" sz="900" kern="0">
                <a:solidFill>
                  <a:prstClr val="white"/>
                </a:solidFill>
                <a:latin typeface="Calibri" panose="020F0502020204030204"/>
              </a:rPr>
              <a:t>Целевая орг. </a:t>
            </a:r>
            <a:br>
              <a:rPr lang="en-US" sz="900" kern="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ru-RU" sz="900" kern="0">
                <a:solidFill>
                  <a:prstClr val="white"/>
                </a:solidFill>
                <a:latin typeface="Calibri" panose="020F0502020204030204"/>
              </a:rPr>
              <a:t>и опер. модель</a:t>
            </a:r>
            <a:endParaRPr lang="ru-RU" sz="9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Freeform: Shape 106">
            <a:extLst>
              <a:ext uri="{FF2B5EF4-FFF2-40B4-BE49-F238E27FC236}">
                <a16:creationId xmlns:a16="http://schemas.microsoft.com/office/drawing/2014/main" id="{E6CE5A1B-ED0E-4CCB-AF76-69AECFF8F90C}"/>
              </a:ext>
            </a:extLst>
          </p:cNvPr>
          <p:cNvSpPr>
            <a:spLocks/>
          </p:cNvSpPr>
          <p:nvPr/>
        </p:nvSpPr>
        <p:spPr>
          <a:xfrm>
            <a:off x="5035873" y="3080840"/>
            <a:ext cx="1466850" cy="1227819"/>
          </a:xfrm>
          <a:custGeom>
            <a:avLst/>
            <a:gdLst>
              <a:gd name="connsiteX0" fmla="*/ 2335299 w 8087608"/>
              <a:gd name="connsiteY0" fmla="*/ 0 h 6853685"/>
              <a:gd name="connsiteX1" fmla="*/ 5652830 w 8087608"/>
              <a:gd name="connsiteY1" fmla="*/ 0 h 6853685"/>
              <a:gd name="connsiteX2" fmla="*/ 5652833 w 8087608"/>
              <a:gd name="connsiteY2" fmla="*/ 0 h 6853685"/>
              <a:gd name="connsiteX3" fmla="*/ 5752308 w 8087608"/>
              <a:gd name="connsiteY3" fmla="*/ 0 h 6853685"/>
              <a:gd name="connsiteX4" fmla="*/ 6233602 w 8087608"/>
              <a:gd name="connsiteY4" fmla="*/ 268224 h 6853685"/>
              <a:gd name="connsiteX5" fmla="*/ 8002981 w 8087608"/>
              <a:gd name="connsiteY5" fmla="*/ 3129194 h 6853685"/>
              <a:gd name="connsiteX6" fmla="*/ 8002981 w 8087608"/>
              <a:gd name="connsiteY6" fmla="*/ 3724491 h 6853685"/>
              <a:gd name="connsiteX7" fmla="*/ 6233602 w 8087608"/>
              <a:gd name="connsiteY7" fmla="*/ 6585462 h 6853685"/>
              <a:gd name="connsiteX8" fmla="*/ 5752308 w 8087608"/>
              <a:gd name="connsiteY8" fmla="*/ 6853685 h 6853685"/>
              <a:gd name="connsiteX9" fmla="*/ 5652830 w 8087608"/>
              <a:gd name="connsiteY9" fmla="*/ 6853685 h 6853685"/>
              <a:gd name="connsiteX10" fmla="*/ 2434776 w 8087608"/>
              <a:gd name="connsiteY10" fmla="*/ 6853685 h 6853685"/>
              <a:gd name="connsiteX11" fmla="*/ 2335299 w 8087608"/>
              <a:gd name="connsiteY11" fmla="*/ 6853685 h 6853685"/>
              <a:gd name="connsiteX12" fmla="*/ 2262552 w 8087608"/>
              <a:gd name="connsiteY12" fmla="*/ 6849000 h 6853685"/>
              <a:gd name="connsiteX13" fmla="*/ 2124035 w 8087608"/>
              <a:gd name="connsiteY13" fmla="*/ 6812787 h 6853685"/>
              <a:gd name="connsiteX14" fmla="*/ 2059789 w 8087608"/>
              <a:gd name="connsiteY14" fmla="*/ 6782108 h 6853685"/>
              <a:gd name="connsiteX15" fmla="*/ 1854005 w 8087608"/>
              <a:gd name="connsiteY15" fmla="*/ 6585462 h 6853685"/>
              <a:gd name="connsiteX16" fmla="*/ 84629 w 8087608"/>
              <a:gd name="connsiteY16" fmla="*/ 3724491 h 6853685"/>
              <a:gd name="connsiteX17" fmla="*/ 21157 w 8087608"/>
              <a:gd name="connsiteY17" fmla="*/ 3580182 h 6853685"/>
              <a:gd name="connsiteX18" fmla="*/ 21157 w 8087608"/>
              <a:gd name="connsiteY18" fmla="*/ 3273504 h 6853685"/>
              <a:gd name="connsiteX19" fmla="*/ 84629 w 8087608"/>
              <a:gd name="connsiteY19" fmla="*/ 3129194 h 6853685"/>
              <a:gd name="connsiteX20" fmla="*/ 1854005 w 8087608"/>
              <a:gd name="connsiteY20" fmla="*/ 268224 h 6853685"/>
              <a:gd name="connsiteX21" fmla="*/ 2335299 w 8087608"/>
              <a:gd name="connsiteY21" fmla="*/ 0 h 685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87608" h="6853685">
                <a:moveTo>
                  <a:pt x="2335299" y="0"/>
                </a:moveTo>
                <a:lnTo>
                  <a:pt x="5652830" y="0"/>
                </a:lnTo>
                <a:lnTo>
                  <a:pt x="5652833" y="0"/>
                </a:lnTo>
                <a:lnTo>
                  <a:pt x="5752308" y="0"/>
                </a:lnTo>
                <a:cubicBezTo>
                  <a:pt x="5948389" y="0"/>
                  <a:pt x="6130493" y="101466"/>
                  <a:pt x="6233602" y="268224"/>
                </a:cubicBezTo>
                <a:lnTo>
                  <a:pt x="8002981" y="3129194"/>
                </a:lnTo>
                <a:cubicBezTo>
                  <a:pt x="8115818" y="3311573"/>
                  <a:pt x="8115818" y="3542113"/>
                  <a:pt x="8002981" y="3724491"/>
                </a:cubicBezTo>
                <a:lnTo>
                  <a:pt x="6233602" y="6585462"/>
                </a:lnTo>
                <a:cubicBezTo>
                  <a:pt x="6130493" y="6752219"/>
                  <a:pt x="5948389" y="6853685"/>
                  <a:pt x="5752308" y="6853685"/>
                </a:cubicBezTo>
                <a:lnTo>
                  <a:pt x="5652830" y="6853685"/>
                </a:lnTo>
                <a:lnTo>
                  <a:pt x="2434776" y="6853685"/>
                </a:lnTo>
                <a:lnTo>
                  <a:pt x="2335299" y="6853685"/>
                </a:lnTo>
                <a:cubicBezTo>
                  <a:pt x="2310789" y="6853685"/>
                  <a:pt x="2286498" y="6852100"/>
                  <a:pt x="2262552" y="6849000"/>
                </a:cubicBezTo>
                <a:cubicBezTo>
                  <a:pt x="2214659" y="6842799"/>
                  <a:pt x="2168148" y="6830540"/>
                  <a:pt x="2124035" y="6812787"/>
                </a:cubicBezTo>
                <a:cubicBezTo>
                  <a:pt x="2101978" y="6803910"/>
                  <a:pt x="2080520" y="6793660"/>
                  <a:pt x="2059789" y="6782108"/>
                </a:cubicBezTo>
                <a:cubicBezTo>
                  <a:pt x="1976864" y="6735896"/>
                  <a:pt x="1905560" y="6668841"/>
                  <a:pt x="1854005" y="6585462"/>
                </a:cubicBezTo>
                <a:lnTo>
                  <a:pt x="84629" y="3724491"/>
                </a:lnTo>
                <a:cubicBezTo>
                  <a:pt x="56419" y="3678897"/>
                  <a:pt x="35262" y="3630292"/>
                  <a:pt x="21157" y="3580182"/>
                </a:cubicBezTo>
                <a:cubicBezTo>
                  <a:pt x="-7053" y="3479963"/>
                  <a:pt x="-7053" y="3373723"/>
                  <a:pt x="21157" y="3273504"/>
                </a:cubicBezTo>
                <a:cubicBezTo>
                  <a:pt x="35262" y="3223394"/>
                  <a:pt x="56419" y="3174789"/>
                  <a:pt x="84629" y="3129194"/>
                </a:cubicBezTo>
                <a:lnTo>
                  <a:pt x="1854005" y="268224"/>
                </a:lnTo>
                <a:cubicBezTo>
                  <a:pt x="1957115" y="101466"/>
                  <a:pt x="2139220" y="0"/>
                  <a:pt x="2335299" y="0"/>
                </a:cubicBezTo>
                <a:close/>
              </a:path>
            </a:pathLst>
          </a:custGeom>
          <a:solidFill>
            <a:srgbClr val="5B9BD5">
              <a:lumMod val="60000"/>
              <a:lumOff val="40000"/>
            </a:srgbClr>
          </a:solidFill>
          <a:ln w="6847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ctr" defTabSz="685800">
              <a:buClr>
                <a:srgbClr val="000000"/>
              </a:buClr>
              <a:defRPr/>
            </a:pP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Отлаженный </a:t>
            </a:r>
            <a:b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функционал ПО </a:t>
            </a:r>
            <a:b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для сценариев использования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D47627-9AE2-47A9-95E8-2EDC65A08A6B}"/>
              </a:ext>
            </a:extLst>
          </p:cNvPr>
          <p:cNvSpPr txBox="1">
            <a:spLocks/>
          </p:cNvSpPr>
          <p:nvPr/>
        </p:nvSpPr>
        <p:spPr>
          <a:xfrm>
            <a:off x="5408155" y="4449892"/>
            <a:ext cx="3111812" cy="3892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Внедрены </a:t>
            </a:r>
            <a:r>
              <a:rPr lang="ru-RU" sz="788" b="1" kern="0" dirty="0">
                <a:solidFill>
                  <a:prstClr val="black"/>
                </a:solidFill>
              </a:rPr>
              <a:t>целевые бизнес-процессы реализации сценариев использования</a:t>
            </a:r>
            <a:r>
              <a:rPr lang="ru-RU" sz="788" kern="0" dirty="0">
                <a:solidFill>
                  <a:prstClr val="black"/>
                </a:solidFill>
              </a:rPr>
              <a:t> в производственных условиях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b="1" kern="0" dirty="0">
                <a:solidFill>
                  <a:prstClr val="black"/>
                </a:solidFill>
              </a:rPr>
              <a:t>Линейные руководители вовлечены </a:t>
            </a:r>
            <a:r>
              <a:rPr lang="ru-RU" sz="788" kern="0" dirty="0">
                <a:solidFill>
                  <a:prstClr val="black"/>
                </a:solidFill>
              </a:rPr>
              <a:t>в процесс реализации сценариев использования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endParaRPr lang="ru-RU" sz="788" kern="0" dirty="0">
              <a:solidFill>
                <a:prstClr val="black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1F954C-D2F7-42F9-B573-0F28A189FD86}"/>
              </a:ext>
            </a:extLst>
          </p:cNvPr>
          <p:cNvSpPr txBox="1">
            <a:spLocks/>
          </p:cNvSpPr>
          <p:nvPr/>
        </p:nvSpPr>
        <p:spPr>
          <a:xfrm>
            <a:off x="1390642" y="1121064"/>
            <a:ext cx="2605229" cy="24237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defPPr>
              <a:defRPr lang="ru-RU"/>
            </a:defPPr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sz="1600" b="0" baseline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lnSpc>
                <a:spcPts val="1300"/>
              </a:lnSpc>
              <a:spcBef>
                <a:spcPct val="0"/>
              </a:spcBef>
              <a:spcAft>
                <a:spcPct val="0"/>
              </a:spcAft>
              <a:buClr>
                <a:schemeClr val="accent6">
                  <a:lumMod val="75000"/>
                </a:schemeClr>
              </a:buClr>
              <a:buSzPct val="100000"/>
              <a:buFont typeface="Wingdings" panose="05000000000000000000" pitchFamily="2" charset="2"/>
              <a:buChar char="§"/>
              <a:defRPr sz="1050" b="0" baseline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sz="1600" b="0" baseline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sz="1600" b="0" baseline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sz="1600" b="0" baseline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Определен релевантный перечень сценариев использования </a:t>
            </a:r>
            <a:r>
              <a:rPr lang="en-US" sz="788" kern="0" dirty="0">
                <a:solidFill>
                  <a:prstClr val="black"/>
                </a:solidFill>
              </a:rPr>
              <a:t>c </a:t>
            </a:r>
            <a:r>
              <a:rPr lang="ru-RU" sz="788" kern="0" dirty="0">
                <a:solidFill>
                  <a:prstClr val="black"/>
                </a:solidFill>
              </a:rPr>
              <a:t>учетом специфики производства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4AC71A-7E79-4534-B14A-D05DD8D34739}"/>
              </a:ext>
            </a:extLst>
          </p:cNvPr>
          <p:cNvSpPr txBox="1">
            <a:spLocks/>
          </p:cNvSpPr>
          <p:nvPr/>
        </p:nvSpPr>
        <p:spPr>
          <a:xfrm>
            <a:off x="5301031" y="1028110"/>
            <a:ext cx="3111812" cy="38087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Выявлены ключевые рычаги создания стоимости</a:t>
            </a:r>
          </a:p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Перечень сценариев использования приоритизирован на основе рычагов создания стоимости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14DD56B-F0A9-430D-853A-65BAC4836F2C}"/>
              </a:ext>
            </a:extLst>
          </p:cNvPr>
          <p:cNvSpPr txBox="1">
            <a:spLocks/>
          </p:cNvSpPr>
          <p:nvPr/>
        </p:nvSpPr>
        <p:spPr>
          <a:xfrm>
            <a:off x="146735" y="1805141"/>
            <a:ext cx="2348114" cy="111689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Выделены </a:t>
            </a:r>
            <a:r>
              <a:rPr lang="ru-RU" sz="788" b="1" kern="0" dirty="0">
                <a:solidFill>
                  <a:prstClr val="black"/>
                </a:solidFill>
              </a:rPr>
              <a:t>владельцы продукта и модулей цифрового продукта</a:t>
            </a:r>
            <a:r>
              <a:rPr lang="ru-RU" sz="788" kern="0" dirty="0">
                <a:solidFill>
                  <a:prstClr val="black"/>
                </a:solidFill>
              </a:rPr>
              <a:t> на производстве</a:t>
            </a:r>
          </a:p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Сформированы </a:t>
            </a:r>
            <a:r>
              <a:rPr lang="ru-RU" sz="788" b="1" kern="0" dirty="0">
                <a:solidFill>
                  <a:prstClr val="black"/>
                </a:solidFill>
              </a:rPr>
              <a:t>требования для обеспечения устойчивости</a:t>
            </a:r>
            <a:r>
              <a:rPr lang="ru-RU" sz="788" kern="0" dirty="0">
                <a:solidFill>
                  <a:prstClr val="black"/>
                </a:solidFill>
              </a:rPr>
              <a:t> процессной и ролевой модели</a:t>
            </a:r>
            <a:endParaRPr lang="en-US" sz="788" kern="0" dirty="0">
              <a:solidFill>
                <a:prstClr val="black"/>
              </a:solidFill>
            </a:endParaRPr>
          </a:p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Сформированы поведенческие </a:t>
            </a:r>
            <a:r>
              <a:rPr lang="ru-RU" sz="788" b="1" kern="0" dirty="0">
                <a:solidFill>
                  <a:prstClr val="black"/>
                </a:solidFill>
              </a:rPr>
              <a:t>требования </a:t>
            </a:r>
            <a:br>
              <a:rPr lang="ru-RU" sz="788" b="1" kern="0" dirty="0">
                <a:solidFill>
                  <a:prstClr val="black"/>
                </a:solidFill>
              </a:rPr>
            </a:br>
            <a:r>
              <a:rPr lang="ru-RU" sz="788" b="1" kern="0" dirty="0">
                <a:solidFill>
                  <a:prstClr val="black"/>
                </a:solidFill>
              </a:rPr>
              <a:t>для передачи сценариев использования в промышленную эксплуатацию</a:t>
            </a:r>
          </a:p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Проводится </a:t>
            </a:r>
            <a:r>
              <a:rPr lang="ru-RU" sz="788" b="1" kern="0" dirty="0">
                <a:solidFill>
                  <a:prstClr val="black"/>
                </a:solidFill>
              </a:rPr>
              <a:t>регулярный аудит приживаемости </a:t>
            </a:r>
            <a:r>
              <a:rPr lang="ru-RU" sz="788" kern="0" dirty="0">
                <a:solidFill>
                  <a:prstClr val="black"/>
                </a:solidFill>
              </a:rPr>
              <a:t>сценариев использования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E03F56-6921-4C25-AF17-4911E88FD254}"/>
              </a:ext>
            </a:extLst>
          </p:cNvPr>
          <p:cNvSpPr txBox="1">
            <a:spLocks/>
          </p:cNvSpPr>
          <p:nvPr/>
        </p:nvSpPr>
        <p:spPr>
          <a:xfrm>
            <a:off x="146737" y="3317680"/>
            <a:ext cx="2348114" cy="74993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Внедрена целевая</a:t>
            </a:r>
            <a:r>
              <a:rPr lang="ru-RU" sz="788" b="1" kern="0" dirty="0">
                <a:solidFill>
                  <a:prstClr val="black"/>
                </a:solidFill>
              </a:rPr>
              <a:t> орг. структура и опер. модель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Определены требуемые </a:t>
            </a:r>
            <a:r>
              <a:rPr lang="ru-RU" sz="788" b="1" kern="0" dirty="0">
                <a:solidFill>
                  <a:prstClr val="black"/>
                </a:solidFill>
              </a:rPr>
              <a:t>компетенции </a:t>
            </a:r>
            <a:br>
              <a:rPr lang="ru-RU" sz="788" b="1" kern="0" dirty="0">
                <a:solidFill>
                  <a:prstClr val="black"/>
                </a:solidFill>
              </a:rPr>
            </a:br>
            <a:r>
              <a:rPr lang="ru-RU" sz="788" b="1" kern="0" dirty="0">
                <a:solidFill>
                  <a:prstClr val="black"/>
                </a:solidFill>
              </a:rPr>
              <a:t>и функционал </a:t>
            </a:r>
            <a:r>
              <a:rPr lang="ru-RU" sz="788" kern="0" dirty="0">
                <a:solidFill>
                  <a:prstClr val="black"/>
                </a:solidFill>
              </a:rPr>
              <a:t>персонала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Внедрена </a:t>
            </a:r>
            <a:r>
              <a:rPr lang="ru-RU" sz="788" b="1" kern="0" dirty="0">
                <a:solidFill>
                  <a:prstClr val="black"/>
                </a:solidFill>
              </a:rPr>
              <a:t>сквозная система мотивации и </a:t>
            </a:r>
            <a:r>
              <a:rPr lang="en-US" sz="788" b="1" kern="0">
                <a:solidFill>
                  <a:prstClr val="black"/>
                </a:solidFill>
              </a:rPr>
              <a:t>KPI</a:t>
            </a:r>
            <a:r>
              <a:rPr lang="ru-RU" sz="788" b="1" kern="0">
                <a:solidFill>
                  <a:prstClr val="black"/>
                </a:solidFill>
              </a:rPr>
              <a:t> </a:t>
            </a:r>
            <a:r>
              <a:rPr lang="ru-RU" sz="788" kern="0" dirty="0">
                <a:solidFill>
                  <a:prstClr val="black"/>
                </a:solidFill>
              </a:rPr>
              <a:t>на основе рычагов создания стоимости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B06499A-24D2-4A48-9B72-07C23ED3E893}"/>
              </a:ext>
            </a:extLst>
          </p:cNvPr>
          <p:cNvSpPr txBox="1">
            <a:spLocks/>
          </p:cNvSpPr>
          <p:nvPr/>
        </p:nvSpPr>
        <p:spPr>
          <a:xfrm>
            <a:off x="6592735" y="3159426"/>
            <a:ext cx="2348114" cy="10664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Функционал сценариев использования разработан с учетом </a:t>
            </a:r>
            <a:r>
              <a:rPr lang="ru-RU" sz="788" b="1" kern="0" dirty="0">
                <a:solidFill>
                  <a:prstClr val="black"/>
                </a:solidFill>
              </a:rPr>
              <a:t>специфики производства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Проводится </a:t>
            </a:r>
            <a:r>
              <a:rPr lang="ru-RU" sz="788" b="1" kern="0" dirty="0">
                <a:solidFill>
                  <a:prstClr val="black"/>
                </a:solidFill>
              </a:rPr>
              <a:t>пилотирование и доработка </a:t>
            </a:r>
            <a:r>
              <a:rPr lang="ru-RU" sz="788" kern="0" dirty="0">
                <a:solidFill>
                  <a:prstClr val="black"/>
                </a:solidFill>
              </a:rPr>
              <a:t>функционала в промышленных условиях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Функционал включает </a:t>
            </a:r>
            <a:r>
              <a:rPr lang="ru-RU" sz="788" b="1" kern="0" dirty="0">
                <a:solidFill>
                  <a:prstClr val="black"/>
                </a:solidFill>
              </a:rPr>
              <a:t>автоматизацию ключевых ручных операций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Функционал </a:t>
            </a:r>
            <a:r>
              <a:rPr lang="ru-RU" sz="788" b="1" kern="0" dirty="0">
                <a:solidFill>
                  <a:prstClr val="black"/>
                </a:solidFill>
              </a:rPr>
              <a:t>точечно итеративно дорабатывается</a:t>
            </a:r>
            <a:r>
              <a:rPr lang="ru-RU" sz="788" kern="0" dirty="0">
                <a:solidFill>
                  <a:prstClr val="black"/>
                </a:solidFill>
              </a:rPr>
              <a:t> после внедрения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8C768C-3F6F-45FD-A7A2-DE86AC432F91}"/>
              </a:ext>
            </a:extLst>
          </p:cNvPr>
          <p:cNvSpPr txBox="1">
            <a:spLocks/>
          </p:cNvSpPr>
          <p:nvPr/>
        </p:nvSpPr>
        <p:spPr>
          <a:xfrm>
            <a:off x="883092" y="4449892"/>
            <a:ext cx="2994359" cy="3892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Сформирован «</a:t>
            </a:r>
            <a:r>
              <a:rPr lang="ru-RU" sz="788" b="1" kern="0" dirty="0">
                <a:solidFill>
                  <a:prstClr val="black"/>
                </a:solidFill>
              </a:rPr>
              <a:t>единый источник правды</a:t>
            </a:r>
            <a:r>
              <a:rPr lang="ru-RU" sz="788" kern="0" dirty="0">
                <a:solidFill>
                  <a:prstClr val="black"/>
                </a:solidFill>
              </a:rPr>
              <a:t>» по всем производственным показателям  на основе цифровых данных </a:t>
            </a:r>
          </a:p>
          <a:p>
            <a:pPr marL="151514" lvl="1" indent="-151514" defTabSz="685145"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</a:rPr>
              <a:t>Внедрена </a:t>
            </a:r>
            <a:r>
              <a:rPr lang="ru-RU" sz="788" b="1" kern="0" dirty="0">
                <a:solidFill>
                  <a:prstClr val="black"/>
                </a:solidFill>
              </a:rPr>
              <a:t>единая автоматизированная отчетность </a:t>
            </a:r>
            <a:br>
              <a:rPr lang="ru-RU" sz="788" b="1" kern="0" dirty="0">
                <a:solidFill>
                  <a:prstClr val="black"/>
                </a:solidFill>
              </a:rPr>
            </a:br>
            <a:r>
              <a:rPr lang="ru-RU" sz="788" kern="0" dirty="0">
                <a:solidFill>
                  <a:prstClr val="black"/>
                </a:solidFill>
              </a:rPr>
              <a:t>на основе цифровых данных</a:t>
            </a:r>
          </a:p>
          <a:p>
            <a:pPr marL="0" lvl="1" indent="0" defTabSz="685145">
              <a:buClr>
                <a:srgbClr val="70AD47">
                  <a:lumMod val="75000"/>
                </a:srgbClr>
              </a:buClr>
              <a:buNone/>
              <a:defRPr/>
            </a:pPr>
            <a:endParaRPr lang="ru-RU" sz="788" kern="0" dirty="0">
              <a:solidFill>
                <a:prstClr val="black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A06EA51-7B16-42B8-9372-1B5067B2DF25}"/>
              </a:ext>
            </a:extLst>
          </p:cNvPr>
          <p:cNvSpPr txBox="1">
            <a:spLocks/>
          </p:cNvSpPr>
          <p:nvPr/>
        </p:nvSpPr>
        <p:spPr>
          <a:xfrm>
            <a:off x="6592735" y="1728799"/>
            <a:ext cx="2348114" cy="126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lIns="0" tIns="0" rIns="0" bIns="0" rtlCol="0">
            <a:noAutofit/>
          </a:bodyPr>
          <a:lstStyle>
            <a:lvl1pPr lvl="0" indent="0" defTabSz="913526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100000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202019" lvl="1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404039" lvl="2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◦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606058" lvl="3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00000"/>
              <a:buFont typeface="Wingdings" panose="05000000000000000000" pitchFamily="2" charset="2"/>
              <a:buChar char="§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808078" lvl="4" indent="-202019" defTabSz="913526" fontAlgn="base">
              <a:spcBef>
                <a:spcPct val="0"/>
              </a:spcBef>
              <a:spcAft>
                <a:spcPct val="0"/>
              </a:spcAft>
              <a:buClr>
                <a:schemeClr val="accent4"/>
              </a:buClr>
              <a:buSzPct val="110000"/>
              <a:buFont typeface="Arial" panose="020B0604020202020204" pitchFamily="34" charset="0"/>
              <a:buChar char="▫"/>
              <a:defRPr lang="ru-RU" sz="1600" b="0" baseline="0" dirty="0">
                <a:latin typeface="Segoe UI" panose="020B0502040204020203" pitchFamily="34" charset="0"/>
                <a:cs typeface="Segoe UI" panose="020B0502040204020203" pitchFamily="34" charset="0"/>
              </a:defRPr>
            </a:lvl5pPr>
            <a:lvl6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6pPr>
            <a:lvl7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7pPr>
            <a:lvl8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8pPr>
            <a:lvl9pPr marL="1020090" indent="-177099" defTabSz="1218095" fontAlgn="base">
              <a:spcBef>
                <a:spcPct val="0"/>
              </a:spcBef>
              <a:spcAft>
                <a:spcPct val="0"/>
              </a:spcAft>
              <a:buClr>
                <a:schemeClr val="tx2"/>
              </a:buClr>
              <a:buSzPct val="89000"/>
              <a:buFont typeface="Arial" charset="0"/>
              <a:buChar char="-"/>
              <a:defRPr sz="2176" baseline="0"/>
            </a:lvl9pPr>
          </a:lstStyle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  <a:sym typeface=""/>
              </a:rPr>
              <a:t>Определен </a:t>
            </a:r>
            <a:r>
              <a:rPr lang="ru-RU" sz="788" b="1" kern="0" dirty="0">
                <a:solidFill>
                  <a:prstClr val="black"/>
                </a:solidFill>
                <a:sym typeface=""/>
              </a:rPr>
              <a:t>релевантный перечень </a:t>
            </a:r>
            <a:br>
              <a:rPr lang="ru-RU" sz="788" b="1" kern="0" dirty="0">
                <a:solidFill>
                  <a:prstClr val="black"/>
                </a:solidFill>
                <a:sym typeface=""/>
              </a:rPr>
            </a:br>
            <a:r>
              <a:rPr lang="ru-RU" sz="788" b="1" kern="0" dirty="0">
                <a:solidFill>
                  <a:prstClr val="black"/>
                </a:solidFill>
                <a:sym typeface=""/>
              </a:rPr>
              <a:t>собираемых данных</a:t>
            </a:r>
            <a:r>
              <a:rPr lang="ru-RU" sz="788" kern="0" dirty="0">
                <a:solidFill>
                  <a:prstClr val="black"/>
                </a:solidFill>
                <a:sym typeface=""/>
              </a:rPr>
              <a:t> </a:t>
            </a:r>
          </a:p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kern="0" dirty="0">
                <a:solidFill>
                  <a:prstClr val="black"/>
                </a:solidFill>
                <a:sym typeface=""/>
              </a:rPr>
              <a:t>Установлено и обслуживается </a:t>
            </a:r>
            <a:r>
              <a:rPr lang="ru-RU" sz="788" b="1" kern="0" dirty="0">
                <a:solidFill>
                  <a:prstClr val="black"/>
                </a:solidFill>
                <a:sym typeface=""/>
              </a:rPr>
              <a:t>производственное оборудование</a:t>
            </a:r>
          </a:p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b="1" kern="0" dirty="0">
                <a:solidFill>
                  <a:prstClr val="black"/>
                </a:solidFill>
                <a:sym typeface=""/>
              </a:rPr>
              <a:t>ИТ-инфраструктура </a:t>
            </a:r>
            <a:r>
              <a:rPr lang="ru-RU" sz="788" kern="0" dirty="0">
                <a:solidFill>
                  <a:prstClr val="black"/>
                </a:solidFill>
                <a:sym typeface=""/>
              </a:rPr>
              <a:t>достаточна</a:t>
            </a:r>
            <a:r>
              <a:rPr lang="ru-RU" sz="788" b="1" kern="0" dirty="0">
                <a:solidFill>
                  <a:prstClr val="black"/>
                </a:solidFill>
                <a:sym typeface=""/>
              </a:rPr>
              <a:t> </a:t>
            </a:r>
            <a:br>
              <a:rPr lang="ru-RU" sz="788" b="1" kern="0" dirty="0">
                <a:solidFill>
                  <a:prstClr val="black"/>
                </a:solidFill>
                <a:sym typeface=""/>
              </a:rPr>
            </a:br>
            <a:r>
              <a:rPr lang="ru-RU" sz="788" kern="0" dirty="0">
                <a:solidFill>
                  <a:prstClr val="black"/>
                </a:solidFill>
                <a:sym typeface=""/>
              </a:rPr>
              <a:t>для беспрерывного сбора данных </a:t>
            </a:r>
            <a:br>
              <a:rPr lang="ru-RU" sz="788" kern="0" dirty="0">
                <a:solidFill>
                  <a:prstClr val="black"/>
                </a:solidFill>
                <a:sym typeface=""/>
              </a:rPr>
            </a:br>
            <a:r>
              <a:rPr lang="ru-RU" sz="788" kern="0" dirty="0">
                <a:solidFill>
                  <a:prstClr val="black"/>
                </a:solidFill>
                <a:sym typeface=""/>
              </a:rPr>
              <a:t>по всем  параметрам</a:t>
            </a:r>
          </a:p>
          <a:p>
            <a:pPr marL="151514" lvl="1" indent="-151514" defTabSz="685145">
              <a:lnSpc>
                <a:spcPts val="975"/>
              </a:lnSpc>
              <a:buClr>
                <a:srgbClr val="70AD47">
                  <a:lumMod val="75000"/>
                </a:srgbClr>
              </a:buClr>
              <a:defRPr/>
            </a:pPr>
            <a:r>
              <a:rPr lang="ru-RU" sz="788" b="1" kern="0" dirty="0">
                <a:solidFill>
                  <a:prstClr val="black"/>
                </a:solidFill>
                <a:sym typeface=""/>
              </a:rPr>
              <a:t>Качество данных </a:t>
            </a:r>
            <a:r>
              <a:rPr lang="ru-RU" sz="788" kern="0" dirty="0">
                <a:solidFill>
                  <a:prstClr val="black"/>
                </a:solidFill>
                <a:sym typeface=""/>
              </a:rPr>
              <a:t>соответствует требованиям </a:t>
            </a:r>
            <a:br>
              <a:rPr lang="ru-RU" sz="788" kern="0" dirty="0">
                <a:solidFill>
                  <a:prstClr val="black"/>
                </a:solidFill>
                <a:sym typeface=""/>
              </a:rPr>
            </a:br>
            <a:r>
              <a:rPr lang="ru-RU" sz="788" kern="0" dirty="0">
                <a:solidFill>
                  <a:prstClr val="black"/>
                </a:solidFill>
                <a:sym typeface=""/>
              </a:rPr>
              <a:t>сценариев использования с точки зрения точности, частоты и оперативности сбора</a:t>
            </a:r>
          </a:p>
        </p:txBody>
      </p:sp>
      <p:cxnSp>
        <p:nvCxnSpPr>
          <p:cNvPr id="19" name="Прямая соединительная линия 99">
            <a:extLst>
              <a:ext uri="{FF2B5EF4-FFF2-40B4-BE49-F238E27FC236}">
                <a16:creationId xmlns:a16="http://schemas.microsoft.com/office/drawing/2014/main" id="{199EC110-5F8C-4151-A745-57D28CB5C1FB}"/>
              </a:ext>
            </a:extLst>
          </p:cNvPr>
          <p:cNvCxnSpPr>
            <a:cxnSpLocks/>
          </p:cNvCxnSpPr>
          <p:nvPr/>
        </p:nvCxnSpPr>
        <p:spPr>
          <a:xfrm flipH="1">
            <a:off x="146736" y="3028275"/>
            <a:ext cx="3639817" cy="0"/>
          </a:xfrm>
          <a:prstGeom prst="line">
            <a:avLst/>
          </a:prstGeom>
          <a:noFill/>
          <a:ln w="38100" cap="flat" cmpd="sng" algn="ctr">
            <a:solidFill>
              <a:srgbClr val="ECEDF1"/>
            </a:solidFill>
            <a:prstDash val="solid"/>
            <a:miter lim="800000"/>
          </a:ln>
          <a:effectLst/>
        </p:spPr>
      </p:cxnSp>
      <p:cxnSp>
        <p:nvCxnSpPr>
          <p:cNvPr id="20" name="Прямая соединительная линия 99">
            <a:extLst>
              <a:ext uri="{FF2B5EF4-FFF2-40B4-BE49-F238E27FC236}">
                <a16:creationId xmlns:a16="http://schemas.microsoft.com/office/drawing/2014/main" id="{2E327106-E746-47DC-865C-C677923582A1}"/>
              </a:ext>
            </a:extLst>
          </p:cNvPr>
          <p:cNvCxnSpPr>
            <a:cxnSpLocks/>
          </p:cNvCxnSpPr>
          <p:nvPr/>
        </p:nvCxnSpPr>
        <p:spPr>
          <a:xfrm flipH="1">
            <a:off x="5383967" y="3028275"/>
            <a:ext cx="3556881" cy="0"/>
          </a:xfrm>
          <a:prstGeom prst="line">
            <a:avLst/>
          </a:prstGeom>
          <a:noFill/>
          <a:ln w="38100" cap="flat" cmpd="sng" algn="ctr">
            <a:solidFill>
              <a:srgbClr val="ECEDF1"/>
            </a:solidFill>
            <a:prstDash val="solid"/>
            <a:miter lim="800000"/>
          </a:ln>
          <a:effectLst/>
        </p:spPr>
      </p:cxnSp>
      <p:cxnSp>
        <p:nvCxnSpPr>
          <p:cNvPr id="21" name="Прямая соединительная линия 99">
            <a:extLst>
              <a:ext uri="{FF2B5EF4-FFF2-40B4-BE49-F238E27FC236}">
                <a16:creationId xmlns:a16="http://schemas.microsoft.com/office/drawing/2014/main" id="{73B0506E-276F-46A9-BB1C-437CFBF030CA}"/>
              </a:ext>
            </a:extLst>
          </p:cNvPr>
          <p:cNvCxnSpPr>
            <a:cxnSpLocks/>
          </p:cNvCxnSpPr>
          <p:nvPr/>
        </p:nvCxnSpPr>
        <p:spPr>
          <a:xfrm flipH="1">
            <a:off x="146736" y="4357023"/>
            <a:ext cx="3639816" cy="0"/>
          </a:xfrm>
          <a:prstGeom prst="line">
            <a:avLst/>
          </a:prstGeom>
          <a:noFill/>
          <a:ln w="38100" cap="flat" cmpd="sng" algn="ctr">
            <a:solidFill>
              <a:srgbClr val="ECEDF1"/>
            </a:solidFill>
            <a:prstDash val="solid"/>
            <a:miter lim="800000"/>
          </a:ln>
          <a:effectLst/>
        </p:spPr>
      </p:cxnSp>
      <p:cxnSp>
        <p:nvCxnSpPr>
          <p:cNvPr id="22" name="Прямая соединительная линия 99">
            <a:extLst>
              <a:ext uri="{FF2B5EF4-FFF2-40B4-BE49-F238E27FC236}">
                <a16:creationId xmlns:a16="http://schemas.microsoft.com/office/drawing/2014/main" id="{CCC47CD5-5F83-4AED-ABE8-C573DDAC401E}"/>
              </a:ext>
            </a:extLst>
          </p:cNvPr>
          <p:cNvCxnSpPr>
            <a:cxnSpLocks/>
          </p:cNvCxnSpPr>
          <p:nvPr/>
        </p:nvCxnSpPr>
        <p:spPr>
          <a:xfrm flipH="1">
            <a:off x="146736" y="1683746"/>
            <a:ext cx="3639817" cy="0"/>
          </a:xfrm>
          <a:prstGeom prst="line">
            <a:avLst/>
          </a:prstGeom>
          <a:noFill/>
          <a:ln w="38100" cap="flat" cmpd="sng" algn="ctr">
            <a:solidFill>
              <a:srgbClr val="ECEDF1"/>
            </a:solidFill>
            <a:prstDash val="solid"/>
            <a:miter lim="800000"/>
          </a:ln>
          <a:effectLst/>
        </p:spPr>
      </p:cxnSp>
      <p:cxnSp>
        <p:nvCxnSpPr>
          <p:cNvPr id="23" name="Прямая соединительная линия 99">
            <a:extLst>
              <a:ext uri="{FF2B5EF4-FFF2-40B4-BE49-F238E27FC236}">
                <a16:creationId xmlns:a16="http://schemas.microsoft.com/office/drawing/2014/main" id="{CD808103-7767-4F8C-954B-79AF4A6972F4}"/>
              </a:ext>
            </a:extLst>
          </p:cNvPr>
          <p:cNvCxnSpPr>
            <a:cxnSpLocks/>
          </p:cNvCxnSpPr>
          <p:nvPr/>
        </p:nvCxnSpPr>
        <p:spPr>
          <a:xfrm flipH="1">
            <a:off x="5383967" y="1683746"/>
            <a:ext cx="3556881" cy="0"/>
          </a:xfrm>
          <a:prstGeom prst="line">
            <a:avLst/>
          </a:prstGeom>
          <a:noFill/>
          <a:ln w="38100" cap="flat" cmpd="sng" algn="ctr">
            <a:solidFill>
              <a:srgbClr val="ECEDF1"/>
            </a:solidFill>
            <a:prstDash val="solid"/>
            <a:miter lim="800000"/>
          </a:ln>
          <a:effectLst/>
        </p:spPr>
      </p:cxnSp>
      <p:cxnSp>
        <p:nvCxnSpPr>
          <p:cNvPr id="24" name="Прямая соединительная линия 99">
            <a:extLst>
              <a:ext uri="{FF2B5EF4-FFF2-40B4-BE49-F238E27FC236}">
                <a16:creationId xmlns:a16="http://schemas.microsoft.com/office/drawing/2014/main" id="{411BB550-791F-4319-8ADA-6742CB785065}"/>
              </a:ext>
            </a:extLst>
          </p:cNvPr>
          <p:cNvCxnSpPr>
            <a:cxnSpLocks/>
          </p:cNvCxnSpPr>
          <p:nvPr/>
        </p:nvCxnSpPr>
        <p:spPr>
          <a:xfrm flipH="1">
            <a:off x="5383967" y="4357023"/>
            <a:ext cx="3556881" cy="0"/>
          </a:xfrm>
          <a:prstGeom prst="line">
            <a:avLst/>
          </a:prstGeom>
          <a:noFill/>
          <a:ln w="38100" cap="flat" cmpd="sng" algn="ctr">
            <a:solidFill>
              <a:srgbClr val="ECEDF1"/>
            </a:solidFill>
            <a:prstDash val="solid"/>
            <a:miter lim="800000"/>
          </a:ln>
          <a:effectLst/>
        </p:spPr>
      </p:cxnSp>
      <p:sp>
        <p:nvSpPr>
          <p:cNvPr id="25" name="Freeform: Shape 99">
            <a:extLst>
              <a:ext uri="{FF2B5EF4-FFF2-40B4-BE49-F238E27FC236}">
                <a16:creationId xmlns:a16="http://schemas.microsoft.com/office/drawing/2014/main" id="{6CF581C4-EFE1-4A99-B83D-CEA34C064B24}"/>
              </a:ext>
            </a:extLst>
          </p:cNvPr>
          <p:cNvSpPr>
            <a:spLocks/>
          </p:cNvSpPr>
          <p:nvPr/>
        </p:nvSpPr>
        <p:spPr>
          <a:xfrm>
            <a:off x="2691770" y="1760675"/>
            <a:ext cx="1466850" cy="1227819"/>
          </a:xfrm>
          <a:custGeom>
            <a:avLst/>
            <a:gdLst>
              <a:gd name="connsiteX0" fmla="*/ 2335299 w 8087608"/>
              <a:gd name="connsiteY0" fmla="*/ 0 h 6853685"/>
              <a:gd name="connsiteX1" fmla="*/ 5652830 w 8087608"/>
              <a:gd name="connsiteY1" fmla="*/ 0 h 6853685"/>
              <a:gd name="connsiteX2" fmla="*/ 5652833 w 8087608"/>
              <a:gd name="connsiteY2" fmla="*/ 0 h 6853685"/>
              <a:gd name="connsiteX3" fmla="*/ 5752308 w 8087608"/>
              <a:gd name="connsiteY3" fmla="*/ 0 h 6853685"/>
              <a:gd name="connsiteX4" fmla="*/ 6233602 w 8087608"/>
              <a:gd name="connsiteY4" fmla="*/ 268224 h 6853685"/>
              <a:gd name="connsiteX5" fmla="*/ 8002981 w 8087608"/>
              <a:gd name="connsiteY5" fmla="*/ 3129194 h 6853685"/>
              <a:gd name="connsiteX6" fmla="*/ 8002981 w 8087608"/>
              <a:gd name="connsiteY6" fmla="*/ 3724491 h 6853685"/>
              <a:gd name="connsiteX7" fmla="*/ 6233602 w 8087608"/>
              <a:gd name="connsiteY7" fmla="*/ 6585462 h 6853685"/>
              <a:gd name="connsiteX8" fmla="*/ 5752308 w 8087608"/>
              <a:gd name="connsiteY8" fmla="*/ 6853685 h 6853685"/>
              <a:gd name="connsiteX9" fmla="*/ 5652830 w 8087608"/>
              <a:gd name="connsiteY9" fmla="*/ 6853685 h 6853685"/>
              <a:gd name="connsiteX10" fmla="*/ 2434776 w 8087608"/>
              <a:gd name="connsiteY10" fmla="*/ 6853685 h 6853685"/>
              <a:gd name="connsiteX11" fmla="*/ 2335299 w 8087608"/>
              <a:gd name="connsiteY11" fmla="*/ 6853685 h 6853685"/>
              <a:gd name="connsiteX12" fmla="*/ 2262552 w 8087608"/>
              <a:gd name="connsiteY12" fmla="*/ 6849000 h 6853685"/>
              <a:gd name="connsiteX13" fmla="*/ 2124035 w 8087608"/>
              <a:gd name="connsiteY13" fmla="*/ 6812787 h 6853685"/>
              <a:gd name="connsiteX14" fmla="*/ 2059789 w 8087608"/>
              <a:gd name="connsiteY14" fmla="*/ 6782108 h 6853685"/>
              <a:gd name="connsiteX15" fmla="*/ 1854005 w 8087608"/>
              <a:gd name="connsiteY15" fmla="*/ 6585462 h 6853685"/>
              <a:gd name="connsiteX16" fmla="*/ 84629 w 8087608"/>
              <a:gd name="connsiteY16" fmla="*/ 3724491 h 6853685"/>
              <a:gd name="connsiteX17" fmla="*/ 21157 w 8087608"/>
              <a:gd name="connsiteY17" fmla="*/ 3580182 h 6853685"/>
              <a:gd name="connsiteX18" fmla="*/ 21157 w 8087608"/>
              <a:gd name="connsiteY18" fmla="*/ 3273504 h 6853685"/>
              <a:gd name="connsiteX19" fmla="*/ 84629 w 8087608"/>
              <a:gd name="connsiteY19" fmla="*/ 3129194 h 6853685"/>
              <a:gd name="connsiteX20" fmla="*/ 1854005 w 8087608"/>
              <a:gd name="connsiteY20" fmla="*/ 268224 h 6853685"/>
              <a:gd name="connsiteX21" fmla="*/ 2335299 w 8087608"/>
              <a:gd name="connsiteY21" fmla="*/ 0 h 685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87608" h="6853685">
                <a:moveTo>
                  <a:pt x="2335299" y="0"/>
                </a:moveTo>
                <a:lnTo>
                  <a:pt x="5652830" y="0"/>
                </a:lnTo>
                <a:lnTo>
                  <a:pt x="5652833" y="0"/>
                </a:lnTo>
                <a:lnTo>
                  <a:pt x="5752308" y="0"/>
                </a:lnTo>
                <a:cubicBezTo>
                  <a:pt x="5948389" y="0"/>
                  <a:pt x="6130493" y="101466"/>
                  <a:pt x="6233602" y="268224"/>
                </a:cubicBezTo>
                <a:lnTo>
                  <a:pt x="8002981" y="3129194"/>
                </a:lnTo>
                <a:cubicBezTo>
                  <a:pt x="8115818" y="3311573"/>
                  <a:pt x="8115818" y="3542113"/>
                  <a:pt x="8002981" y="3724491"/>
                </a:cubicBezTo>
                <a:lnTo>
                  <a:pt x="6233602" y="6585462"/>
                </a:lnTo>
                <a:cubicBezTo>
                  <a:pt x="6130493" y="6752219"/>
                  <a:pt x="5948389" y="6853685"/>
                  <a:pt x="5752308" y="6853685"/>
                </a:cubicBezTo>
                <a:lnTo>
                  <a:pt x="5652830" y="6853685"/>
                </a:lnTo>
                <a:lnTo>
                  <a:pt x="2434776" y="6853685"/>
                </a:lnTo>
                <a:lnTo>
                  <a:pt x="2335299" y="6853685"/>
                </a:lnTo>
                <a:cubicBezTo>
                  <a:pt x="2310789" y="6853685"/>
                  <a:pt x="2286498" y="6852100"/>
                  <a:pt x="2262552" y="6849000"/>
                </a:cubicBezTo>
                <a:cubicBezTo>
                  <a:pt x="2214659" y="6842799"/>
                  <a:pt x="2168148" y="6830540"/>
                  <a:pt x="2124035" y="6812787"/>
                </a:cubicBezTo>
                <a:cubicBezTo>
                  <a:pt x="2101978" y="6803910"/>
                  <a:pt x="2080520" y="6793660"/>
                  <a:pt x="2059789" y="6782108"/>
                </a:cubicBezTo>
                <a:cubicBezTo>
                  <a:pt x="1976864" y="6735896"/>
                  <a:pt x="1905560" y="6668841"/>
                  <a:pt x="1854005" y="6585462"/>
                </a:cubicBezTo>
                <a:lnTo>
                  <a:pt x="84629" y="3724491"/>
                </a:lnTo>
                <a:cubicBezTo>
                  <a:pt x="56419" y="3678897"/>
                  <a:pt x="35262" y="3630292"/>
                  <a:pt x="21157" y="3580182"/>
                </a:cubicBezTo>
                <a:cubicBezTo>
                  <a:pt x="-7053" y="3479963"/>
                  <a:pt x="-7053" y="3373723"/>
                  <a:pt x="21157" y="3273504"/>
                </a:cubicBezTo>
                <a:cubicBezTo>
                  <a:pt x="35262" y="3223394"/>
                  <a:pt x="56419" y="3174789"/>
                  <a:pt x="84629" y="3129194"/>
                </a:cubicBezTo>
                <a:lnTo>
                  <a:pt x="1854005" y="268224"/>
                </a:lnTo>
                <a:cubicBezTo>
                  <a:pt x="1957115" y="101466"/>
                  <a:pt x="2139220" y="0"/>
                  <a:pt x="2335299" y="0"/>
                </a:cubicBezTo>
                <a:close/>
              </a:path>
            </a:pathLst>
          </a:custGeom>
          <a:solidFill>
            <a:srgbClr val="70AD47"/>
          </a:solidFill>
          <a:ln w="6847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ctr" defTabSz="685800">
              <a:buClr>
                <a:srgbClr val="000000"/>
              </a:buClr>
              <a:defRPr/>
            </a:pP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Поведенческие требования</a:t>
            </a:r>
            <a:r>
              <a:rPr lang="en-US" sz="900" kern="0" dirty="0">
                <a:solidFill>
                  <a:prstClr val="white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26" name="Freeform: Shape 100">
            <a:extLst>
              <a:ext uri="{FF2B5EF4-FFF2-40B4-BE49-F238E27FC236}">
                <a16:creationId xmlns:a16="http://schemas.microsoft.com/office/drawing/2014/main" id="{7D6FD335-6005-4E1B-9551-E66F8F88D5CC}"/>
              </a:ext>
            </a:extLst>
          </p:cNvPr>
          <p:cNvSpPr>
            <a:spLocks/>
          </p:cNvSpPr>
          <p:nvPr/>
        </p:nvSpPr>
        <p:spPr>
          <a:xfrm>
            <a:off x="5035873" y="1760675"/>
            <a:ext cx="1466850" cy="1227819"/>
          </a:xfrm>
          <a:custGeom>
            <a:avLst/>
            <a:gdLst>
              <a:gd name="connsiteX0" fmla="*/ 2335299 w 8087608"/>
              <a:gd name="connsiteY0" fmla="*/ 0 h 6853685"/>
              <a:gd name="connsiteX1" fmla="*/ 5652830 w 8087608"/>
              <a:gd name="connsiteY1" fmla="*/ 0 h 6853685"/>
              <a:gd name="connsiteX2" fmla="*/ 5652833 w 8087608"/>
              <a:gd name="connsiteY2" fmla="*/ 0 h 6853685"/>
              <a:gd name="connsiteX3" fmla="*/ 5752308 w 8087608"/>
              <a:gd name="connsiteY3" fmla="*/ 0 h 6853685"/>
              <a:gd name="connsiteX4" fmla="*/ 6233602 w 8087608"/>
              <a:gd name="connsiteY4" fmla="*/ 268224 h 6853685"/>
              <a:gd name="connsiteX5" fmla="*/ 8002981 w 8087608"/>
              <a:gd name="connsiteY5" fmla="*/ 3129194 h 6853685"/>
              <a:gd name="connsiteX6" fmla="*/ 8002981 w 8087608"/>
              <a:gd name="connsiteY6" fmla="*/ 3724491 h 6853685"/>
              <a:gd name="connsiteX7" fmla="*/ 6233602 w 8087608"/>
              <a:gd name="connsiteY7" fmla="*/ 6585462 h 6853685"/>
              <a:gd name="connsiteX8" fmla="*/ 5752308 w 8087608"/>
              <a:gd name="connsiteY8" fmla="*/ 6853685 h 6853685"/>
              <a:gd name="connsiteX9" fmla="*/ 5652830 w 8087608"/>
              <a:gd name="connsiteY9" fmla="*/ 6853685 h 6853685"/>
              <a:gd name="connsiteX10" fmla="*/ 2434776 w 8087608"/>
              <a:gd name="connsiteY10" fmla="*/ 6853685 h 6853685"/>
              <a:gd name="connsiteX11" fmla="*/ 2335299 w 8087608"/>
              <a:gd name="connsiteY11" fmla="*/ 6853685 h 6853685"/>
              <a:gd name="connsiteX12" fmla="*/ 2262552 w 8087608"/>
              <a:gd name="connsiteY12" fmla="*/ 6849000 h 6853685"/>
              <a:gd name="connsiteX13" fmla="*/ 2124035 w 8087608"/>
              <a:gd name="connsiteY13" fmla="*/ 6812787 h 6853685"/>
              <a:gd name="connsiteX14" fmla="*/ 2059789 w 8087608"/>
              <a:gd name="connsiteY14" fmla="*/ 6782108 h 6853685"/>
              <a:gd name="connsiteX15" fmla="*/ 1854005 w 8087608"/>
              <a:gd name="connsiteY15" fmla="*/ 6585462 h 6853685"/>
              <a:gd name="connsiteX16" fmla="*/ 84629 w 8087608"/>
              <a:gd name="connsiteY16" fmla="*/ 3724491 h 6853685"/>
              <a:gd name="connsiteX17" fmla="*/ 21157 w 8087608"/>
              <a:gd name="connsiteY17" fmla="*/ 3580182 h 6853685"/>
              <a:gd name="connsiteX18" fmla="*/ 21157 w 8087608"/>
              <a:gd name="connsiteY18" fmla="*/ 3273504 h 6853685"/>
              <a:gd name="connsiteX19" fmla="*/ 84629 w 8087608"/>
              <a:gd name="connsiteY19" fmla="*/ 3129194 h 6853685"/>
              <a:gd name="connsiteX20" fmla="*/ 1854005 w 8087608"/>
              <a:gd name="connsiteY20" fmla="*/ 268224 h 6853685"/>
              <a:gd name="connsiteX21" fmla="*/ 2335299 w 8087608"/>
              <a:gd name="connsiteY21" fmla="*/ 0 h 685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87608" h="6853685">
                <a:moveTo>
                  <a:pt x="2335299" y="0"/>
                </a:moveTo>
                <a:lnTo>
                  <a:pt x="5652830" y="0"/>
                </a:lnTo>
                <a:lnTo>
                  <a:pt x="5652833" y="0"/>
                </a:lnTo>
                <a:lnTo>
                  <a:pt x="5752308" y="0"/>
                </a:lnTo>
                <a:cubicBezTo>
                  <a:pt x="5948389" y="0"/>
                  <a:pt x="6130493" y="101466"/>
                  <a:pt x="6233602" y="268224"/>
                </a:cubicBezTo>
                <a:lnTo>
                  <a:pt x="8002981" y="3129194"/>
                </a:lnTo>
                <a:cubicBezTo>
                  <a:pt x="8115818" y="3311573"/>
                  <a:pt x="8115818" y="3542113"/>
                  <a:pt x="8002981" y="3724491"/>
                </a:cubicBezTo>
                <a:lnTo>
                  <a:pt x="6233602" y="6585462"/>
                </a:lnTo>
                <a:cubicBezTo>
                  <a:pt x="6130493" y="6752219"/>
                  <a:pt x="5948389" y="6853685"/>
                  <a:pt x="5752308" y="6853685"/>
                </a:cubicBezTo>
                <a:lnTo>
                  <a:pt x="5652830" y="6853685"/>
                </a:lnTo>
                <a:lnTo>
                  <a:pt x="2434776" y="6853685"/>
                </a:lnTo>
                <a:lnTo>
                  <a:pt x="2335299" y="6853685"/>
                </a:lnTo>
                <a:cubicBezTo>
                  <a:pt x="2310789" y="6853685"/>
                  <a:pt x="2286498" y="6852100"/>
                  <a:pt x="2262552" y="6849000"/>
                </a:cubicBezTo>
                <a:cubicBezTo>
                  <a:pt x="2214659" y="6842799"/>
                  <a:pt x="2168148" y="6830540"/>
                  <a:pt x="2124035" y="6812787"/>
                </a:cubicBezTo>
                <a:cubicBezTo>
                  <a:pt x="2101978" y="6803910"/>
                  <a:pt x="2080520" y="6793660"/>
                  <a:pt x="2059789" y="6782108"/>
                </a:cubicBezTo>
                <a:cubicBezTo>
                  <a:pt x="1976864" y="6735896"/>
                  <a:pt x="1905560" y="6668841"/>
                  <a:pt x="1854005" y="6585462"/>
                </a:cubicBezTo>
                <a:lnTo>
                  <a:pt x="84629" y="3724491"/>
                </a:lnTo>
                <a:cubicBezTo>
                  <a:pt x="56419" y="3678897"/>
                  <a:pt x="35262" y="3630292"/>
                  <a:pt x="21157" y="3580182"/>
                </a:cubicBezTo>
                <a:cubicBezTo>
                  <a:pt x="-7053" y="3479963"/>
                  <a:pt x="-7053" y="3373723"/>
                  <a:pt x="21157" y="3273504"/>
                </a:cubicBezTo>
                <a:cubicBezTo>
                  <a:pt x="35262" y="3223394"/>
                  <a:pt x="56419" y="3174789"/>
                  <a:pt x="84629" y="3129194"/>
                </a:cubicBezTo>
                <a:lnTo>
                  <a:pt x="1854005" y="268224"/>
                </a:lnTo>
                <a:cubicBezTo>
                  <a:pt x="1957115" y="101466"/>
                  <a:pt x="2139220" y="0"/>
                  <a:pt x="2335299" y="0"/>
                </a:cubicBezTo>
                <a:close/>
              </a:path>
            </a:pathLst>
          </a:custGeom>
          <a:solidFill>
            <a:srgbClr val="70AD47"/>
          </a:solidFill>
          <a:ln w="6847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ctr" defTabSz="685800">
              <a:buClr>
                <a:srgbClr val="000000"/>
              </a:buClr>
              <a:defRPr/>
            </a:pP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Качественные </a:t>
            </a:r>
            <a:b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данные</a:t>
            </a:r>
          </a:p>
        </p:txBody>
      </p:sp>
      <p:sp>
        <p:nvSpPr>
          <p:cNvPr id="27" name="Freeform: Shape 101">
            <a:extLst>
              <a:ext uri="{FF2B5EF4-FFF2-40B4-BE49-F238E27FC236}">
                <a16:creationId xmlns:a16="http://schemas.microsoft.com/office/drawing/2014/main" id="{1435C60F-C9D5-46AD-9C2F-CB2C2FD428E9}"/>
              </a:ext>
            </a:extLst>
          </p:cNvPr>
          <p:cNvSpPr>
            <a:spLocks/>
          </p:cNvSpPr>
          <p:nvPr/>
        </p:nvSpPr>
        <p:spPr>
          <a:xfrm>
            <a:off x="3860143" y="1113588"/>
            <a:ext cx="1466850" cy="1227819"/>
          </a:xfrm>
          <a:custGeom>
            <a:avLst/>
            <a:gdLst>
              <a:gd name="connsiteX0" fmla="*/ 2335299 w 8087608"/>
              <a:gd name="connsiteY0" fmla="*/ 0 h 6853685"/>
              <a:gd name="connsiteX1" fmla="*/ 5652830 w 8087608"/>
              <a:gd name="connsiteY1" fmla="*/ 0 h 6853685"/>
              <a:gd name="connsiteX2" fmla="*/ 5652833 w 8087608"/>
              <a:gd name="connsiteY2" fmla="*/ 0 h 6853685"/>
              <a:gd name="connsiteX3" fmla="*/ 5752308 w 8087608"/>
              <a:gd name="connsiteY3" fmla="*/ 0 h 6853685"/>
              <a:gd name="connsiteX4" fmla="*/ 6233602 w 8087608"/>
              <a:gd name="connsiteY4" fmla="*/ 268224 h 6853685"/>
              <a:gd name="connsiteX5" fmla="*/ 8002981 w 8087608"/>
              <a:gd name="connsiteY5" fmla="*/ 3129194 h 6853685"/>
              <a:gd name="connsiteX6" fmla="*/ 8002981 w 8087608"/>
              <a:gd name="connsiteY6" fmla="*/ 3724491 h 6853685"/>
              <a:gd name="connsiteX7" fmla="*/ 6233602 w 8087608"/>
              <a:gd name="connsiteY7" fmla="*/ 6585462 h 6853685"/>
              <a:gd name="connsiteX8" fmla="*/ 5752308 w 8087608"/>
              <a:gd name="connsiteY8" fmla="*/ 6853685 h 6853685"/>
              <a:gd name="connsiteX9" fmla="*/ 5652830 w 8087608"/>
              <a:gd name="connsiteY9" fmla="*/ 6853685 h 6853685"/>
              <a:gd name="connsiteX10" fmla="*/ 2434776 w 8087608"/>
              <a:gd name="connsiteY10" fmla="*/ 6853685 h 6853685"/>
              <a:gd name="connsiteX11" fmla="*/ 2335299 w 8087608"/>
              <a:gd name="connsiteY11" fmla="*/ 6853685 h 6853685"/>
              <a:gd name="connsiteX12" fmla="*/ 2262552 w 8087608"/>
              <a:gd name="connsiteY12" fmla="*/ 6849000 h 6853685"/>
              <a:gd name="connsiteX13" fmla="*/ 2124035 w 8087608"/>
              <a:gd name="connsiteY13" fmla="*/ 6812787 h 6853685"/>
              <a:gd name="connsiteX14" fmla="*/ 2059789 w 8087608"/>
              <a:gd name="connsiteY14" fmla="*/ 6782108 h 6853685"/>
              <a:gd name="connsiteX15" fmla="*/ 1854005 w 8087608"/>
              <a:gd name="connsiteY15" fmla="*/ 6585462 h 6853685"/>
              <a:gd name="connsiteX16" fmla="*/ 84629 w 8087608"/>
              <a:gd name="connsiteY16" fmla="*/ 3724491 h 6853685"/>
              <a:gd name="connsiteX17" fmla="*/ 21157 w 8087608"/>
              <a:gd name="connsiteY17" fmla="*/ 3580182 h 6853685"/>
              <a:gd name="connsiteX18" fmla="*/ 21157 w 8087608"/>
              <a:gd name="connsiteY18" fmla="*/ 3273504 h 6853685"/>
              <a:gd name="connsiteX19" fmla="*/ 84629 w 8087608"/>
              <a:gd name="connsiteY19" fmla="*/ 3129194 h 6853685"/>
              <a:gd name="connsiteX20" fmla="*/ 1854005 w 8087608"/>
              <a:gd name="connsiteY20" fmla="*/ 268224 h 6853685"/>
              <a:gd name="connsiteX21" fmla="*/ 2335299 w 8087608"/>
              <a:gd name="connsiteY21" fmla="*/ 0 h 685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87608" h="6853685">
                <a:moveTo>
                  <a:pt x="2335299" y="0"/>
                </a:moveTo>
                <a:lnTo>
                  <a:pt x="5652830" y="0"/>
                </a:lnTo>
                <a:lnTo>
                  <a:pt x="5652833" y="0"/>
                </a:lnTo>
                <a:lnTo>
                  <a:pt x="5752308" y="0"/>
                </a:lnTo>
                <a:cubicBezTo>
                  <a:pt x="5948389" y="0"/>
                  <a:pt x="6130493" y="101466"/>
                  <a:pt x="6233602" y="268224"/>
                </a:cubicBezTo>
                <a:lnTo>
                  <a:pt x="8002981" y="3129194"/>
                </a:lnTo>
                <a:cubicBezTo>
                  <a:pt x="8115818" y="3311573"/>
                  <a:pt x="8115818" y="3542113"/>
                  <a:pt x="8002981" y="3724491"/>
                </a:cubicBezTo>
                <a:lnTo>
                  <a:pt x="6233602" y="6585462"/>
                </a:lnTo>
                <a:cubicBezTo>
                  <a:pt x="6130493" y="6752219"/>
                  <a:pt x="5948389" y="6853685"/>
                  <a:pt x="5752308" y="6853685"/>
                </a:cubicBezTo>
                <a:lnTo>
                  <a:pt x="5652830" y="6853685"/>
                </a:lnTo>
                <a:lnTo>
                  <a:pt x="2434776" y="6853685"/>
                </a:lnTo>
                <a:lnTo>
                  <a:pt x="2335299" y="6853685"/>
                </a:lnTo>
                <a:cubicBezTo>
                  <a:pt x="2310789" y="6853685"/>
                  <a:pt x="2286498" y="6852100"/>
                  <a:pt x="2262552" y="6849000"/>
                </a:cubicBezTo>
                <a:cubicBezTo>
                  <a:pt x="2214659" y="6842799"/>
                  <a:pt x="2168148" y="6830540"/>
                  <a:pt x="2124035" y="6812787"/>
                </a:cubicBezTo>
                <a:cubicBezTo>
                  <a:pt x="2101978" y="6803910"/>
                  <a:pt x="2080520" y="6793660"/>
                  <a:pt x="2059789" y="6782108"/>
                </a:cubicBezTo>
                <a:cubicBezTo>
                  <a:pt x="1976864" y="6735896"/>
                  <a:pt x="1905560" y="6668841"/>
                  <a:pt x="1854005" y="6585462"/>
                </a:cubicBezTo>
                <a:lnTo>
                  <a:pt x="84629" y="3724491"/>
                </a:lnTo>
                <a:cubicBezTo>
                  <a:pt x="56419" y="3678897"/>
                  <a:pt x="35262" y="3630292"/>
                  <a:pt x="21157" y="3580182"/>
                </a:cubicBezTo>
                <a:cubicBezTo>
                  <a:pt x="-7053" y="3479963"/>
                  <a:pt x="-7053" y="3373723"/>
                  <a:pt x="21157" y="3273504"/>
                </a:cubicBezTo>
                <a:cubicBezTo>
                  <a:pt x="35262" y="3223394"/>
                  <a:pt x="56419" y="3174789"/>
                  <a:pt x="84629" y="3129194"/>
                </a:cubicBezTo>
                <a:lnTo>
                  <a:pt x="1854005" y="268224"/>
                </a:lnTo>
                <a:cubicBezTo>
                  <a:pt x="1957115" y="101466"/>
                  <a:pt x="2139220" y="0"/>
                  <a:pt x="2335299" y="0"/>
                </a:cubicBezTo>
                <a:close/>
              </a:path>
            </a:pathLst>
          </a:custGeom>
          <a:solidFill>
            <a:srgbClr val="70AD47"/>
          </a:solidFill>
          <a:ln w="6847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algn="ctr" defTabSz="685800">
              <a:buClr>
                <a:srgbClr val="000000"/>
              </a:buClr>
              <a:defRPr/>
            </a:pP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Приорити-</a:t>
            </a:r>
            <a:b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</a:br>
            <a:r>
              <a:rPr lang="ru-RU" sz="900" kern="0" dirty="0">
                <a:solidFill>
                  <a:prstClr val="white"/>
                </a:solidFill>
                <a:latin typeface="Calibri" panose="020F0502020204030204"/>
              </a:rPr>
              <a:t>зированный перечень сценариев использования </a:t>
            </a:r>
            <a:endParaRPr lang="en-US" sz="900" kern="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8" name="Freeform: Shape 98">
            <a:extLst>
              <a:ext uri="{FF2B5EF4-FFF2-40B4-BE49-F238E27FC236}">
                <a16:creationId xmlns:a16="http://schemas.microsoft.com/office/drawing/2014/main" id="{8A36AA30-E600-4099-811A-05DD30E51A07}"/>
              </a:ext>
            </a:extLst>
          </p:cNvPr>
          <p:cNvSpPr>
            <a:spLocks/>
          </p:cNvSpPr>
          <p:nvPr/>
        </p:nvSpPr>
        <p:spPr>
          <a:xfrm>
            <a:off x="3860143" y="2419209"/>
            <a:ext cx="1466850" cy="1227819"/>
          </a:xfrm>
          <a:custGeom>
            <a:avLst/>
            <a:gdLst>
              <a:gd name="connsiteX0" fmla="*/ 2335299 w 8087608"/>
              <a:gd name="connsiteY0" fmla="*/ 0 h 6853685"/>
              <a:gd name="connsiteX1" fmla="*/ 5652830 w 8087608"/>
              <a:gd name="connsiteY1" fmla="*/ 0 h 6853685"/>
              <a:gd name="connsiteX2" fmla="*/ 5652833 w 8087608"/>
              <a:gd name="connsiteY2" fmla="*/ 0 h 6853685"/>
              <a:gd name="connsiteX3" fmla="*/ 5752308 w 8087608"/>
              <a:gd name="connsiteY3" fmla="*/ 0 h 6853685"/>
              <a:gd name="connsiteX4" fmla="*/ 6233602 w 8087608"/>
              <a:gd name="connsiteY4" fmla="*/ 268224 h 6853685"/>
              <a:gd name="connsiteX5" fmla="*/ 8002981 w 8087608"/>
              <a:gd name="connsiteY5" fmla="*/ 3129194 h 6853685"/>
              <a:gd name="connsiteX6" fmla="*/ 8002981 w 8087608"/>
              <a:gd name="connsiteY6" fmla="*/ 3724491 h 6853685"/>
              <a:gd name="connsiteX7" fmla="*/ 6233602 w 8087608"/>
              <a:gd name="connsiteY7" fmla="*/ 6585462 h 6853685"/>
              <a:gd name="connsiteX8" fmla="*/ 5752308 w 8087608"/>
              <a:gd name="connsiteY8" fmla="*/ 6853685 h 6853685"/>
              <a:gd name="connsiteX9" fmla="*/ 5652830 w 8087608"/>
              <a:gd name="connsiteY9" fmla="*/ 6853685 h 6853685"/>
              <a:gd name="connsiteX10" fmla="*/ 2434776 w 8087608"/>
              <a:gd name="connsiteY10" fmla="*/ 6853685 h 6853685"/>
              <a:gd name="connsiteX11" fmla="*/ 2335299 w 8087608"/>
              <a:gd name="connsiteY11" fmla="*/ 6853685 h 6853685"/>
              <a:gd name="connsiteX12" fmla="*/ 2262552 w 8087608"/>
              <a:gd name="connsiteY12" fmla="*/ 6849000 h 6853685"/>
              <a:gd name="connsiteX13" fmla="*/ 2124035 w 8087608"/>
              <a:gd name="connsiteY13" fmla="*/ 6812787 h 6853685"/>
              <a:gd name="connsiteX14" fmla="*/ 2059789 w 8087608"/>
              <a:gd name="connsiteY14" fmla="*/ 6782108 h 6853685"/>
              <a:gd name="connsiteX15" fmla="*/ 1854005 w 8087608"/>
              <a:gd name="connsiteY15" fmla="*/ 6585462 h 6853685"/>
              <a:gd name="connsiteX16" fmla="*/ 84629 w 8087608"/>
              <a:gd name="connsiteY16" fmla="*/ 3724491 h 6853685"/>
              <a:gd name="connsiteX17" fmla="*/ 21157 w 8087608"/>
              <a:gd name="connsiteY17" fmla="*/ 3580182 h 6853685"/>
              <a:gd name="connsiteX18" fmla="*/ 21157 w 8087608"/>
              <a:gd name="connsiteY18" fmla="*/ 3273504 h 6853685"/>
              <a:gd name="connsiteX19" fmla="*/ 84629 w 8087608"/>
              <a:gd name="connsiteY19" fmla="*/ 3129194 h 6853685"/>
              <a:gd name="connsiteX20" fmla="*/ 1854005 w 8087608"/>
              <a:gd name="connsiteY20" fmla="*/ 268224 h 6853685"/>
              <a:gd name="connsiteX21" fmla="*/ 2335299 w 8087608"/>
              <a:gd name="connsiteY21" fmla="*/ 0 h 6853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087608" h="6853685">
                <a:moveTo>
                  <a:pt x="2335299" y="0"/>
                </a:moveTo>
                <a:lnTo>
                  <a:pt x="5652830" y="0"/>
                </a:lnTo>
                <a:lnTo>
                  <a:pt x="5652833" y="0"/>
                </a:lnTo>
                <a:lnTo>
                  <a:pt x="5752308" y="0"/>
                </a:lnTo>
                <a:cubicBezTo>
                  <a:pt x="5948389" y="0"/>
                  <a:pt x="6130493" y="101466"/>
                  <a:pt x="6233602" y="268224"/>
                </a:cubicBezTo>
                <a:lnTo>
                  <a:pt x="8002981" y="3129194"/>
                </a:lnTo>
                <a:cubicBezTo>
                  <a:pt x="8115818" y="3311573"/>
                  <a:pt x="8115818" y="3542113"/>
                  <a:pt x="8002981" y="3724491"/>
                </a:cubicBezTo>
                <a:lnTo>
                  <a:pt x="6233602" y="6585462"/>
                </a:lnTo>
                <a:cubicBezTo>
                  <a:pt x="6130493" y="6752219"/>
                  <a:pt x="5948389" y="6853685"/>
                  <a:pt x="5752308" y="6853685"/>
                </a:cubicBezTo>
                <a:lnTo>
                  <a:pt x="5652830" y="6853685"/>
                </a:lnTo>
                <a:lnTo>
                  <a:pt x="2434776" y="6853685"/>
                </a:lnTo>
                <a:lnTo>
                  <a:pt x="2335299" y="6853685"/>
                </a:lnTo>
                <a:cubicBezTo>
                  <a:pt x="2310789" y="6853685"/>
                  <a:pt x="2286498" y="6852100"/>
                  <a:pt x="2262552" y="6849000"/>
                </a:cubicBezTo>
                <a:cubicBezTo>
                  <a:pt x="2214659" y="6842799"/>
                  <a:pt x="2168148" y="6830540"/>
                  <a:pt x="2124035" y="6812787"/>
                </a:cubicBezTo>
                <a:cubicBezTo>
                  <a:pt x="2101978" y="6803910"/>
                  <a:pt x="2080520" y="6793660"/>
                  <a:pt x="2059789" y="6782108"/>
                </a:cubicBezTo>
                <a:cubicBezTo>
                  <a:pt x="1976864" y="6735896"/>
                  <a:pt x="1905560" y="6668841"/>
                  <a:pt x="1854005" y="6585462"/>
                </a:cubicBezTo>
                <a:lnTo>
                  <a:pt x="84629" y="3724491"/>
                </a:lnTo>
                <a:cubicBezTo>
                  <a:pt x="56419" y="3678897"/>
                  <a:pt x="35262" y="3630292"/>
                  <a:pt x="21157" y="3580182"/>
                </a:cubicBezTo>
                <a:cubicBezTo>
                  <a:pt x="-7053" y="3479963"/>
                  <a:pt x="-7053" y="3373723"/>
                  <a:pt x="21157" y="3273504"/>
                </a:cubicBezTo>
                <a:cubicBezTo>
                  <a:pt x="35262" y="3223394"/>
                  <a:pt x="56419" y="3174789"/>
                  <a:pt x="84629" y="3129194"/>
                </a:cubicBezTo>
                <a:lnTo>
                  <a:pt x="1854005" y="268224"/>
                </a:lnTo>
                <a:cubicBezTo>
                  <a:pt x="1957115" y="101466"/>
                  <a:pt x="2139220" y="0"/>
                  <a:pt x="2335299" y="0"/>
                </a:cubicBezTo>
                <a:close/>
              </a:path>
            </a:pathLst>
          </a:custGeom>
          <a:solidFill>
            <a:srgbClr val="70AD47"/>
          </a:solidFill>
          <a:ln w="6847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pPr defTabSz="685800">
              <a:defRPr/>
            </a:pPr>
            <a:endParaRPr lang="ru-RU" sz="1350" kern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9" name="TrackerNumBlue 236">
            <a:extLst>
              <a:ext uri="{FF2B5EF4-FFF2-40B4-BE49-F238E27FC236}">
                <a16:creationId xmlns:a16="http://schemas.microsoft.com/office/drawing/2014/main" id="{C5CC5C99-302B-4778-96EC-A573D1582160}"/>
              </a:ext>
            </a:extLst>
          </p:cNvPr>
          <p:cNvSpPr>
            <a:spLocks/>
          </p:cNvSpPr>
          <p:nvPr>
            <p:custDataLst>
              <p:tags r:id="rId1"/>
            </p:custDataLst>
          </p:nvPr>
        </p:nvSpPr>
        <p:spPr>
          <a:xfrm>
            <a:off x="4474835" y="1186561"/>
            <a:ext cx="237465" cy="23746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 anchorCtr="1">
            <a:noAutofit/>
          </a:bodyPr>
          <a:lstStyle/>
          <a:p>
            <a:pPr defTabSz="685800">
              <a:buClr>
                <a:srgbClr val="E7E6E6"/>
              </a:buClr>
              <a:defRPr/>
            </a:pPr>
            <a:r>
              <a:rPr lang="ru-RU" sz="1050" kern="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1</a:t>
            </a:r>
          </a:p>
        </p:txBody>
      </p:sp>
      <p:sp>
        <p:nvSpPr>
          <p:cNvPr id="30" name="TrackerNumBlue 236">
            <a:extLst>
              <a:ext uri="{FF2B5EF4-FFF2-40B4-BE49-F238E27FC236}">
                <a16:creationId xmlns:a16="http://schemas.microsoft.com/office/drawing/2014/main" id="{E609604D-4A22-4F90-A78A-22809E19EA0E}"/>
              </a:ext>
            </a:extLst>
          </p:cNvPr>
          <p:cNvSpPr>
            <a:spLocks/>
          </p:cNvSpPr>
          <p:nvPr>
            <p:custDataLst>
              <p:tags r:id="rId2"/>
            </p:custDataLst>
          </p:nvPr>
        </p:nvSpPr>
        <p:spPr>
          <a:xfrm>
            <a:off x="5638667" y="1846944"/>
            <a:ext cx="237465" cy="23746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 anchorCtr="1">
            <a:noAutofit/>
          </a:bodyPr>
          <a:lstStyle/>
          <a:p>
            <a:pPr defTabSz="685800">
              <a:buClr>
                <a:srgbClr val="E7E6E6"/>
              </a:buClr>
              <a:defRPr/>
            </a:pPr>
            <a:r>
              <a:rPr lang="ru-RU" sz="1050" kern="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2</a:t>
            </a:r>
          </a:p>
        </p:txBody>
      </p:sp>
      <p:sp>
        <p:nvSpPr>
          <p:cNvPr id="31" name="TrackerNumBlue 236">
            <a:extLst>
              <a:ext uri="{FF2B5EF4-FFF2-40B4-BE49-F238E27FC236}">
                <a16:creationId xmlns:a16="http://schemas.microsoft.com/office/drawing/2014/main" id="{F8B4A519-45EC-40D9-A35D-8B6D74C09B1F}"/>
              </a:ext>
            </a:extLst>
          </p:cNvPr>
          <p:cNvSpPr>
            <a:spLocks/>
          </p:cNvSpPr>
          <p:nvPr>
            <p:custDataLst>
              <p:tags r:id="rId3"/>
            </p:custDataLst>
          </p:nvPr>
        </p:nvSpPr>
        <p:spPr>
          <a:xfrm>
            <a:off x="5627237" y="3175514"/>
            <a:ext cx="237465" cy="23746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 anchorCtr="1">
            <a:noAutofit/>
          </a:bodyPr>
          <a:lstStyle/>
          <a:p>
            <a:pPr defTabSz="685800">
              <a:buClr>
                <a:srgbClr val="E7E6E6"/>
              </a:buClr>
              <a:defRPr/>
            </a:pPr>
            <a:r>
              <a:rPr lang="ru-RU" sz="1050" kern="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3</a:t>
            </a:r>
          </a:p>
        </p:txBody>
      </p:sp>
      <p:sp>
        <p:nvSpPr>
          <p:cNvPr id="32" name="TrackerNumBlue 236">
            <a:extLst>
              <a:ext uri="{FF2B5EF4-FFF2-40B4-BE49-F238E27FC236}">
                <a16:creationId xmlns:a16="http://schemas.microsoft.com/office/drawing/2014/main" id="{9EB08037-8C58-4435-B17E-FE0CCA627AD6}"/>
              </a:ext>
            </a:extLst>
          </p:cNvPr>
          <p:cNvSpPr>
            <a:spLocks/>
          </p:cNvSpPr>
          <p:nvPr>
            <p:custDataLst>
              <p:tags r:id="rId4"/>
            </p:custDataLst>
          </p:nvPr>
        </p:nvSpPr>
        <p:spPr>
          <a:xfrm>
            <a:off x="4475422" y="3778780"/>
            <a:ext cx="237465" cy="23746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 anchorCtr="1">
            <a:noAutofit/>
          </a:bodyPr>
          <a:lstStyle/>
          <a:p>
            <a:pPr defTabSz="685800">
              <a:buClr>
                <a:srgbClr val="E7E6E6"/>
              </a:buClr>
              <a:defRPr/>
            </a:pPr>
            <a:r>
              <a:rPr lang="ru-RU" sz="1050" kern="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4</a:t>
            </a:r>
          </a:p>
        </p:txBody>
      </p:sp>
      <p:sp>
        <p:nvSpPr>
          <p:cNvPr id="33" name="TrackerNumBlue 236">
            <a:extLst>
              <a:ext uri="{FF2B5EF4-FFF2-40B4-BE49-F238E27FC236}">
                <a16:creationId xmlns:a16="http://schemas.microsoft.com/office/drawing/2014/main" id="{5D0A9E85-2374-47CF-8769-D8F36366102A}"/>
              </a:ext>
            </a:extLst>
          </p:cNvPr>
          <p:cNvSpPr>
            <a:spLocks/>
          </p:cNvSpPr>
          <p:nvPr>
            <p:custDataLst>
              <p:tags r:id="rId5"/>
            </p:custDataLst>
          </p:nvPr>
        </p:nvSpPr>
        <p:spPr>
          <a:xfrm>
            <a:off x="3306463" y="3175514"/>
            <a:ext cx="237465" cy="23746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 anchorCtr="1">
            <a:noAutofit/>
          </a:bodyPr>
          <a:lstStyle/>
          <a:p>
            <a:pPr defTabSz="685800">
              <a:buClr>
                <a:srgbClr val="E7E6E6"/>
              </a:buClr>
              <a:defRPr/>
            </a:pPr>
            <a:r>
              <a:rPr lang="ru-RU" sz="1050" kern="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5</a:t>
            </a:r>
          </a:p>
        </p:txBody>
      </p:sp>
      <p:sp>
        <p:nvSpPr>
          <p:cNvPr id="34" name="TrackerNumBlue 236">
            <a:extLst>
              <a:ext uri="{FF2B5EF4-FFF2-40B4-BE49-F238E27FC236}">
                <a16:creationId xmlns:a16="http://schemas.microsoft.com/office/drawing/2014/main" id="{3CCA1A80-A151-46A1-B414-38A9CDF1396F}"/>
              </a:ext>
            </a:extLst>
          </p:cNvPr>
          <p:cNvSpPr>
            <a:spLocks/>
          </p:cNvSpPr>
          <p:nvPr>
            <p:custDataLst>
              <p:tags r:id="rId6"/>
            </p:custDataLst>
          </p:nvPr>
        </p:nvSpPr>
        <p:spPr>
          <a:xfrm>
            <a:off x="3306463" y="1846944"/>
            <a:ext cx="237465" cy="237465"/>
          </a:xfrm>
          <a:prstGeom prst="ellipse">
            <a:avLst/>
          </a:prstGeom>
          <a:solidFill>
            <a:srgbClr val="70AD47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none" lIns="0" tIns="0" rIns="0" bIns="0" rtlCol="0" anchor="ctr" anchorCtr="1">
            <a:noAutofit/>
          </a:bodyPr>
          <a:lstStyle/>
          <a:p>
            <a:pPr defTabSz="685800">
              <a:buClr>
                <a:srgbClr val="E7E6E6"/>
              </a:buClr>
              <a:defRPr/>
            </a:pPr>
            <a:r>
              <a:rPr lang="ru-RU" sz="1050" kern="0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6</a:t>
            </a:r>
          </a:p>
        </p:txBody>
      </p:sp>
      <p:pic>
        <p:nvPicPr>
          <p:cNvPr id="35" name="Graphic 130">
            <a:extLst>
              <a:ext uri="{FF2B5EF4-FFF2-40B4-BE49-F238E27FC236}">
                <a16:creationId xmlns:a16="http://schemas.microsoft.com/office/drawing/2014/main" id="{EF2196DA-A9E3-40C3-AB5A-887F1F54854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205855" y="2559844"/>
            <a:ext cx="775425" cy="984999"/>
          </a:xfrm>
          <a:prstGeom prst="rect">
            <a:avLst/>
          </a:prstGeom>
        </p:spPr>
      </p:pic>
      <p:sp>
        <p:nvSpPr>
          <p:cNvPr id="36" name="AutoShape 5">
            <a:extLst>
              <a:ext uri="{FF2B5EF4-FFF2-40B4-BE49-F238E27FC236}">
                <a16:creationId xmlns:a16="http://schemas.microsoft.com/office/drawing/2014/main" id="{20C04B4A-ECF1-444C-81DA-7E663BDA33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3822" y="2419209"/>
            <a:ext cx="1466850" cy="1227819"/>
          </a:xfrm>
          <a:prstGeom prst="hexagon">
            <a:avLst>
              <a:gd name="adj" fmla="val 30923"/>
              <a:gd name="vf" fmla="val 115470"/>
            </a:avLst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>
            <a:noAutofit/>
          </a:bodyPr>
          <a:lstStyle/>
          <a:p>
            <a:pPr algn="ctr">
              <a:spcBef>
                <a:spcPts val="150"/>
              </a:spcBef>
            </a:pPr>
            <a:r>
              <a:rPr lang="ru-RU" sz="900" b="1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Успешное </a:t>
            </a:r>
            <a:br>
              <a:rPr lang="ru-RU" sz="900" b="1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</a:br>
            <a:r>
              <a:rPr lang="ru-RU" sz="900" b="1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внедрение цифровой </a:t>
            </a:r>
          </a:p>
          <a:p>
            <a:pPr algn="ctr">
              <a:spcBef>
                <a:spcPts val="150"/>
              </a:spcBef>
            </a:pPr>
            <a:r>
              <a:rPr lang="ru-RU" sz="900" b="1" dirty="0">
                <a:solidFill>
                  <a:prstClr val="white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инициативы</a:t>
            </a:r>
            <a:endParaRPr lang="en-US" sz="900" b="1" dirty="0">
              <a:solidFill>
                <a:prstClr val="white"/>
              </a:solidFill>
              <a:latin typeface="Segoe UI Black" panose="020B0A02040204020203" pitchFamily="34" charset="0"/>
              <a:ea typeface="Segoe UI Black" panose="020B0A02040204020203" pitchFamily="34" charset="0"/>
            </a:endParaRPr>
          </a:p>
        </p:txBody>
      </p:sp>
      <p:grpSp>
        <p:nvGrpSpPr>
          <p:cNvPr id="37" name="Group 139">
            <a:extLst>
              <a:ext uri="{FF2B5EF4-FFF2-40B4-BE49-F238E27FC236}">
                <a16:creationId xmlns:a16="http://schemas.microsoft.com/office/drawing/2014/main" id="{8C23BEA5-53D1-433D-BFD7-2EA4742DBE27}"/>
              </a:ext>
            </a:extLst>
          </p:cNvPr>
          <p:cNvGrpSpPr/>
          <p:nvPr/>
        </p:nvGrpSpPr>
        <p:grpSpPr>
          <a:xfrm>
            <a:off x="3560419" y="2693664"/>
            <a:ext cx="192344" cy="192618"/>
            <a:chOff x="5962650" y="3295269"/>
            <a:chExt cx="266700" cy="267080"/>
          </a:xfrm>
        </p:grpSpPr>
        <p:sp>
          <p:nvSpPr>
            <p:cNvPr id="38" name="Freeform: Shape 136">
              <a:extLst>
                <a:ext uri="{FF2B5EF4-FFF2-40B4-BE49-F238E27FC236}">
                  <a16:creationId xmlns:a16="http://schemas.microsoft.com/office/drawing/2014/main" id="{D24EAE20-E66E-4D36-822D-F92603F76FDD}"/>
                </a:ext>
              </a:extLst>
            </p:cNvPr>
            <p:cNvSpPr/>
            <p:nvPr/>
          </p:nvSpPr>
          <p:spPr>
            <a:xfrm>
              <a:off x="5962650" y="3295269"/>
              <a:ext cx="266700" cy="267080"/>
            </a:xfrm>
            <a:custGeom>
              <a:avLst/>
              <a:gdLst>
                <a:gd name="connsiteX0" fmla="*/ 266492 w 266700"/>
                <a:gd name="connsiteY0" fmla="*/ 152653 h 267080"/>
                <a:gd name="connsiteX1" fmla="*/ 266492 w 266700"/>
                <a:gd name="connsiteY1" fmla="*/ 114553 h 267080"/>
                <a:gd name="connsiteX2" fmla="*/ 237917 w 266700"/>
                <a:gd name="connsiteY2" fmla="*/ 109981 h 267080"/>
                <a:gd name="connsiteX3" fmla="*/ 224106 w 266700"/>
                <a:gd name="connsiteY3" fmla="*/ 76548 h 267080"/>
                <a:gd name="connsiteX4" fmla="*/ 240775 w 266700"/>
                <a:gd name="connsiteY4" fmla="*/ 53402 h 267080"/>
                <a:gd name="connsiteX5" fmla="*/ 213342 w 266700"/>
                <a:gd name="connsiteY5" fmla="*/ 25970 h 267080"/>
                <a:gd name="connsiteX6" fmla="*/ 190292 w 266700"/>
                <a:gd name="connsiteY6" fmla="*/ 42258 h 267080"/>
                <a:gd name="connsiteX7" fmla="*/ 156859 w 266700"/>
                <a:gd name="connsiteY7" fmla="*/ 28447 h 267080"/>
                <a:gd name="connsiteX8" fmla="*/ 152287 w 266700"/>
                <a:gd name="connsiteY8" fmla="*/ -128 h 267080"/>
                <a:gd name="connsiteX9" fmla="*/ 114092 w 266700"/>
                <a:gd name="connsiteY9" fmla="*/ -128 h 267080"/>
                <a:gd name="connsiteX10" fmla="*/ 109520 w 266700"/>
                <a:gd name="connsiteY10" fmla="*/ 28447 h 267080"/>
                <a:gd name="connsiteX11" fmla="*/ 76087 w 266700"/>
                <a:gd name="connsiteY11" fmla="*/ 42258 h 267080"/>
                <a:gd name="connsiteX12" fmla="*/ 52942 w 266700"/>
                <a:gd name="connsiteY12" fmla="*/ 25589 h 267080"/>
                <a:gd name="connsiteX13" fmla="*/ 25509 w 266700"/>
                <a:gd name="connsiteY13" fmla="*/ 53021 h 267080"/>
                <a:gd name="connsiteX14" fmla="*/ 42178 w 266700"/>
                <a:gd name="connsiteY14" fmla="*/ 76262 h 267080"/>
                <a:gd name="connsiteX15" fmla="*/ 28367 w 266700"/>
                <a:gd name="connsiteY15" fmla="*/ 109600 h 267080"/>
                <a:gd name="connsiteX16" fmla="*/ -208 w 266700"/>
                <a:gd name="connsiteY16" fmla="*/ 114172 h 267080"/>
                <a:gd name="connsiteX17" fmla="*/ -208 w 266700"/>
                <a:gd name="connsiteY17" fmla="*/ 152653 h 267080"/>
                <a:gd name="connsiteX18" fmla="*/ 28367 w 266700"/>
                <a:gd name="connsiteY18" fmla="*/ 157225 h 267080"/>
                <a:gd name="connsiteX19" fmla="*/ 42178 w 266700"/>
                <a:gd name="connsiteY19" fmla="*/ 190658 h 267080"/>
                <a:gd name="connsiteX20" fmla="*/ 25509 w 266700"/>
                <a:gd name="connsiteY20" fmla="*/ 213803 h 267080"/>
                <a:gd name="connsiteX21" fmla="*/ 52942 w 266700"/>
                <a:gd name="connsiteY21" fmla="*/ 241235 h 267080"/>
                <a:gd name="connsiteX22" fmla="*/ 76087 w 266700"/>
                <a:gd name="connsiteY22" fmla="*/ 224567 h 267080"/>
                <a:gd name="connsiteX23" fmla="*/ 109520 w 266700"/>
                <a:gd name="connsiteY23" fmla="*/ 238378 h 267080"/>
                <a:gd name="connsiteX24" fmla="*/ 114092 w 266700"/>
                <a:gd name="connsiteY24" fmla="*/ 266953 h 267080"/>
                <a:gd name="connsiteX25" fmla="*/ 152192 w 266700"/>
                <a:gd name="connsiteY25" fmla="*/ 266953 h 267080"/>
                <a:gd name="connsiteX26" fmla="*/ 156764 w 266700"/>
                <a:gd name="connsiteY26" fmla="*/ 238378 h 267080"/>
                <a:gd name="connsiteX27" fmla="*/ 190197 w 266700"/>
                <a:gd name="connsiteY27" fmla="*/ 224567 h 267080"/>
                <a:gd name="connsiteX28" fmla="*/ 213342 w 266700"/>
                <a:gd name="connsiteY28" fmla="*/ 241235 h 267080"/>
                <a:gd name="connsiteX29" fmla="*/ 240775 w 266700"/>
                <a:gd name="connsiteY29" fmla="*/ 213803 h 267080"/>
                <a:gd name="connsiteX30" fmla="*/ 224487 w 266700"/>
                <a:gd name="connsiteY30" fmla="*/ 190753 h 267080"/>
                <a:gd name="connsiteX31" fmla="*/ 238298 w 266700"/>
                <a:gd name="connsiteY31" fmla="*/ 157320 h 267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66700" h="267080">
                  <a:moveTo>
                    <a:pt x="266492" y="152653"/>
                  </a:moveTo>
                  <a:lnTo>
                    <a:pt x="266492" y="114553"/>
                  </a:lnTo>
                  <a:lnTo>
                    <a:pt x="237917" y="109981"/>
                  </a:lnTo>
                  <a:cubicBezTo>
                    <a:pt x="235250" y="98132"/>
                    <a:pt x="230583" y="86826"/>
                    <a:pt x="224106" y="76548"/>
                  </a:cubicBezTo>
                  <a:lnTo>
                    <a:pt x="240775" y="53402"/>
                  </a:lnTo>
                  <a:lnTo>
                    <a:pt x="213342" y="25970"/>
                  </a:lnTo>
                  <a:lnTo>
                    <a:pt x="190292" y="42258"/>
                  </a:lnTo>
                  <a:cubicBezTo>
                    <a:pt x="180015" y="35781"/>
                    <a:pt x="168708" y="31114"/>
                    <a:pt x="156859" y="28447"/>
                  </a:cubicBezTo>
                  <a:lnTo>
                    <a:pt x="152287" y="-128"/>
                  </a:lnTo>
                  <a:lnTo>
                    <a:pt x="114092" y="-128"/>
                  </a:lnTo>
                  <a:lnTo>
                    <a:pt x="109520" y="28447"/>
                  </a:lnTo>
                  <a:cubicBezTo>
                    <a:pt x="97671" y="31114"/>
                    <a:pt x="86365" y="35781"/>
                    <a:pt x="76087" y="42258"/>
                  </a:cubicBezTo>
                  <a:lnTo>
                    <a:pt x="52942" y="25589"/>
                  </a:lnTo>
                  <a:lnTo>
                    <a:pt x="25509" y="53021"/>
                  </a:lnTo>
                  <a:lnTo>
                    <a:pt x="42178" y="76262"/>
                  </a:lnTo>
                  <a:cubicBezTo>
                    <a:pt x="35682" y="86492"/>
                    <a:pt x="31005" y="97770"/>
                    <a:pt x="28367" y="109600"/>
                  </a:cubicBezTo>
                  <a:lnTo>
                    <a:pt x="-208" y="114172"/>
                  </a:lnTo>
                  <a:lnTo>
                    <a:pt x="-208" y="152653"/>
                  </a:lnTo>
                  <a:lnTo>
                    <a:pt x="28367" y="157225"/>
                  </a:lnTo>
                  <a:cubicBezTo>
                    <a:pt x="31034" y="169074"/>
                    <a:pt x="35701" y="180380"/>
                    <a:pt x="42178" y="190658"/>
                  </a:cubicBezTo>
                  <a:lnTo>
                    <a:pt x="25509" y="213803"/>
                  </a:lnTo>
                  <a:lnTo>
                    <a:pt x="52942" y="241235"/>
                  </a:lnTo>
                  <a:lnTo>
                    <a:pt x="76087" y="224567"/>
                  </a:lnTo>
                  <a:cubicBezTo>
                    <a:pt x="86365" y="231044"/>
                    <a:pt x="97671" y="235711"/>
                    <a:pt x="109520" y="238378"/>
                  </a:cubicBezTo>
                  <a:lnTo>
                    <a:pt x="114092" y="266953"/>
                  </a:lnTo>
                  <a:lnTo>
                    <a:pt x="152192" y="266953"/>
                  </a:lnTo>
                  <a:lnTo>
                    <a:pt x="156764" y="238378"/>
                  </a:lnTo>
                  <a:cubicBezTo>
                    <a:pt x="168613" y="235711"/>
                    <a:pt x="179919" y="231044"/>
                    <a:pt x="190197" y="224567"/>
                  </a:cubicBezTo>
                  <a:lnTo>
                    <a:pt x="213342" y="241235"/>
                  </a:lnTo>
                  <a:lnTo>
                    <a:pt x="240775" y="213803"/>
                  </a:lnTo>
                  <a:lnTo>
                    <a:pt x="224487" y="190753"/>
                  </a:lnTo>
                  <a:cubicBezTo>
                    <a:pt x="230964" y="180476"/>
                    <a:pt x="235631" y="169169"/>
                    <a:pt x="238298" y="157320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39" name="Freeform: Shape 137">
              <a:extLst>
                <a:ext uri="{FF2B5EF4-FFF2-40B4-BE49-F238E27FC236}">
                  <a16:creationId xmlns:a16="http://schemas.microsoft.com/office/drawing/2014/main" id="{39ACE163-774E-4127-BC86-805A174990FA}"/>
                </a:ext>
              </a:extLst>
            </p:cNvPr>
            <p:cNvSpPr/>
            <p:nvPr/>
          </p:nvSpPr>
          <p:spPr>
            <a:xfrm>
              <a:off x="6048375" y="3438525"/>
              <a:ext cx="95250" cy="47625"/>
            </a:xfrm>
            <a:custGeom>
              <a:avLst/>
              <a:gdLst>
                <a:gd name="connsiteX0" fmla="*/ 95042 w 95250"/>
                <a:gd name="connsiteY0" fmla="*/ 47497 h 47625"/>
                <a:gd name="connsiteX1" fmla="*/ 95042 w 95250"/>
                <a:gd name="connsiteY1" fmla="*/ 28447 h 47625"/>
                <a:gd name="connsiteX2" fmla="*/ 47417 w 95250"/>
                <a:gd name="connsiteY2" fmla="*/ -128 h 47625"/>
                <a:gd name="connsiteX3" fmla="*/ -208 w 95250"/>
                <a:gd name="connsiteY3" fmla="*/ 28447 h 47625"/>
                <a:gd name="connsiteX4" fmla="*/ -208 w 95250"/>
                <a:gd name="connsiteY4" fmla="*/ 47497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250" h="47625">
                  <a:moveTo>
                    <a:pt x="95042" y="47497"/>
                  </a:moveTo>
                  <a:lnTo>
                    <a:pt x="95042" y="28447"/>
                  </a:lnTo>
                  <a:cubicBezTo>
                    <a:pt x="95042" y="9397"/>
                    <a:pt x="68848" y="-128"/>
                    <a:pt x="47417" y="-128"/>
                  </a:cubicBezTo>
                  <a:cubicBezTo>
                    <a:pt x="25986" y="-128"/>
                    <a:pt x="-208" y="9397"/>
                    <a:pt x="-208" y="28447"/>
                  </a:cubicBezTo>
                  <a:lnTo>
                    <a:pt x="-208" y="47497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0" name="Freeform: Shape 138">
              <a:extLst>
                <a:ext uri="{FF2B5EF4-FFF2-40B4-BE49-F238E27FC236}">
                  <a16:creationId xmlns:a16="http://schemas.microsoft.com/office/drawing/2014/main" id="{864846F1-5DAA-4119-9F0A-5544750F6012}"/>
                </a:ext>
              </a:extLst>
            </p:cNvPr>
            <p:cNvSpPr/>
            <p:nvPr/>
          </p:nvSpPr>
          <p:spPr>
            <a:xfrm>
              <a:off x="6067410" y="3371850"/>
              <a:ext cx="57178" cy="66689"/>
            </a:xfrm>
            <a:custGeom>
              <a:avLst/>
              <a:gdLst>
                <a:gd name="connsiteX0" fmla="*/ 28381 w 57178"/>
                <a:gd name="connsiteY0" fmla="*/ 66547 h 66689"/>
                <a:gd name="connsiteX1" fmla="*/ 56956 w 57178"/>
                <a:gd name="connsiteY1" fmla="*/ 39715 h 66689"/>
                <a:gd name="connsiteX2" fmla="*/ 56956 w 57178"/>
                <a:gd name="connsiteY2" fmla="*/ 37972 h 66689"/>
                <a:gd name="connsiteX3" fmla="*/ 56956 w 57178"/>
                <a:gd name="connsiteY3" fmla="*/ 28447 h 66689"/>
                <a:gd name="connsiteX4" fmla="*/ 28381 w 57178"/>
                <a:gd name="connsiteY4" fmla="*/ -128 h 66689"/>
                <a:gd name="connsiteX5" fmla="*/ -194 w 57178"/>
                <a:gd name="connsiteY5" fmla="*/ 28447 h 66689"/>
                <a:gd name="connsiteX6" fmla="*/ -194 w 57178"/>
                <a:gd name="connsiteY6" fmla="*/ 37972 h 66689"/>
                <a:gd name="connsiteX7" fmla="*/ 26638 w 57178"/>
                <a:gd name="connsiteY7" fmla="*/ 66547 h 66689"/>
                <a:gd name="connsiteX8" fmla="*/ 28381 w 57178"/>
                <a:gd name="connsiteY8" fmla="*/ 66547 h 66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178" h="66689">
                  <a:moveTo>
                    <a:pt x="28381" y="66547"/>
                  </a:moveTo>
                  <a:cubicBezTo>
                    <a:pt x="43678" y="67033"/>
                    <a:pt x="56470" y="55012"/>
                    <a:pt x="56956" y="39715"/>
                  </a:cubicBezTo>
                  <a:cubicBezTo>
                    <a:pt x="56975" y="39134"/>
                    <a:pt x="56975" y="38553"/>
                    <a:pt x="56956" y="37972"/>
                  </a:cubicBezTo>
                  <a:lnTo>
                    <a:pt x="56956" y="28447"/>
                  </a:lnTo>
                  <a:cubicBezTo>
                    <a:pt x="56956" y="12664"/>
                    <a:pt x="44164" y="-128"/>
                    <a:pt x="28381" y="-128"/>
                  </a:cubicBezTo>
                  <a:cubicBezTo>
                    <a:pt x="12598" y="-128"/>
                    <a:pt x="-194" y="12664"/>
                    <a:pt x="-194" y="28447"/>
                  </a:cubicBezTo>
                  <a:lnTo>
                    <a:pt x="-194" y="37972"/>
                  </a:lnTo>
                  <a:cubicBezTo>
                    <a:pt x="-680" y="53269"/>
                    <a:pt x="11341" y="66061"/>
                    <a:pt x="26638" y="66547"/>
                  </a:cubicBezTo>
                  <a:cubicBezTo>
                    <a:pt x="27219" y="66566"/>
                    <a:pt x="27800" y="66566"/>
                    <a:pt x="28381" y="66547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pic>
        <p:nvPicPr>
          <p:cNvPr id="41" name="Graphic 141">
            <a:extLst>
              <a:ext uri="{FF2B5EF4-FFF2-40B4-BE49-F238E27FC236}">
                <a16:creationId xmlns:a16="http://schemas.microsoft.com/office/drawing/2014/main" id="{C144FABF-2D24-41D7-ACD7-EA5CA690D4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05043" y="2036291"/>
            <a:ext cx="239841" cy="224532"/>
          </a:xfrm>
          <a:prstGeom prst="rect">
            <a:avLst/>
          </a:prstGeom>
        </p:spPr>
      </p:pic>
      <p:grpSp>
        <p:nvGrpSpPr>
          <p:cNvPr id="42" name="Group 151">
            <a:extLst>
              <a:ext uri="{FF2B5EF4-FFF2-40B4-BE49-F238E27FC236}">
                <a16:creationId xmlns:a16="http://schemas.microsoft.com/office/drawing/2014/main" id="{DB812611-5027-4F7B-A307-9B231BAC20FE}"/>
              </a:ext>
            </a:extLst>
          </p:cNvPr>
          <p:cNvGrpSpPr/>
          <p:nvPr/>
        </p:nvGrpSpPr>
        <p:grpSpPr>
          <a:xfrm>
            <a:off x="5895056" y="2688979"/>
            <a:ext cx="211275" cy="197189"/>
            <a:chOff x="5881687" y="3233737"/>
            <a:chExt cx="428625" cy="400050"/>
          </a:xfrm>
        </p:grpSpPr>
        <p:sp>
          <p:nvSpPr>
            <p:cNvPr id="43" name="Freeform: Shape 145">
              <a:extLst>
                <a:ext uri="{FF2B5EF4-FFF2-40B4-BE49-F238E27FC236}">
                  <a16:creationId xmlns:a16="http://schemas.microsoft.com/office/drawing/2014/main" id="{960F6004-863B-4812-8A7F-D494A67F7152}"/>
                </a:ext>
              </a:extLst>
            </p:cNvPr>
            <p:cNvSpPr/>
            <p:nvPr/>
          </p:nvSpPr>
          <p:spPr>
            <a:xfrm>
              <a:off x="6186963" y="3481387"/>
              <a:ext cx="57150" cy="57150"/>
            </a:xfrm>
            <a:custGeom>
              <a:avLst/>
              <a:gdLst>
                <a:gd name="connsiteX0" fmla="*/ 57020 w 57150"/>
                <a:gd name="connsiteY0" fmla="*/ 28284 h 57150"/>
                <a:gd name="connsiteX1" fmla="*/ 28445 w 57150"/>
                <a:gd name="connsiteY1" fmla="*/ 56859 h 57150"/>
                <a:gd name="connsiteX2" fmla="*/ -130 w 57150"/>
                <a:gd name="connsiteY2" fmla="*/ 28284 h 57150"/>
                <a:gd name="connsiteX3" fmla="*/ 28445 w 57150"/>
                <a:gd name="connsiteY3" fmla="*/ -291 h 57150"/>
                <a:gd name="connsiteX4" fmla="*/ 57020 w 57150"/>
                <a:gd name="connsiteY4" fmla="*/ 2828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50" h="57150">
                  <a:moveTo>
                    <a:pt x="57020" y="28284"/>
                  </a:moveTo>
                  <a:cubicBezTo>
                    <a:pt x="57020" y="44067"/>
                    <a:pt x="44228" y="56859"/>
                    <a:pt x="28445" y="56859"/>
                  </a:cubicBezTo>
                  <a:cubicBezTo>
                    <a:pt x="12662" y="56859"/>
                    <a:pt x="-130" y="44067"/>
                    <a:pt x="-130" y="28284"/>
                  </a:cubicBezTo>
                  <a:cubicBezTo>
                    <a:pt x="-130" y="12501"/>
                    <a:pt x="12662" y="-291"/>
                    <a:pt x="28445" y="-291"/>
                  </a:cubicBezTo>
                  <a:cubicBezTo>
                    <a:pt x="44228" y="-291"/>
                    <a:pt x="57020" y="12501"/>
                    <a:pt x="57020" y="28284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4" name="Freeform: Shape 146">
              <a:extLst>
                <a:ext uri="{FF2B5EF4-FFF2-40B4-BE49-F238E27FC236}">
                  <a16:creationId xmlns:a16="http://schemas.microsoft.com/office/drawing/2014/main" id="{477E6276-A43E-4597-9CBE-B2ECB5FF8E98}"/>
                </a:ext>
              </a:extLst>
            </p:cNvPr>
            <p:cNvSpPr/>
            <p:nvPr/>
          </p:nvSpPr>
          <p:spPr>
            <a:xfrm>
              <a:off x="6131051" y="3424237"/>
              <a:ext cx="167925" cy="171450"/>
            </a:xfrm>
            <a:custGeom>
              <a:avLst/>
              <a:gdLst>
                <a:gd name="connsiteX0" fmla="*/ 150556 w 167925"/>
                <a:gd name="connsiteY0" fmla="*/ 85434 h 171450"/>
                <a:gd name="connsiteX1" fmla="*/ 148746 w 167925"/>
                <a:gd name="connsiteY1" fmla="*/ 70099 h 171450"/>
                <a:gd name="connsiteX2" fmla="*/ 167796 w 167925"/>
                <a:gd name="connsiteY2" fmla="*/ 59240 h 171450"/>
                <a:gd name="connsiteX3" fmla="*/ 148746 w 167925"/>
                <a:gd name="connsiteY3" fmla="*/ 26284 h 171450"/>
                <a:gd name="connsiteX4" fmla="*/ 129696 w 167925"/>
                <a:gd name="connsiteY4" fmla="*/ 37047 h 171450"/>
                <a:gd name="connsiteX5" fmla="*/ 102740 w 167925"/>
                <a:gd name="connsiteY5" fmla="*/ 21426 h 171450"/>
                <a:gd name="connsiteX6" fmla="*/ 102740 w 167925"/>
                <a:gd name="connsiteY6" fmla="*/ -291 h 171450"/>
                <a:gd name="connsiteX7" fmla="*/ 64640 w 167925"/>
                <a:gd name="connsiteY7" fmla="*/ -291 h 171450"/>
                <a:gd name="connsiteX8" fmla="*/ 64640 w 167925"/>
                <a:gd name="connsiteY8" fmla="*/ 21426 h 171450"/>
                <a:gd name="connsiteX9" fmla="*/ 37970 w 167925"/>
                <a:gd name="connsiteY9" fmla="*/ 37047 h 171450"/>
                <a:gd name="connsiteX10" fmla="*/ 18920 w 167925"/>
                <a:gd name="connsiteY10" fmla="*/ 26093 h 171450"/>
                <a:gd name="connsiteX11" fmla="*/ -130 w 167925"/>
                <a:gd name="connsiteY11" fmla="*/ 59050 h 171450"/>
                <a:gd name="connsiteX12" fmla="*/ 18920 w 167925"/>
                <a:gd name="connsiteY12" fmla="*/ 70099 h 171450"/>
                <a:gd name="connsiteX13" fmla="*/ 17206 w 167925"/>
                <a:gd name="connsiteY13" fmla="*/ 85434 h 171450"/>
                <a:gd name="connsiteX14" fmla="*/ 19111 w 167925"/>
                <a:gd name="connsiteY14" fmla="*/ 100864 h 171450"/>
                <a:gd name="connsiteX15" fmla="*/ 61 w 167925"/>
                <a:gd name="connsiteY15" fmla="*/ 112009 h 171450"/>
                <a:gd name="connsiteX16" fmla="*/ 19111 w 167925"/>
                <a:gd name="connsiteY16" fmla="*/ 144965 h 171450"/>
                <a:gd name="connsiteX17" fmla="*/ 38161 w 167925"/>
                <a:gd name="connsiteY17" fmla="*/ 133916 h 171450"/>
                <a:gd name="connsiteX18" fmla="*/ 64545 w 167925"/>
                <a:gd name="connsiteY18" fmla="*/ 149252 h 171450"/>
                <a:gd name="connsiteX19" fmla="*/ 64545 w 167925"/>
                <a:gd name="connsiteY19" fmla="*/ 171159 h 171450"/>
                <a:gd name="connsiteX20" fmla="*/ 102645 w 167925"/>
                <a:gd name="connsiteY20" fmla="*/ 171159 h 171450"/>
                <a:gd name="connsiteX21" fmla="*/ 102645 w 167925"/>
                <a:gd name="connsiteY21" fmla="*/ 149156 h 171450"/>
                <a:gd name="connsiteX22" fmla="*/ 129315 w 167925"/>
                <a:gd name="connsiteY22" fmla="*/ 133821 h 171450"/>
                <a:gd name="connsiteX23" fmla="*/ 148365 w 167925"/>
                <a:gd name="connsiteY23" fmla="*/ 144775 h 171450"/>
                <a:gd name="connsiteX24" fmla="*/ 167415 w 167925"/>
                <a:gd name="connsiteY24" fmla="*/ 111818 h 171450"/>
                <a:gd name="connsiteX25" fmla="*/ 148365 w 167925"/>
                <a:gd name="connsiteY25" fmla="*/ 100960 h 171450"/>
                <a:gd name="connsiteX26" fmla="*/ 150556 w 167925"/>
                <a:gd name="connsiteY26" fmla="*/ 85434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167925" h="171450">
                  <a:moveTo>
                    <a:pt x="150556" y="85434"/>
                  </a:moveTo>
                  <a:cubicBezTo>
                    <a:pt x="150546" y="80272"/>
                    <a:pt x="149936" y="75128"/>
                    <a:pt x="148746" y="70099"/>
                  </a:cubicBezTo>
                  <a:lnTo>
                    <a:pt x="167796" y="59240"/>
                  </a:lnTo>
                  <a:lnTo>
                    <a:pt x="148746" y="26284"/>
                  </a:lnTo>
                  <a:lnTo>
                    <a:pt x="129696" y="37047"/>
                  </a:lnTo>
                  <a:cubicBezTo>
                    <a:pt x="122066" y="29789"/>
                    <a:pt x="112837" y="24436"/>
                    <a:pt x="102740" y="21426"/>
                  </a:cubicBezTo>
                  <a:lnTo>
                    <a:pt x="102740" y="-291"/>
                  </a:lnTo>
                  <a:lnTo>
                    <a:pt x="64640" y="-291"/>
                  </a:lnTo>
                  <a:lnTo>
                    <a:pt x="64640" y="21426"/>
                  </a:lnTo>
                  <a:cubicBezTo>
                    <a:pt x="54629" y="24436"/>
                    <a:pt x="45485" y="29789"/>
                    <a:pt x="37970" y="37047"/>
                  </a:cubicBezTo>
                  <a:lnTo>
                    <a:pt x="18920" y="26093"/>
                  </a:lnTo>
                  <a:lnTo>
                    <a:pt x="-130" y="59050"/>
                  </a:lnTo>
                  <a:lnTo>
                    <a:pt x="18920" y="70099"/>
                  </a:lnTo>
                  <a:cubicBezTo>
                    <a:pt x="17749" y="75128"/>
                    <a:pt x="17177" y="80272"/>
                    <a:pt x="17206" y="85434"/>
                  </a:cubicBezTo>
                  <a:cubicBezTo>
                    <a:pt x="17253" y="90635"/>
                    <a:pt x="17891" y="95807"/>
                    <a:pt x="19111" y="100864"/>
                  </a:cubicBezTo>
                  <a:lnTo>
                    <a:pt x="61" y="112009"/>
                  </a:lnTo>
                  <a:lnTo>
                    <a:pt x="19111" y="144965"/>
                  </a:lnTo>
                  <a:lnTo>
                    <a:pt x="38161" y="133916"/>
                  </a:lnTo>
                  <a:cubicBezTo>
                    <a:pt x="45647" y="141003"/>
                    <a:pt x="54686" y="146251"/>
                    <a:pt x="64545" y="149252"/>
                  </a:cubicBezTo>
                  <a:lnTo>
                    <a:pt x="64545" y="171159"/>
                  </a:lnTo>
                  <a:lnTo>
                    <a:pt x="102645" y="171159"/>
                  </a:lnTo>
                  <a:lnTo>
                    <a:pt x="102645" y="149156"/>
                  </a:lnTo>
                  <a:cubicBezTo>
                    <a:pt x="112627" y="146232"/>
                    <a:pt x="121771" y="140974"/>
                    <a:pt x="129315" y="133821"/>
                  </a:cubicBezTo>
                  <a:lnTo>
                    <a:pt x="148365" y="144775"/>
                  </a:lnTo>
                  <a:lnTo>
                    <a:pt x="167415" y="111818"/>
                  </a:lnTo>
                  <a:lnTo>
                    <a:pt x="148365" y="100960"/>
                  </a:lnTo>
                  <a:cubicBezTo>
                    <a:pt x="149708" y="95892"/>
                    <a:pt x="150451" y="90682"/>
                    <a:pt x="150556" y="85434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5" name="Freeform: Shape 147">
              <a:extLst>
                <a:ext uri="{FF2B5EF4-FFF2-40B4-BE49-F238E27FC236}">
                  <a16:creationId xmlns:a16="http://schemas.microsoft.com/office/drawing/2014/main" id="{28884305-223B-4659-8E6B-A863153FF95B}"/>
                </a:ext>
              </a:extLst>
            </p:cNvPr>
            <p:cNvSpPr/>
            <p:nvPr/>
          </p:nvSpPr>
          <p:spPr>
            <a:xfrm>
              <a:off x="6138862" y="3338512"/>
              <a:ext cx="76200" cy="95250"/>
            </a:xfrm>
            <a:custGeom>
              <a:avLst/>
              <a:gdLst>
                <a:gd name="connsiteX0" fmla="*/ 0 w 76200"/>
                <a:gd name="connsiteY0" fmla="*/ 95250 h 95250"/>
                <a:gd name="connsiteX1" fmla="*/ 0 w 76200"/>
                <a:gd name="connsiteY1" fmla="*/ 0 h 95250"/>
                <a:gd name="connsiteX2" fmla="*/ 76200 w 76200"/>
                <a:gd name="connsiteY2" fmla="*/ 0 h 95250"/>
                <a:gd name="connsiteX3" fmla="*/ 76200 w 76200"/>
                <a:gd name="connsiteY3" fmla="*/ 66675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95250">
                  <a:moveTo>
                    <a:pt x="0" y="95250"/>
                  </a:moveTo>
                  <a:lnTo>
                    <a:pt x="0" y="0"/>
                  </a:lnTo>
                  <a:lnTo>
                    <a:pt x="76200" y="0"/>
                  </a:lnTo>
                  <a:lnTo>
                    <a:pt x="76200" y="66675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6" name="Freeform: Shape 148">
              <a:extLst>
                <a:ext uri="{FF2B5EF4-FFF2-40B4-BE49-F238E27FC236}">
                  <a16:creationId xmlns:a16="http://schemas.microsoft.com/office/drawing/2014/main" id="{A5D67367-D2DD-4FE2-8E67-D0927877E2D4}"/>
                </a:ext>
              </a:extLst>
            </p:cNvPr>
            <p:cNvSpPr/>
            <p:nvPr/>
          </p:nvSpPr>
          <p:spPr>
            <a:xfrm>
              <a:off x="6024562" y="3233737"/>
              <a:ext cx="76200" cy="371475"/>
            </a:xfrm>
            <a:custGeom>
              <a:avLst/>
              <a:gdLst>
                <a:gd name="connsiteX0" fmla="*/ 0 w 76200"/>
                <a:gd name="connsiteY0" fmla="*/ 371475 h 371475"/>
                <a:gd name="connsiteX1" fmla="*/ 0 w 76200"/>
                <a:gd name="connsiteY1" fmla="*/ 0 h 371475"/>
                <a:gd name="connsiteX2" fmla="*/ 76200 w 76200"/>
                <a:gd name="connsiteY2" fmla="*/ 0 h 371475"/>
                <a:gd name="connsiteX3" fmla="*/ 76200 w 76200"/>
                <a:gd name="connsiteY3" fmla="*/ 371475 h 3714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371475">
                  <a:moveTo>
                    <a:pt x="0" y="371475"/>
                  </a:moveTo>
                  <a:lnTo>
                    <a:pt x="0" y="0"/>
                  </a:lnTo>
                  <a:lnTo>
                    <a:pt x="76200" y="0"/>
                  </a:lnTo>
                  <a:lnTo>
                    <a:pt x="76200" y="371475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7" name="Freeform: Shape 149">
              <a:extLst>
                <a:ext uri="{FF2B5EF4-FFF2-40B4-BE49-F238E27FC236}">
                  <a16:creationId xmlns:a16="http://schemas.microsoft.com/office/drawing/2014/main" id="{B16B0357-8B38-4508-B5B2-14D10C0C755A}"/>
                </a:ext>
              </a:extLst>
            </p:cNvPr>
            <p:cNvSpPr/>
            <p:nvPr/>
          </p:nvSpPr>
          <p:spPr>
            <a:xfrm>
              <a:off x="5910262" y="3405187"/>
              <a:ext cx="76200" cy="200025"/>
            </a:xfrm>
            <a:custGeom>
              <a:avLst/>
              <a:gdLst>
                <a:gd name="connsiteX0" fmla="*/ 0 w 76200"/>
                <a:gd name="connsiteY0" fmla="*/ 200025 h 200025"/>
                <a:gd name="connsiteX1" fmla="*/ 0 w 76200"/>
                <a:gd name="connsiteY1" fmla="*/ 0 h 200025"/>
                <a:gd name="connsiteX2" fmla="*/ 76200 w 76200"/>
                <a:gd name="connsiteY2" fmla="*/ 0 h 200025"/>
                <a:gd name="connsiteX3" fmla="*/ 76200 w 76200"/>
                <a:gd name="connsiteY3" fmla="*/ 200025 h 2000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200" h="200025">
                  <a:moveTo>
                    <a:pt x="0" y="200025"/>
                  </a:moveTo>
                  <a:lnTo>
                    <a:pt x="0" y="0"/>
                  </a:lnTo>
                  <a:lnTo>
                    <a:pt x="76200" y="0"/>
                  </a:lnTo>
                  <a:lnTo>
                    <a:pt x="76200" y="200025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8" name="Freeform: Shape 150">
              <a:extLst>
                <a:ext uri="{FF2B5EF4-FFF2-40B4-BE49-F238E27FC236}">
                  <a16:creationId xmlns:a16="http://schemas.microsoft.com/office/drawing/2014/main" id="{1174CB27-1CFE-4A9D-BA20-7443991D0A17}"/>
                </a:ext>
              </a:extLst>
            </p:cNvPr>
            <p:cNvSpPr/>
            <p:nvPr/>
          </p:nvSpPr>
          <p:spPr>
            <a:xfrm>
              <a:off x="5881687" y="3624262"/>
              <a:ext cx="428625" cy="9525"/>
            </a:xfrm>
            <a:custGeom>
              <a:avLst/>
              <a:gdLst>
                <a:gd name="connsiteX0" fmla="*/ 0 w 428625"/>
                <a:gd name="connsiteY0" fmla="*/ 0 h 9525"/>
                <a:gd name="connsiteX1" fmla="*/ 428625 w 4286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28625" h="9525">
                  <a:moveTo>
                    <a:pt x="0" y="0"/>
                  </a:moveTo>
                  <a:lnTo>
                    <a:pt x="428625" y="0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49" name="Group 169">
            <a:extLst>
              <a:ext uri="{FF2B5EF4-FFF2-40B4-BE49-F238E27FC236}">
                <a16:creationId xmlns:a16="http://schemas.microsoft.com/office/drawing/2014/main" id="{5B901D3B-2D91-41D7-A1FB-92471EE67BCA}"/>
              </a:ext>
            </a:extLst>
          </p:cNvPr>
          <p:cNvGrpSpPr/>
          <p:nvPr/>
        </p:nvGrpSpPr>
        <p:grpSpPr>
          <a:xfrm>
            <a:off x="3554531" y="3976527"/>
            <a:ext cx="204120" cy="234738"/>
            <a:chOff x="5905500" y="3209925"/>
            <a:chExt cx="381000" cy="438150"/>
          </a:xfrm>
        </p:grpSpPr>
        <p:sp>
          <p:nvSpPr>
            <p:cNvPr id="50" name="Freeform: Shape 155">
              <a:extLst>
                <a:ext uri="{FF2B5EF4-FFF2-40B4-BE49-F238E27FC236}">
                  <a16:creationId xmlns:a16="http://schemas.microsoft.com/office/drawing/2014/main" id="{F59F6B1B-B404-45F9-8E7C-62C9583EAFD6}"/>
                </a:ext>
              </a:extLst>
            </p:cNvPr>
            <p:cNvSpPr/>
            <p:nvPr/>
          </p:nvSpPr>
          <p:spPr>
            <a:xfrm>
              <a:off x="6086475" y="3267075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Freeform: Shape 156">
              <a:extLst>
                <a:ext uri="{FF2B5EF4-FFF2-40B4-BE49-F238E27FC236}">
                  <a16:creationId xmlns:a16="http://schemas.microsoft.com/office/drawing/2014/main" id="{5C6FCDDA-3F83-4867-A2F8-576269B9BAD2}"/>
                </a:ext>
              </a:extLst>
            </p:cNvPr>
            <p:cNvSpPr/>
            <p:nvPr/>
          </p:nvSpPr>
          <p:spPr>
            <a:xfrm>
              <a:off x="6048375" y="3590925"/>
              <a:ext cx="76200" cy="57150"/>
            </a:xfrm>
            <a:custGeom>
              <a:avLst/>
              <a:gdLst>
                <a:gd name="connsiteX0" fmla="*/ 76200 w 76200"/>
                <a:gd name="connsiteY0" fmla="*/ 28575 h 57150"/>
                <a:gd name="connsiteX1" fmla="*/ 38100 w 76200"/>
                <a:gd name="connsiteY1" fmla="*/ 57150 h 57150"/>
                <a:gd name="connsiteX2" fmla="*/ 0 w 76200"/>
                <a:gd name="connsiteY2" fmla="*/ 28575 h 57150"/>
                <a:gd name="connsiteX3" fmla="*/ 38100 w 76200"/>
                <a:gd name="connsiteY3" fmla="*/ 0 h 57150"/>
                <a:gd name="connsiteX4" fmla="*/ 76200 w 7620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57150">
                  <a:moveTo>
                    <a:pt x="76200" y="28575"/>
                  </a:moveTo>
                  <a:cubicBezTo>
                    <a:pt x="76200" y="44357"/>
                    <a:pt x="59142" y="57150"/>
                    <a:pt x="38100" y="57150"/>
                  </a:cubicBezTo>
                  <a:cubicBezTo>
                    <a:pt x="17058" y="57150"/>
                    <a:pt x="0" y="44357"/>
                    <a:pt x="0" y="28575"/>
                  </a:cubicBezTo>
                  <a:cubicBezTo>
                    <a:pt x="0" y="12793"/>
                    <a:pt x="17058" y="0"/>
                    <a:pt x="38100" y="0"/>
                  </a:cubicBezTo>
                  <a:cubicBezTo>
                    <a:pt x="59142" y="0"/>
                    <a:pt x="76200" y="12793"/>
                    <a:pt x="76200" y="28575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2" name="Freeform: Shape 157">
              <a:extLst>
                <a:ext uri="{FF2B5EF4-FFF2-40B4-BE49-F238E27FC236}">
                  <a16:creationId xmlns:a16="http://schemas.microsoft.com/office/drawing/2014/main" id="{1DA9BADA-E957-41F0-9FD5-22FBFF51000E}"/>
                </a:ext>
              </a:extLst>
            </p:cNvPr>
            <p:cNvSpPr/>
            <p:nvPr/>
          </p:nvSpPr>
          <p:spPr>
            <a:xfrm>
              <a:off x="6181725" y="3590925"/>
              <a:ext cx="76200" cy="57150"/>
            </a:xfrm>
            <a:custGeom>
              <a:avLst/>
              <a:gdLst>
                <a:gd name="connsiteX0" fmla="*/ 76200 w 76200"/>
                <a:gd name="connsiteY0" fmla="*/ 28575 h 57150"/>
                <a:gd name="connsiteX1" fmla="*/ 38100 w 76200"/>
                <a:gd name="connsiteY1" fmla="*/ 57150 h 57150"/>
                <a:gd name="connsiteX2" fmla="*/ 0 w 76200"/>
                <a:gd name="connsiteY2" fmla="*/ 28575 h 57150"/>
                <a:gd name="connsiteX3" fmla="*/ 38100 w 76200"/>
                <a:gd name="connsiteY3" fmla="*/ 0 h 57150"/>
                <a:gd name="connsiteX4" fmla="*/ 76200 w 76200"/>
                <a:gd name="connsiteY4" fmla="*/ 28575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57150">
                  <a:moveTo>
                    <a:pt x="76200" y="28575"/>
                  </a:moveTo>
                  <a:cubicBezTo>
                    <a:pt x="76200" y="44357"/>
                    <a:pt x="59142" y="57150"/>
                    <a:pt x="38100" y="57150"/>
                  </a:cubicBezTo>
                  <a:cubicBezTo>
                    <a:pt x="17058" y="57150"/>
                    <a:pt x="0" y="44357"/>
                    <a:pt x="0" y="28575"/>
                  </a:cubicBezTo>
                  <a:cubicBezTo>
                    <a:pt x="0" y="12793"/>
                    <a:pt x="17058" y="0"/>
                    <a:pt x="38100" y="0"/>
                  </a:cubicBezTo>
                  <a:cubicBezTo>
                    <a:pt x="59142" y="0"/>
                    <a:pt x="76200" y="12793"/>
                    <a:pt x="76200" y="28575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3" name="Freeform: Shape 158">
              <a:extLst>
                <a:ext uri="{FF2B5EF4-FFF2-40B4-BE49-F238E27FC236}">
                  <a16:creationId xmlns:a16="http://schemas.microsoft.com/office/drawing/2014/main" id="{84A54BF6-D7E0-43A0-9AA8-612CAC0194EB}"/>
                </a:ext>
              </a:extLst>
            </p:cNvPr>
            <p:cNvSpPr/>
            <p:nvPr/>
          </p:nvSpPr>
          <p:spPr>
            <a:xfrm>
              <a:off x="6019800" y="3305175"/>
              <a:ext cx="133350" cy="76200"/>
            </a:xfrm>
            <a:custGeom>
              <a:avLst/>
              <a:gdLst>
                <a:gd name="connsiteX0" fmla="*/ 66675 w 133350"/>
                <a:gd name="connsiteY0" fmla="*/ 0 h 76200"/>
                <a:gd name="connsiteX1" fmla="*/ 0 w 133350"/>
                <a:gd name="connsiteY1" fmla="*/ 38100 h 76200"/>
                <a:gd name="connsiteX2" fmla="*/ 66675 w 133350"/>
                <a:gd name="connsiteY2" fmla="*/ 76200 h 76200"/>
                <a:gd name="connsiteX3" fmla="*/ 133350 w 133350"/>
                <a:gd name="connsiteY3" fmla="*/ 38100 h 76200"/>
                <a:gd name="connsiteX4" fmla="*/ 66675 w 133350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76200">
                  <a:moveTo>
                    <a:pt x="66675" y="0"/>
                  </a:moveTo>
                  <a:lnTo>
                    <a:pt x="0" y="38100"/>
                  </a:lnTo>
                  <a:lnTo>
                    <a:pt x="66675" y="76200"/>
                  </a:lnTo>
                  <a:lnTo>
                    <a:pt x="133350" y="38100"/>
                  </a:lnTo>
                  <a:lnTo>
                    <a:pt x="66675" y="0"/>
                  </a:ln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4" name="Freeform: Shape 159">
              <a:extLst>
                <a:ext uri="{FF2B5EF4-FFF2-40B4-BE49-F238E27FC236}">
                  <a16:creationId xmlns:a16="http://schemas.microsoft.com/office/drawing/2014/main" id="{5C4762F4-0B36-4474-B6B0-76DEA83E87EE}"/>
                </a:ext>
              </a:extLst>
            </p:cNvPr>
            <p:cNvSpPr/>
            <p:nvPr/>
          </p:nvSpPr>
          <p:spPr>
            <a:xfrm>
              <a:off x="6153150" y="3390900"/>
              <a:ext cx="133350" cy="76200"/>
            </a:xfrm>
            <a:custGeom>
              <a:avLst/>
              <a:gdLst>
                <a:gd name="connsiteX0" fmla="*/ 66675 w 133350"/>
                <a:gd name="connsiteY0" fmla="*/ 0 h 76200"/>
                <a:gd name="connsiteX1" fmla="*/ 0 w 133350"/>
                <a:gd name="connsiteY1" fmla="*/ 38100 h 76200"/>
                <a:gd name="connsiteX2" fmla="*/ 66675 w 133350"/>
                <a:gd name="connsiteY2" fmla="*/ 76200 h 76200"/>
                <a:gd name="connsiteX3" fmla="*/ 133350 w 133350"/>
                <a:gd name="connsiteY3" fmla="*/ 38100 h 76200"/>
                <a:gd name="connsiteX4" fmla="*/ 66675 w 133350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76200">
                  <a:moveTo>
                    <a:pt x="66675" y="0"/>
                  </a:moveTo>
                  <a:lnTo>
                    <a:pt x="0" y="38100"/>
                  </a:lnTo>
                  <a:lnTo>
                    <a:pt x="66675" y="76200"/>
                  </a:lnTo>
                  <a:lnTo>
                    <a:pt x="133350" y="38100"/>
                  </a:lnTo>
                  <a:lnTo>
                    <a:pt x="66675" y="0"/>
                  </a:ln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5" name="Freeform: Shape 160">
              <a:extLst>
                <a:ext uri="{FF2B5EF4-FFF2-40B4-BE49-F238E27FC236}">
                  <a16:creationId xmlns:a16="http://schemas.microsoft.com/office/drawing/2014/main" id="{9781828A-8522-44DC-ACF9-A1388214A7FB}"/>
                </a:ext>
              </a:extLst>
            </p:cNvPr>
            <p:cNvSpPr/>
            <p:nvPr/>
          </p:nvSpPr>
          <p:spPr>
            <a:xfrm>
              <a:off x="6019800" y="3476625"/>
              <a:ext cx="133350" cy="76200"/>
            </a:xfrm>
            <a:custGeom>
              <a:avLst/>
              <a:gdLst>
                <a:gd name="connsiteX0" fmla="*/ 66675 w 133350"/>
                <a:gd name="connsiteY0" fmla="*/ 0 h 76200"/>
                <a:gd name="connsiteX1" fmla="*/ 0 w 133350"/>
                <a:gd name="connsiteY1" fmla="*/ 38100 h 76200"/>
                <a:gd name="connsiteX2" fmla="*/ 66675 w 133350"/>
                <a:gd name="connsiteY2" fmla="*/ 76200 h 76200"/>
                <a:gd name="connsiteX3" fmla="*/ 133350 w 133350"/>
                <a:gd name="connsiteY3" fmla="*/ 38100 h 76200"/>
                <a:gd name="connsiteX4" fmla="*/ 66675 w 133350"/>
                <a:gd name="connsiteY4" fmla="*/ 0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3350" h="76200">
                  <a:moveTo>
                    <a:pt x="66675" y="0"/>
                  </a:moveTo>
                  <a:lnTo>
                    <a:pt x="0" y="38100"/>
                  </a:lnTo>
                  <a:lnTo>
                    <a:pt x="66675" y="76200"/>
                  </a:lnTo>
                  <a:lnTo>
                    <a:pt x="133350" y="38100"/>
                  </a:lnTo>
                  <a:lnTo>
                    <a:pt x="66675" y="0"/>
                  </a:ln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6" name="Freeform: Shape 161">
              <a:extLst>
                <a:ext uri="{FF2B5EF4-FFF2-40B4-BE49-F238E27FC236}">
                  <a16:creationId xmlns:a16="http://schemas.microsoft.com/office/drawing/2014/main" id="{FB2C7755-7D68-40E9-AC1F-A4B4547E62B6}"/>
                </a:ext>
              </a:extLst>
            </p:cNvPr>
            <p:cNvSpPr/>
            <p:nvPr/>
          </p:nvSpPr>
          <p:spPr>
            <a:xfrm>
              <a:off x="5953125" y="3343275"/>
              <a:ext cx="66675" cy="57150"/>
            </a:xfrm>
            <a:custGeom>
              <a:avLst/>
              <a:gdLst>
                <a:gd name="connsiteX0" fmla="*/ 66675 w 66675"/>
                <a:gd name="connsiteY0" fmla="*/ 0 h 57150"/>
                <a:gd name="connsiteX1" fmla="*/ 0 w 66675"/>
                <a:gd name="connsiteY1" fmla="*/ 0 h 57150"/>
                <a:gd name="connsiteX2" fmla="*/ 0 w 666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57150">
                  <a:moveTo>
                    <a:pt x="66675" y="0"/>
                  </a:moveTo>
                  <a:lnTo>
                    <a:pt x="0" y="0"/>
                  </a:lnTo>
                  <a:lnTo>
                    <a:pt x="0" y="57150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7" name="Freeform: Shape 162">
              <a:extLst>
                <a:ext uri="{FF2B5EF4-FFF2-40B4-BE49-F238E27FC236}">
                  <a16:creationId xmlns:a16="http://schemas.microsoft.com/office/drawing/2014/main" id="{A9459E0B-206E-4D4A-9B45-018577954362}"/>
                </a:ext>
              </a:extLst>
            </p:cNvPr>
            <p:cNvSpPr/>
            <p:nvPr/>
          </p:nvSpPr>
          <p:spPr>
            <a:xfrm>
              <a:off x="6153150" y="3343275"/>
              <a:ext cx="66675" cy="57150"/>
            </a:xfrm>
            <a:custGeom>
              <a:avLst/>
              <a:gdLst>
                <a:gd name="connsiteX0" fmla="*/ 0 w 66675"/>
                <a:gd name="connsiteY0" fmla="*/ 0 h 57150"/>
                <a:gd name="connsiteX1" fmla="*/ 66675 w 66675"/>
                <a:gd name="connsiteY1" fmla="*/ 0 h 57150"/>
                <a:gd name="connsiteX2" fmla="*/ 66675 w 666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57150">
                  <a:moveTo>
                    <a:pt x="0" y="0"/>
                  </a:moveTo>
                  <a:lnTo>
                    <a:pt x="66675" y="0"/>
                  </a:lnTo>
                  <a:lnTo>
                    <a:pt x="66675" y="57150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8" name="Freeform: Shape 163">
              <a:extLst>
                <a:ext uri="{FF2B5EF4-FFF2-40B4-BE49-F238E27FC236}">
                  <a16:creationId xmlns:a16="http://schemas.microsoft.com/office/drawing/2014/main" id="{04A4D6E6-072D-4FE1-8E0B-582C5704C015}"/>
                </a:ext>
              </a:extLst>
            </p:cNvPr>
            <p:cNvSpPr/>
            <p:nvPr/>
          </p:nvSpPr>
          <p:spPr>
            <a:xfrm>
              <a:off x="5905500" y="3400425"/>
              <a:ext cx="95250" cy="57150"/>
            </a:xfrm>
            <a:custGeom>
              <a:avLst/>
              <a:gdLst>
                <a:gd name="connsiteX0" fmla="*/ 0 w 95250"/>
                <a:gd name="connsiteY0" fmla="*/ 0 h 57150"/>
                <a:gd name="connsiteX1" fmla="*/ 95250 w 95250"/>
                <a:gd name="connsiteY1" fmla="*/ 0 h 57150"/>
                <a:gd name="connsiteX2" fmla="*/ 95250 w 95250"/>
                <a:gd name="connsiteY2" fmla="*/ 57150 h 57150"/>
                <a:gd name="connsiteX3" fmla="*/ 0 w 95250"/>
                <a:gd name="connsiteY3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5250" h="57150">
                  <a:moveTo>
                    <a:pt x="0" y="0"/>
                  </a:moveTo>
                  <a:lnTo>
                    <a:pt x="95250" y="0"/>
                  </a:lnTo>
                  <a:lnTo>
                    <a:pt x="95250" y="57150"/>
                  </a:lnTo>
                  <a:lnTo>
                    <a:pt x="0" y="57150"/>
                  </a:ln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9" name="Freeform: Shape 164">
              <a:extLst>
                <a:ext uri="{FF2B5EF4-FFF2-40B4-BE49-F238E27FC236}">
                  <a16:creationId xmlns:a16="http://schemas.microsoft.com/office/drawing/2014/main" id="{7B8B0CE4-48D4-457C-9B7C-BEAC324FFB85}"/>
                </a:ext>
              </a:extLst>
            </p:cNvPr>
            <p:cNvSpPr/>
            <p:nvPr/>
          </p:nvSpPr>
          <p:spPr>
            <a:xfrm>
              <a:off x="6086475" y="3429000"/>
              <a:ext cx="66675" cy="47625"/>
            </a:xfrm>
            <a:custGeom>
              <a:avLst/>
              <a:gdLst>
                <a:gd name="connsiteX0" fmla="*/ 66675 w 66675"/>
                <a:gd name="connsiteY0" fmla="*/ 0 h 47625"/>
                <a:gd name="connsiteX1" fmla="*/ 0 w 66675"/>
                <a:gd name="connsiteY1" fmla="*/ 0 h 47625"/>
                <a:gd name="connsiteX2" fmla="*/ 0 w 66675"/>
                <a:gd name="connsiteY2" fmla="*/ 47625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47625">
                  <a:moveTo>
                    <a:pt x="66675" y="0"/>
                  </a:moveTo>
                  <a:lnTo>
                    <a:pt x="0" y="0"/>
                  </a:lnTo>
                  <a:lnTo>
                    <a:pt x="0" y="47625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0" name="Freeform: Shape 165">
              <a:extLst>
                <a:ext uri="{FF2B5EF4-FFF2-40B4-BE49-F238E27FC236}">
                  <a16:creationId xmlns:a16="http://schemas.microsoft.com/office/drawing/2014/main" id="{8021AD11-E0A3-4735-98E8-C6623392D64E}"/>
                </a:ext>
              </a:extLst>
            </p:cNvPr>
            <p:cNvSpPr/>
            <p:nvPr/>
          </p:nvSpPr>
          <p:spPr>
            <a:xfrm>
              <a:off x="5953125" y="3457575"/>
              <a:ext cx="66675" cy="57150"/>
            </a:xfrm>
            <a:custGeom>
              <a:avLst/>
              <a:gdLst>
                <a:gd name="connsiteX0" fmla="*/ 0 w 66675"/>
                <a:gd name="connsiteY0" fmla="*/ 0 h 57150"/>
                <a:gd name="connsiteX1" fmla="*/ 0 w 66675"/>
                <a:gd name="connsiteY1" fmla="*/ 57150 h 57150"/>
                <a:gd name="connsiteX2" fmla="*/ 66675 w 66675"/>
                <a:gd name="connsiteY2" fmla="*/ 5715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57150">
                  <a:moveTo>
                    <a:pt x="0" y="0"/>
                  </a:moveTo>
                  <a:lnTo>
                    <a:pt x="0" y="57150"/>
                  </a:lnTo>
                  <a:lnTo>
                    <a:pt x="66675" y="57150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1" name="Freeform: Shape 166">
              <a:extLst>
                <a:ext uri="{FF2B5EF4-FFF2-40B4-BE49-F238E27FC236}">
                  <a16:creationId xmlns:a16="http://schemas.microsoft.com/office/drawing/2014/main" id="{2D06F6DF-A248-41BF-A92D-1A77B700E77A}"/>
                </a:ext>
              </a:extLst>
            </p:cNvPr>
            <p:cNvSpPr/>
            <p:nvPr/>
          </p:nvSpPr>
          <p:spPr>
            <a:xfrm>
              <a:off x="6219825" y="3467100"/>
              <a:ext cx="9525" cy="123825"/>
            </a:xfrm>
            <a:custGeom>
              <a:avLst/>
              <a:gdLst>
                <a:gd name="connsiteX0" fmla="*/ 0 w 9525"/>
                <a:gd name="connsiteY0" fmla="*/ 0 h 123825"/>
                <a:gd name="connsiteX1" fmla="*/ 0 w 9525"/>
                <a:gd name="connsiteY1" fmla="*/ 123825 h 123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23825">
                  <a:moveTo>
                    <a:pt x="0" y="0"/>
                  </a:moveTo>
                  <a:lnTo>
                    <a:pt x="0" y="123825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Freeform: Shape 167">
              <a:extLst>
                <a:ext uri="{FF2B5EF4-FFF2-40B4-BE49-F238E27FC236}">
                  <a16:creationId xmlns:a16="http://schemas.microsoft.com/office/drawing/2014/main" id="{1C03C7B5-E681-455B-965F-8F36D7F8D035}"/>
                </a:ext>
              </a:extLst>
            </p:cNvPr>
            <p:cNvSpPr/>
            <p:nvPr/>
          </p:nvSpPr>
          <p:spPr>
            <a:xfrm>
              <a:off x="6086475" y="3552825"/>
              <a:ext cx="9525" cy="38100"/>
            </a:xfrm>
            <a:custGeom>
              <a:avLst/>
              <a:gdLst>
                <a:gd name="connsiteX0" fmla="*/ 0 w 9525"/>
                <a:gd name="connsiteY0" fmla="*/ 0 h 38100"/>
                <a:gd name="connsiteX1" fmla="*/ 0 w 9525"/>
                <a:gd name="connsiteY1" fmla="*/ 38100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38100">
                  <a:moveTo>
                    <a:pt x="0" y="0"/>
                  </a:moveTo>
                  <a:lnTo>
                    <a:pt x="0" y="38100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3" name="Freeform: Shape 168">
              <a:extLst>
                <a:ext uri="{FF2B5EF4-FFF2-40B4-BE49-F238E27FC236}">
                  <a16:creationId xmlns:a16="http://schemas.microsoft.com/office/drawing/2014/main" id="{F6E46937-D8DE-4D79-B90A-889F7E7D5FFC}"/>
                </a:ext>
              </a:extLst>
            </p:cNvPr>
            <p:cNvSpPr/>
            <p:nvPr/>
          </p:nvSpPr>
          <p:spPr>
            <a:xfrm>
              <a:off x="6038850" y="3209925"/>
              <a:ext cx="95250" cy="57150"/>
            </a:xfrm>
            <a:custGeom>
              <a:avLst/>
              <a:gdLst>
                <a:gd name="connsiteX0" fmla="*/ 76200 w 95250"/>
                <a:gd name="connsiteY0" fmla="*/ 0 h 57150"/>
                <a:gd name="connsiteX1" fmla="*/ 95250 w 95250"/>
                <a:gd name="connsiteY1" fmla="*/ 0 h 57150"/>
                <a:gd name="connsiteX2" fmla="*/ 95250 w 95250"/>
                <a:gd name="connsiteY2" fmla="*/ 57150 h 57150"/>
                <a:gd name="connsiteX3" fmla="*/ 76200 w 95250"/>
                <a:gd name="connsiteY3" fmla="*/ 57150 h 57150"/>
                <a:gd name="connsiteX4" fmla="*/ 19050 w 95250"/>
                <a:gd name="connsiteY4" fmla="*/ 57150 h 57150"/>
                <a:gd name="connsiteX5" fmla="*/ 0 w 95250"/>
                <a:gd name="connsiteY5" fmla="*/ 57150 h 57150"/>
                <a:gd name="connsiteX6" fmla="*/ 0 w 95250"/>
                <a:gd name="connsiteY6" fmla="*/ 0 h 57150"/>
                <a:gd name="connsiteX7" fmla="*/ 19050 w 95250"/>
                <a:gd name="connsiteY7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250" h="57150">
                  <a:moveTo>
                    <a:pt x="76200" y="0"/>
                  </a:moveTo>
                  <a:cubicBezTo>
                    <a:pt x="86721" y="0"/>
                    <a:pt x="95250" y="0"/>
                    <a:pt x="95250" y="0"/>
                  </a:cubicBezTo>
                  <a:lnTo>
                    <a:pt x="95250" y="57150"/>
                  </a:lnTo>
                  <a:cubicBezTo>
                    <a:pt x="95250" y="57150"/>
                    <a:pt x="86721" y="57150"/>
                    <a:pt x="76200" y="57150"/>
                  </a:cubicBezTo>
                  <a:lnTo>
                    <a:pt x="19050" y="57150"/>
                  </a:lnTo>
                  <a:cubicBezTo>
                    <a:pt x="8529" y="57150"/>
                    <a:pt x="0" y="57150"/>
                    <a:pt x="0" y="57150"/>
                  </a:cubicBezTo>
                  <a:lnTo>
                    <a:pt x="0" y="0"/>
                  </a:lnTo>
                  <a:cubicBezTo>
                    <a:pt x="0" y="0"/>
                    <a:pt x="8529" y="0"/>
                    <a:pt x="19050" y="0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64" name="Group 181">
            <a:extLst>
              <a:ext uri="{FF2B5EF4-FFF2-40B4-BE49-F238E27FC236}">
                <a16:creationId xmlns:a16="http://schemas.microsoft.com/office/drawing/2014/main" id="{966EDD93-158D-40E6-80DA-E13F840AACB6}"/>
              </a:ext>
            </a:extLst>
          </p:cNvPr>
          <p:cNvGrpSpPr/>
          <p:nvPr/>
        </p:nvGrpSpPr>
        <p:grpSpPr>
          <a:xfrm>
            <a:off x="4753771" y="4665170"/>
            <a:ext cx="142385" cy="185532"/>
            <a:chOff x="5938837" y="3224212"/>
            <a:chExt cx="314325" cy="409575"/>
          </a:xfrm>
        </p:grpSpPr>
        <p:sp>
          <p:nvSpPr>
            <p:cNvPr id="65" name="Freeform: Shape 173">
              <a:extLst>
                <a:ext uri="{FF2B5EF4-FFF2-40B4-BE49-F238E27FC236}">
                  <a16:creationId xmlns:a16="http://schemas.microsoft.com/office/drawing/2014/main" id="{3D2EB948-1450-40A1-9FB5-CBB0100E761B}"/>
                </a:ext>
              </a:extLst>
            </p:cNvPr>
            <p:cNvSpPr/>
            <p:nvPr/>
          </p:nvSpPr>
          <p:spPr>
            <a:xfrm>
              <a:off x="5938837" y="3224212"/>
              <a:ext cx="304800" cy="409575"/>
            </a:xfrm>
            <a:custGeom>
              <a:avLst/>
              <a:gdLst>
                <a:gd name="connsiteX0" fmla="*/ 304800 w 304800"/>
                <a:gd name="connsiteY0" fmla="*/ 276225 h 409575"/>
                <a:gd name="connsiteX1" fmla="*/ 304800 w 304800"/>
                <a:gd name="connsiteY1" fmla="*/ 0 h 409575"/>
                <a:gd name="connsiteX2" fmla="*/ 57150 w 304800"/>
                <a:gd name="connsiteY2" fmla="*/ 0 h 409575"/>
                <a:gd name="connsiteX3" fmla="*/ 0 w 304800"/>
                <a:gd name="connsiteY3" fmla="*/ 57150 h 409575"/>
                <a:gd name="connsiteX4" fmla="*/ 0 w 304800"/>
                <a:gd name="connsiteY4" fmla="*/ 409575 h 409575"/>
                <a:gd name="connsiteX5" fmla="*/ 304800 w 304800"/>
                <a:gd name="connsiteY5" fmla="*/ 409575 h 409575"/>
                <a:gd name="connsiteX6" fmla="*/ 304800 w 304800"/>
                <a:gd name="connsiteY6" fmla="*/ 381000 h 409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4800" h="409575">
                  <a:moveTo>
                    <a:pt x="304800" y="276225"/>
                  </a:moveTo>
                  <a:lnTo>
                    <a:pt x="304800" y="0"/>
                  </a:lnTo>
                  <a:lnTo>
                    <a:pt x="57150" y="0"/>
                  </a:lnTo>
                  <a:lnTo>
                    <a:pt x="0" y="57150"/>
                  </a:lnTo>
                  <a:lnTo>
                    <a:pt x="0" y="409575"/>
                  </a:lnTo>
                  <a:lnTo>
                    <a:pt x="304800" y="409575"/>
                  </a:lnTo>
                  <a:lnTo>
                    <a:pt x="304800" y="381000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6" name="Freeform: Shape 174">
              <a:extLst>
                <a:ext uri="{FF2B5EF4-FFF2-40B4-BE49-F238E27FC236}">
                  <a16:creationId xmlns:a16="http://schemas.microsoft.com/office/drawing/2014/main" id="{18AAF64A-325B-4802-84B8-5F29BC1CB1FB}"/>
                </a:ext>
              </a:extLst>
            </p:cNvPr>
            <p:cNvSpPr/>
            <p:nvPr/>
          </p:nvSpPr>
          <p:spPr>
            <a:xfrm>
              <a:off x="5957887" y="3243262"/>
              <a:ext cx="47625" cy="47625"/>
            </a:xfrm>
            <a:custGeom>
              <a:avLst/>
              <a:gdLst>
                <a:gd name="connsiteX0" fmla="*/ 0 w 47625"/>
                <a:gd name="connsiteY0" fmla="*/ 47625 h 47625"/>
                <a:gd name="connsiteX1" fmla="*/ 47625 w 47625"/>
                <a:gd name="connsiteY1" fmla="*/ 47625 h 47625"/>
                <a:gd name="connsiteX2" fmla="*/ 47625 w 47625"/>
                <a:gd name="connsiteY2" fmla="*/ 0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7625" h="47625">
                  <a:moveTo>
                    <a:pt x="0" y="47625"/>
                  </a:moveTo>
                  <a:lnTo>
                    <a:pt x="47625" y="47625"/>
                  </a:lnTo>
                  <a:lnTo>
                    <a:pt x="47625" y="0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7" name="Freeform: Shape 175">
              <a:extLst>
                <a:ext uri="{FF2B5EF4-FFF2-40B4-BE49-F238E27FC236}">
                  <a16:creationId xmlns:a16="http://schemas.microsoft.com/office/drawing/2014/main" id="{CA771BF7-410C-4B16-9DCB-066C809E698C}"/>
                </a:ext>
              </a:extLst>
            </p:cNvPr>
            <p:cNvSpPr/>
            <p:nvPr/>
          </p:nvSpPr>
          <p:spPr>
            <a:xfrm>
              <a:off x="6081712" y="3490912"/>
              <a:ext cx="57150" cy="95250"/>
            </a:xfrm>
            <a:custGeom>
              <a:avLst/>
              <a:gdLst>
                <a:gd name="connsiteX0" fmla="*/ 0 w 57150"/>
                <a:gd name="connsiteY0" fmla="*/ 0 h 95250"/>
                <a:gd name="connsiteX1" fmla="*/ 57150 w 57150"/>
                <a:gd name="connsiteY1" fmla="*/ 0 h 95250"/>
                <a:gd name="connsiteX2" fmla="*/ 57150 w 57150"/>
                <a:gd name="connsiteY2" fmla="*/ 95250 h 95250"/>
                <a:gd name="connsiteX3" fmla="*/ 0 w 57150"/>
                <a:gd name="connsiteY3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95250">
                  <a:moveTo>
                    <a:pt x="0" y="0"/>
                  </a:moveTo>
                  <a:lnTo>
                    <a:pt x="57150" y="0"/>
                  </a:lnTo>
                  <a:lnTo>
                    <a:pt x="57150" y="95250"/>
                  </a:lnTo>
                  <a:lnTo>
                    <a:pt x="0" y="95250"/>
                  </a:ln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8" name="Freeform: Shape 176">
              <a:extLst>
                <a:ext uri="{FF2B5EF4-FFF2-40B4-BE49-F238E27FC236}">
                  <a16:creationId xmlns:a16="http://schemas.microsoft.com/office/drawing/2014/main" id="{2232C406-91CF-43B9-963A-DDB0DC00B1E5}"/>
                </a:ext>
              </a:extLst>
            </p:cNvPr>
            <p:cNvSpPr/>
            <p:nvPr/>
          </p:nvSpPr>
          <p:spPr>
            <a:xfrm>
              <a:off x="6196012" y="3519487"/>
              <a:ext cx="57150" cy="66675"/>
            </a:xfrm>
            <a:custGeom>
              <a:avLst/>
              <a:gdLst>
                <a:gd name="connsiteX0" fmla="*/ 0 w 57150"/>
                <a:gd name="connsiteY0" fmla="*/ 0 h 66675"/>
                <a:gd name="connsiteX1" fmla="*/ 57150 w 57150"/>
                <a:gd name="connsiteY1" fmla="*/ 0 h 66675"/>
                <a:gd name="connsiteX2" fmla="*/ 57150 w 57150"/>
                <a:gd name="connsiteY2" fmla="*/ 66675 h 66675"/>
                <a:gd name="connsiteX3" fmla="*/ 0 w 57150"/>
                <a:gd name="connsiteY3" fmla="*/ 66675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66675">
                  <a:moveTo>
                    <a:pt x="0" y="0"/>
                  </a:moveTo>
                  <a:lnTo>
                    <a:pt x="57150" y="0"/>
                  </a:lnTo>
                  <a:lnTo>
                    <a:pt x="57150" y="66675"/>
                  </a:lnTo>
                  <a:lnTo>
                    <a:pt x="0" y="66675"/>
                  </a:ln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9" name="Freeform: Shape 177">
              <a:extLst>
                <a:ext uri="{FF2B5EF4-FFF2-40B4-BE49-F238E27FC236}">
                  <a16:creationId xmlns:a16="http://schemas.microsoft.com/office/drawing/2014/main" id="{11F07555-9F6C-4C79-A0B0-67722D9143E2}"/>
                </a:ext>
              </a:extLst>
            </p:cNvPr>
            <p:cNvSpPr/>
            <p:nvPr/>
          </p:nvSpPr>
          <p:spPr>
            <a:xfrm>
              <a:off x="6138862" y="3443287"/>
              <a:ext cx="57150" cy="142875"/>
            </a:xfrm>
            <a:custGeom>
              <a:avLst/>
              <a:gdLst>
                <a:gd name="connsiteX0" fmla="*/ 0 w 57150"/>
                <a:gd name="connsiteY0" fmla="*/ 0 h 142875"/>
                <a:gd name="connsiteX1" fmla="*/ 57150 w 57150"/>
                <a:gd name="connsiteY1" fmla="*/ 0 h 142875"/>
                <a:gd name="connsiteX2" fmla="*/ 57150 w 57150"/>
                <a:gd name="connsiteY2" fmla="*/ 142875 h 142875"/>
                <a:gd name="connsiteX3" fmla="*/ 0 w 57150"/>
                <a:gd name="connsiteY3" fmla="*/ 142875 h 14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7150" h="142875">
                  <a:moveTo>
                    <a:pt x="0" y="0"/>
                  </a:moveTo>
                  <a:lnTo>
                    <a:pt x="57150" y="0"/>
                  </a:lnTo>
                  <a:lnTo>
                    <a:pt x="57150" y="142875"/>
                  </a:lnTo>
                  <a:lnTo>
                    <a:pt x="0" y="142875"/>
                  </a:ln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Freeform: Shape 178">
              <a:extLst>
                <a:ext uri="{FF2B5EF4-FFF2-40B4-BE49-F238E27FC236}">
                  <a16:creationId xmlns:a16="http://schemas.microsoft.com/office/drawing/2014/main" id="{F322E6DE-A738-4C0B-A69A-A442B21A7410}"/>
                </a:ext>
              </a:extLst>
            </p:cNvPr>
            <p:cNvSpPr/>
            <p:nvPr/>
          </p:nvSpPr>
          <p:spPr>
            <a:xfrm>
              <a:off x="5995987" y="3386137"/>
              <a:ext cx="180975" cy="9525"/>
            </a:xfrm>
            <a:custGeom>
              <a:avLst/>
              <a:gdLst>
                <a:gd name="connsiteX0" fmla="*/ 0 w 180975"/>
                <a:gd name="connsiteY0" fmla="*/ 0 h 9525"/>
                <a:gd name="connsiteX1" fmla="*/ 180975 w 1809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952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1" name="Freeform: Shape 179">
              <a:extLst>
                <a:ext uri="{FF2B5EF4-FFF2-40B4-BE49-F238E27FC236}">
                  <a16:creationId xmlns:a16="http://schemas.microsoft.com/office/drawing/2014/main" id="{7F21241F-F06D-4AC5-BD6B-568B94857A97}"/>
                </a:ext>
              </a:extLst>
            </p:cNvPr>
            <p:cNvSpPr/>
            <p:nvPr/>
          </p:nvSpPr>
          <p:spPr>
            <a:xfrm>
              <a:off x="5995987" y="3348037"/>
              <a:ext cx="180975" cy="9525"/>
            </a:xfrm>
            <a:custGeom>
              <a:avLst/>
              <a:gdLst>
                <a:gd name="connsiteX0" fmla="*/ 0 w 180975"/>
                <a:gd name="connsiteY0" fmla="*/ 0 h 9525"/>
                <a:gd name="connsiteX1" fmla="*/ 180975 w 18097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0975" h="9525">
                  <a:moveTo>
                    <a:pt x="0" y="0"/>
                  </a:moveTo>
                  <a:lnTo>
                    <a:pt x="180975" y="0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2" name="Freeform: Shape 180">
              <a:extLst>
                <a:ext uri="{FF2B5EF4-FFF2-40B4-BE49-F238E27FC236}">
                  <a16:creationId xmlns:a16="http://schemas.microsoft.com/office/drawing/2014/main" id="{E81E3B6A-11D7-4F80-AF49-2CDBBC24F840}"/>
                </a:ext>
              </a:extLst>
            </p:cNvPr>
            <p:cNvSpPr/>
            <p:nvPr/>
          </p:nvSpPr>
          <p:spPr>
            <a:xfrm>
              <a:off x="5995987" y="3424237"/>
              <a:ext cx="57150" cy="9525"/>
            </a:xfrm>
            <a:custGeom>
              <a:avLst/>
              <a:gdLst>
                <a:gd name="connsiteX0" fmla="*/ 0 w 57150"/>
                <a:gd name="connsiteY0" fmla="*/ 0 h 9525"/>
                <a:gd name="connsiteX1" fmla="*/ 57150 w 57150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150" h="9525">
                  <a:moveTo>
                    <a:pt x="0" y="0"/>
                  </a:moveTo>
                  <a:lnTo>
                    <a:pt x="57150" y="0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  <p:grpSp>
        <p:nvGrpSpPr>
          <p:cNvPr id="73" name="Group 191">
            <a:extLst>
              <a:ext uri="{FF2B5EF4-FFF2-40B4-BE49-F238E27FC236}">
                <a16:creationId xmlns:a16="http://schemas.microsoft.com/office/drawing/2014/main" id="{86F7598F-3B95-4D9B-B095-0CC093FE68F5}"/>
              </a:ext>
            </a:extLst>
          </p:cNvPr>
          <p:cNvGrpSpPr/>
          <p:nvPr/>
        </p:nvGrpSpPr>
        <p:grpSpPr>
          <a:xfrm>
            <a:off x="5878949" y="4008107"/>
            <a:ext cx="243489" cy="200967"/>
            <a:chOff x="5876829" y="3252787"/>
            <a:chExt cx="438531" cy="361950"/>
          </a:xfrm>
        </p:grpSpPr>
        <p:sp>
          <p:nvSpPr>
            <p:cNvPr id="74" name="Freeform: Shape 185">
              <a:extLst>
                <a:ext uri="{FF2B5EF4-FFF2-40B4-BE49-F238E27FC236}">
                  <a16:creationId xmlns:a16="http://schemas.microsoft.com/office/drawing/2014/main" id="{34A321E7-91D0-4BF2-A222-BFA290C0E184}"/>
                </a:ext>
              </a:extLst>
            </p:cNvPr>
            <p:cNvSpPr/>
            <p:nvPr/>
          </p:nvSpPr>
          <p:spPr>
            <a:xfrm>
              <a:off x="6124479" y="3367087"/>
              <a:ext cx="76200" cy="76200"/>
            </a:xfrm>
            <a:custGeom>
              <a:avLst/>
              <a:gdLst>
                <a:gd name="connsiteX0" fmla="*/ -128 w 76200"/>
                <a:gd name="connsiteY0" fmla="*/ 38048 h 76200"/>
                <a:gd name="connsiteX1" fmla="*/ 37972 w 76200"/>
                <a:gd name="connsiteY1" fmla="*/ 76148 h 76200"/>
                <a:gd name="connsiteX2" fmla="*/ 76072 w 76200"/>
                <a:gd name="connsiteY2" fmla="*/ 38048 h 76200"/>
                <a:gd name="connsiteX3" fmla="*/ 37972 w 76200"/>
                <a:gd name="connsiteY3" fmla="*/ -52 h 76200"/>
                <a:gd name="connsiteX4" fmla="*/ -128 w 76200"/>
                <a:gd name="connsiteY4" fmla="*/ 38048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6200" h="76200">
                  <a:moveTo>
                    <a:pt x="-128" y="38048"/>
                  </a:moveTo>
                  <a:cubicBezTo>
                    <a:pt x="-128" y="59090"/>
                    <a:pt x="16931" y="76148"/>
                    <a:pt x="37972" y="76148"/>
                  </a:cubicBezTo>
                  <a:cubicBezTo>
                    <a:pt x="59013" y="76148"/>
                    <a:pt x="76072" y="59090"/>
                    <a:pt x="76072" y="38048"/>
                  </a:cubicBezTo>
                  <a:cubicBezTo>
                    <a:pt x="76072" y="17006"/>
                    <a:pt x="59013" y="-52"/>
                    <a:pt x="37972" y="-52"/>
                  </a:cubicBezTo>
                  <a:cubicBezTo>
                    <a:pt x="16931" y="-52"/>
                    <a:pt x="-128" y="17006"/>
                    <a:pt x="-128" y="38048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Freeform: Shape 186">
              <a:extLst>
                <a:ext uri="{FF2B5EF4-FFF2-40B4-BE49-F238E27FC236}">
                  <a16:creationId xmlns:a16="http://schemas.microsoft.com/office/drawing/2014/main" id="{04712645-4E8D-47C6-B820-E5E7613A8EC0}"/>
                </a:ext>
              </a:extLst>
            </p:cNvPr>
            <p:cNvSpPr/>
            <p:nvPr/>
          </p:nvSpPr>
          <p:spPr>
            <a:xfrm>
              <a:off x="6031230" y="3252787"/>
              <a:ext cx="284130" cy="276225"/>
            </a:xfrm>
            <a:custGeom>
              <a:avLst/>
              <a:gdLst>
                <a:gd name="connsiteX0" fmla="*/ 191991 w 284130"/>
                <a:gd name="connsiteY0" fmla="*/ 249027 h 276225"/>
                <a:gd name="connsiteX1" fmla="*/ 223328 w 284130"/>
                <a:gd name="connsiteY1" fmla="*/ 276173 h 276225"/>
                <a:gd name="connsiteX2" fmla="*/ 255047 w 284130"/>
                <a:gd name="connsiteY2" fmla="*/ 244455 h 276225"/>
                <a:gd name="connsiteX3" fmla="*/ 228281 w 284130"/>
                <a:gd name="connsiteY3" fmla="*/ 213117 h 276225"/>
                <a:gd name="connsiteX4" fmla="*/ 242950 w 284130"/>
                <a:gd name="connsiteY4" fmla="*/ 177780 h 276225"/>
                <a:gd name="connsiteX5" fmla="*/ 284003 w 284130"/>
                <a:gd name="connsiteY5" fmla="*/ 174541 h 276225"/>
                <a:gd name="connsiteX6" fmla="*/ 284003 w 284130"/>
                <a:gd name="connsiteY6" fmla="*/ 130155 h 276225"/>
                <a:gd name="connsiteX7" fmla="*/ 242950 w 284130"/>
                <a:gd name="connsiteY7" fmla="*/ 126916 h 276225"/>
                <a:gd name="connsiteX8" fmla="*/ 228281 w 284130"/>
                <a:gd name="connsiteY8" fmla="*/ 91578 h 276225"/>
                <a:gd name="connsiteX9" fmla="*/ 255047 w 284130"/>
                <a:gd name="connsiteY9" fmla="*/ 60241 h 276225"/>
                <a:gd name="connsiteX10" fmla="*/ 223328 w 284130"/>
                <a:gd name="connsiteY10" fmla="*/ 28523 h 276225"/>
                <a:gd name="connsiteX11" fmla="*/ 191991 w 284130"/>
                <a:gd name="connsiteY11" fmla="*/ 55288 h 276225"/>
                <a:gd name="connsiteX12" fmla="*/ 156653 w 284130"/>
                <a:gd name="connsiteY12" fmla="*/ 40620 h 276225"/>
                <a:gd name="connsiteX13" fmla="*/ 153415 w 284130"/>
                <a:gd name="connsiteY13" fmla="*/ -52 h 276225"/>
                <a:gd name="connsiteX14" fmla="*/ 109028 w 284130"/>
                <a:gd name="connsiteY14" fmla="*/ -52 h 276225"/>
                <a:gd name="connsiteX15" fmla="*/ 105790 w 284130"/>
                <a:gd name="connsiteY15" fmla="*/ 41001 h 276225"/>
                <a:gd name="connsiteX16" fmla="*/ 70452 w 284130"/>
                <a:gd name="connsiteY16" fmla="*/ 55669 h 276225"/>
                <a:gd name="connsiteX17" fmla="*/ 39115 w 284130"/>
                <a:gd name="connsiteY17" fmla="*/ 28523 h 276225"/>
                <a:gd name="connsiteX18" fmla="*/ 7397 w 284130"/>
                <a:gd name="connsiteY18" fmla="*/ 60241 h 276225"/>
                <a:gd name="connsiteX19" fmla="*/ 34162 w 284130"/>
                <a:gd name="connsiteY19" fmla="*/ 91578 h 276225"/>
                <a:gd name="connsiteX20" fmla="*/ 19493 w 284130"/>
                <a:gd name="connsiteY20" fmla="*/ 126916 h 276225"/>
                <a:gd name="connsiteX21" fmla="*/ -128 w 284130"/>
                <a:gd name="connsiteY21" fmla="*/ 128536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284130" h="276225">
                  <a:moveTo>
                    <a:pt x="191991" y="249027"/>
                  </a:moveTo>
                  <a:lnTo>
                    <a:pt x="223328" y="276173"/>
                  </a:lnTo>
                  <a:lnTo>
                    <a:pt x="255047" y="244455"/>
                  </a:lnTo>
                  <a:lnTo>
                    <a:pt x="228281" y="213117"/>
                  </a:lnTo>
                  <a:cubicBezTo>
                    <a:pt x="235139" y="202254"/>
                    <a:pt x="240102" y="190305"/>
                    <a:pt x="242950" y="177780"/>
                  </a:cubicBezTo>
                  <a:lnTo>
                    <a:pt x="284003" y="174541"/>
                  </a:lnTo>
                  <a:lnTo>
                    <a:pt x="284003" y="130155"/>
                  </a:lnTo>
                  <a:lnTo>
                    <a:pt x="242950" y="126916"/>
                  </a:lnTo>
                  <a:cubicBezTo>
                    <a:pt x="240102" y="114391"/>
                    <a:pt x="235139" y="102442"/>
                    <a:pt x="228281" y="91578"/>
                  </a:cubicBezTo>
                  <a:lnTo>
                    <a:pt x="255047" y="60241"/>
                  </a:lnTo>
                  <a:lnTo>
                    <a:pt x="223328" y="28523"/>
                  </a:lnTo>
                  <a:lnTo>
                    <a:pt x="191991" y="55288"/>
                  </a:lnTo>
                  <a:cubicBezTo>
                    <a:pt x="181133" y="48431"/>
                    <a:pt x="169179" y="43472"/>
                    <a:pt x="156653" y="40620"/>
                  </a:cubicBezTo>
                  <a:lnTo>
                    <a:pt x="153415" y="-52"/>
                  </a:lnTo>
                  <a:lnTo>
                    <a:pt x="109028" y="-52"/>
                  </a:lnTo>
                  <a:lnTo>
                    <a:pt x="105790" y="41001"/>
                  </a:lnTo>
                  <a:cubicBezTo>
                    <a:pt x="93265" y="43853"/>
                    <a:pt x="81311" y="48812"/>
                    <a:pt x="70452" y="55669"/>
                  </a:cubicBezTo>
                  <a:lnTo>
                    <a:pt x="39115" y="28523"/>
                  </a:lnTo>
                  <a:lnTo>
                    <a:pt x="7397" y="60241"/>
                  </a:lnTo>
                  <a:lnTo>
                    <a:pt x="34162" y="91578"/>
                  </a:lnTo>
                  <a:cubicBezTo>
                    <a:pt x="27304" y="102442"/>
                    <a:pt x="22341" y="114391"/>
                    <a:pt x="19493" y="126916"/>
                  </a:cubicBezTo>
                  <a:lnTo>
                    <a:pt x="-128" y="128536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6" name="Freeform: Shape 187">
              <a:extLst>
                <a:ext uri="{FF2B5EF4-FFF2-40B4-BE49-F238E27FC236}">
                  <a16:creationId xmlns:a16="http://schemas.microsoft.com/office/drawing/2014/main" id="{F087413A-722A-4576-8457-C4AE75766EFD}"/>
                </a:ext>
              </a:extLst>
            </p:cNvPr>
            <p:cNvSpPr/>
            <p:nvPr/>
          </p:nvSpPr>
          <p:spPr>
            <a:xfrm>
              <a:off x="5924394" y="3369849"/>
              <a:ext cx="76323" cy="92487"/>
            </a:xfrm>
            <a:custGeom>
              <a:avLst/>
              <a:gdLst>
                <a:gd name="connsiteX0" fmla="*/ 38033 w 76323"/>
                <a:gd name="connsiteY0" fmla="*/ 92436 h 92487"/>
                <a:gd name="connsiteX1" fmla="*/ -124 w 76323"/>
                <a:gd name="connsiteY1" fmla="*/ 53258 h 92487"/>
                <a:gd name="connsiteX2" fmla="*/ -67 w 76323"/>
                <a:gd name="connsiteY2" fmla="*/ 51573 h 92487"/>
                <a:gd name="connsiteX3" fmla="*/ -67 w 76323"/>
                <a:gd name="connsiteY3" fmla="*/ 38048 h 92487"/>
                <a:gd name="connsiteX4" fmla="*/ 38033 w 76323"/>
                <a:gd name="connsiteY4" fmla="*/ -52 h 92487"/>
                <a:gd name="connsiteX5" fmla="*/ 76133 w 76323"/>
                <a:gd name="connsiteY5" fmla="*/ 38048 h 92487"/>
                <a:gd name="connsiteX6" fmla="*/ 76133 w 76323"/>
                <a:gd name="connsiteY6" fmla="*/ 51573 h 92487"/>
                <a:gd name="connsiteX7" fmla="*/ 39719 w 76323"/>
                <a:gd name="connsiteY7" fmla="*/ 92377 h 92487"/>
                <a:gd name="connsiteX8" fmla="*/ 38033 w 76323"/>
                <a:gd name="connsiteY8" fmla="*/ 92436 h 92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6323" h="92487">
                  <a:moveTo>
                    <a:pt x="38033" y="92436"/>
                  </a:moveTo>
                  <a:cubicBezTo>
                    <a:pt x="16678" y="92155"/>
                    <a:pt x="-410" y="74614"/>
                    <a:pt x="-124" y="53258"/>
                  </a:cubicBezTo>
                  <a:cubicBezTo>
                    <a:pt x="-115" y="52697"/>
                    <a:pt x="-96" y="52134"/>
                    <a:pt x="-67" y="51573"/>
                  </a:cubicBezTo>
                  <a:lnTo>
                    <a:pt x="-67" y="38048"/>
                  </a:lnTo>
                  <a:cubicBezTo>
                    <a:pt x="-67" y="17006"/>
                    <a:pt x="16992" y="-52"/>
                    <a:pt x="38033" y="-52"/>
                  </a:cubicBezTo>
                  <a:cubicBezTo>
                    <a:pt x="59073" y="-52"/>
                    <a:pt x="76133" y="17006"/>
                    <a:pt x="76133" y="38048"/>
                  </a:cubicBezTo>
                  <a:lnTo>
                    <a:pt x="76133" y="51573"/>
                  </a:lnTo>
                  <a:cubicBezTo>
                    <a:pt x="77342" y="72897"/>
                    <a:pt x="61045" y="91165"/>
                    <a:pt x="39719" y="92377"/>
                  </a:cubicBezTo>
                  <a:cubicBezTo>
                    <a:pt x="39157" y="92409"/>
                    <a:pt x="38595" y="92428"/>
                    <a:pt x="38033" y="92436"/>
                  </a:cubicBezTo>
                  <a:close/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7" name="Freeform: Shape 188">
              <a:extLst>
                <a:ext uri="{FF2B5EF4-FFF2-40B4-BE49-F238E27FC236}">
                  <a16:creationId xmlns:a16="http://schemas.microsoft.com/office/drawing/2014/main" id="{1BE3D343-F39A-4206-B123-F43B740B1A08}"/>
                </a:ext>
              </a:extLst>
            </p:cNvPr>
            <p:cNvSpPr/>
            <p:nvPr/>
          </p:nvSpPr>
          <p:spPr>
            <a:xfrm>
              <a:off x="5876829" y="3490912"/>
              <a:ext cx="190683" cy="114300"/>
            </a:xfrm>
            <a:custGeom>
              <a:avLst/>
              <a:gdLst>
                <a:gd name="connsiteX0" fmla="*/ -128 w 190683"/>
                <a:gd name="connsiteY0" fmla="*/ 114248 h 114300"/>
                <a:gd name="connsiteX1" fmla="*/ 9397 w 190683"/>
                <a:gd name="connsiteY1" fmla="*/ 38048 h 114300"/>
                <a:gd name="connsiteX2" fmla="*/ 47497 w 190683"/>
                <a:gd name="connsiteY2" fmla="*/ -52 h 114300"/>
                <a:gd name="connsiteX3" fmla="*/ 66547 w 190683"/>
                <a:gd name="connsiteY3" fmla="*/ -52 h 114300"/>
                <a:gd name="connsiteX4" fmla="*/ 133222 w 190683"/>
                <a:gd name="connsiteY4" fmla="*/ 76148 h 114300"/>
                <a:gd name="connsiteX5" fmla="*/ 190372 w 190683"/>
                <a:gd name="connsiteY5" fmla="*/ 76148 h 114300"/>
                <a:gd name="connsiteX6" fmla="*/ 161797 w 190683"/>
                <a:gd name="connsiteY6" fmla="*/ 114248 h 114300"/>
                <a:gd name="connsiteX7" fmla="*/ 104647 w 190683"/>
                <a:gd name="connsiteY7" fmla="*/ 114248 h 114300"/>
                <a:gd name="connsiteX8" fmla="*/ 57022 w 190683"/>
                <a:gd name="connsiteY8" fmla="*/ 57098 h 114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0683" h="114300">
                  <a:moveTo>
                    <a:pt x="-128" y="114248"/>
                  </a:moveTo>
                  <a:cubicBezTo>
                    <a:pt x="-128" y="114248"/>
                    <a:pt x="6159" y="61289"/>
                    <a:pt x="9397" y="38048"/>
                  </a:cubicBezTo>
                  <a:cubicBezTo>
                    <a:pt x="12635" y="14807"/>
                    <a:pt x="26542" y="-52"/>
                    <a:pt x="47497" y="-52"/>
                  </a:cubicBezTo>
                  <a:lnTo>
                    <a:pt x="66547" y="-52"/>
                  </a:lnTo>
                  <a:lnTo>
                    <a:pt x="133222" y="76148"/>
                  </a:lnTo>
                  <a:lnTo>
                    <a:pt x="190372" y="76148"/>
                  </a:lnTo>
                  <a:cubicBezTo>
                    <a:pt x="190372" y="76148"/>
                    <a:pt x="194658" y="114248"/>
                    <a:pt x="161797" y="114248"/>
                  </a:cubicBezTo>
                  <a:lnTo>
                    <a:pt x="104647" y="114248"/>
                  </a:lnTo>
                  <a:lnTo>
                    <a:pt x="57022" y="57098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8" name="Freeform: Shape 189">
              <a:extLst>
                <a:ext uri="{FF2B5EF4-FFF2-40B4-BE49-F238E27FC236}">
                  <a16:creationId xmlns:a16="http://schemas.microsoft.com/office/drawing/2014/main" id="{30EB3134-50BD-40DE-8A24-AE6600540169}"/>
                </a:ext>
              </a:extLst>
            </p:cNvPr>
            <p:cNvSpPr/>
            <p:nvPr/>
          </p:nvSpPr>
          <p:spPr>
            <a:xfrm>
              <a:off x="6019704" y="3481387"/>
              <a:ext cx="171450" cy="95250"/>
            </a:xfrm>
            <a:custGeom>
              <a:avLst/>
              <a:gdLst>
                <a:gd name="connsiteX0" fmla="*/ 0 w 171450"/>
                <a:gd name="connsiteY0" fmla="*/ 57150 h 95250"/>
                <a:gd name="connsiteX1" fmla="*/ 38100 w 171450"/>
                <a:gd name="connsiteY1" fmla="*/ 0 h 95250"/>
                <a:gd name="connsiteX2" fmla="*/ 171450 w 171450"/>
                <a:gd name="connsiteY2" fmla="*/ 0 h 95250"/>
                <a:gd name="connsiteX3" fmla="*/ 114300 w 171450"/>
                <a:gd name="connsiteY3" fmla="*/ 95250 h 95250"/>
                <a:gd name="connsiteX4" fmla="*/ 66675 w 171450"/>
                <a:gd name="connsiteY4" fmla="*/ 95250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95250">
                  <a:moveTo>
                    <a:pt x="0" y="57150"/>
                  </a:moveTo>
                  <a:lnTo>
                    <a:pt x="38100" y="0"/>
                  </a:lnTo>
                  <a:lnTo>
                    <a:pt x="171450" y="0"/>
                  </a:lnTo>
                  <a:lnTo>
                    <a:pt x="114300" y="95250"/>
                  </a:lnTo>
                  <a:lnTo>
                    <a:pt x="66675" y="95250"/>
                  </a:lnTo>
                </a:path>
              </a:pathLst>
            </a:custGeom>
            <a:noFill/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9" name="Freeform: Shape 190">
              <a:extLst>
                <a:ext uri="{FF2B5EF4-FFF2-40B4-BE49-F238E27FC236}">
                  <a16:creationId xmlns:a16="http://schemas.microsoft.com/office/drawing/2014/main" id="{571B0195-6EEF-40C2-826C-8D6CA660241B}"/>
                </a:ext>
              </a:extLst>
            </p:cNvPr>
            <p:cNvSpPr/>
            <p:nvPr/>
          </p:nvSpPr>
          <p:spPr>
            <a:xfrm>
              <a:off x="5933979" y="3605212"/>
              <a:ext cx="276225" cy="9525"/>
            </a:xfrm>
            <a:custGeom>
              <a:avLst/>
              <a:gdLst>
                <a:gd name="connsiteX0" fmla="*/ 0 w 276225"/>
                <a:gd name="connsiteY0" fmla="*/ 0 h 9525"/>
                <a:gd name="connsiteX1" fmla="*/ 276225 w 276225"/>
                <a:gd name="connsiteY1" fmla="*/ 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76225" h="9525">
                  <a:moveTo>
                    <a:pt x="0" y="0"/>
                  </a:moveTo>
                  <a:lnTo>
                    <a:pt x="276225" y="0"/>
                  </a:lnTo>
                </a:path>
              </a:pathLst>
            </a:custGeom>
            <a:ln w="12700" cap="flat">
              <a:solidFill>
                <a:sysClr val="window" lastClr="FFFFFF"/>
              </a:solidFill>
              <a:prstDash val="solid"/>
              <a:round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ru-RU" sz="1350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53208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Почему медленно/плохо внедряется? </a:t>
            </a:r>
            <a:br>
              <a:rPr lang="ru-RU" dirty="0"/>
            </a:br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Нет включенности собственника в процесс и четкой стратегии</a:t>
            </a:r>
          </a:p>
          <a:p>
            <a:r>
              <a:rPr lang="ru-RU" dirty="0"/>
              <a:t>Дефицит бюджета(секвестирование) - не на что </a:t>
            </a:r>
            <a:r>
              <a:rPr lang="ru-RU" dirty="0" err="1"/>
              <a:t>цифровизовать</a:t>
            </a:r>
            <a:r>
              <a:rPr lang="ru-RU" dirty="0"/>
              <a:t> и обновлять технологический парк предприятиях, давать кредиты…</a:t>
            </a:r>
          </a:p>
          <a:p>
            <a:r>
              <a:rPr lang="ru-RU" dirty="0"/>
              <a:t>Коррупционная составляющая -  цифровая прозрачность никому не нужна на предприятиях и вызывает опасения </a:t>
            </a:r>
          </a:p>
          <a:p>
            <a:r>
              <a:rPr lang="ru-RU" dirty="0"/>
              <a:t>Недостаточно квалифицированного персонала для развития цифровизации , не готовы создавать центры компетенций</a:t>
            </a:r>
          </a:p>
          <a:p>
            <a:r>
              <a:rPr lang="ru-RU" dirty="0"/>
              <a:t>Удаленные регионы – нет притока людей, способных обучаться и развивать цифровизацию.</a:t>
            </a:r>
          </a:p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294967295"/>
          </p:nvPr>
        </p:nvSpPr>
        <p:spPr>
          <a:xfrm>
            <a:off x="8227219" y="4624388"/>
            <a:ext cx="916781" cy="489347"/>
          </a:xfrm>
        </p:spPr>
        <p:txBody>
          <a:bodyPr/>
          <a:lstStyle/>
          <a:p>
            <a:pPr>
              <a:defRPr/>
            </a:pPr>
            <a:fld id="{6C547ABF-2972-40FD-8109-E5ECB5586C0C}" type="slidenum">
              <a:rPr lang="ru-RU" altLang="ru-RU" smtClean="0"/>
              <a:pPr>
                <a:defRPr/>
              </a:pPr>
              <a:t>8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0364561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5702" y="1455083"/>
            <a:ext cx="4156297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Сапунова Елена Александровна</a:t>
            </a:r>
          </a:p>
          <a:p>
            <a:endParaRPr lang="ru-RU" sz="2800" b="1" dirty="0">
              <a:solidFill>
                <a:srgbClr val="0066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Руководитель направления по работе с ключевыми клиентами</a:t>
            </a:r>
            <a:endParaRPr lang="ru-RU" b="1" dirty="0">
              <a:solidFill>
                <a:srgbClr val="006666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51109" y="1515805"/>
            <a:ext cx="3842217" cy="1663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https://www.zyfra.com/ru</a:t>
            </a:r>
            <a:b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elena.sapunova@zyfra.com</a:t>
            </a:r>
          </a:p>
          <a:p>
            <a:pPr>
              <a:lnSpc>
                <a:spcPct val="200000"/>
              </a:lnSpc>
            </a:pP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+7 (</a:t>
            </a: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922</a:t>
            </a: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 </a:t>
            </a: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195</a:t>
            </a: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23</a:t>
            </a:r>
            <a:r>
              <a:rPr lang="ru-RU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-</a:t>
            </a:r>
            <a:r>
              <a:rPr lang="en-US" b="1" dirty="0">
                <a:solidFill>
                  <a:srgbClr val="006666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31</a:t>
            </a: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4467210" y="1725376"/>
            <a:ext cx="0" cy="2199613"/>
          </a:xfrm>
          <a:prstGeom prst="line">
            <a:avLst/>
          </a:prstGeom>
          <a:ln w="19050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path path="rect">
                <a:fillToRect l="50000" t="50000" r="50000" b="50000"/>
              </a:path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/>
          <a:srcRect l="9564" t="28506" r="10613" b="62800"/>
          <a:stretch/>
        </p:blipFill>
        <p:spPr>
          <a:xfrm>
            <a:off x="0" y="4781234"/>
            <a:ext cx="9144000" cy="362266"/>
          </a:xfrm>
          <a:prstGeom prst="rect">
            <a:avLst/>
          </a:prstGeom>
          <a:ln>
            <a:noFill/>
          </a:ln>
        </p:spPr>
      </p:pic>
      <p:sp>
        <p:nvSpPr>
          <p:cNvPr id="14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48264" y="4825445"/>
            <a:ext cx="2057400" cy="273844"/>
          </a:xfrm>
        </p:spPr>
        <p:txBody>
          <a:bodyPr/>
          <a:lstStyle/>
          <a:p>
            <a:fld id="{78927B3F-7BAF-4858-8F3C-F1AE1554FA53}" type="slidenum">
              <a:rPr lang="ru-RU" sz="1800" smtClean="0">
                <a:solidFill>
                  <a:schemeClr val="bg1"/>
                </a:solidFill>
              </a:rPr>
              <a:t>9</a:t>
            </a:fld>
            <a:endParaRPr lang="ru-RU" sz="1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54425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UNOL5gOxTiyjfcE9Z2Tmx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TrackerNumBlue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2466</TotalTime>
  <Words>729</Words>
  <Application>Microsoft Office PowerPoint</Application>
  <PresentationFormat>Экран (16:9)</PresentationFormat>
  <Paragraphs>175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23" baseType="lpstr">
      <vt:lpstr>Arial</vt:lpstr>
      <vt:lpstr>Calibri</vt:lpstr>
      <vt:lpstr>Calibri Light</vt:lpstr>
      <vt:lpstr>Lato</vt:lpstr>
      <vt:lpstr>Lato Black</vt:lpstr>
      <vt:lpstr>Montserrat Medium</vt:lpstr>
      <vt:lpstr>Segoe UI</vt:lpstr>
      <vt:lpstr>Segoe UI Black</vt:lpstr>
      <vt:lpstr>Tahoma</vt:lpstr>
      <vt:lpstr>Trebuchet MS</vt:lpstr>
      <vt:lpstr>Verdana</vt:lpstr>
      <vt:lpstr>Wingdings</vt:lpstr>
      <vt:lpstr>Тема Office</vt:lpstr>
      <vt:lpstr>think-cell Slide</vt:lpstr>
      <vt:lpstr>Презентация PowerPoint</vt:lpstr>
      <vt:lpstr>Цифра в цифрах</vt:lpstr>
      <vt:lpstr>Цифровое горное предприятие</vt:lpstr>
      <vt:lpstr>Функциональный объем решений Цифры</vt:lpstr>
      <vt:lpstr>Зачем предприятиям цифровизация:</vt:lpstr>
      <vt:lpstr>Ключевые тренды при реализации стратегий цифровизации производства</vt:lpstr>
      <vt:lpstr>Как это работает:</vt:lpstr>
      <vt:lpstr>Почему медленно/плохо внедряется?  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Прохоров Алексей Александров</dc:creator>
  <cp:lastModifiedBy>Elena Sapunova</cp:lastModifiedBy>
  <cp:revision>67</cp:revision>
  <dcterms:created xsi:type="dcterms:W3CDTF">2023-03-28T08:35:09Z</dcterms:created>
  <dcterms:modified xsi:type="dcterms:W3CDTF">2023-04-12T09:02:24Z</dcterms:modified>
</cp:coreProperties>
</file>