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63" r:id="rId3"/>
    <p:sldId id="257" r:id="rId4"/>
    <p:sldId id="258" r:id="rId5"/>
    <p:sldId id="264" r:id="rId6"/>
    <p:sldId id="259" r:id="rId7"/>
    <p:sldId id="265" r:id="rId8"/>
    <p:sldId id="266" r:id="rId9"/>
    <p:sldId id="294" r:id="rId10"/>
    <p:sldId id="267" r:id="rId11"/>
    <p:sldId id="270" r:id="rId12"/>
    <p:sldId id="271" r:id="rId13"/>
    <p:sldId id="272" r:id="rId14"/>
    <p:sldId id="275" r:id="rId15"/>
    <p:sldId id="276" r:id="rId16"/>
    <p:sldId id="273" r:id="rId17"/>
    <p:sldId id="277" r:id="rId18"/>
    <p:sldId id="278" r:id="rId19"/>
    <p:sldId id="280" r:id="rId20"/>
    <p:sldId id="279" r:id="rId21"/>
    <p:sldId id="281" r:id="rId22"/>
    <p:sldId id="282" r:id="rId23"/>
    <p:sldId id="283" r:id="rId24"/>
    <p:sldId id="284" r:id="rId25"/>
    <p:sldId id="288" r:id="rId26"/>
    <p:sldId id="299" r:id="rId27"/>
    <p:sldId id="300" r:id="rId28"/>
    <p:sldId id="301" r:id="rId29"/>
    <p:sldId id="302" r:id="rId30"/>
    <p:sldId id="291" r:id="rId31"/>
    <p:sldId id="292" r:id="rId32"/>
    <p:sldId id="293" r:id="rId33"/>
    <p:sldId id="261" r:id="rId3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hzAfurw1vntAg4dN9rs0n15c2f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</p:clrMru>
</p:presentationPr>
</file>

<file path=ppt/tableStyles.xml><?xml version="1.0" encoding="utf-8"?>
<a:tblStyleLst xmlns:a="http://schemas.openxmlformats.org/drawingml/2006/main" def="{F75C5264-AAB4-42C6-8BDC-EED190A33756}">
  <a:tblStyle styleId="{F75C5264-AAB4-42C6-8BDC-EED190A3375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0F0"/>
          </a:solidFill>
        </a:fill>
      </a:tcStyle>
    </a:wholeTbl>
    <a:band1H>
      <a:tcTxStyle/>
      <a:tcStyle>
        <a:tcBdr/>
        <a:fill>
          <a:solidFill>
            <a:srgbClr val="E0E0E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E0E0E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48" autoAdjust="0"/>
    <p:restoredTop sz="94660"/>
  </p:normalViewPr>
  <p:slideViewPr>
    <p:cSldViewPr snapToGrid="0">
      <p:cViewPr>
        <p:scale>
          <a:sx n="70" d="100"/>
          <a:sy n="70" d="100"/>
        </p:scale>
        <p:origin x="-1092" y="-27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97CE1C-DD37-459C-A4C6-BA774352A332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9EEF1C28-BB23-4477-BAF1-09092ACC83E8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ru-RU" sz="3000" b="0" i="0" u="none" strike="noStrike" cap="none" dirty="0" smtClean="0">
              <a:solidFill>
                <a:srgbClr val="555253"/>
              </a:solidFill>
              <a:latin typeface="+mn-lt"/>
              <a:ea typeface="Arial"/>
              <a:cs typeface="Arial"/>
              <a:sym typeface="Arial"/>
            </a:rPr>
            <a:t>15% </a:t>
          </a:r>
        </a:p>
      </dgm:t>
    </dgm:pt>
    <dgm:pt modelId="{59C16885-D045-4DF9-A5AE-4E0FB013BD24}" type="parTrans" cxnId="{D0C8DD79-2D43-4A79-82B2-2B56D04691B5}">
      <dgm:prSet/>
      <dgm:spPr/>
      <dgm:t>
        <a:bodyPr/>
        <a:lstStyle/>
        <a:p>
          <a:endParaRPr lang="ru-RU"/>
        </a:p>
      </dgm:t>
    </dgm:pt>
    <dgm:pt modelId="{CCF1BFC9-AE4B-4657-AC6E-435698A3C54A}" type="sibTrans" cxnId="{D0C8DD79-2D43-4A79-82B2-2B56D04691B5}">
      <dgm:prSet/>
      <dgm:spPr/>
      <dgm:t>
        <a:bodyPr/>
        <a:lstStyle/>
        <a:p>
          <a:endParaRPr lang="ru-RU"/>
        </a:p>
      </dgm:t>
    </dgm:pt>
    <dgm:pt modelId="{E1FDA4DC-532A-43CE-B510-A802A9F42E12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bg1"/>
              </a:solidFill>
            </a:rPr>
            <a:t>85%</a:t>
          </a:r>
          <a:endParaRPr lang="ru-RU" dirty="0">
            <a:solidFill>
              <a:schemeClr val="bg1"/>
            </a:solidFill>
          </a:endParaRPr>
        </a:p>
      </dgm:t>
    </dgm:pt>
    <dgm:pt modelId="{2F43F2ED-070D-451B-93DA-B81E9ABF2215}" type="parTrans" cxnId="{1969EBE4-8967-4F8D-8436-05A863F4FBF6}">
      <dgm:prSet/>
      <dgm:spPr/>
      <dgm:t>
        <a:bodyPr/>
        <a:lstStyle/>
        <a:p>
          <a:endParaRPr lang="ru-RU"/>
        </a:p>
      </dgm:t>
    </dgm:pt>
    <dgm:pt modelId="{1EA51C4D-3D0D-4D53-9F53-F9319B77A1E7}" type="sibTrans" cxnId="{1969EBE4-8967-4F8D-8436-05A863F4FBF6}">
      <dgm:prSet/>
      <dgm:spPr/>
      <dgm:t>
        <a:bodyPr/>
        <a:lstStyle/>
        <a:p>
          <a:endParaRPr lang="ru-RU"/>
        </a:p>
      </dgm:t>
    </dgm:pt>
    <dgm:pt modelId="{FC979714-E90D-4BDC-B360-A806F922C252}">
      <dgm:prSet phldrT="[Текст]"/>
      <dgm:spPr>
        <a:solidFill>
          <a:srgbClr val="006666"/>
        </a:solidFill>
      </dgm:spPr>
      <dgm:t>
        <a:bodyPr/>
        <a:lstStyle/>
        <a:p>
          <a:r>
            <a:rPr lang="ru-RU" dirty="0" smtClean="0"/>
            <a:t>УСПЕХ</a:t>
          </a:r>
          <a:endParaRPr lang="ru-RU" dirty="0"/>
        </a:p>
      </dgm:t>
    </dgm:pt>
    <dgm:pt modelId="{A5C1C5A4-FEB7-4975-9FAF-FD37F74B473F}" type="parTrans" cxnId="{0AF1A27D-D35D-4722-907A-8EDB7E532B1E}">
      <dgm:prSet/>
      <dgm:spPr/>
      <dgm:t>
        <a:bodyPr/>
        <a:lstStyle/>
        <a:p>
          <a:endParaRPr lang="ru-RU"/>
        </a:p>
      </dgm:t>
    </dgm:pt>
    <dgm:pt modelId="{85C3B1AA-8A2C-4CDC-B62A-516D3250B5C3}" type="sibTrans" cxnId="{0AF1A27D-D35D-4722-907A-8EDB7E532B1E}">
      <dgm:prSet/>
      <dgm:spPr/>
      <dgm:t>
        <a:bodyPr/>
        <a:lstStyle/>
        <a:p>
          <a:endParaRPr lang="ru-RU"/>
        </a:p>
      </dgm:t>
    </dgm:pt>
    <dgm:pt modelId="{B335C1D0-98BF-4525-B3B9-039025E0024B}" type="pres">
      <dgm:prSet presAssocID="{CD97CE1C-DD37-459C-A4C6-BA774352A332}" presName="Name0" presStyleCnt="0">
        <dgm:presLayoutVars>
          <dgm:dir/>
          <dgm:resizeHandles val="exact"/>
        </dgm:presLayoutVars>
      </dgm:prSet>
      <dgm:spPr/>
    </dgm:pt>
    <dgm:pt modelId="{AA99A222-366B-4620-90D1-97D8C349FA09}" type="pres">
      <dgm:prSet presAssocID="{CD97CE1C-DD37-459C-A4C6-BA774352A332}" presName="vNodes" presStyleCnt="0"/>
      <dgm:spPr/>
    </dgm:pt>
    <dgm:pt modelId="{2ABA84BC-BAEC-46E6-83FD-CAACDD08B319}" type="pres">
      <dgm:prSet presAssocID="{9EEF1C28-BB23-4477-BAF1-09092ACC83E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AB913D-B34D-4803-9D15-27A7BA609829}" type="pres">
      <dgm:prSet presAssocID="{CCF1BFC9-AE4B-4657-AC6E-435698A3C54A}" presName="spacerT" presStyleCnt="0"/>
      <dgm:spPr/>
    </dgm:pt>
    <dgm:pt modelId="{A10FC09F-8B8F-43C7-A91F-9C0AB434631B}" type="pres">
      <dgm:prSet presAssocID="{CCF1BFC9-AE4B-4657-AC6E-435698A3C54A}" presName="sibTrans" presStyleLbl="sibTrans2D1" presStyleIdx="0" presStyleCnt="2" custScaleX="53449" custScaleY="57987" custLinFactNeighborX="-277" custLinFactNeighborY="-8972"/>
      <dgm:spPr/>
      <dgm:t>
        <a:bodyPr/>
        <a:lstStyle/>
        <a:p>
          <a:endParaRPr lang="ru-RU"/>
        </a:p>
      </dgm:t>
    </dgm:pt>
    <dgm:pt modelId="{A4E04FC5-2725-4201-812A-B99BD0DEBA1D}" type="pres">
      <dgm:prSet presAssocID="{CCF1BFC9-AE4B-4657-AC6E-435698A3C54A}" presName="spacerB" presStyleCnt="0"/>
      <dgm:spPr/>
    </dgm:pt>
    <dgm:pt modelId="{60753DDF-8F5C-4540-A296-582D666FFF9E}" type="pres">
      <dgm:prSet presAssocID="{E1FDA4DC-532A-43CE-B510-A802A9F42E1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A9411-22A0-4D3C-8E50-056CD3E5A12C}" type="pres">
      <dgm:prSet presAssocID="{CD97CE1C-DD37-459C-A4C6-BA774352A332}" presName="sibTransLast" presStyleLbl="sibTrans2D1" presStyleIdx="1" presStyleCnt="2"/>
      <dgm:spPr/>
      <dgm:t>
        <a:bodyPr/>
        <a:lstStyle/>
        <a:p>
          <a:endParaRPr lang="ru-RU"/>
        </a:p>
      </dgm:t>
    </dgm:pt>
    <dgm:pt modelId="{D426A331-A9B4-4F6B-A1A1-5990FEC160E8}" type="pres">
      <dgm:prSet presAssocID="{CD97CE1C-DD37-459C-A4C6-BA774352A332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8F16D26F-1CB2-4363-BCD7-05D027ACBC53}" type="pres">
      <dgm:prSet presAssocID="{CD97CE1C-DD37-459C-A4C6-BA774352A332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69EBE4-8967-4F8D-8436-05A863F4FBF6}" srcId="{CD97CE1C-DD37-459C-A4C6-BA774352A332}" destId="{E1FDA4DC-532A-43CE-B510-A802A9F42E12}" srcOrd="1" destOrd="0" parTransId="{2F43F2ED-070D-451B-93DA-B81E9ABF2215}" sibTransId="{1EA51C4D-3D0D-4D53-9F53-F9319B77A1E7}"/>
    <dgm:cxn modelId="{93B47628-B284-401C-BC0A-34AA5EAF9E24}" type="presOf" srcId="{1EA51C4D-3D0D-4D53-9F53-F9319B77A1E7}" destId="{26FA9411-22A0-4D3C-8E50-056CD3E5A12C}" srcOrd="0" destOrd="0" presId="urn:microsoft.com/office/officeart/2005/8/layout/equation2"/>
    <dgm:cxn modelId="{E3087815-3683-447F-B547-FDFBF7D1D0AB}" type="presOf" srcId="{CCF1BFC9-AE4B-4657-AC6E-435698A3C54A}" destId="{A10FC09F-8B8F-43C7-A91F-9C0AB434631B}" srcOrd="0" destOrd="0" presId="urn:microsoft.com/office/officeart/2005/8/layout/equation2"/>
    <dgm:cxn modelId="{B282D11C-1F40-4A5D-8A45-9D673C49DC73}" type="presOf" srcId="{E1FDA4DC-532A-43CE-B510-A802A9F42E12}" destId="{60753DDF-8F5C-4540-A296-582D666FFF9E}" srcOrd="0" destOrd="0" presId="urn:microsoft.com/office/officeart/2005/8/layout/equation2"/>
    <dgm:cxn modelId="{D0C8DD79-2D43-4A79-82B2-2B56D04691B5}" srcId="{CD97CE1C-DD37-459C-A4C6-BA774352A332}" destId="{9EEF1C28-BB23-4477-BAF1-09092ACC83E8}" srcOrd="0" destOrd="0" parTransId="{59C16885-D045-4DF9-A5AE-4E0FB013BD24}" sibTransId="{CCF1BFC9-AE4B-4657-AC6E-435698A3C54A}"/>
    <dgm:cxn modelId="{0AF1A27D-D35D-4722-907A-8EDB7E532B1E}" srcId="{CD97CE1C-DD37-459C-A4C6-BA774352A332}" destId="{FC979714-E90D-4BDC-B360-A806F922C252}" srcOrd="2" destOrd="0" parTransId="{A5C1C5A4-FEB7-4975-9FAF-FD37F74B473F}" sibTransId="{85C3B1AA-8A2C-4CDC-B62A-516D3250B5C3}"/>
    <dgm:cxn modelId="{A0B2AA5C-26CE-4E4D-8E49-CD51238E166B}" type="presOf" srcId="{9EEF1C28-BB23-4477-BAF1-09092ACC83E8}" destId="{2ABA84BC-BAEC-46E6-83FD-CAACDD08B319}" srcOrd="0" destOrd="0" presId="urn:microsoft.com/office/officeart/2005/8/layout/equation2"/>
    <dgm:cxn modelId="{538B2F3E-DF45-4028-BEBB-F6DF1D193E9E}" type="presOf" srcId="{1EA51C4D-3D0D-4D53-9F53-F9319B77A1E7}" destId="{D426A331-A9B4-4F6B-A1A1-5990FEC160E8}" srcOrd="1" destOrd="0" presId="urn:microsoft.com/office/officeart/2005/8/layout/equation2"/>
    <dgm:cxn modelId="{78C6FE07-30B7-4C35-99AF-F24C2147A36B}" type="presOf" srcId="{FC979714-E90D-4BDC-B360-A806F922C252}" destId="{8F16D26F-1CB2-4363-BCD7-05D027ACBC53}" srcOrd="0" destOrd="0" presId="urn:microsoft.com/office/officeart/2005/8/layout/equation2"/>
    <dgm:cxn modelId="{BF2A2F19-2AF4-4A82-ABE9-58E6F1BD112E}" type="presOf" srcId="{CD97CE1C-DD37-459C-A4C6-BA774352A332}" destId="{B335C1D0-98BF-4525-B3B9-039025E0024B}" srcOrd="0" destOrd="0" presId="urn:microsoft.com/office/officeart/2005/8/layout/equation2"/>
    <dgm:cxn modelId="{36687A3E-237F-45CA-BC5C-99158E46D56C}" type="presParOf" srcId="{B335C1D0-98BF-4525-B3B9-039025E0024B}" destId="{AA99A222-366B-4620-90D1-97D8C349FA09}" srcOrd="0" destOrd="0" presId="urn:microsoft.com/office/officeart/2005/8/layout/equation2"/>
    <dgm:cxn modelId="{D75D966D-BE5C-496C-BE44-0E2CD5CE66D9}" type="presParOf" srcId="{AA99A222-366B-4620-90D1-97D8C349FA09}" destId="{2ABA84BC-BAEC-46E6-83FD-CAACDD08B319}" srcOrd="0" destOrd="0" presId="urn:microsoft.com/office/officeart/2005/8/layout/equation2"/>
    <dgm:cxn modelId="{303384F5-52CD-4506-BEC6-D754765B447A}" type="presParOf" srcId="{AA99A222-366B-4620-90D1-97D8C349FA09}" destId="{26AB913D-B34D-4803-9D15-27A7BA609829}" srcOrd="1" destOrd="0" presId="urn:microsoft.com/office/officeart/2005/8/layout/equation2"/>
    <dgm:cxn modelId="{E9C7C2CB-7C1D-4FB0-9DFF-88ABF600307F}" type="presParOf" srcId="{AA99A222-366B-4620-90D1-97D8C349FA09}" destId="{A10FC09F-8B8F-43C7-A91F-9C0AB434631B}" srcOrd="2" destOrd="0" presId="urn:microsoft.com/office/officeart/2005/8/layout/equation2"/>
    <dgm:cxn modelId="{0CF02164-6C77-4224-8322-CB2DB272A31C}" type="presParOf" srcId="{AA99A222-366B-4620-90D1-97D8C349FA09}" destId="{A4E04FC5-2725-4201-812A-B99BD0DEBA1D}" srcOrd="3" destOrd="0" presId="urn:microsoft.com/office/officeart/2005/8/layout/equation2"/>
    <dgm:cxn modelId="{975DD12E-65A0-48EA-9835-C5566ADAB108}" type="presParOf" srcId="{AA99A222-366B-4620-90D1-97D8C349FA09}" destId="{60753DDF-8F5C-4540-A296-582D666FFF9E}" srcOrd="4" destOrd="0" presId="urn:microsoft.com/office/officeart/2005/8/layout/equation2"/>
    <dgm:cxn modelId="{FD58FA5D-2D11-4309-A678-AC92B47E5688}" type="presParOf" srcId="{B335C1D0-98BF-4525-B3B9-039025E0024B}" destId="{26FA9411-22A0-4D3C-8E50-056CD3E5A12C}" srcOrd="1" destOrd="0" presId="urn:microsoft.com/office/officeart/2005/8/layout/equation2"/>
    <dgm:cxn modelId="{3E6EB9BC-31B4-42CA-A943-3E90DAF86CA5}" type="presParOf" srcId="{26FA9411-22A0-4D3C-8E50-056CD3E5A12C}" destId="{D426A331-A9B4-4F6B-A1A1-5990FEC160E8}" srcOrd="0" destOrd="0" presId="urn:microsoft.com/office/officeart/2005/8/layout/equation2"/>
    <dgm:cxn modelId="{E77D57C5-840C-4532-835A-2AD398791924}" type="presParOf" srcId="{B335C1D0-98BF-4525-B3B9-039025E0024B}" destId="{8F16D26F-1CB2-4363-BCD7-05D027ACBC53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BA84BC-BAEC-46E6-83FD-CAACDD08B319}">
      <dsp:nvSpPr>
        <dsp:cNvPr id="0" name=""/>
        <dsp:cNvSpPr/>
      </dsp:nvSpPr>
      <dsp:spPr>
        <a:xfrm>
          <a:off x="590005" y="367"/>
          <a:ext cx="1302366" cy="1302366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0" i="0" u="none" strike="noStrike" kern="1200" cap="none" dirty="0" smtClean="0">
              <a:solidFill>
                <a:srgbClr val="555253"/>
              </a:solidFill>
              <a:latin typeface="+mn-lt"/>
              <a:ea typeface="Arial"/>
              <a:cs typeface="Arial"/>
              <a:sym typeface="Arial"/>
            </a:rPr>
            <a:t>15% </a:t>
          </a:r>
        </a:p>
      </dsp:txBody>
      <dsp:txXfrm>
        <a:off x="590005" y="367"/>
        <a:ext cx="1302366" cy="1302366"/>
      </dsp:txXfrm>
    </dsp:sp>
    <dsp:sp modelId="{A10FC09F-8B8F-43C7-A91F-9C0AB434631B}">
      <dsp:nvSpPr>
        <dsp:cNvPr id="0" name=""/>
        <dsp:cNvSpPr/>
      </dsp:nvSpPr>
      <dsp:spPr>
        <a:xfrm>
          <a:off x="1037226" y="1398998"/>
          <a:ext cx="403739" cy="438018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37226" y="1398998"/>
        <a:ext cx="403739" cy="438018"/>
      </dsp:txXfrm>
    </dsp:sp>
    <dsp:sp modelId="{60753DDF-8F5C-4540-A296-582D666FFF9E}">
      <dsp:nvSpPr>
        <dsp:cNvPr id="0" name=""/>
        <dsp:cNvSpPr/>
      </dsp:nvSpPr>
      <dsp:spPr>
        <a:xfrm>
          <a:off x="590005" y="1952257"/>
          <a:ext cx="1302366" cy="1302366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bg1"/>
              </a:solidFill>
            </a:rPr>
            <a:t>85%</a:t>
          </a:r>
          <a:endParaRPr lang="ru-RU" sz="3200" kern="1200" dirty="0">
            <a:solidFill>
              <a:schemeClr val="bg1"/>
            </a:solidFill>
          </a:endParaRPr>
        </a:p>
      </dsp:txBody>
      <dsp:txXfrm>
        <a:off x="590005" y="1952257"/>
        <a:ext cx="1302366" cy="1302366"/>
      </dsp:txXfrm>
    </dsp:sp>
    <dsp:sp modelId="{26FA9411-22A0-4D3C-8E50-056CD3E5A12C}">
      <dsp:nvSpPr>
        <dsp:cNvPr id="0" name=""/>
        <dsp:cNvSpPr/>
      </dsp:nvSpPr>
      <dsp:spPr>
        <a:xfrm>
          <a:off x="2087727" y="1385255"/>
          <a:ext cx="414152" cy="484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2087727" y="1385255"/>
        <a:ext cx="414152" cy="484480"/>
      </dsp:txXfrm>
    </dsp:sp>
    <dsp:sp modelId="{8F16D26F-1CB2-4363-BCD7-05D027ACBC53}">
      <dsp:nvSpPr>
        <dsp:cNvPr id="0" name=""/>
        <dsp:cNvSpPr/>
      </dsp:nvSpPr>
      <dsp:spPr>
        <a:xfrm>
          <a:off x="2673792" y="325129"/>
          <a:ext cx="2604733" cy="2604733"/>
        </a:xfrm>
        <a:prstGeom prst="ellipse">
          <a:avLst/>
        </a:prstGeom>
        <a:solidFill>
          <a:srgbClr val="0066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УСПЕХ</a:t>
          </a:r>
          <a:endParaRPr lang="ru-RU" sz="4000" kern="1200" dirty="0"/>
        </a:p>
      </dsp:txBody>
      <dsp:txXfrm>
        <a:off x="2673792" y="325129"/>
        <a:ext cx="2604733" cy="26047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608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0A45B50-FC5A-4B97-A448-B5BF3E91AE44}" type="slidenum">
              <a:rPr lang="ru-RU" altLang="ru-RU"/>
              <a:pPr/>
              <a:t>32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ksenia.kuzmina.rus@gmail.com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Тема выступления</a:t>
            </a:r>
            <a:endParaRPr sz="2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ФИО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Регалии</a:t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0" y="1312015"/>
            <a:ext cx="3527673" cy="77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4980" y="0"/>
            <a:ext cx="9168980" cy="547260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357858" y="2270719"/>
            <a:ext cx="859871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>
              <a:tabLst>
                <a:tab pos="1612900" algn="l"/>
              </a:tabLst>
            </a:pPr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Инновационность как ключевая компетенция руководителя инновационно ориентированной организации: </a:t>
            </a:r>
          </a:p>
          <a:p>
            <a:pPr lvl="0" algn="r">
              <a:tabLst>
                <a:tab pos="1612900" algn="l"/>
              </a:tabLst>
            </a:pPr>
            <a:r>
              <a:rPr lang="ru-RU" sz="24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cs typeface="Calibri" pitchFamily="34" charset="0"/>
              </a:rPr>
              <a:t>миф или реальность?</a:t>
            </a:r>
            <a:endParaRPr sz="2400" dirty="0">
              <a:solidFill>
                <a:schemeClr val="accent4">
                  <a:lumMod val="20000"/>
                  <a:lumOff val="80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xfrm>
            <a:off x="378496" y="3304030"/>
            <a:ext cx="4051516" cy="333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 algn="l">
              <a:lnSpc>
                <a:spcPct val="120000"/>
              </a:lnSpc>
              <a:spcBef>
                <a:spcPts val="0"/>
              </a:spcBef>
            </a:pPr>
            <a:r>
              <a:rPr lang="ru-RU" b="1" dirty="0" smtClean="0">
                <a:solidFill>
                  <a:schemeClr val="bg1"/>
                </a:solidFill>
                <a:latin typeface="Calibri" pitchFamily="34" charset="0"/>
                <a:ea typeface="Verdana" panose="020B0604030504040204" pitchFamily="34" charset="0"/>
                <a:cs typeface="Calibri" pitchFamily="34" charset="0"/>
              </a:rPr>
              <a:t>Кузьмина Ксения Алексеевна</a:t>
            </a:r>
            <a:endParaRPr lang="en-US" sz="60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  <p:sp>
        <p:nvSpPr>
          <p:cNvPr id="10" name="Google Shape;94;p1"/>
          <p:cNvSpPr txBox="1">
            <a:spLocks/>
          </p:cNvSpPr>
          <p:nvPr/>
        </p:nvSpPr>
        <p:spPr>
          <a:xfrm>
            <a:off x="383174" y="3649733"/>
            <a:ext cx="6365644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доцент каф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менеджмента и ГМУ (</a:t>
            </a:r>
            <a:r>
              <a:rPr lang="ru-RU" sz="1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СПбУТУиЭ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), </a:t>
            </a: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MPA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ru-RU" sz="1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РАНХиГС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), </a:t>
            </a:r>
            <a:r>
              <a:rPr lang="ru-RU" sz="12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к.филол.н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 (СПбГУ),</a:t>
            </a:r>
          </a:p>
          <a:p>
            <a:pPr lvl="0">
              <a:lnSpc>
                <a:spcPct val="120000"/>
              </a:lnSpc>
              <a:defRPr/>
            </a:pPr>
            <a:r>
              <a:rPr lang="en-US" sz="1200" dirty="0" smtClean="0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CPLP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сертифицированный эксперт в области 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оценки эффективности обучения и развития,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/>
                <a:cs typeface="Calibri" pitchFamily="34" charset="0"/>
                <a:sym typeface="Calibri"/>
              </a:rPr>
              <a:t>(Association for Talent Development, USA)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Calibri"/>
                <a:cs typeface="Calibri" pitchFamily="34" charset="0"/>
                <a:sym typeface="Calibri"/>
              </a:rPr>
              <a:t>,</a:t>
            </a:r>
          </a:p>
          <a:p>
            <a:pPr lvl="0">
              <a:buClr>
                <a:schemeClr val="dk1"/>
              </a:buClr>
              <a:buSzPts val="1800"/>
              <a:defRPr/>
            </a:pPr>
            <a:r>
              <a:rPr lang="ru-RU" sz="12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бизнес-консультант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Тема выступления</a:t>
            </a:r>
            <a:endParaRPr sz="2400" b="1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ФИО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Регалии</a:t>
            </a:r>
            <a:endParaRPr sz="16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0" y="1312015"/>
            <a:ext cx="3527673" cy="77915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357858" y="2168359"/>
            <a:ext cx="859871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tabLst>
                <a:tab pos="1612900" algn="l"/>
              </a:tabLst>
            </a:pP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Инновационность как ключевая компетенция руководителя инновационно ориентированной организации: </a:t>
            </a:r>
          </a:p>
          <a:p>
            <a:pPr lvl="0">
              <a:tabLst>
                <a:tab pos="1612900" algn="l"/>
              </a:tabLst>
            </a:pPr>
            <a:r>
              <a:rPr lang="ru-RU" sz="2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миф или реальность?</a:t>
            </a:r>
            <a:endParaRPr sz="2400" dirty="0">
              <a:solidFill>
                <a:schemeClr val="bg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xfrm>
            <a:off x="378496" y="3392742"/>
            <a:ext cx="4051516" cy="333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indent="-457200" algn="l">
              <a:lnSpc>
                <a:spcPct val="120000"/>
              </a:lnSpc>
              <a:spcBef>
                <a:spcPts val="0"/>
              </a:spcBef>
            </a:pPr>
            <a:r>
              <a:rPr lang="ru-RU" sz="1600" b="1" dirty="0" smtClean="0">
                <a:solidFill>
                  <a:schemeClr val="bg1"/>
                </a:solidFill>
                <a:latin typeface="Calibri" pitchFamily="34" charset="0"/>
                <a:ea typeface="Verdana" panose="020B0604030504040204" pitchFamily="34" charset="0"/>
                <a:cs typeface="Calibri" pitchFamily="34" charset="0"/>
              </a:rPr>
              <a:t>Кузьмина Ксения Алексеевна</a:t>
            </a:r>
            <a:endParaRPr lang="en-US" sz="56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pic>
        <p:nvPicPr>
          <p:cNvPr id="11" name="Рисунок 10" descr="ФОН ДЛЯ ЗУМА.jpeg"/>
          <p:cNvPicPr>
            <a:picLocks noChangeAspect="1"/>
          </p:cNvPicPr>
          <p:nvPr/>
        </p:nvPicPr>
        <p:blipFill>
          <a:blip r:embed="rId4"/>
          <a:srcRect t="15931"/>
          <a:stretch>
            <a:fillRect/>
          </a:stretch>
        </p:blipFill>
        <p:spPr>
          <a:xfrm>
            <a:off x="0" y="0"/>
            <a:ext cx="9222607" cy="5284518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955946" y="124676"/>
            <a:ext cx="5611092" cy="9737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«…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каждый третий навык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, необходимый для работы в 2018 году,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окажется ненужным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, а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85% профессий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, которые возникнут в 2030 году, сегодня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еще не изобретены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». </a:t>
            </a:r>
            <a:r>
              <a:rPr lang="en-US" dirty="0" smtClean="0">
                <a:solidFill>
                  <a:srgbClr val="006666"/>
                </a:solidFill>
                <a:cs typeface="Calibri" pitchFamily="34" charset="0"/>
              </a:rPr>
              <a:t>[5]</a:t>
            </a:r>
            <a:endParaRPr lang="ru-RU" dirty="0">
              <a:solidFill>
                <a:srgbClr val="0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9999" y="1300328"/>
            <a:ext cx="4197933" cy="9788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dirty="0" smtClean="0">
                <a:solidFill>
                  <a:schemeClr val="tx1"/>
                </a:solidFill>
                <a:cs typeface="Calibri" pitchFamily="34" charset="0"/>
              </a:rPr>
              <a:t>«Потребность бизнеса в </a:t>
            </a:r>
            <a:r>
              <a:rPr lang="ru-RU" dirty="0" err="1" smtClean="0">
                <a:solidFill>
                  <a:schemeClr val="tx1"/>
                </a:solidFill>
                <a:cs typeface="Calibri" pitchFamily="34" charset="0"/>
              </a:rPr>
              <a:t>ИТ-специалистах</a:t>
            </a:r>
            <a:r>
              <a:rPr lang="ru-RU" dirty="0" smtClean="0">
                <a:solidFill>
                  <a:schemeClr val="tx1"/>
                </a:solidFill>
                <a:cs typeface="Calibri" pitchFamily="34" charset="0"/>
              </a:rPr>
              <a:t> растет ежегодно: на одну вакансию, приходится </a:t>
            </a:r>
            <a:r>
              <a:rPr lang="ru-RU" b="1" dirty="0" smtClean="0">
                <a:solidFill>
                  <a:schemeClr val="tx1"/>
                </a:solidFill>
                <a:cs typeface="Calibri" pitchFamily="34" charset="0"/>
              </a:rPr>
              <a:t>1,7 кандидата</a:t>
            </a:r>
            <a:r>
              <a:rPr lang="ru-RU" dirty="0" smtClean="0">
                <a:solidFill>
                  <a:schemeClr val="tx1"/>
                </a:solidFill>
                <a:cs typeface="Calibri" pitchFamily="34" charset="0"/>
              </a:rPr>
              <a:t>, за которых </a:t>
            </a:r>
            <a:r>
              <a:rPr lang="ru-RU" b="1" dirty="0" smtClean="0">
                <a:solidFill>
                  <a:schemeClr val="tx1"/>
                </a:solidFill>
                <a:cs typeface="Calibri" pitchFamily="34" charset="0"/>
              </a:rPr>
              <a:t>борются 4-5 компаний</a:t>
            </a:r>
            <a:r>
              <a:rPr lang="ru-RU" dirty="0" smtClean="0">
                <a:solidFill>
                  <a:schemeClr val="tx1"/>
                </a:solidFill>
                <a:cs typeface="Calibri" pitchFamily="34" charset="0"/>
              </a:rPr>
              <a:t>».</a:t>
            </a:r>
            <a:r>
              <a:rPr lang="en-US" dirty="0" smtClean="0">
                <a:solidFill>
                  <a:schemeClr val="tx1"/>
                </a:solidFill>
                <a:cs typeface="Calibri" pitchFamily="34" charset="0"/>
              </a:rPr>
              <a:t> [2]</a:t>
            </a:r>
            <a:endParaRPr lang="ru-RU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89998" y="2421061"/>
            <a:ext cx="3747381" cy="173379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«… </a:t>
            </a:r>
            <a:r>
              <a:rPr lang="ru-RU" sz="1300" b="1" dirty="0" smtClean="0">
                <a:solidFill>
                  <a:srgbClr val="006666"/>
                </a:solidFill>
                <a:cs typeface="Calibri" pitchFamily="34" charset="0"/>
              </a:rPr>
              <a:t>Роботы будут выполнять половину всей рутинной работы уже через 15-20 лет</a:t>
            </a: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. При этом </a:t>
            </a:r>
            <a:r>
              <a:rPr lang="ru-RU" sz="1300" b="1" dirty="0" smtClean="0">
                <a:solidFill>
                  <a:srgbClr val="006666"/>
                </a:solidFill>
                <a:cs typeface="Calibri" pitchFamily="34" charset="0"/>
              </a:rPr>
              <a:t>53% </a:t>
            </a: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работников уверены, что их работы сильно изменится или устареет в следующие 10 лет, а </a:t>
            </a:r>
            <a:r>
              <a:rPr lang="ru-RU" sz="1300" b="1" dirty="0" smtClean="0">
                <a:solidFill>
                  <a:srgbClr val="006666"/>
                </a:solidFill>
                <a:cs typeface="Calibri" pitchFamily="34" charset="0"/>
              </a:rPr>
              <a:t>77%</a:t>
            </a: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 людей </a:t>
            </a:r>
            <a:r>
              <a:rPr lang="ru-RU" sz="1300" b="1" dirty="0" smtClean="0">
                <a:solidFill>
                  <a:srgbClr val="006666"/>
                </a:solidFill>
                <a:cs typeface="Calibri" pitchFamily="34" charset="0"/>
              </a:rPr>
              <a:t>будут переучиваться </a:t>
            </a: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и </a:t>
            </a:r>
            <a:r>
              <a:rPr lang="ru-RU" sz="1300" b="1" dirty="0" smtClean="0">
                <a:solidFill>
                  <a:srgbClr val="006666"/>
                </a:solidFill>
                <a:cs typeface="Calibri" pitchFamily="34" charset="0"/>
              </a:rPr>
              <a:t>менять профессию</a:t>
            </a:r>
            <a:r>
              <a:rPr lang="ru-RU" sz="1300" dirty="0" smtClean="0">
                <a:solidFill>
                  <a:srgbClr val="006666"/>
                </a:solidFill>
                <a:cs typeface="Calibri" pitchFamily="34" charset="0"/>
              </a:rPr>
              <a:t> </a:t>
            </a:r>
            <a:r>
              <a:rPr lang="en-US" sz="1300" dirty="0" smtClean="0">
                <a:solidFill>
                  <a:srgbClr val="006666"/>
                </a:solidFill>
                <a:cs typeface="Calibri" pitchFamily="34" charset="0"/>
              </a:rPr>
              <a:t> [1]</a:t>
            </a:r>
            <a:endParaRPr lang="ru-RU" sz="1300" dirty="0">
              <a:solidFill>
                <a:srgbClr val="0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-240000">
            <a:off x="4737690" y="1186629"/>
            <a:ext cx="4270397" cy="152201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«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Индустрия 4.0 заключается в цифровизации 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всего производства и создании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единой экосистемы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, в которой предприятия,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продукты и потребители связаны и взаимодействуют 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между собой с помощью новых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цифровых и социальных технологий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».</a:t>
            </a:r>
            <a:r>
              <a:rPr lang="en-US" sz="1300" dirty="0" smtClean="0">
                <a:solidFill>
                  <a:schemeClr val="tx1"/>
                </a:solidFill>
                <a:cs typeface="Calibri" pitchFamily="34" charset="0"/>
              </a:rPr>
              <a:t> [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3</a:t>
            </a:r>
            <a:r>
              <a:rPr lang="en-US" sz="1300" dirty="0" smtClean="0">
                <a:solidFill>
                  <a:schemeClr val="tx1"/>
                </a:solidFill>
                <a:cs typeface="Calibri" pitchFamily="34" charset="0"/>
              </a:rPr>
              <a:t>]</a:t>
            </a:r>
            <a:endParaRPr lang="ru-RU" sz="13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 rot="-240000">
            <a:off x="4382334" y="2932917"/>
            <a:ext cx="4651724" cy="79068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«Учитывая темпы автоматизации,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переподготовка специалистов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 должна будет проходит </a:t>
            </a: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каждые </a:t>
            </a:r>
            <a:endParaRPr lang="en-US" b="1" dirty="0" smtClean="0">
              <a:solidFill>
                <a:srgbClr val="006666"/>
              </a:solidFill>
              <a:cs typeface="Calibri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b="1" dirty="0" smtClean="0">
                <a:solidFill>
                  <a:srgbClr val="006666"/>
                </a:solidFill>
                <a:cs typeface="Calibri" pitchFamily="34" charset="0"/>
              </a:rPr>
              <a:t>3-5 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лет».</a:t>
            </a:r>
            <a:r>
              <a:rPr lang="en-US" dirty="0" smtClean="0">
                <a:solidFill>
                  <a:srgbClr val="006666"/>
                </a:solidFill>
                <a:cs typeface="Calibri" pitchFamily="34" charset="0"/>
              </a:rPr>
              <a:t> [</a:t>
            </a:r>
            <a:r>
              <a:rPr lang="ru-RU" dirty="0" smtClean="0">
                <a:solidFill>
                  <a:srgbClr val="006666"/>
                </a:solidFill>
                <a:cs typeface="Calibri" pitchFamily="34" charset="0"/>
              </a:rPr>
              <a:t>1</a:t>
            </a:r>
            <a:r>
              <a:rPr lang="en-US" dirty="0" smtClean="0">
                <a:solidFill>
                  <a:srgbClr val="006666"/>
                </a:solidFill>
                <a:cs typeface="Calibri" pitchFamily="34" charset="0"/>
              </a:rPr>
              <a:t>]</a:t>
            </a:r>
            <a:endParaRPr lang="ru-RU" dirty="0">
              <a:solidFill>
                <a:srgbClr val="0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 rot="-240000">
            <a:off x="3331858" y="4071853"/>
            <a:ext cx="5702467" cy="95785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defRPr/>
            </a:pP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«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До 2025 года 85 </a:t>
            </a:r>
            <a:r>
              <a:rPr lang="ru-RU" sz="1300" b="1" dirty="0" err="1" smtClean="0">
                <a:solidFill>
                  <a:schemeClr val="tx1"/>
                </a:solidFill>
                <a:cs typeface="Calibri" pitchFamily="34" charset="0"/>
              </a:rPr>
              <a:t>млн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 позиций 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будет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ликвидировано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, появится </a:t>
            </a:r>
            <a:endParaRPr lang="en-US" sz="1300" dirty="0" smtClean="0">
              <a:solidFill>
                <a:schemeClr val="tx1"/>
              </a:solidFill>
              <a:cs typeface="Calibri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97 </a:t>
            </a:r>
            <a:r>
              <a:rPr lang="ru-RU" sz="1300" b="1" dirty="0" err="1" smtClean="0">
                <a:solidFill>
                  <a:schemeClr val="tx1"/>
                </a:solidFill>
                <a:cs typeface="Calibri" pitchFamily="34" charset="0"/>
              </a:rPr>
              <a:t>млн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 новых рабочих мест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, среди которых наибольший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спрос 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ожидается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на специалистов 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в области 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работы с данными и ИИ, создания </a:t>
            </a:r>
            <a:r>
              <a:rPr lang="ru-RU" sz="1300" b="1" dirty="0" err="1" smtClean="0">
                <a:solidFill>
                  <a:schemeClr val="tx1"/>
                </a:solidFill>
                <a:cs typeface="Calibri" pitchFamily="34" charset="0"/>
              </a:rPr>
              <a:t>контента</a:t>
            </a:r>
            <a:r>
              <a:rPr lang="ru-RU" sz="1300" b="1" dirty="0" smtClean="0">
                <a:solidFill>
                  <a:schemeClr val="tx1"/>
                </a:solidFill>
                <a:cs typeface="Calibri" pitchFamily="34" charset="0"/>
              </a:rPr>
              <a:t> и облачных вычислений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».</a:t>
            </a:r>
            <a:r>
              <a:rPr lang="en-US" sz="1300" dirty="0" smtClean="0">
                <a:solidFill>
                  <a:schemeClr val="tx1"/>
                </a:solidFill>
                <a:cs typeface="Calibri" pitchFamily="34" charset="0"/>
              </a:rPr>
              <a:t> [</a:t>
            </a:r>
            <a:r>
              <a:rPr lang="ru-RU" sz="1300" dirty="0" smtClean="0">
                <a:solidFill>
                  <a:schemeClr val="tx1"/>
                </a:solidFill>
                <a:cs typeface="Calibri" pitchFamily="34" charset="0"/>
              </a:rPr>
              <a:t>4</a:t>
            </a:r>
            <a:r>
              <a:rPr lang="en-US" sz="1300" dirty="0" smtClean="0">
                <a:solidFill>
                  <a:schemeClr val="tx1"/>
                </a:solidFill>
                <a:cs typeface="Calibri" pitchFamily="34" charset="0"/>
              </a:rPr>
              <a:t>]</a:t>
            </a:r>
            <a:endParaRPr lang="ru-RU" sz="1300" dirty="0">
              <a:solidFill>
                <a:schemeClr val="tx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02;p2"/>
          <p:cNvSpPr txBox="1">
            <a:spLocks/>
          </p:cNvSpPr>
          <p:nvPr/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ГИБКАЯ СИСТЕМА ОБРАЗОВАНИЯ – НОВЫЕ КАДРЫ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"/>
          <p:cNvSpPr txBox="1">
            <a:spLocks noGrp="1"/>
          </p:cNvSpPr>
          <p:nvPr>
            <p:ph type="body" idx="1"/>
          </p:nvPr>
        </p:nvSpPr>
        <p:spPr>
          <a:xfrm>
            <a:off x="534106" y="98851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Как развить тесное сотрудничество бизнеса и вуза?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Как работать напрямую со студентами и преподавателями?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Как построить удобную инфраструктуру для обучения?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Как настраивать </a:t>
            </a:r>
            <a:r>
              <a:rPr lang="ru-RU" sz="2400" dirty="0" err="1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человекоцентричный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подход?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Какие новые образовательные механики нужны?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Какие навыки нужны профессионалам будущего?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Как построить гибкую и технологичную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S-</a:t>
            </a:r>
            <a:r>
              <a:rPr lang="ru-RU" sz="2400" dirty="0" err="1" smtClean="0">
                <a:latin typeface="Arial"/>
                <a:ea typeface="Arial"/>
                <a:cs typeface="Arial"/>
                <a:sym typeface="Arial"/>
              </a:rPr>
              <a:t>му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 образования?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Какие технологии подтолкнут человека к обучению?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3"/>
          <p:cNvGraphicFramePr/>
          <p:nvPr/>
        </p:nvGraphicFramePr>
        <p:xfrm>
          <a:off x="608178" y="921221"/>
          <a:ext cx="8242395" cy="389173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747465"/>
                <a:gridCol w="2747465"/>
                <a:gridCol w="2747465"/>
              </a:tblGrid>
              <a:tr h="3103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ru-RU" sz="1350" b="1" i="0" u="none" strike="noStrike" cap="none" dirty="0" smtClean="0">
                          <a:solidFill>
                            <a:srgbClr val="00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МЯГКИЕ</a:t>
                      </a:r>
                      <a:endParaRPr lang="ru-RU" sz="1350" b="1" i="0" u="none" strike="noStrike" cap="none" dirty="0">
                        <a:solidFill>
                          <a:srgbClr val="00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ru-RU" sz="1350" b="1" i="0" u="none" strike="noStrike" cap="none" dirty="0" smtClean="0">
                          <a:solidFill>
                            <a:srgbClr val="00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ПРОФЕССИОНАЛЬНЫЕ</a:t>
                      </a:r>
                      <a:endParaRPr lang="ru-RU" sz="1350" b="1" i="0" u="none" strike="noStrike" cap="none" dirty="0">
                        <a:solidFill>
                          <a:srgbClr val="00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50"/>
                        <a:buFont typeface="Arial"/>
                        <a:buNone/>
                      </a:pPr>
                      <a:r>
                        <a:rPr lang="ru-RU" sz="1350" b="1" i="0" u="none" strike="noStrike" cap="none" dirty="0" smtClean="0">
                          <a:solidFill>
                            <a:srgbClr val="0066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ЦИФРОВЫЕ</a:t>
                      </a:r>
                      <a:endParaRPr lang="ru-RU" sz="1350" b="1" i="0" u="none" strike="noStrike" cap="none" dirty="0">
                        <a:solidFill>
                          <a:srgbClr val="00666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</a:tr>
              <a:tr h="326538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50" b="0" dirty="0" smtClean="0">
                          <a:solidFill>
                            <a:srgbClr val="006666"/>
                          </a:solidFill>
                        </a:rPr>
                        <a:t>КОГНИТИВНЫЕ</a:t>
                      </a:r>
                    </a:p>
                    <a:p>
                      <a:pPr marL="177800" marR="0" lvl="0" indent="-177800" algn="l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принятие решений</a:t>
                      </a:r>
                    </a:p>
                    <a:p>
                      <a:pPr marL="177800" marR="0" lvl="0" indent="-177800" algn="l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управление собственной эффективностью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критическое и системное мышление</a:t>
                      </a:r>
                    </a:p>
                    <a:p>
                      <a:pPr marL="0" marR="0" lvl="0" indent="88900" algn="ctr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С</a:t>
                      </a:r>
                      <a:r>
                        <a:rPr lang="ru-RU" sz="1350" b="0" i="0" u="none" strike="noStrike" cap="none" dirty="0" smtClean="0">
                          <a:solidFill>
                            <a:srgbClr val="006666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ОЦИАЛЬНЫЕ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общение</a:t>
                      </a:r>
                    </a:p>
                    <a:p>
                      <a:pPr marL="177800" marR="0" lvl="0" indent="-177800" algn="l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сотрудничество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err="1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клиентоцентричность</a:t>
                      </a:r>
                      <a:endParaRPr lang="ru-RU" sz="1350" b="0" i="0" u="none" strike="noStrike" cap="none" dirty="0" smtClean="0">
                        <a:solidFill>
                          <a:srgbClr val="555253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88900" algn="ctr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r>
                        <a:rPr lang="ru-RU" sz="1350" b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ЭМОЦИОНАЛЬНЫЕ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управление собой</a:t>
                      </a:r>
                    </a:p>
                    <a:p>
                      <a:pPr marL="177800" marR="0" lvl="0" indent="-177800" algn="l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b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эмоциональная компетентность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принятие себя и других</a:t>
                      </a:r>
                      <a:endParaRPr lang="ru-RU" sz="1350" b="0" i="0" u="none" strike="noStrike" cap="none" dirty="0">
                        <a:solidFill>
                          <a:srgbClr val="555253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350" b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СПЕЦИФИЧЕСКИЕ ЗНАНИЯ И УМЕНИЯ, НЕОБХОДИМЫЕ ДЛЯ ВЫПОЛНЕНИЯ РАБОТЫ</a:t>
                      </a:r>
                    </a:p>
                    <a:p>
                      <a:pPr marL="88900" marR="0" lvl="0" indent="-88900" algn="l" rtl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None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Например в менеджменте: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управление проектами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управление процессами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разработка продуктов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финансовый и риск-менеджмент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право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маркетинг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продажи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бухгалтерия и аудит</a:t>
                      </a:r>
                      <a:endParaRPr lang="ru-RU" sz="1350" b="0" dirty="0">
                        <a:solidFill>
                          <a:srgbClr val="006666"/>
                        </a:solidFill>
                        <a:latin typeface="+mn-lt"/>
                      </a:endParaRPr>
                    </a:p>
                  </a:txBody>
                  <a:tcPr marL="91450" marR="91450" marT="45725" marB="45725">
                    <a:lnL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работа с данными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свободное владение цифровыми технологиями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навыки программирования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50" b="0" baseline="0" dirty="0" err="1" smtClean="0">
                          <a:solidFill>
                            <a:srgbClr val="006666"/>
                          </a:solidFill>
                          <a:latin typeface="+mn-lt"/>
                        </a:rPr>
                        <a:t>кибербезопасность</a:t>
                      </a:r>
                      <a:endParaRPr lang="ru-RU" sz="1350" b="0" baseline="0" dirty="0" smtClean="0">
                        <a:solidFill>
                          <a:srgbClr val="006666"/>
                        </a:solidFill>
                        <a:latin typeface="+mn-lt"/>
                      </a:endParaRP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err="1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ИТ-архитектура</a:t>
                      </a:r>
                      <a:endParaRPr lang="ru-RU" sz="1350" b="0" i="0" u="none" strike="noStrike" cap="none" dirty="0" smtClean="0">
                        <a:solidFill>
                          <a:srgbClr val="555253"/>
                        </a:solidFill>
                        <a:latin typeface="+mn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UX/UI </a:t>
                      </a:r>
                      <a:r>
                        <a:rPr lang="ru-RU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дизайн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Облачные вычисления</a:t>
                      </a:r>
                    </a:p>
                    <a:p>
                      <a:pPr marL="177800" marR="0" lvl="0" indent="-177800" algn="l" rtl="0"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en-US" sz="1350" b="0" baseline="0" dirty="0" smtClean="0">
                          <a:solidFill>
                            <a:srgbClr val="006666"/>
                          </a:solidFill>
                          <a:latin typeface="+mn-lt"/>
                        </a:rPr>
                        <a:t>VR/AR </a:t>
                      </a:r>
                    </a:p>
                    <a:p>
                      <a:pPr marL="177800" marR="0" lvl="0" indent="-177800" algn="l" rtl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itchFamily="34" charset="0"/>
                        <a:buChar char="•"/>
                      </a:pPr>
                      <a:r>
                        <a:rPr lang="ru-RU" sz="1350" b="0" i="0" u="none" strike="noStrike" cap="none" dirty="0" err="1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Веб-технологии</a:t>
                      </a:r>
                      <a:r>
                        <a:rPr lang="ru-RU" sz="1350" b="0" i="0" u="none" strike="noStrike" cap="none" dirty="0" smtClean="0">
                          <a:solidFill>
                            <a:srgbClr val="555253"/>
                          </a:solidFill>
                          <a:latin typeface="+mn-lt"/>
                          <a:ea typeface="Arial"/>
                          <a:cs typeface="Arial"/>
                          <a:sym typeface="Arial"/>
                        </a:rPr>
                        <a:t> </a:t>
                      </a:r>
                    </a:p>
                    <a:p>
                      <a:pPr marL="88900" marR="0" lvl="0" indent="-88900" algn="l" rtl="0"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350" b="0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88900" marR="0" lvl="0" indent="-88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endParaRPr lang="ru-RU" sz="1350" b="0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 b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>
                          <a:lumMod val="60000"/>
                          <a:lumOff val="4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  <a:alpha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0" name="Google Shape;110;p3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800">
              <a:solidFill>
                <a:schemeClr val="lt1"/>
              </a:solidFill>
            </a:endParaRPr>
          </a:p>
        </p:txBody>
      </p:sp>
      <p:sp>
        <p:nvSpPr>
          <p:cNvPr id="112" name="Google Shape;112;p3"/>
          <p:cNvSpPr txBox="1"/>
          <p:nvPr/>
        </p:nvSpPr>
        <p:spPr>
          <a:xfrm>
            <a:off x="539552" y="145550"/>
            <a:ext cx="818321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КАКИЕ ГРУППЫ НАВЫКОВ РАЗВИВАТЬ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dirty="0" smtClean="0">
                <a:solidFill>
                  <a:schemeClr val="dk1"/>
                </a:solidFill>
              </a:rPr>
              <a:t>ДЛЯ УСПЕХА В БУДУЩЕМ?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ГИБКАЯ СИСТЕМА ОБРАЗОВАНИЯ – НОВЫЕ КАДРЫ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3186759" y="1030405"/>
          <a:ext cx="5868531" cy="3254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Google Shape;131;p5"/>
          <p:cNvSpPr/>
          <p:nvPr/>
        </p:nvSpPr>
        <p:spPr>
          <a:xfrm>
            <a:off x="2197747" y="3437560"/>
            <a:ext cx="16276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МЯГКИЕ</a:t>
            </a:r>
            <a:endParaRPr sz="2000" dirty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31;p5"/>
          <p:cNvSpPr/>
          <p:nvPr/>
        </p:nvSpPr>
        <p:spPr>
          <a:xfrm>
            <a:off x="580036" y="1322169"/>
            <a:ext cx="329592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ПРОФЕСССИОНАЛЬНЫЕ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</a:rPr>
              <a:t>ЦИФРОВЫЕ</a:t>
            </a:r>
            <a:endParaRPr sz="2000" dirty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2408830" y="3568890"/>
            <a:ext cx="1378423" cy="245662"/>
            <a:chOff x="2831910" y="3568887"/>
            <a:chExt cx="1125941" cy="245662"/>
          </a:xfrm>
        </p:grpSpPr>
        <p:cxnSp>
          <p:nvCxnSpPr>
            <p:cNvPr id="24" name="Google Shape;127;p5"/>
            <p:cNvCxnSpPr/>
            <p:nvPr/>
          </p:nvCxnSpPr>
          <p:spPr>
            <a:xfrm flipV="1">
              <a:off x="2838733" y="3807726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2" name="Группа 31"/>
          <p:cNvGrpSpPr/>
          <p:nvPr/>
        </p:nvGrpSpPr>
        <p:grpSpPr>
          <a:xfrm>
            <a:off x="2217764" y="1767385"/>
            <a:ext cx="1576314" cy="245662"/>
            <a:chOff x="2831910" y="3568887"/>
            <a:chExt cx="1125941" cy="245662"/>
          </a:xfrm>
        </p:grpSpPr>
        <p:cxnSp>
          <p:nvCxnSpPr>
            <p:cNvPr id="33" name="Google Shape;127;p5"/>
            <p:cNvCxnSpPr/>
            <p:nvPr/>
          </p:nvCxnSpPr>
          <p:spPr>
            <a:xfrm flipV="1">
              <a:off x="2838733" y="3807726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4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"/>
          <p:cNvSpPr/>
          <p:nvPr/>
        </p:nvSpPr>
        <p:spPr>
          <a:xfrm>
            <a:off x="559360" y="1084325"/>
            <a:ext cx="3528144" cy="1397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ИНДИВИДУАЛИЗАЦИЯ</a:t>
            </a:r>
            <a:endParaRPr sz="2000" dirty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массовое образование </a:t>
            </a:r>
            <a:endParaRPr lang="en-US" sz="1800" dirty="0" smtClean="0">
              <a:solidFill>
                <a:srgbClr val="55525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algn="l" rtl="0">
              <a:lnSpc>
                <a:spcPct val="85000"/>
              </a:lnSpc>
              <a:spcAft>
                <a:spcPts val="0"/>
              </a:spcAft>
            </a:pPr>
            <a:r>
              <a:rPr lang="ru-RU" sz="1800" dirty="0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под запросы индивидуума</a:t>
            </a:r>
          </a:p>
          <a:p>
            <a:pPr marL="177800" marR="0" lvl="0" indent="-1778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endParaRPr dirty="0"/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552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1528537" y="2278499"/>
            <a:ext cx="4954146" cy="2990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indent="1778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ГИБКОСТЬ</a:t>
            </a:r>
            <a:endParaRPr sz="2000" dirty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err="1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комлиментарна</a:t>
            </a:r>
            <a:r>
              <a:rPr lang="ru-RU" sz="1800" dirty="0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 индивидуализации</a:t>
            </a: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rgbClr val="555253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indent="1778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</a:rPr>
              <a:t>ФУНДАМЕНТАЛЬНОСТЬ</a:t>
            </a:r>
          </a:p>
          <a:p>
            <a:pPr marL="177800" marR="0" lvl="0" indent="-177800" algn="ctr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</a:rPr>
              <a:t>качество </a:t>
            </a:r>
          </a:p>
          <a:p>
            <a:pPr marL="177800" marR="0" lvl="0" indent="-1778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</a:rPr>
              <a:t>возможность чувствовать себя комфортно в быстро меняющемся мире с учетом </a:t>
            </a:r>
            <a:r>
              <a:rPr lang="en-US" sz="1800" dirty="0" smtClean="0">
                <a:solidFill>
                  <a:srgbClr val="555253"/>
                </a:solidFill>
              </a:rPr>
              <a:t>3L</a:t>
            </a:r>
            <a:endParaRPr lang="ru-RU" sz="1800" dirty="0" smtClean="0">
              <a:solidFill>
                <a:srgbClr val="555253"/>
              </a:solidFill>
            </a:endParaRPr>
          </a:p>
          <a:p>
            <a:pPr marL="177800" marR="0" lvl="0" indent="-17780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возможность корректировки ее границ</a:t>
            </a:r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 smtClean="0">
              <a:solidFill>
                <a:srgbClr val="555253"/>
              </a:solidFill>
            </a:endParaRPr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552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4"/>
          <p:cNvSpPr/>
          <p:nvPr/>
        </p:nvSpPr>
        <p:spPr>
          <a:xfrm>
            <a:off x="5870284" y="1077501"/>
            <a:ext cx="3301007" cy="194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УСТРЕМЛЕННОСТЬ </a:t>
            </a:r>
          </a:p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В БУДУЩЕЕ</a:t>
            </a:r>
            <a:endParaRPr sz="2000" dirty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7800" marR="0" lvl="0" indent="-177800" algn="l" rtl="0">
              <a:lnSpc>
                <a:spcPct val="85000"/>
              </a:lnSpc>
              <a:spcBef>
                <a:spcPts val="120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  <a:latin typeface="Arial"/>
                <a:ea typeface="Arial"/>
                <a:cs typeface="Arial"/>
                <a:sym typeface="Arial"/>
              </a:rPr>
              <a:t>требования работодателя в моменте</a:t>
            </a:r>
          </a:p>
          <a:p>
            <a:pPr marL="177800" marR="0" lvl="0" indent="-1778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</a:pPr>
            <a:r>
              <a:rPr lang="ru-RU" sz="1800" dirty="0" smtClean="0">
                <a:solidFill>
                  <a:srgbClr val="555253"/>
                </a:solidFill>
              </a:rPr>
              <a:t>готовность к новому технологическому укладу</a:t>
            </a:r>
            <a:endParaRPr dirty="0"/>
          </a:p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5552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800">
              <a:solidFill>
                <a:schemeClr val="lt1"/>
              </a:solidFill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539552" y="145550"/>
            <a:ext cx="818321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ru-RU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ТРЕНДЫ </a:t>
            </a:r>
            <a:r>
              <a:rPr lang="ru-RU" sz="24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 ОБРАЗОВАНИИ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552734" y="1187355"/>
            <a:ext cx="3002507" cy="252486"/>
            <a:chOff x="2831910" y="3568887"/>
            <a:chExt cx="1125941" cy="252486"/>
          </a:xfrm>
        </p:grpSpPr>
        <p:cxnSp>
          <p:nvCxnSpPr>
            <p:cNvPr id="20" name="Google Shape;127;p5"/>
            <p:cNvCxnSpPr/>
            <p:nvPr/>
          </p:nvCxnSpPr>
          <p:spPr>
            <a:xfrm flipV="1">
              <a:off x="2838733" y="3814550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2" name="Группа 21"/>
          <p:cNvGrpSpPr/>
          <p:nvPr/>
        </p:nvGrpSpPr>
        <p:grpSpPr>
          <a:xfrm>
            <a:off x="3323231" y="2402007"/>
            <a:ext cx="1589962" cy="252486"/>
            <a:chOff x="2831910" y="3568887"/>
            <a:chExt cx="1125941" cy="252486"/>
          </a:xfrm>
        </p:grpSpPr>
        <p:cxnSp>
          <p:nvCxnSpPr>
            <p:cNvPr id="23" name="Google Shape;127;p5"/>
            <p:cNvCxnSpPr/>
            <p:nvPr/>
          </p:nvCxnSpPr>
          <p:spPr>
            <a:xfrm flipV="1">
              <a:off x="2838733" y="3814550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4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5" name="Группа 24"/>
          <p:cNvGrpSpPr/>
          <p:nvPr/>
        </p:nvGrpSpPr>
        <p:grpSpPr>
          <a:xfrm>
            <a:off x="6209732" y="1426192"/>
            <a:ext cx="2674961" cy="252486"/>
            <a:chOff x="2831910" y="3568887"/>
            <a:chExt cx="1125941" cy="252486"/>
          </a:xfrm>
        </p:grpSpPr>
        <p:cxnSp>
          <p:nvCxnSpPr>
            <p:cNvPr id="26" name="Google Shape;127;p5"/>
            <p:cNvCxnSpPr/>
            <p:nvPr/>
          </p:nvCxnSpPr>
          <p:spPr>
            <a:xfrm flipV="1">
              <a:off x="2838733" y="3814550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28" name="Группа 27"/>
          <p:cNvGrpSpPr/>
          <p:nvPr/>
        </p:nvGrpSpPr>
        <p:grpSpPr>
          <a:xfrm>
            <a:off x="2524836" y="3261815"/>
            <a:ext cx="3002507" cy="252486"/>
            <a:chOff x="2831910" y="3568887"/>
            <a:chExt cx="1125941" cy="252486"/>
          </a:xfrm>
        </p:grpSpPr>
        <p:cxnSp>
          <p:nvCxnSpPr>
            <p:cNvPr id="29" name="Google Shape;127;p5"/>
            <p:cNvCxnSpPr/>
            <p:nvPr/>
          </p:nvCxnSpPr>
          <p:spPr>
            <a:xfrm flipV="1">
              <a:off x="2838733" y="3814550"/>
              <a:ext cx="1119118" cy="6823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" name="Google Shape;127;p5"/>
            <p:cNvCxnSpPr/>
            <p:nvPr/>
          </p:nvCxnSpPr>
          <p:spPr>
            <a:xfrm flipV="1">
              <a:off x="2831910" y="3568887"/>
              <a:ext cx="3" cy="245659"/>
            </a:xfrm>
            <a:prstGeom prst="straightConnector1">
              <a:avLst/>
            </a:prstGeom>
            <a:noFill/>
            <a:ln w="9525" cap="flat" cmpd="sng">
              <a:solidFill>
                <a:srgbClr val="4FC5B5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АКТУАЛИЗИРУЮТСЯ 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002167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развитие соответствующих профессиональных и надпрофессиональных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компетенций,</a:t>
            </a:r>
            <a:endParaRPr lang="ru-RU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выстраивание гибкой системы повышения квалификации и мотивации персонала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КАК ПРИНЯТЬ ВЫЗОВ? </a:t>
            </a:r>
            <a:endParaRPr lang="ru-RU"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002167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проведение концепции развития кадров в парадигме              3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 L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– обучение длиною в жизнь,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а по сути, инвестиции в формирование и развитие человеческого капитала организации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8" descr="Энштейн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7988" y="0"/>
            <a:ext cx="365601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331913" y="339725"/>
            <a:ext cx="4968875" cy="4392613"/>
          </a:xfrm>
          <a:prstGeom prst="rect">
            <a:avLst/>
          </a:prstGeom>
          <a:noFill/>
          <a:ln w="50800">
            <a:solidFill>
              <a:srgbClr val="F0FAFC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sp>
        <p:nvSpPr>
          <p:cNvPr id="10" name="Прямоугольник 9"/>
          <p:cNvSpPr/>
          <p:nvPr/>
        </p:nvSpPr>
        <p:spPr>
          <a:xfrm>
            <a:off x="755650" y="1276350"/>
            <a:ext cx="4500563" cy="26797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sp>
        <p:nvSpPr>
          <p:cNvPr id="4" name="Прямоугольник 3"/>
          <p:cNvSpPr/>
          <p:nvPr/>
        </p:nvSpPr>
        <p:spPr>
          <a:xfrm>
            <a:off x="-180975" y="1347788"/>
            <a:ext cx="5832475" cy="2616101"/>
          </a:xfrm>
          <a:prstGeom prst="rect">
            <a:avLst/>
          </a:prstGeom>
          <a:solidFill>
            <a:srgbClr val="006666">
              <a:alpha val="0"/>
            </a:srgbClr>
          </a:solidFill>
        </p:spPr>
        <p:txBody>
          <a:bodyPr>
            <a:spAutoFit/>
          </a:bodyPr>
          <a:lstStyle/>
          <a:p>
            <a:pPr marL="539750" indent="-1825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+mn-lt"/>
                <a:cs typeface="+mn-cs"/>
              </a:rPr>
              <a:t>   </a:t>
            </a:r>
            <a:r>
              <a:rPr lang="ru-RU" sz="4800" baseline="50000" dirty="0">
                <a:solidFill>
                  <a:schemeClr val="bg1"/>
                </a:solidFill>
                <a:latin typeface="+mn-lt"/>
                <a:cs typeface="+mn-cs"/>
              </a:rPr>
              <a:t>«</a:t>
            </a:r>
            <a:r>
              <a:rPr lang="ru-RU" sz="2800" dirty="0">
                <a:solidFill>
                  <a:schemeClr val="bg1"/>
                </a:solidFill>
                <a:latin typeface="+mn-lt"/>
              </a:rPr>
              <a:t>Рискните выйти из зоны       </a:t>
            </a:r>
          </a:p>
          <a:p>
            <a:pPr marL="539750" indent="-1825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+mn-lt"/>
              </a:rPr>
              <a:t>     комфорта, и вы поймете, </a:t>
            </a:r>
          </a:p>
          <a:p>
            <a:pPr marL="539750" indent="-1825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+mn-lt"/>
              </a:rPr>
              <a:t>     что вознаграждение </a:t>
            </a:r>
          </a:p>
          <a:p>
            <a:pPr marL="539750" indent="-182563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+mn-lt"/>
              </a:rPr>
              <a:t>     стоило того </a:t>
            </a:r>
            <a:r>
              <a:rPr lang="ru-RU" sz="4400" baseline="-25000" dirty="0">
                <a:solidFill>
                  <a:schemeClr val="bg1"/>
                </a:solidFill>
                <a:latin typeface="+mn-lt"/>
                <a:cs typeface="+mn-cs"/>
              </a:rPr>
              <a:t>»</a:t>
            </a:r>
            <a:r>
              <a:rPr lang="ru-RU" sz="3200" dirty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r>
              <a:rPr lang="ru-RU" sz="2400" baseline="50000" dirty="0">
                <a:solidFill>
                  <a:schemeClr val="bg1"/>
                </a:solidFill>
                <a:latin typeface="+mn-lt"/>
                <a:cs typeface="+mn-cs"/>
              </a:rPr>
              <a:t>          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cs typeface="+mn-cs"/>
              </a:rPr>
              <a:t>                                         </a:t>
            </a:r>
            <a:endParaRPr lang="ru-RU" sz="2000" dirty="0" smtClean="0">
              <a:solidFill>
                <a:schemeClr val="bg1"/>
              </a:solidFill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bg1"/>
                </a:solidFill>
                <a:latin typeface="+mn-lt"/>
                <a:cs typeface="+mn-cs"/>
              </a:rPr>
              <a:t>                                         </a:t>
            </a:r>
            <a:r>
              <a:rPr lang="ru-RU" sz="2400" dirty="0">
                <a:solidFill>
                  <a:schemeClr val="bg1"/>
                </a:solidFill>
                <a:latin typeface="+mn-lt"/>
                <a:cs typeface="+mn-cs"/>
              </a:rPr>
              <a:t>Альберт </a:t>
            </a:r>
            <a:r>
              <a:rPr lang="ru-RU" sz="2400" dirty="0" err="1">
                <a:solidFill>
                  <a:schemeClr val="bg1"/>
                </a:solidFill>
                <a:latin typeface="+mn-lt"/>
                <a:cs typeface="+mn-cs"/>
              </a:rPr>
              <a:t>Энштейн</a:t>
            </a:r>
            <a:endParaRPr lang="ru-RU" sz="1800" dirty="0">
              <a:solidFill>
                <a:schemeClr val="bg1"/>
              </a:solidFill>
              <a:latin typeface="+mn-lt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ЧЕЛОВЕЧЕСКИЙ КАПИТАЛ – 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ДРАЙВЕР РАЗВИТИЯ </a:t>
            </a:r>
            <a:r>
              <a:rPr lang="ru-RU" sz="2400" dirty="0" smtClean="0"/>
              <a:t>ЛЮБОЙ ОРГАНИЗАЦИИ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213711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Переход к инновационной модели развития вызывает сложности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вызовы в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процессе упрочения статуса инновационно ориентированной организации как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центра создания,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развития,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аккумулирования,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трансфера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знаний и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 драйвера развития наукоемких технологий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ИЗМЕНЕНИЯ: РОЛЬ ЗНАНИЙ VS ХАРАКТЕР ИННОВАЦИОННОЙ </a:t>
            </a:r>
            <a:r>
              <a:rPr lang="ru-RU" sz="2400" dirty="0" smtClean="0"/>
              <a:t>ДЕЯТЕЛЬНОСТИ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66700" lvl="0" indent="-266700">
              <a:lnSpc>
                <a:spcPct val="100000"/>
              </a:lnSpc>
              <a:spcBef>
                <a:spcPts val="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Изменившаяся роль знаний как одного из главных факторов развития экономики 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способствует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изменению характера инновационной деятельности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организаций.</a:t>
            </a:r>
            <a:endParaRPr lang="ru-RU" sz="2400" dirty="0" smtClean="0">
              <a:solidFill>
                <a:srgbClr val="00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00000"/>
              </a:lnSpc>
              <a:spcBef>
                <a:spcPts val="12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Связь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интеллектуального капитала </a:t>
            </a:r>
          </a:p>
          <a:p>
            <a:pPr marL="266700" lvl="0" indent="0">
              <a:lnSpc>
                <a:spcPct val="100000"/>
              </a:lnSpc>
              <a:spcBef>
                <a:spcPts val="0"/>
              </a:spcBef>
              <a:buSzPts val="2000"/>
              <a:buNone/>
            </a:pP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с устойчивым и инновационным развитием организации с </a:t>
            </a:r>
            <a:r>
              <a:rPr lang="ru-RU" sz="2400" dirty="0" err="1" smtClean="0">
                <a:latin typeface="Arial"/>
                <a:ea typeface="Arial"/>
                <a:cs typeface="Arial"/>
                <a:sym typeface="Arial"/>
              </a:rPr>
              <a:t>т.з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повышения уровня эффективности</a:t>
            </a:r>
            <a:r>
              <a:rPr lang="ru-RU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 smtClean="0">
                <a:latin typeface="Arial"/>
                <a:ea typeface="Arial"/>
                <a:cs typeface="Arial"/>
                <a:sym typeface="Arial"/>
              </a:rPr>
              <a:t>организаци</a:t>
            </a:r>
            <a:endParaRPr lang="ru-RU" sz="24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ВЫЗОВЫ ДЛЯ ИННОВАЦИОННО </a:t>
            </a:r>
            <a:endParaRPr lang="ru-RU" sz="2400" dirty="0" smtClean="0"/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ОРИЕНТИРОВАННОЙ </a:t>
            </a:r>
            <a:r>
              <a:rPr lang="ru-RU" sz="2400" dirty="0" smtClean="0"/>
              <a:t>ОРГАНИЗАЦИИ</a:t>
            </a:r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66700" lvl="0" indent="-266700">
              <a:lnSpc>
                <a:spcPct val="100000"/>
              </a:lnSpc>
              <a:spcBef>
                <a:spcPts val="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выбор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оптимальных ресурсов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и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инструментария развития компетенций руководителя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hard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&amp; </a:t>
            </a:r>
            <a:r>
              <a:rPr lang="ru-RU" sz="2400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soft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skills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marL="266700" lvl="0" indent="-266700">
              <a:lnSpc>
                <a:spcPct val="100000"/>
              </a:lnSpc>
              <a:spcBef>
                <a:spcPts val="12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технологий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управления знаниями, </a:t>
            </a:r>
          </a:p>
          <a:p>
            <a:pPr marL="266700" lvl="0" indent="-266700">
              <a:lnSpc>
                <a:spcPct val="100000"/>
              </a:lnSpc>
              <a:spcBef>
                <a:spcPts val="12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эффективный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инновационный процесс и </a:t>
            </a:r>
          </a:p>
          <a:p>
            <a:pPr marL="266700" lvl="0" indent="-266700">
              <a:lnSpc>
                <a:spcPct val="100000"/>
              </a:lnSpc>
              <a:spcBef>
                <a:spcPts val="12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формирование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человеческого капитала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в организации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ПОЧЕМУ ЭТО ВАЖНО ДЛЯ МЕНЕДЖЕРОВ 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ВСЕХ УРОВНЕЙ?</a:t>
            </a:r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готовность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к постоянным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изменениям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способность </a:t>
            </a:r>
            <a:r>
              <a:rPr lang="ru-RU" sz="2400" dirty="0" err="1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топ-менеджмента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задавать верные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стратегические ориентиры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в постоянно изменяющемся управленческом пространстве,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своевременно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реагировать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на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внешние вызовы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и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предвосхищать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 их,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использовать наиболее э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ффективный управленческий инструментарий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принимать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взвешенные решения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и </a:t>
            </a:r>
            <a:r>
              <a:rPr lang="ru-RU" sz="2400" dirty="0" smtClean="0">
                <a:solidFill>
                  <a:srgbClr val="006666"/>
                </a:solidFill>
                <a:latin typeface="Arial"/>
                <a:ea typeface="Arial"/>
                <a:cs typeface="Arial"/>
                <a:sym typeface="Arial"/>
              </a:rPr>
              <a:t>вести </a:t>
            </a:r>
            <a:r>
              <a:rPr lang="ru-RU" sz="2400" dirty="0" smtClean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за собой подчиненных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ЧТО ВАЖНО ДЛЯ ТАКОЙ ОРГАНИЗАЦИИ?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-449263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2400" dirty="0" smtClean="0">
                <a:latin typeface="+mn-lt"/>
              </a:rPr>
              <a:t>Определить </a:t>
            </a:r>
            <a:r>
              <a:rPr lang="ru-RU" sz="2400" dirty="0" smtClean="0">
                <a:latin typeface="+mn-lt"/>
              </a:rPr>
              <a:t>ожидания от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менеджеров-руководителей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части </a:t>
            </a:r>
            <a:r>
              <a:rPr lang="ru-RU" sz="2400" dirty="0" err="1" smtClean="0">
                <a:solidFill>
                  <a:srgbClr val="006666"/>
                </a:solidFill>
                <a:latin typeface="+mn-lt"/>
              </a:rPr>
              <a:t>инновационности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как присущей им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ключевой компетенции </a:t>
            </a:r>
            <a:r>
              <a:rPr lang="ru-RU" sz="2400" dirty="0" smtClean="0">
                <a:latin typeface="+mn-lt"/>
              </a:rPr>
              <a:t>и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управления инновационной деятельностью </a:t>
            </a:r>
            <a:r>
              <a:rPr lang="ru-RU" sz="2400" dirty="0" smtClean="0">
                <a:latin typeface="+mn-lt"/>
              </a:rPr>
              <a:t>организации 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МЕНЕДЖЕРСКИЕ КОМПЕТЕНЦИИ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2400" dirty="0" smtClean="0">
                <a:latin typeface="+mn-lt"/>
              </a:rPr>
              <a:t>Менеджерские компетенции являются </a:t>
            </a:r>
          </a:p>
          <a:p>
            <a:pPr marL="361950" indent="-361950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«подмножеством компетенций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Воздействия и Оказания влияния</a:t>
            </a:r>
            <a:r>
              <a:rPr lang="ru-RU" sz="2400" dirty="0" smtClean="0">
                <a:latin typeface="+mn-lt"/>
              </a:rPr>
              <a:t>, выражающих намерение оказать определенное воздействие» на подчиненных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ЧТО НУЖНО СДЕЛАТЬ ДЛЯ ЭТОГО?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уточнить,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совокупность каких элементов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(характеристик и качеств, знаний и навыков, опыта)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наполняет </a:t>
            </a:r>
            <a:r>
              <a:rPr lang="ru-RU" sz="2400" dirty="0" smtClean="0">
                <a:latin typeface="+mn-lt"/>
              </a:rPr>
              <a:t>ключевую компетенцию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«инновационность»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для любого уровня руководителей организации, позиционирующей себя как инновационно ориентированной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ИННОВАЦИИ – ЭТО …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968992"/>
            <a:ext cx="8609894" cy="4032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внедряемые</a:t>
            </a:r>
            <a:r>
              <a:rPr lang="ru-RU" sz="2400" dirty="0" smtClean="0">
                <a:latin typeface="+mn-lt"/>
              </a:rPr>
              <a:t> или внедренные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прорывные идеи</a:t>
            </a:r>
            <a:r>
              <a:rPr lang="ru-RU" sz="2400" dirty="0" smtClean="0">
                <a:latin typeface="+mn-lt"/>
              </a:rPr>
              <a:t>,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новшества,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err="1" smtClean="0">
                <a:latin typeface="+mn-lt"/>
              </a:rPr>
              <a:t>ноу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err="1" smtClean="0">
                <a:latin typeface="+mn-lt"/>
              </a:rPr>
              <a:t>хау</a:t>
            </a:r>
            <a:r>
              <a:rPr lang="ru-RU" sz="2400" dirty="0" smtClean="0">
                <a:latin typeface="+mn-lt"/>
              </a:rPr>
              <a:t>,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инновационные инициативы,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latin typeface="+mn-lt"/>
              </a:rPr>
              <a:t>знаковые улучшения продуктов / сервисов / процессов / связей / системы менеджмента, которые являются             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ключевым инструментом </a:t>
            </a:r>
            <a:r>
              <a:rPr lang="ru-RU" sz="2400" dirty="0" smtClean="0">
                <a:latin typeface="+mn-lt"/>
              </a:rPr>
              <a:t>для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повышения конкурентных преимуществ организации </a:t>
            </a:r>
            <a:r>
              <a:rPr lang="ru-RU" sz="2400" dirty="0" smtClean="0">
                <a:latin typeface="+mn-lt"/>
              </a:rPr>
              <a:t>и действующей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системы управления</a:t>
            </a:r>
            <a:r>
              <a:rPr lang="ru-RU" sz="2400" dirty="0" smtClean="0">
                <a:latin typeface="+mn-lt"/>
              </a:rPr>
              <a:t> в организации в целом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ИННОВАЦИОННО ОРИЕНТИРОВАННАЯ 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ОРГАНИЗАЦИЯ ОРИЕНИРОВАНА НА…: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1588">
              <a:lnSpc>
                <a:spcPct val="100000"/>
              </a:lnSpc>
              <a:spcBef>
                <a:spcPts val="120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инновационную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экономику и в которой 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инновационность</a:t>
            </a:r>
            <a:r>
              <a:rPr lang="ru-RU" sz="2400" dirty="0" smtClean="0"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–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одна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из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стратегических ценностей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 основных ее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конкурентных преимуществ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,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ИННОВАЦИОННО ОРИЕНТИРОВАННАЯ 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ОРГАНИЗАЦИЯ </a:t>
            </a:r>
            <a:r>
              <a:rPr lang="ru-RU" sz="2400" dirty="0" smtClean="0"/>
              <a:t>ОРИЕНТИРОВАНА НА …(2):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49263" indent="1588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инновационную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экономику 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которой </a:t>
            </a: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осуществляется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разработка, внедрение инициатив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через</a:t>
            </a: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научно-образовательные продукты и сервисы; </a:t>
            </a: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rgbClr val="006666"/>
                </a:solidFill>
                <a:latin typeface="+mn-lt"/>
              </a:rPr>
              <a:t>трансфер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 знаний, навыков и опыта; </a:t>
            </a: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трансфер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научно-образовательных технологий и персонала и </a:t>
            </a: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их реализацию в отраслевой сфере, </a:t>
            </a:r>
            <a:r>
              <a:rPr lang="ru-RU" sz="2400" dirty="0" err="1" smtClean="0">
                <a:solidFill>
                  <a:srgbClr val="006666"/>
                </a:solidFill>
                <a:latin typeface="+mn-lt"/>
              </a:rPr>
              <a:t>бизнес-среде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, </a:t>
            </a:r>
          </a:p>
          <a:p>
            <a:pPr marL="449263" indent="1588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сфере Г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МУ,</a:t>
            </a: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ИННОВАЦИОННО ОРИЕНТИРОВАННАЯ </a:t>
            </a:r>
          </a:p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ОРГАНИЗАЦИЯ ОРИЕНТИРОВАНА НА… (3):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1588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инновационную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экономику 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которой </a:t>
            </a:r>
          </a:p>
          <a:p>
            <a:pPr marL="449263" indent="1588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система менеджмента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выстроена или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выстраивается 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  <a:p>
            <a:pPr marL="449263" indent="-449263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по принципам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инновационного менеджмента</a:t>
            </a: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ИННОВАЦИОННОСТЬ: ЧТО ЭТО?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-44926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ключевая компетенция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, или совокупность знаний, </a:t>
            </a:r>
          </a:p>
          <a:p>
            <a:pPr marL="449263" indent="15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навыков, опыта и ценностей, руководителя</a:t>
            </a:r>
          </a:p>
          <a:p>
            <a:pPr marL="449263" indent="1588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инновационно ориентированной организации  и</a:t>
            </a:r>
          </a:p>
          <a:p>
            <a:pPr marL="449263" indent="-449263">
              <a:lnSpc>
                <a:spcPct val="10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необходимый элемент в формировании человеческого капитала инновационно ориентированной компании </a:t>
            </a:r>
          </a:p>
          <a:p>
            <a:pPr marL="449263" indent="1588">
              <a:buNone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ИННОВАЦИОННОСТЬ: КАК ОЦЕНИТЬ?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49263" indent="1588"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ключевую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компетенцию руководителя и необходимый элемент в формировании человеческого капитала инновационно ориентированной компании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можно оценить через определенный набор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индикаторов поведения,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ролей руководителя и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поведенческих ситуаций в профессионально-деловой сфере</a:t>
            </a:r>
          </a:p>
          <a:p>
            <a:pPr marL="449263" indent="1588">
              <a:buNone/>
            </a:pPr>
            <a:endParaRPr lang="ru-RU" sz="2400" dirty="0" smtClean="0">
              <a:solidFill>
                <a:schemeClr val="tx1"/>
              </a:solidFill>
              <a:latin typeface="+mn-lt"/>
            </a:endParaRPr>
          </a:p>
          <a:p>
            <a:pPr marL="449263" indent="1588">
              <a:buNone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6700" lvl="0" indent="-266700">
              <a:lnSpc>
                <a:spcPct val="110000"/>
              </a:lnSpc>
              <a:spcBef>
                <a:spcPts val="600"/>
              </a:spcBef>
              <a:buSzPts val="2000"/>
              <a:buFont typeface="Noto Sans Symbols"/>
              <a:buChar char="▪"/>
            </a:pPr>
            <a:endParaRPr lang="ru-RU" sz="2400" dirty="0" smtClean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МЕХАНИЗМ ОЦЕНКИ «ИННОВАЦИОННОСТИ»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49263" indent="-449263">
              <a:buFont typeface="+mj-lt"/>
              <a:buAutoNum type="arabicPeriod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Выявить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из топ-5 ключевых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корпоративных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компетенций («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инновационность», «системное мышление», «управление результатом», «личная эффективность», «развитие команд и сотрудничество»)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 среди них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  <a:p>
            <a:pPr marL="449263" indent="1588">
              <a:buNone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компетенции с набором следующих характеристик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: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«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критически важна и значима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для инициации и внедрения стратегических изменений в организации»,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«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недостаточна проявлена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для достижения целей организации»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МЕХАНИЗМ ОЦЕНКИ «ИННОВАЦИОННОСТИ» (2)</a:t>
            </a:r>
            <a:endParaRPr lang="ru-RU" sz="2400" dirty="0" smtClean="0"/>
          </a:p>
        </p:txBody>
      </p:sp>
      <p:sp>
        <p:nvSpPr>
          <p:cNvPr id="8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indent="-457200">
              <a:buFont typeface="+mj-lt"/>
              <a:buAutoNum type="arabicPeriod" startAt="2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Описать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эти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компетенции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через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поименование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индикаторов организационного поведения, </a:t>
            </a:r>
          </a:p>
          <a:p>
            <a:pPr marL="449263" indent="-449263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ролей руководителя, а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также</a:t>
            </a:r>
          </a:p>
          <a:p>
            <a:pPr indent="-457200">
              <a:buFont typeface="+mj-lt"/>
              <a:buAutoNum type="arabicPeriod" startAt="3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выявить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и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зафиксировать примеры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такого организационного поведения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в контексте деятельности сотрудников (руководителей разного уровня)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организации</a:t>
            </a:r>
          </a:p>
          <a:p>
            <a:pPr indent="-457200">
              <a:buFont typeface="+mj-lt"/>
              <a:buAutoNum type="arabicPeriod" startAt="4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у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точнить понимание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сотрудниками существующей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«инновационной картины мира организации»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(AS IS)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при выстраивании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целевой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(TO BE).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rgbClr val="0070C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КОМПЕТЕНЦИЯ РУКОВОДИТЕЛЯ ИННОВАЦИОННОСТЬ: ИНДИКАТОРЫ, РОЛИ, ПОВЕДЕНИЕ</a:t>
            </a:r>
            <a:endParaRPr lang="ru-RU" sz="24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35970"/>
          <a:ext cx="9144000" cy="3975304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22233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ИНДИКАТОР ПОВЕДЕНИЯ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измеряется компетенция: да/ нет</a:t>
                      </a:r>
                      <a:r>
                        <a:rPr lang="ru-RU" sz="1100" b="1" baseline="0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ПРИВНОСИТ ДОПОЛНИТЕЛЬНУЮ ЦЕННОСТЬ ОРГАНИЗАЦИИ</a:t>
                      </a:r>
                      <a:r>
                        <a:rPr lang="ru-RU" sz="1100" dirty="0" smtClean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постоянно развивая и улучшая продукты, сервисы, процессы организации, связи и систему менеджмента в целом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РОЛЬ РУКОВОДИТЕЛЯ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проявляется Компетенция</a:t>
                      </a:r>
                      <a:r>
                        <a:rPr lang="ru-RU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/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ПРИМЕРЫ ОРГАНИЗАЦИОННОГО ПОВЕДЕНИЯ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 каких ситуациях проявляется компетенция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ЛИДЕР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инициирует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 организует разработку и реализации инноваций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служит примером,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проявляя вовлеченность в непрерывный процесс совершенствования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участвует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лично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в генерации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инноваций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находит наилучшее применение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инновациям </a:t>
                      </a:r>
                    </a:p>
                  </a:txBody>
                  <a:tcPr marL="27045" marR="27045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адаптирует новые знания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к </a:t>
                      </a:r>
                      <a:r>
                        <a:rPr lang="ru-RU" sz="1200" dirty="0" err="1">
                          <a:latin typeface="+mn-lt"/>
                          <a:ea typeface="Calibri"/>
                          <a:cs typeface="Times New Roman"/>
                        </a:rPr>
                        <a:t>лидируемому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процессу /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направлению</a:t>
                      </a:r>
                      <a:r>
                        <a:rPr lang="en-US" sz="1200" dirty="0" smtClean="0">
                          <a:latin typeface="+mn-lt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продукту / сервису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/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связям / </a:t>
                      </a:r>
                      <a:r>
                        <a:rPr lang="en-US" sz="1200" dirty="0" smtClean="0">
                          <a:latin typeface="+mn-lt"/>
                          <a:ea typeface="Calibri"/>
                          <a:cs typeface="Times New Roman"/>
                        </a:rPr>
                        <a:t>S-</a:t>
                      </a:r>
                      <a:r>
                        <a:rPr lang="ru-RU" sz="1200" dirty="0" err="1" smtClean="0">
                          <a:latin typeface="+mn-lt"/>
                          <a:ea typeface="Calibri"/>
                          <a:cs typeface="Times New Roman"/>
                        </a:rPr>
                        <a:t>ме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менеджмента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8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инициирует и организует разработку и реализации инноваций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7">
                <a:tc>
                  <a:txBody>
                    <a:bodyPr/>
                    <a:lstStyle/>
                    <a:p>
                      <a:pPr marL="0" marR="0" indent="1882775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СТРАТЕ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Г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выстраивает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стратегию инновационного развития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организации</a:t>
                      </a:r>
                    </a:p>
                  </a:txBody>
                  <a:tcPr marL="27045" marR="27045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задает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направление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инноваций и метрики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достижения цели инновационного развития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соответствии с </a:t>
                      </a:r>
                      <a:r>
                        <a:rPr lang="ru-RU" sz="1200" dirty="0" err="1" smtClean="0">
                          <a:latin typeface="+mn-lt"/>
                          <a:ea typeface="Calibri"/>
                          <a:cs typeface="Times New Roman"/>
                        </a:rPr>
                        <a:t>корпстратегией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способствует созданию инновационной среды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и условий для генерации и реализации инноваций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осуществляет долгосрочное планирование и контроль инновационного развития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организации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способствует проявлению разнообразных моделей мышления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в команде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rgbClr val="0070C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26</a:t>
            </a:fld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КОМПЕТЕНЦИЯ РУКОВОДИТЕЛЯ ИННОВАЦИОННОСТЬ: ИНДИКАТОРЫ, РОЛИ, ПОВЕДЕНИЕ</a:t>
            </a:r>
            <a:r>
              <a:rPr lang="en-US" sz="2400" dirty="0" smtClean="0"/>
              <a:t> (2)</a:t>
            </a:r>
            <a:endParaRPr lang="ru-RU" sz="24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35970"/>
          <a:ext cx="9144000" cy="3208589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22233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ИНДИКАТОР ПОВЕДЕНИЯ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измеряется компетенция: да/ нет</a:t>
                      </a:r>
                      <a:r>
                        <a:rPr lang="ru-RU" sz="1100" b="1" baseline="0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ПРИВНОСИТ ДОПОЛНИТЕЛЬНУЮ ЦЕННОСТЬ ОРГАНИЗАЦИИ</a:t>
                      </a:r>
                      <a:r>
                        <a:rPr lang="ru-RU" sz="1100" dirty="0" smtClean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постоянно развивая и улучшая продукты, сервисы, процессы организации, связи и систему менеджмента в целом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РОЛЬ РУКОВОДИТЕЛЯ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проявляется Компетенция</a:t>
                      </a:r>
                      <a:r>
                        <a:rPr lang="ru-RU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/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ПРИМЕРЫ ОРГАНИЗАЦИОННОГО ПОВЕДЕНИЯ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 каких ситуациях проявляется компетенция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>
                  <a:txBody>
                    <a:bodyPr/>
                    <a:lstStyle/>
                    <a:p>
                      <a:pPr marL="0" indent="1882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НАСТАВНИК И </a:t>
                      </a:r>
                      <a:r>
                        <a:rPr lang="en-US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HR-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партнер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является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наставником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на всех стадиях выстраивания инновационного процесса в парадигме: привлечение инвестиций — разработка — процесс внедрения — получение качественного улучшения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мотивирует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коллег к развитию продуктов / сервисов как для внешнего, так и для внутреннего клиента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делегирует ответственность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за разработку и реализацию инноваций с учетом степени централизации системы управления инновациями, ресурсов, сложности задач, уровня компетенции и лидерского потенциала сотрудника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способствует принятию концепции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постоянного саморазвития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сотрудниками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способствует развитию эффективной команды и повышению уровня компетенции сотрудников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организуя развивающие мероприятия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(мозговые штурмы,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форсайт-сессии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фокус-группы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индивидуальный план развития и т.д.) 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rgbClr val="0070C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КОМПЕТЕНЦИЯ РУКОВОДИТЕЛЯ ИННОВАЦИОННОСТЬ: ИНДИКАТОРЫ, РОЛИ, ПОВЕДЕНИЕ</a:t>
            </a:r>
            <a:r>
              <a:rPr lang="en-US" sz="2400" dirty="0" smtClean="0"/>
              <a:t> (3)</a:t>
            </a:r>
            <a:endParaRPr lang="ru-RU" sz="24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35970"/>
          <a:ext cx="9144000" cy="2299274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22233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ИНДИКАТОР ПОВЕДЕНИЯ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измеряется компетенция: да/ нет</a:t>
                      </a:r>
                      <a:r>
                        <a:rPr lang="ru-RU" sz="1100" b="1" baseline="0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ПРИВНОСИТ ДОПОЛНИТЕЛЬНУЮ ЦЕННОСТЬ ОРГАНИЗАЦИИ</a:t>
                      </a:r>
                      <a:r>
                        <a:rPr lang="ru-RU" sz="1100" dirty="0" smtClean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постоянно развивая и улучшая продукты, сервисы, процессы организации, связи и систему менеджмента в целом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РОЛЬ РУКОВОДИТЕЛЯ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проявляется Компетенция</a:t>
                      </a:r>
                      <a:r>
                        <a:rPr lang="ru-RU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/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ПРИМЕРЫ ОРГАНИЗАЦИОННОГО ПОВЕДЕНИЯ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 каких ситуациях проявляется компетенция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>
                  <a:txBody>
                    <a:bodyPr/>
                    <a:lstStyle/>
                    <a:p>
                      <a:pPr marL="0" indent="1882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РИСК-МЕНЕДЖЕР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выстраивает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 реализует риск-стратегию инновационной деятельности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оценивает </a:t>
                      </a:r>
                      <a:r>
                        <a:rPr lang="ru-RU" sz="1200" b="1" dirty="0" err="1">
                          <a:latin typeface="+mn-lt"/>
                          <a:ea typeface="Calibri"/>
                          <a:cs typeface="Times New Roman"/>
                        </a:rPr>
                        <a:t>рискоемкость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разработки и реализации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инноваций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принимает ответственность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за разработку и внедрение инноваций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транслирует принятие взвешенных решений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на основе аналитики данных и лучших практик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организует системный мониторинг и профилактику рисков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при разработке и внедрении инноваций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rgbClr val="0070C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КОМПЕТЕНЦИЯ РУКОВОДИТЕЛЯ ИННОВАЦИОННОСТЬ: ИНДИКАТОРЫ, РОЛИ, ПОВЕДЕНИЕ</a:t>
            </a:r>
            <a:r>
              <a:rPr lang="en-US" sz="2400" dirty="0" smtClean="0"/>
              <a:t> (4)</a:t>
            </a:r>
            <a:endParaRPr lang="ru-RU" sz="24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35970"/>
          <a:ext cx="9144000" cy="3154680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22233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ИНДИКАТОР ПОВЕДЕНИЯ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измеряется компетенция: да/ нет</a:t>
                      </a:r>
                      <a:r>
                        <a:rPr lang="ru-RU" sz="1100" b="1" baseline="0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ПРИВНОСИТ ДОПОЛНИТЕЛЬНУЮ ЦЕННОСТЬ ОРГАНИЗАЦИИ</a:t>
                      </a:r>
                      <a:r>
                        <a:rPr lang="ru-RU" sz="1100" dirty="0" smtClean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постоянно развивая и улучшая продукты, сервисы, процессы организации, связи и систему менеджмента в целом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РОЛЬ РУКОВОДИТЕЛЯ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проявляется Компетенция</a:t>
                      </a:r>
                      <a:r>
                        <a:rPr lang="ru-RU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/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ПРИМЕРЫ ОРГАНИЗАЦИОННОГО ПОВЕДЕНИЯ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 каких ситуациях проявляется компетенция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>
                  <a:txBody>
                    <a:bodyPr/>
                    <a:lstStyle/>
                    <a:p>
                      <a:pPr marL="0" indent="18827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СИСТЕМНЫЙ ИНТЕГРАТОР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управляет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системой инновационной деятельности организации,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прогнозируя перспективы ее развития, эффективно осуществляя планирование, организацию, контроль инновационных процессов и мотивацию сотрудников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использует эффективные методы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проектного и процессного управления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иной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управленческий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инструментарий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для разработки и внедрения инноваций на системной основе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организует мониторинг и обновление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устаревших элементов в продуктах, услугах, сервисах, процессах и системе менеджмента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изучает тренды, вызовы и перспективы отрасли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и рыночные изменения на регулярной и системной основе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способствует внедрению принципа </a:t>
                      </a:r>
                      <a:r>
                        <a:rPr lang="ru-RU" sz="1200" b="1" dirty="0" err="1">
                          <a:latin typeface="+mn-lt"/>
                          <a:ea typeface="Calibri"/>
                          <a:cs typeface="Times New Roman"/>
                        </a:rPr>
                        <a:t>Кайдзен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на регулярной и системной основе в процессы производства и разработки, вспомогательных и обеспечивающих бизнес-процессов и управления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rgbClr val="0070C0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 sz="1800" dirty="0">
              <a:solidFill>
                <a:srgbClr val="0070C0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КОМПЕТЕНЦИЯ РУКОВОДИТЕЛЯ ИННОВАЦИОННОСТЬ: ИНДИКАТОРЫ, РОЛИ, ПОВЕДЕНИЕ</a:t>
            </a:r>
            <a:r>
              <a:rPr lang="en-US" sz="2400" dirty="0" smtClean="0"/>
              <a:t> (5)</a:t>
            </a:r>
            <a:endParaRPr lang="ru-RU" sz="2400" dirty="0" smtClean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035970"/>
          <a:ext cx="9144000" cy="3329306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622233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ИНДИКАТОР ПОВЕДЕНИЯ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измеряется компетенция: да/ нет</a:t>
                      </a:r>
                      <a:r>
                        <a:rPr lang="ru-RU" sz="1100" b="1" baseline="0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ПРИВНОСИТ ДОПОЛНИТЕЛЬНУЮ ЦЕННОСТЬ ОРГАНИЗАЦИИ</a:t>
                      </a:r>
                      <a:r>
                        <a:rPr lang="ru-RU" sz="1100" dirty="0" smtClean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постоянно развивая и улучшая продукты, сервисы, процессы организации, связи и систему менеджмента в целом </a:t>
                      </a: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1">
                <a:tc>
                  <a:txBody>
                    <a:bodyPr/>
                    <a:lstStyle/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РОЛЬ РУКОВОДИТЕЛЯ</a:t>
                      </a:r>
                      <a:r>
                        <a:rPr lang="ru-RU" sz="1200" b="0" baseline="0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как проявляется Компетенция</a:t>
                      </a:r>
                      <a:r>
                        <a:rPr lang="ru-RU" sz="1200" b="1" baseline="0" dirty="0" smtClean="0">
                          <a:latin typeface="+mn-lt"/>
                          <a:ea typeface="Calibri"/>
                          <a:cs typeface="Times New Roman"/>
                        </a:rPr>
                        <a:t> / </a:t>
                      </a:r>
                    </a:p>
                    <a:p>
                      <a:pPr marL="0" indent="188277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41A3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ПРИМЕРЫ ОРГАНИЗАЦИОННОГО ПОВЕДЕНИЯ </a:t>
                      </a: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в каких ситуациях проявляется компетенция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7045" marR="270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110">
                <a:tc>
                  <a:txBody>
                    <a:bodyPr/>
                    <a:lstStyle/>
                    <a:p>
                      <a:pPr marL="1882775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КОММУНИКАТОР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и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ПРОВОДНИК </a:t>
                      </a:r>
                      <a:r>
                        <a:rPr lang="ru-RU" sz="12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ИННОВАЦИОН-НОЙ КУЛЬТУРЫ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+mn-lt"/>
                          <a:ea typeface="Calibri"/>
                          <a:cs typeface="Times New Roman"/>
                        </a:rPr>
                        <a:t>разделяет </a:t>
                      </a: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убеждения и ценности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инновационно ориентированной организации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0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транслирует приверженность культуре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инновационно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ориентированной организации 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отношениях с коллегами, подчиненными, внутренними и внешними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клиентами,</a:t>
                      </a:r>
                      <a:r>
                        <a:rPr lang="en-US" sz="1200" baseline="0" dirty="0" smtClean="0"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стейкхолдерами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транслирует открытый процесс принятия решений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т.ч. для оценки инновационных идей другими сотрудниками с помощью эффективных каналов, средств коммуникации и коммуникационных мероприятий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5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транслирует тренды, вызовы и перспективы отрасли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и рыночные изменения 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на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регулярной и системной основе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+mn-lt"/>
                          <a:ea typeface="Calibri"/>
                          <a:cs typeface="Times New Roman"/>
                        </a:rPr>
                        <a:t>транслирует важность разнообразных моделей мышления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 в команде и </a:t>
                      </a:r>
                      <a:endParaRPr lang="ru-RU" sz="12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+mn-lt"/>
                          <a:ea typeface="Calibri"/>
                          <a:cs typeface="Times New Roman"/>
                        </a:rPr>
                        <a:t>критичного </a:t>
                      </a:r>
                      <a:r>
                        <a:rPr lang="ru-RU" sz="1200" dirty="0">
                          <a:latin typeface="+mn-lt"/>
                          <a:ea typeface="Calibri"/>
                          <a:cs typeface="Times New Roman"/>
                        </a:rPr>
                        <a:t>отношения к своему способу (способам) мышления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ВЫВОДЫ</a:t>
            </a:r>
          </a:p>
        </p:txBody>
      </p:sp>
      <p:sp>
        <p:nvSpPr>
          <p:cNvPr id="5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043111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indent="-457200">
              <a:spcBef>
                <a:spcPts val="800"/>
              </a:spcBef>
              <a:buFont typeface="+mj-lt"/>
              <a:buAutoNum type="arabicPeriod"/>
            </a:pPr>
            <a:r>
              <a:rPr lang="ru-RU" sz="2400" dirty="0" smtClean="0">
                <a:latin typeface="+mn-lt"/>
              </a:rPr>
              <a:t>Разработанный </a:t>
            </a:r>
            <a:r>
              <a:rPr lang="ru-RU" sz="2400" dirty="0" smtClean="0">
                <a:latin typeface="+mn-lt"/>
              </a:rPr>
              <a:t>механизм оценки компетенции «инновационность» может быть применен для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оценки иных корпоративных компетенций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, так как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включает универсальную последовательность шагов и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практик,</a:t>
            </a:r>
          </a:p>
          <a:p>
            <a:pPr indent="-457200">
              <a:spcBef>
                <a:spcPts val="8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Обозначенные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 роли руководителя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с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т.з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. привнесения дополнительной ценности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 </a:t>
            </a:r>
            <a:endParaRPr lang="ru-RU" sz="2400" dirty="0" smtClean="0">
              <a:solidFill>
                <a:srgbClr val="006666"/>
              </a:solidFill>
              <a:latin typeface="+mn-lt"/>
            </a:endParaRPr>
          </a:p>
          <a:p>
            <a:pPr indent="-457200">
              <a:spcBef>
                <a:spcPts val="8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не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являются взаимоисключающими, </a:t>
            </a:r>
          </a:p>
          <a:p>
            <a:pPr indent="-457200">
              <a:spcBef>
                <a:spcPts val="800"/>
              </a:spcBef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могут быть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приняты частично или полностью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руководителем для решения конкретных инновационных целей. </a:t>
            </a:r>
          </a:p>
          <a:p>
            <a:pPr indent="-457200">
              <a:spcBef>
                <a:spcPts val="800"/>
              </a:spcBef>
              <a:buFont typeface="+mj-lt"/>
              <a:buAutoNum type="arabicPeriod" startAt="3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Каждая из ролей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отражает компетенцию «инновационность»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организационном поведении руководителя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через набор определенных профессионально-поведенческих ситуаций</a:t>
            </a:r>
          </a:p>
          <a:p>
            <a:pPr indent="-457200">
              <a:buFont typeface="+mj-lt"/>
              <a:buAutoNum type="arabicPeriod" startAt="3"/>
            </a:pPr>
            <a:endParaRPr lang="ru-RU" sz="2400" dirty="0" smtClean="0">
              <a:solidFill>
                <a:srgbClr val="006666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3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 sz="1800" dirty="0">
              <a:solidFill>
                <a:schemeClr val="lt1"/>
              </a:solidFill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539552" y="145550"/>
            <a:ext cx="860444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2400"/>
            </a:pPr>
            <a:r>
              <a:rPr lang="ru-RU" sz="2400" dirty="0" smtClean="0"/>
              <a:t>ВЫВОДЫ (2)</a:t>
            </a:r>
            <a:endParaRPr lang="ru-RU" sz="2400" dirty="0" smtClean="0"/>
          </a:p>
        </p:txBody>
      </p:sp>
      <p:sp>
        <p:nvSpPr>
          <p:cNvPr id="5" name="Google Shape;104;p2"/>
          <p:cNvSpPr txBox="1">
            <a:spLocks noGrp="1"/>
          </p:cNvSpPr>
          <p:nvPr>
            <p:ph type="body" idx="1"/>
          </p:nvPr>
        </p:nvSpPr>
        <p:spPr>
          <a:xfrm>
            <a:off x="547754" y="1193239"/>
            <a:ext cx="8609894" cy="3747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indent="-457200">
              <a:buFont typeface="+mj-lt"/>
              <a:buAutoNum type="arabicPeriod" startAt="3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Каждая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из ролей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отражает компетенцию «инновационность»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в организационном поведении руководителя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через набор определенных профессионально-поведенческих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ситуаций,</a:t>
            </a:r>
          </a:p>
          <a:p>
            <a:pPr indent="-457200">
              <a:spcBef>
                <a:spcPts val="1200"/>
              </a:spcBef>
              <a:buFont typeface="+mj-lt"/>
              <a:buAutoNum type="arabicPeriod" startAt="3"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Сформированное описание компетенции «инновационность» позволяет говорить об </a:t>
            </a:r>
            <a:r>
              <a:rPr lang="ru-RU" sz="2400" dirty="0" smtClean="0">
                <a:solidFill>
                  <a:srgbClr val="006666"/>
                </a:solidFill>
                <a:latin typeface="+mn-lt"/>
              </a:rPr>
              <a:t>универсальных ее качествах и инвариантах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проявления, что может быть учтено в дальнейшем </a:t>
            </a:r>
            <a:endParaRPr lang="ru-RU" sz="2400" dirty="0" smtClean="0">
              <a:solidFill>
                <a:schemeClr val="tx1"/>
              </a:solidFill>
              <a:latin typeface="+mn-lt"/>
            </a:endParaRPr>
          </a:p>
          <a:p>
            <a:pPr indent="-6350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при 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составлении модели компетенции организации.</a:t>
            </a:r>
          </a:p>
          <a:p>
            <a:pPr indent="-457200">
              <a:buFont typeface="+mj-lt"/>
              <a:buAutoNum type="arabicPeriod" startAt="3"/>
            </a:pPr>
            <a:endParaRPr lang="ru-RU" sz="2400" dirty="0" smtClean="0">
              <a:solidFill>
                <a:srgbClr val="006666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Рисунок 8" descr="келлер.jpg"/>
          <p:cNvPicPr>
            <a:picLocks noChangeAspect="1"/>
          </p:cNvPicPr>
          <p:nvPr/>
        </p:nvPicPr>
        <p:blipFill>
          <a:blip r:embed="rId3" cstate="print"/>
          <a:srcRect l="27936" r="26843"/>
          <a:stretch>
            <a:fillRect/>
          </a:stretch>
        </p:blipFill>
        <p:spPr bwMode="auto">
          <a:xfrm>
            <a:off x="5472113" y="0"/>
            <a:ext cx="367188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35178" y="1189677"/>
            <a:ext cx="4500563" cy="2679700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sp>
        <p:nvSpPr>
          <p:cNvPr id="8" name="Прямоугольник 7"/>
          <p:cNvSpPr/>
          <p:nvPr/>
        </p:nvSpPr>
        <p:spPr>
          <a:xfrm>
            <a:off x="684213" y="411163"/>
            <a:ext cx="5329237" cy="4248150"/>
          </a:xfrm>
          <a:prstGeom prst="rect">
            <a:avLst/>
          </a:prstGeom>
          <a:noFill/>
          <a:ln w="50800">
            <a:solidFill>
              <a:srgbClr val="F0FAFC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350"/>
          </a:p>
        </p:txBody>
      </p:sp>
      <p:sp>
        <p:nvSpPr>
          <p:cNvPr id="23557" name="Прямоугольник 3"/>
          <p:cNvSpPr>
            <a:spLocks noChangeArrowheads="1"/>
          </p:cNvSpPr>
          <p:nvPr/>
        </p:nvSpPr>
        <p:spPr bwMode="auto">
          <a:xfrm>
            <a:off x="107950" y="1203325"/>
            <a:ext cx="5378450" cy="1893888"/>
          </a:xfrm>
          <a:prstGeom prst="rect">
            <a:avLst/>
          </a:prstGeom>
          <a:solidFill>
            <a:srgbClr val="00666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4500" indent="-444500" eaLnBrk="1" hangingPunct="1"/>
            <a:r>
              <a:rPr lang="ru-RU" altLang="ru-RU" sz="2800" dirty="0">
                <a:solidFill>
                  <a:schemeClr val="bg1"/>
                </a:solidFill>
                <a:latin typeface="Calibri" pitchFamily="34" charset="0"/>
              </a:rPr>
              <a:t>   </a:t>
            </a:r>
            <a:r>
              <a:rPr lang="ru-RU" altLang="ru-RU" sz="4800" baseline="50000" dirty="0">
                <a:solidFill>
                  <a:schemeClr val="bg1"/>
                </a:solidFill>
                <a:latin typeface="Calibri" pitchFamily="34" charset="0"/>
              </a:rPr>
              <a:t>«</a:t>
            </a:r>
            <a:r>
              <a:rPr lang="ru-RU" altLang="ru-RU" sz="2400" dirty="0">
                <a:solidFill>
                  <a:schemeClr val="bg1"/>
                </a:solidFill>
                <a:latin typeface="Calibri" pitchFamily="34" charset="0"/>
              </a:rPr>
              <a:t>В одиночку мы можем сделать так мало, зато сколько мы можем сделать все вместе </a:t>
            </a:r>
            <a:r>
              <a:rPr lang="ru-RU" altLang="ru-RU" sz="4400" baseline="-25000" dirty="0">
                <a:solidFill>
                  <a:schemeClr val="bg1"/>
                </a:solidFill>
                <a:latin typeface="Calibri" pitchFamily="34" charset="0"/>
              </a:rPr>
              <a:t>»</a:t>
            </a:r>
            <a:r>
              <a:rPr lang="ru-RU" altLang="ru-RU" sz="32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altLang="ru-RU" sz="2400" baseline="50000" dirty="0">
                <a:solidFill>
                  <a:schemeClr val="bg1"/>
                </a:solidFill>
                <a:latin typeface="Calibri" pitchFamily="34" charset="0"/>
              </a:rPr>
              <a:t>                 </a:t>
            </a:r>
            <a:endParaRPr lang="ru-RU" altLang="ru-RU" sz="2400" dirty="0">
              <a:solidFill>
                <a:schemeClr val="bg1"/>
              </a:solidFill>
              <a:latin typeface="Calibri" pitchFamily="34" charset="0"/>
            </a:endParaRPr>
          </a:p>
          <a:p>
            <a:pPr marL="444500" indent="-444500" eaLnBrk="1" hangingPunct="1">
              <a:spcBef>
                <a:spcPts val="600"/>
              </a:spcBef>
            </a:pPr>
            <a:r>
              <a:rPr lang="ru-RU" altLang="ru-RU" sz="2400" dirty="0">
                <a:solidFill>
                  <a:schemeClr val="bg1"/>
                </a:solidFill>
                <a:latin typeface="Calibri" pitchFamily="34" charset="0"/>
              </a:rPr>
              <a:t>                                             </a:t>
            </a:r>
            <a:r>
              <a:rPr lang="ru-RU" altLang="ru-RU" sz="2400" dirty="0" err="1">
                <a:solidFill>
                  <a:schemeClr val="bg1"/>
                </a:solidFill>
                <a:latin typeface="Calibri" pitchFamily="34" charset="0"/>
              </a:rPr>
              <a:t>Хелен</a:t>
            </a:r>
            <a:r>
              <a:rPr lang="ru-RU" altLang="ru-RU" sz="24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ru-RU" altLang="ru-RU" sz="2400" dirty="0" err="1">
                <a:solidFill>
                  <a:schemeClr val="bg1"/>
                </a:solidFill>
                <a:latin typeface="Calibri" pitchFamily="34" charset="0"/>
              </a:rPr>
              <a:t>Келлер</a:t>
            </a:r>
            <a:endParaRPr lang="ru-RU" altLang="ru-RU" sz="1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"/>
          <p:cNvSpPr txBox="1"/>
          <p:nvPr/>
        </p:nvSpPr>
        <p:spPr>
          <a:xfrm>
            <a:off x="410402" y="444456"/>
            <a:ext cx="5321658" cy="4131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Кузьмина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Ксения Алексеевна</a:t>
            </a:r>
            <a:endParaRPr sz="2800" b="1" dirty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 indent="-177800">
              <a:spcBef>
                <a:spcPts val="1200"/>
              </a:spcBef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доцент каф. менеджмента и ГМУ </a:t>
            </a:r>
            <a:endParaRPr lang="ru-RU" sz="1600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>
              <a:spcBef>
                <a:spcPts val="300"/>
              </a:spcBef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Санкт-Петербургский университет</a:t>
            </a:r>
          </a:p>
          <a:p>
            <a:pPr marL="177800" lvl="0">
              <a:spcBef>
                <a:spcPts val="300"/>
              </a:spcBef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экономики и менеджмента  </a:t>
            </a:r>
          </a:p>
          <a:p>
            <a:pPr marL="177800" lvl="0" indent="-1778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MPA </a:t>
            </a: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ru-RU" sz="1600" dirty="0" err="1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РАНХиГС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</a:p>
          <a:p>
            <a:pPr marL="177800" lvl="0" indent="-17780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1600" dirty="0" err="1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к.филол.н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(СПбГУ)</a:t>
            </a:r>
          </a:p>
          <a:p>
            <a:pPr marL="177800" lvl="0" indent="-1778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CPLP</a:t>
            </a: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сертифицированный эксперт </a:t>
            </a:r>
            <a:endParaRPr lang="ru-RU" sz="1600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>
              <a:spcBef>
                <a:spcPts val="300"/>
              </a:spcBef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в 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области оценки эффективности </a:t>
            </a:r>
            <a:endParaRPr lang="ru-RU" sz="1600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>
              <a:spcBef>
                <a:spcPts val="300"/>
              </a:spcBef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обучения 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и </a:t>
            </a: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развития (</a:t>
            </a: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Association </a:t>
            </a:r>
            <a:endParaRPr lang="ru-RU" sz="1600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7800" lvl="0">
              <a:spcBef>
                <a:spcPts val="300"/>
              </a:spcBef>
            </a:pP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for </a:t>
            </a: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Talent Development, USA</a:t>
            </a:r>
            <a:r>
              <a:rPr lang="en-US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lang="en-US" sz="1600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>
              <a:spcBef>
                <a:spcPts val="300"/>
              </a:spcBef>
              <a:buFont typeface="Wingdings" pitchFamily="2" charset="2"/>
              <a:buChar char="§"/>
            </a:pPr>
            <a:r>
              <a:rPr lang="ru-RU" sz="1600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бизнес-консультант</a:t>
            </a:r>
          </a:p>
        </p:txBody>
      </p:sp>
      <p:sp>
        <p:nvSpPr>
          <p:cNvPr id="145" name="Google Shape;145;p6"/>
          <p:cNvSpPr txBox="1"/>
          <p:nvPr/>
        </p:nvSpPr>
        <p:spPr>
          <a:xfrm>
            <a:off x="4824487" y="1420269"/>
            <a:ext cx="428484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1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VK https://vk.com/id7768</a:t>
            </a:r>
            <a:r>
              <a:rPr lang="ru-RU" sz="1800" b="1" dirty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ru-RU" sz="1800" b="1" dirty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lang="en-US" sz="1800" b="1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lnSpc>
                <a:spcPct val="200000"/>
              </a:lnSpc>
            </a:pPr>
            <a:endParaRPr lang="en-US" sz="1800" b="1" dirty="0" smtClean="0">
              <a:solidFill>
                <a:srgbClr val="00666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0">
              <a:lnSpc>
                <a:spcPct val="200000"/>
              </a:lnSpc>
            </a:pPr>
            <a:r>
              <a:rPr lang="en-US" sz="1800" b="1" dirty="0" err="1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ksenia.kuzmina.rus</a:t>
            </a:r>
            <a:r>
              <a:rPr lang="ru-RU" sz="1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@</a:t>
            </a:r>
            <a:r>
              <a:rPr lang="en-US" sz="1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g</a:t>
            </a:r>
            <a:r>
              <a:rPr lang="ru-RU" sz="1800" b="1" dirty="0" err="1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mail.com</a:t>
            </a:r>
            <a:endParaRPr dirty="0"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r>
              <a:rPr lang="ru-RU" sz="1800" b="1" dirty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7 </a:t>
            </a:r>
            <a:r>
              <a:rPr lang="ru-RU" sz="1800" b="1" dirty="0" smtClean="0">
                <a:solidFill>
                  <a:srgbClr val="006666"/>
                </a:solidFill>
                <a:latin typeface="Verdana"/>
                <a:ea typeface="Verdana"/>
                <a:cs typeface="Verdana"/>
                <a:sym typeface="Verdana"/>
              </a:rPr>
              <a:t>(905) 220-27-95</a:t>
            </a:r>
            <a:endParaRPr dirty="0"/>
          </a:p>
        </p:txBody>
      </p:sp>
      <p:cxnSp>
        <p:nvCxnSpPr>
          <p:cNvPr id="148" name="Google Shape;148;p6"/>
          <p:cNvCxnSpPr/>
          <p:nvPr/>
        </p:nvCxnSpPr>
        <p:spPr>
          <a:xfrm rot="10800000">
            <a:off x="4624162" y="1725376"/>
            <a:ext cx="0" cy="2199613"/>
          </a:xfrm>
          <a:prstGeom prst="straightConnector1">
            <a:avLst/>
          </a:prstGeom>
          <a:noFill/>
          <a:ln w="1905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9" name="Google Shape;149;p6"/>
          <p:cNvPicPr preferRelativeResize="0"/>
          <p:nvPr/>
        </p:nvPicPr>
        <p:blipFill rotWithShape="1">
          <a:blip r:embed="rId4">
            <a:alphaModFix/>
          </a:blip>
          <a:srcRect l="9564" t="28506" r="10612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 txBox="1">
            <a:spLocks noGrp="1"/>
          </p:cNvSpPr>
          <p:nvPr>
            <p:ph type="sldNum" idx="12"/>
          </p:nvPr>
        </p:nvSpPr>
        <p:spPr>
          <a:xfrm>
            <a:off x="6948264" y="48254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800">
                <a:solidFill>
                  <a:schemeClr val="lt1"/>
                </a:solidFill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 sz="1800">
              <a:solidFill>
                <a:schemeClr val="lt1"/>
              </a:solidFill>
            </a:endParaRPr>
          </a:p>
        </p:txBody>
      </p:sp>
      <p:pic>
        <p:nvPicPr>
          <p:cNvPr id="9" name="Рисунок 8" descr="qr-code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9391" y="2101756"/>
            <a:ext cx="1253887" cy="12538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2052</Words>
  <Application>Microsoft Office PowerPoint</Application>
  <PresentationFormat>Экран (16:9)</PresentationFormat>
  <Paragraphs>322</Paragraphs>
  <Slides>33</Slides>
  <Notes>32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Прохоров Алексей Александров</dc:creator>
  <cp:lastModifiedBy>c400</cp:lastModifiedBy>
  <cp:revision>45</cp:revision>
  <dcterms:created xsi:type="dcterms:W3CDTF">2023-03-28T08:35:09Z</dcterms:created>
  <dcterms:modified xsi:type="dcterms:W3CDTF">2023-04-13T06:09:35Z</dcterms:modified>
</cp:coreProperties>
</file>