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80" r:id="rId2"/>
    <p:sldId id="281" r:id="rId3"/>
    <p:sldId id="282" r:id="rId4"/>
    <p:sldId id="289" r:id="rId5"/>
    <p:sldId id="283" r:id="rId6"/>
    <p:sldId id="284" r:id="rId7"/>
    <p:sldId id="286" r:id="rId8"/>
    <p:sldId id="287" r:id="rId9"/>
    <p:sldId id="288" r:id="rId10"/>
    <p:sldId id="291" r:id="rId11"/>
    <p:sldId id="265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1C3661"/>
    <a:srgbClr val="2A064E"/>
    <a:srgbClr val="3F0975"/>
    <a:srgbClr val="28064A"/>
    <a:srgbClr val="28213A"/>
    <a:srgbClr val="FECED3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57" y="4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94AE4-B947-4E6C-8AF1-7FEB08573C46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EBBDD-72FE-4DD5-96AB-7DEA476F6C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386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AEBBDD-72FE-4DD5-96AB-7DEA476F6C4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768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56BF1-D438-4ADC-BF40-379CE7036D1C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18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A2436-A9F3-4C23-81BE-41BA2F4E131A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29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C35A-1563-49F6-840E-E6815B86D498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56A-C577-4F0C-B104-0B26FED6FAA9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7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EA8A-2785-42E4-B330-95A7CB540A1F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61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9202B-F661-4974-B043-E2B986C416EE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10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82E25-82FC-4B89-B179-CA7CD11F838A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3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23BF-C312-4AFE-B769-AB887546879B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2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6501-9908-47AF-94A9-6E4CAC330354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4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8701-F5B1-4654-841E-33813BC524F3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40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5FD7B-2682-49B9-877C-7F5DBAA82D2C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8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F835-C8F5-45D1-AA94-F101E4690C25}" type="datetime1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7B3F-7BAF-4858-8F3C-F1AE1554FA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1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.filyakov@internet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89979" y="2566578"/>
            <a:ext cx="350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Тема выступления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600" y="3374783"/>
            <a:ext cx="1039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ФИО</a:t>
            </a:r>
          </a:p>
          <a:p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Регалии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12015"/>
            <a:ext cx="3527673" cy="7791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10" y="0"/>
            <a:ext cx="9168980" cy="54726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858" y="2259239"/>
            <a:ext cx="81574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Цифровые комплексы для контроля выполнения сварочных работ</a:t>
            </a: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360237" y="3218303"/>
            <a:ext cx="5507907" cy="1241822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</a:rPr>
              <a:t>Филяков Алексей Евгеньевич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К.Т.Н., доцент кафедры МТ-7 МГТУ им. Н.Э. Баумана, Руководитель по корпоративным коммуникациям ФГАУ «НУЦСК при МГТУ им. Н.Э. Баумана», Руководитель по спец. проектам ООО "ШТОРМ"</a:t>
            </a:r>
          </a:p>
          <a:p>
            <a:pPr algn="l"/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7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649D1-C9CB-4F00-888C-2A9F96201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3478"/>
            <a:ext cx="4375398" cy="99417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Цифровизация сварочных процессов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E1FF3C-7FAD-9E7E-9ABD-E26143089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17650"/>
            <a:ext cx="4231382" cy="3263504"/>
          </a:xfrm>
        </p:spPr>
        <p:txBody>
          <a:bodyPr/>
          <a:lstStyle/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Управление сварочными процессами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Повышение качества сварочных процессов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Цифровой контроль технологии сварки</a:t>
            </a:r>
          </a:p>
          <a:p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Переход к ведению исполнительной 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документации в цифровом виде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5B498D-C9EB-2C3D-1A84-F972EB185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5326C8-DE3D-38F7-6206-7A566A1BDD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DA30C770-0ED9-0A37-F1B2-D82B834D1C6E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2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4F37FC4-7185-A0F0-29F3-57DABC22D86B}"/>
              </a:ext>
            </a:extLst>
          </p:cNvPr>
          <p:cNvSpPr/>
          <p:nvPr/>
        </p:nvSpPr>
        <p:spPr>
          <a:xfrm>
            <a:off x="5076056" y="2499742"/>
            <a:ext cx="1440160" cy="10801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6D9DE3D-E51E-7B00-D075-98E4AB5C3D27}"/>
              </a:ext>
            </a:extLst>
          </p:cNvPr>
          <p:cNvSpPr/>
          <p:nvPr/>
        </p:nvSpPr>
        <p:spPr>
          <a:xfrm>
            <a:off x="5075343" y="1186119"/>
            <a:ext cx="1440160" cy="10801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8110E98-98AE-B56E-CC2A-018EF2FADC65}"/>
              </a:ext>
            </a:extLst>
          </p:cNvPr>
          <p:cNvSpPr/>
          <p:nvPr/>
        </p:nvSpPr>
        <p:spPr>
          <a:xfrm>
            <a:off x="6730814" y="1183578"/>
            <a:ext cx="1440160" cy="10801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70A18F9-6C30-1D6C-DFBD-D1150DBB05E4}"/>
              </a:ext>
            </a:extLst>
          </p:cNvPr>
          <p:cNvSpPr/>
          <p:nvPr/>
        </p:nvSpPr>
        <p:spPr>
          <a:xfrm>
            <a:off x="6732240" y="2487836"/>
            <a:ext cx="1440160" cy="10801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790F320C-02BC-E187-0180-963FF9644D68}"/>
              </a:ext>
            </a:extLst>
          </p:cNvPr>
          <p:cNvSpPr/>
          <p:nvPr/>
        </p:nvSpPr>
        <p:spPr>
          <a:xfrm>
            <a:off x="5816414" y="1857694"/>
            <a:ext cx="1635906" cy="1080119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F4CA0D-D67E-84EF-92D9-A8625ECDB5E8}"/>
              </a:ext>
            </a:extLst>
          </p:cNvPr>
          <p:cNvSpPr txBox="1"/>
          <p:nvPr/>
        </p:nvSpPr>
        <p:spPr>
          <a:xfrm>
            <a:off x="5148895" y="1458660"/>
            <a:ext cx="129305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kern="1200" dirty="0">
                <a:latin typeface="Arial" panose="020B0604020202020204" pitchFamily="34" charset="0"/>
                <a:cs typeface="Arial" panose="020B0604020202020204" pitchFamily="34" charset="0"/>
              </a:rPr>
              <a:t>Контроль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142E324-6F41-8BD8-D599-85625DAC386E}"/>
              </a:ext>
            </a:extLst>
          </p:cNvPr>
          <p:cNvSpPr txBox="1"/>
          <p:nvPr/>
        </p:nvSpPr>
        <p:spPr>
          <a:xfrm>
            <a:off x="6872854" y="1457880"/>
            <a:ext cx="113529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kern="1200" dirty="0">
                <a:latin typeface="Arial" panose="020B0604020202020204" pitchFamily="34" charset="0"/>
                <a:cs typeface="Arial" panose="020B0604020202020204" pitchFamily="34" charset="0"/>
              </a:rPr>
              <a:t>Проекты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EC445C6-EE9F-AE5E-4C22-45FB6F0637B1}"/>
              </a:ext>
            </a:extLst>
          </p:cNvPr>
          <p:cNvSpPr txBox="1"/>
          <p:nvPr/>
        </p:nvSpPr>
        <p:spPr>
          <a:xfrm>
            <a:off x="5290416" y="2948248"/>
            <a:ext cx="1010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Надзор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C7F1C2-0D7E-FFD5-E8BC-F7A5EBB9ADA3}"/>
              </a:ext>
            </a:extLst>
          </p:cNvPr>
          <p:cNvSpPr txBox="1"/>
          <p:nvPr/>
        </p:nvSpPr>
        <p:spPr>
          <a:xfrm>
            <a:off x="6955224" y="2891135"/>
            <a:ext cx="1714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Рабочий процесс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74CCA6-CD61-0F74-1AC9-3B6D74A2E3D1}"/>
              </a:ext>
            </a:extLst>
          </p:cNvPr>
          <p:cNvSpPr txBox="1"/>
          <p:nvPr/>
        </p:nvSpPr>
        <p:spPr>
          <a:xfrm>
            <a:off x="5710777" y="1885797"/>
            <a:ext cx="18657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Цифровая система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3215744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8AC145-1CD7-BCBA-954D-F0AE3A2D9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42" y="242603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Современные системы мониторинга процессов сварки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ABD04D-8A04-0F55-76E7-9055F531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84E2E5-708A-0FB1-5261-DAB9BC152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6" name="Номер слайда 4">
            <a:extLst>
              <a:ext uri="{FF2B5EF4-FFF2-40B4-BE49-F238E27FC236}">
                <a16:creationId xmlns:a16="http://schemas.microsoft.com/office/drawing/2014/main" id="{CA712A1B-FDF3-5D01-EEB6-5E1D93A62D02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3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1DAF7D-5FD8-27A0-FA07-AFA92BE8E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66" y="1184990"/>
            <a:ext cx="3174130" cy="11790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EEC08F-B222-2673-663C-EFB82B09BA08}"/>
              </a:ext>
            </a:extLst>
          </p:cNvPr>
          <p:cNvSpPr txBox="1"/>
          <p:nvPr/>
        </p:nvSpPr>
        <p:spPr>
          <a:xfrm>
            <a:off x="432048" y="2447011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ООО «Эллой», система </a:t>
            </a:r>
            <a:r>
              <a:rPr lang="ru-RU" sz="1400" dirty="0" err="1"/>
              <a:t>Weld</a:t>
            </a:r>
            <a:r>
              <a:rPr lang="ru-RU" sz="1400" dirty="0"/>
              <a:t> Telecom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F27DDBC-6284-5152-1755-AA55BB453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6" y="1112227"/>
            <a:ext cx="951843" cy="13471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D5A5CC-C1F1-075E-E4E3-975305366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27" y="2768759"/>
            <a:ext cx="2359174" cy="125975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6D186A-C369-AB2C-D273-8B0E67227A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3898" y="2799000"/>
            <a:ext cx="3199991" cy="1284814"/>
          </a:xfrm>
          <a:prstGeom prst="rect">
            <a:avLst/>
          </a:prstGeom>
        </p:spPr>
      </p:pic>
      <p:sp>
        <p:nvSpPr>
          <p:cNvPr id="13" name="Прямоугольник 4">
            <a:extLst>
              <a:ext uri="{FF2B5EF4-FFF2-40B4-BE49-F238E27FC236}">
                <a16:creationId xmlns:a16="http://schemas.microsoft.com/office/drawing/2014/main" id="{D6D06D2E-70C2-2B32-81C7-55E5FE0F4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859" y="2418484"/>
            <a:ext cx="340410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  <a:cs typeface="Noto Sans CJK SC" charset="0"/>
              </a:defRPr>
            </a:lvl9pPr>
          </a:lstStyle>
          <a:p>
            <a:pPr defTabSz="914400"/>
            <a:r>
              <a:rPr lang="ru-RU" altLang="ru-RU" sz="1200" dirty="0">
                <a:solidFill>
                  <a:srgbClr val="000000"/>
                </a:solidFill>
                <a:cs typeface="Arial" panose="020B0604020202020204" pitchFamily="34" charset="0"/>
              </a:rPr>
              <a:t>ООО «Шторм-</a:t>
            </a:r>
            <a:r>
              <a:rPr lang="ru-RU" altLang="ru-RU" sz="1200" dirty="0" err="1">
                <a:solidFill>
                  <a:srgbClr val="000000"/>
                </a:solidFill>
                <a:cs typeface="Arial" panose="020B0604020202020204" pitchFamily="34" charset="0"/>
              </a:rPr>
              <a:t>Лорх</a:t>
            </a:r>
            <a:r>
              <a:rPr lang="ru-RU" altLang="ru-RU" sz="1200" dirty="0">
                <a:solidFill>
                  <a:srgbClr val="000000"/>
                </a:solidFill>
                <a:cs typeface="Arial" panose="020B0604020202020204" pitchFamily="34" charset="0"/>
              </a:rPr>
              <a:t>», система </a:t>
            </a:r>
            <a:r>
              <a:rPr lang="en-US" altLang="ru-RU" sz="1200" dirty="0">
                <a:solidFill>
                  <a:srgbClr val="000000"/>
                </a:solidFill>
                <a:cs typeface="Arial" panose="020B0604020202020204" pitchFamily="34" charset="0"/>
              </a:rPr>
              <a:t>Q-data</a:t>
            </a:r>
            <a:endParaRPr lang="ru-RU" altLang="ru-RU" sz="12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78ACE2-6B7C-1CCE-70E9-4B581B9D8300}"/>
              </a:ext>
            </a:extLst>
          </p:cNvPr>
          <p:cNvSpPr txBox="1"/>
          <p:nvPr/>
        </p:nvSpPr>
        <p:spPr>
          <a:xfrm>
            <a:off x="463285" y="4083813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Miller Electric (</a:t>
            </a:r>
            <a:r>
              <a:rPr lang="ru-RU" sz="1200" dirty="0"/>
              <a:t>США), система </a:t>
            </a:r>
            <a:r>
              <a:rPr lang="en-US" sz="1200" dirty="0"/>
              <a:t>Insight CenterPoint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829F12-132F-A4BE-35E5-7CD5CA60CF06}"/>
              </a:ext>
            </a:extLst>
          </p:cNvPr>
          <p:cNvSpPr txBox="1"/>
          <p:nvPr/>
        </p:nvSpPr>
        <p:spPr>
          <a:xfrm>
            <a:off x="4572000" y="4083813"/>
            <a:ext cx="4679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Fronius (</a:t>
            </a:r>
            <a:r>
              <a:rPr lang="ru-RU" sz="1200" dirty="0"/>
              <a:t>Австрия), система </a:t>
            </a:r>
            <a:r>
              <a:rPr lang="en-US" sz="1200" dirty="0" err="1"/>
              <a:t>WeldCube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91037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F6180-89E3-8266-F6CE-7EA3759E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02393"/>
            <a:ext cx="8377014" cy="99417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Схема подключения системы Q-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(ООО «Шторм-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Лорх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») к оборудованию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0895D8-1A78-FE0C-1590-6227F6A34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4C1D7D-3716-A370-EDED-21C7E257C1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4515E02-9ACA-F809-B5D4-3BA2CB1AA88C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4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221902-51A3-34BB-9927-CE8D9037B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510" y="1383911"/>
            <a:ext cx="5479339" cy="339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8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F6180-89E3-8266-F6CE-7EA3759E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Типовая схема систем мониторинга сварочных процессов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0895D8-1A78-FE0C-1590-6227F6A34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4C1D7D-3716-A370-EDED-21C7E257C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4515E02-9ACA-F809-B5D4-3BA2CB1AA88C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5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6ED94B7-BE1F-7CD6-5778-6D472E42F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90" y="1071063"/>
            <a:ext cx="3997653" cy="195356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8C6ADC-BFB9-DCE3-166F-04B5A0AB7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7234" y="1030898"/>
            <a:ext cx="3229108" cy="2160759"/>
          </a:xfrm>
          <a:prstGeom prst="rect">
            <a:avLst/>
          </a:prstGeom>
        </p:spPr>
      </p:pic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B71410A5-D6E2-AB7C-36F3-8D0B8C234289}"/>
              </a:ext>
            </a:extLst>
          </p:cNvPr>
          <p:cNvSpPr/>
          <p:nvPr/>
        </p:nvSpPr>
        <p:spPr>
          <a:xfrm>
            <a:off x="4348689" y="1713882"/>
            <a:ext cx="648072" cy="6679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063454-BDF6-EA35-EEF7-3D0DAF683933}"/>
              </a:ext>
            </a:extLst>
          </p:cNvPr>
          <p:cNvSpPr txBox="1"/>
          <p:nvPr/>
        </p:nvSpPr>
        <p:spPr>
          <a:xfrm>
            <a:off x="1043608" y="3256185"/>
            <a:ext cx="732772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Системы мониторинга процессов сварки используются для: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документирования их параметров,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анализа расхода материалов,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использования рабочего времени,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регистрации выхода параметров за пределы допусков, соблюдения дисциплины сварщиками.</a:t>
            </a:r>
          </a:p>
        </p:txBody>
      </p:sp>
    </p:spTree>
    <p:extLst>
      <p:ext uri="{BB962C8B-B14F-4D97-AF65-F5344CB8AC3E}">
        <p14:creationId xmlns:p14="http://schemas.microsoft.com/office/powerpoint/2010/main" val="3699149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F6180-89E3-8266-F6CE-7EA3759E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02555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Сварочные и производственные процессы как одно цифровое пространство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0895D8-1A78-FE0C-1590-6227F6A34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4C1D7D-3716-A370-EDED-21C7E257C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4515E02-9ACA-F809-B5D4-3BA2CB1AA88C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6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0AA3B47-DEF7-47C9-A7C1-F01965394F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07322"/>
            <a:ext cx="6120680" cy="335486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60FE2498-F70A-E5A4-3F47-6FB3904256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579862"/>
            <a:ext cx="360040" cy="36004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933074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F6180-89E3-8266-F6CE-7EA3759E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базы данных сварочного производства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0895D8-1A78-FE0C-1590-6227F6A34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4C1D7D-3716-A370-EDED-21C7E257C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4515E02-9ACA-F809-B5D4-3BA2CB1AA88C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7</a:t>
            </a:fld>
            <a:endParaRPr lang="ru-RU" sz="1800" dirty="0">
              <a:solidFill>
                <a:schemeClr val="bg1"/>
              </a:solidFill>
            </a:endParaRP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C62E6801-E36F-A540-B912-EEE2C9905BA1}"/>
              </a:ext>
            </a:extLst>
          </p:cNvPr>
          <p:cNvCxnSpPr>
            <a:cxnSpLocks/>
          </p:cNvCxnSpPr>
          <p:nvPr/>
        </p:nvCxnSpPr>
        <p:spPr>
          <a:xfrm>
            <a:off x="899592" y="2499742"/>
            <a:ext cx="684076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2AF98D45-513C-5D4A-F53B-350903E34C29}"/>
              </a:ext>
            </a:extLst>
          </p:cNvPr>
          <p:cNvCxnSpPr>
            <a:cxnSpLocks/>
          </p:cNvCxnSpPr>
          <p:nvPr/>
        </p:nvCxnSpPr>
        <p:spPr>
          <a:xfrm>
            <a:off x="949490" y="2499742"/>
            <a:ext cx="0" cy="50405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8FD8BEB2-FB6A-2620-292C-78E83AA423E0}"/>
              </a:ext>
            </a:extLst>
          </p:cNvPr>
          <p:cNvCxnSpPr>
            <a:cxnSpLocks/>
          </p:cNvCxnSpPr>
          <p:nvPr/>
        </p:nvCxnSpPr>
        <p:spPr>
          <a:xfrm>
            <a:off x="2555776" y="2499742"/>
            <a:ext cx="0" cy="50405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8CB0960C-2F3D-3ED7-D499-249F24D4E19B}"/>
              </a:ext>
            </a:extLst>
          </p:cNvPr>
          <p:cNvCxnSpPr>
            <a:cxnSpLocks/>
          </p:cNvCxnSpPr>
          <p:nvPr/>
        </p:nvCxnSpPr>
        <p:spPr>
          <a:xfrm>
            <a:off x="4283968" y="2499742"/>
            <a:ext cx="0" cy="50405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DBCB6CE8-B5E1-8FA9-8844-F40194FF3E92}"/>
              </a:ext>
            </a:extLst>
          </p:cNvPr>
          <p:cNvCxnSpPr>
            <a:cxnSpLocks/>
          </p:cNvCxnSpPr>
          <p:nvPr/>
        </p:nvCxnSpPr>
        <p:spPr>
          <a:xfrm>
            <a:off x="6012160" y="2499742"/>
            <a:ext cx="0" cy="50405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1E080BB7-501F-4A47-5C58-1BA853A1FDD1}"/>
              </a:ext>
            </a:extLst>
          </p:cNvPr>
          <p:cNvCxnSpPr>
            <a:cxnSpLocks/>
          </p:cNvCxnSpPr>
          <p:nvPr/>
        </p:nvCxnSpPr>
        <p:spPr>
          <a:xfrm>
            <a:off x="7668344" y="2499742"/>
            <a:ext cx="0" cy="50405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B2A70FC4-5496-A0D2-CD3F-D46F60BB3414}"/>
              </a:ext>
            </a:extLst>
          </p:cNvPr>
          <p:cNvSpPr txBox="1"/>
          <p:nvPr/>
        </p:nvSpPr>
        <p:spPr>
          <a:xfrm>
            <a:off x="323528" y="1819936"/>
            <a:ext cx="13498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Подготовка </a:t>
            </a:r>
            <a:br>
              <a:rPr lang="ru-RU" dirty="0"/>
            </a:br>
            <a:r>
              <a:rPr lang="ru-RU" dirty="0"/>
              <a:t>к сварке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2A17297-C8E4-19F1-120F-4366A7510F5E}"/>
              </a:ext>
            </a:extLst>
          </p:cNvPr>
          <p:cNvSpPr txBox="1"/>
          <p:nvPr/>
        </p:nvSpPr>
        <p:spPr>
          <a:xfrm>
            <a:off x="2051720" y="1819935"/>
            <a:ext cx="11156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Процесс </a:t>
            </a:r>
            <a:br>
              <a:rPr lang="ru-RU" dirty="0"/>
            </a:br>
            <a:r>
              <a:rPr lang="ru-RU" dirty="0"/>
              <a:t>сварки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F3062EA-499A-F28C-EF70-AFF5488838AA}"/>
              </a:ext>
            </a:extLst>
          </p:cNvPr>
          <p:cNvSpPr txBox="1"/>
          <p:nvPr/>
        </p:nvSpPr>
        <p:spPr>
          <a:xfrm>
            <a:off x="3320988" y="1811229"/>
            <a:ext cx="19259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Неразрушающий </a:t>
            </a:r>
            <a:br>
              <a:rPr lang="ru-RU" dirty="0"/>
            </a:br>
            <a:r>
              <a:rPr lang="ru-RU" dirty="0"/>
              <a:t>контроль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B6227F-D486-F61C-C4E2-AAB6D35488D1}"/>
              </a:ext>
            </a:extLst>
          </p:cNvPr>
          <p:cNvSpPr txBox="1"/>
          <p:nvPr/>
        </p:nvSpPr>
        <p:spPr>
          <a:xfrm>
            <a:off x="5027780" y="2072228"/>
            <a:ext cx="1863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Термообработка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5345BEA-C033-FF7F-DBAF-A6F38BD7D60D}"/>
              </a:ext>
            </a:extLst>
          </p:cNvPr>
          <p:cNvSpPr txBox="1"/>
          <p:nvPr/>
        </p:nvSpPr>
        <p:spPr>
          <a:xfrm>
            <a:off x="6679856" y="1518230"/>
            <a:ext cx="18630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Приемка </a:t>
            </a:r>
            <a:br>
              <a:rPr lang="ru-RU" dirty="0"/>
            </a:br>
            <a:r>
              <a:rPr lang="ru-RU" dirty="0"/>
              <a:t>исполнительной </a:t>
            </a:r>
            <a:br>
              <a:rPr lang="ru-RU" dirty="0"/>
            </a:br>
            <a:r>
              <a:rPr lang="ru-RU" dirty="0"/>
              <a:t>документации</a:t>
            </a:r>
          </a:p>
        </p:txBody>
      </p:sp>
      <p:pic>
        <p:nvPicPr>
          <p:cNvPr id="64" name="Рисунок 63" descr="Открытая книга">
            <a:extLst>
              <a:ext uri="{FF2B5EF4-FFF2-40B4-BE49-F238E27FC236}">
                <a16:creationId xmlns:a16="http://schemas.microsoft.com/office/drawing/2014/main" id="{945041D2-2AA3-C09D-4136-533A9F83A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290" y="3091524"/>
            <a:ext cx="914400" cy="914400"/>
          </a:xfrm>
          <a:prstGeom prst="rect">
            <a:avLst/>
          </a:prstGeom>
        </p:spPr>
      </p:pic>
      <p:pic>
        <p:nvPicPr>
          <p:cNvPr id="66" name="Рисунок 65" descr="Фейерверки">
            <a:extLst>
              <a:ext uri="{FF2B5EF4-FFF2-40B4-BE49-F238E27FC236}">
                <a16:creationId xmlns:a16="http://schemas.microsoft.com/office/drawing/2014/main" id="{BCF98F7F-3517-7AA2-6622-B8A7DEDF0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2278" y="3091524"/>
            <a:ext cx="914400" cy="914400"/>
          </a:xfrm>
          <a:prstGeom prst="rect">
            <a:avLst/>
          </a:prstGeom>
        </p:spPr>
      </p:pic>
      <p:pic>
        <p:nvPicPr>
          <p:cNvPr id="68" name="Рисунок 67" descr="Лупа">
            <a:extLst>
              <a:ext uri="{FF2B5EF4-FFF2-40B4-BE49-F238E27FC236}">
                <a16:creationId xmlns:a16="http://schemas.microsoft.com/office/drawing/2014/main" id="{4C078FFE-A1C7-693B-198D-3B11A01FB2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62772" y="3092307"/>
            <a:ext cx="914400" cy="914400"/>
          </a:xfrm>
          <a:prstGeom prst="rect">
            <a:avLst/>
          </a:prstGeom>
        </p:spPr>
      </p:pic>
      <p:pic>
        <p:nvPicPr>
          <p:cNvPr id="70" name="Рисунок 69" descr="Высокая температура">
            <a:extLst>
              <a:ext uri="{FF2B5EF4-FFF2-40B4-BE49-F238E27FC236}">
                <a16:creationId xmlns:a16="http://schemas.microsoft.com/office/drawing/2014/main" id="{768F1EFF-C943-E891-A6BC-EC74C811D6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54960" y="3045452"/>
            <a:ext cx="914400" cy="914400"/>
          </a:xfrm>
          <a:prstGeom prst="rect">
            <a:avLst/>
          </a:prstGeom>
        </p:spPr>
      </p:pic>
      <p:pic>
        <p:nvPicPr>
          <p:cNvPr id="72" name="Рисунок 71" descr="Значок сотрудника">
            <a:extLst>
              <a:ext uri="{FF2B5EF4-FFF2-40B4-BE49-F238E27FC236}">
                <a16:creationId xmlns:a16="http://schemas.microsoft.com/office/drawing/2014/main" id="{C778638D-F8B4-C5A1-3DF7-CD7C9271E2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11144" y="3078336"/>
            <a:ext cx="914400" cy="914400"/>
          </a:xfrm>
          <a:prstGeom prst="rect">
            <a:avLst/>
          </a:prstGeom>
        </p:spPr>
      </p:pic>
      <p:sp>
        <p:nvSpPr>
          <p:cNvPr id="73" name="Стрелка: вправо 72">
            <a:extLst>
              <a:ext uri="{FF2B5EF4-FFF2-40B4-BE49-F238E27FC236}">
                <a16:creationId xmlns:a16="http://schemas.microsoft.com/office/drawing/2014/main" id="{0D1CC1CF-EF47-31B7-1956-1C68AB37336B}"/>
              </a:ext>
            </a:extLst>
          </p:cNvPr>
          <p:cNvSpPr/>
          <p:nvPr/>
        </p:nvSpPr>
        <p:spPr>
          <a:xfrm>
            <a:off x="1572415" y="2931790"/>
            <a:ext cx="360037" cy="864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2276158C-264B-21D4-C931-5180A10158D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77792" y="2929428"/>
            <a:ext cx="377985" cy="938865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13572B3-7181-D3AF-44D1-194812EE0E7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21542" y="2943251"/>
            <a:ext cx="377985" cy="938865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C927AB71-99A1-2C58-B5A4-A8B25D81EE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45579" y="2929428"/>
            <a:ext cx="377985" cy="93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25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F6180-89E3-8266-F6CE-7EA3759E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44768"/>
            <a:ext cx="7673592" cy="99417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Применение искусственного интеллекта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0895D8-1A78-FE0C-1590-6227F6A34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4C1D7D-3716-A370-EDED-21C7E257C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4515E02-9ACA-F809-B5D4-3BA2CB1AA88C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8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487C6A-C6E8-D905-855D-D99E326B3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15" y="1123912"/>
            <a:ext cx="7380312" cy="3540958"/>
          </a:xfrm>
          <a:prstGeom prst="rect">
            <a:avLst/>
          </a:prstGeom>
        </p:spPr>
      </p:pic>
      <p:sp>
        <p:nvSpPr>
          <p:cNvPr id="6" name="Цилиндр 5">
            <a:extLst>
              <a:ext uri="{FF2B5EF4-FFF2-40B4-BE49-F238E27FC236}">
                <a16:creationId xmlns:a16="http://schemas.microsoft.com/office/drawing/2014/main" id="{117BBC85-D70A-D941-6C5B-3DEE02E73430}"/>
              </a:ext>
            </a:extLst>
          </p:cNvPr>
          <p:cNvSpPr/>
          <p:nvPr/>
        </p:nvSpPr>
        <p:spPr>
          <a:xfrm>
            <a:off x="5652120" y="1779662"/>
            <a:ext cx="504056" cy="50405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Глаз">
            <a:extLst>
              <a:ext uri="{FF2B5EF4-FFF2-40B4-BE49-F238E27FC236}">
                <a16:creationId xmlns:a16="http://schemas.microsoft.com/office/drawing/2014/main" id="{93D589A8-4E64-D5E0-D8CC-E5A698367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32240" y="3075806"/>
            <a:ext cx="552636" cy="552636"/>
          </a:xfrm>
          <a:prstGeom prst="rect">
            <a:avLst/>
          </a:prstGeom>
        </p:spPr>
      </p:pic>
      <p:pic>
        <p:nvPicPr>
          <p:cNvPr id="12" name="Рисунок 11" descr="Голова с шестеренками">
            <a:extLst>
              <a:ext uri="{FF2B5EF4-FFF2-40B4-BE49-F238E27FC236}">
                <a16:creationId xmlns:a16="http://schemas.microsoft.com/office/drawing/2014/main" id="{B2147436-7C8A-D791-140E-9D3EA62608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90029" y="1688608"/>
            <a:ext cx="701540" cy="701540"/>
          </a:xfrm>
          <a:prstGeom prst="rect">
            <a:avLst/>
          </a:prstGeom>
        </p:spPr>
      </p:pic>
      <p:pic>
        <p:nvPicPr>
          <p:cNvPr id="16" name="Рисунок 15" descr="Контрольный список">
            <a:extLst>
              <a:ext uri="{FF2B5EF4-FFF2-40B4-BE49-F238E27FC236}">
                <a16:creationId xmlns:a16="http://schemas.microsoft.com/office/drawing/2014/main" id="{F9A8DDA5-F857-8DD2-E070-1C8561C014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18927" y="3042237"/>
            <a:ext cx="583315" cy="583315"/>
          </a:xfrm>
          <a:prstGeom prst="rect">
            <a:avLst/>
          </a:prstGeom>
        </p:spPr>
      </p:pic>
      <p:pic>
        <p:nvPicPr>
          <p:cNvPr id="18" name="Рисунок 17" descr="Сеть">
            <a:extLst>
              <a:ext uri="{FF2B5EF4-FFF2-40B4-BE49-F238E27FC236}">
                <a16:creationId xmlns:a16="http://schemas.microsoft.com/office/drawing/2014/main" id="{1114D0C3-FF5E-4D16-6E75-92CE47E9E3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39952" y="1688608"/>
            <a:ext cx="5040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10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F6180-89E3-8266-F6CE-7EA3759E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44" y="317659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Основные дефекты сварных соединений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сварке магистральных трубопроводов</a:t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AF1B009-22E4-3990-4A0F-32CDE2BF5E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3892" y="1370013"/>
            <a:ext cx="7316215" cy="3262312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0895D8-1A78-FE0C-1590-6227F6A34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4C1D7D-3716-A370-EDED-21C7E257C1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4515E02-9ACA-F809-B5D4-3BA2CB1AA88C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9</a:t>
            </a:fld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9" name="TextBox 25">
            <a:extLst>
              <a:ext uri="{FF2B5EF4-FFF2-40B4-BE49-F238E27FC236}">
                <a16:creationId xmlns:a16="http://schemas.microsoft.com/office/drawing/2014/main" id="{AB7ACDBD-7CF2-3511-30F5-1C81174A8613}"/>
              </a:ext>
            </a:extLst>
          </p:cNvPr>
          <p:cNvSpPr txBox="1">
            <a:spLocks noChangeArrowheads="1"/>
          </p:cNvSpPr>
          <p:nvPr/>
        </p:nvSpPr>
        <p:spPr bwMode="auto">
          <a:xfrm rot="1800000">
            <a:off x="1253170" y="3858025"/>
            <a:ext cx="13128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1200" b="1" dirty="0">
                <a:solidFill>
                  <a:schemeClr val="tx1"/>
                </a:solidFill>
              </a:rPr>
              <a:t>Подрезы, переходящие в </a:t>
            </a:r>
            <a:r>
              <a:rPr lang="ru-RU" altLang="ru-RU" sz="1200" b="1" dirty="0" err="1">
                <a:solidFill>
                  <a:schemeClr val="tx1"/>
                </a:solidFill>
              </a:rPr>
              <a:t>несплавления</a:t>
            </a:r>
            <a:endParaRPr lang="ru-RU" alt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481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F6180-89E3-8266-F6CE-7EA3759E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544" y="317659"/>
            <a:ext cx="8236904" cy="99417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Проблемы прогнозирования возникновения дефектов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0895D8-1A78-FE0C-1590-6227F6A34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4C1D7D-3716-A370-EDED-21C7E257C1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7" name="Номер слайда 4">
            <a:extLst>
              <a:ext uri="{FF2B5EF4-FFF2-40B4-BE49-F238E27FC236}">
                <a16:creationId xmlns:a16="http://schemas.microsoft.com/office/drawing/2014/main" id="{A4515E02-9ACA-F809-B5D4-3BA2CB1AA88C}"/>
              </a:ext>
            </a:extLst>
          </p:cNvPr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10</a:t>
            </a:fld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F521C8-2705-C5A5-252E-29384FA8A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203598"/>
            <a:ext cx="5904656" cy="346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516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9551" y="555526"/>
            <a:ext cx="374440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Филяков Алексей Евгеньевич</a:t>
            </a:r>
          </a:p>
          <a:p>
            <a:endParaRPr lang="ru-RU" sz="2800" b="1" dirty="0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Руководитель по корпоративным коммуникациям ФГАУ «НУЦСК при МГТУ им. Н.Э. Баумана», Руководитель по спец. проектам ООО "ШТОРМ"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51109" y="1515805"/>
            <a:ext cx="3842217" cy="1663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b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a.filyakov@internet.ru</a:t>
            </a:r>
            <a:endParaRPr lang="ru-RU" b="1" dirty="0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+7 (903) 275-95-11</a:t>
            </a:r>
            <a:endParaRPr lang="en-US" b="1" dirty="0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467210" y="1725376"/>
            <a:ext cx="0" cy="2199613"/>
          </a:xfrm>
          <a:prstGeom prst="line">
            <a:avLst/>
          </a:prstGeom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pPr/>
              <a:t>11</a:t>
            </a:fld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42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2642</TotalTime>
  <Words>286</Words>
  <Application>Microsoft Office PowerPoint</Application>
  <PresentationFormat>Экран (16:9)</PresentationFormat>
  <Paragraphs>65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Verdana</vt:lpstr>
      <vt:lpstr>Тема Office</vt:lpstr>
      <vt:lpstr>Презентация PowerPoint</vt:lpstr>
      <vt:lpstr>Цифровизация сварочных процессов</vt:lpstr>
      <vt:lpstr>Современные системы мониторинга процессов сварки </vt:lpstr>
      <vt:lpstr>Схема подключения системы Q-data (ООО «Шторм-Лорх») к оборудованию</vt:lpstr>
      <vt:lpstr>Типовая схема систем мониторинга сварочных процессов </vt:lpstr>
      <vt:lpstr>Сварочные и производственные процессы как одно цифровое пространство</vt:lpstr>
      <vt:lpstr>Формирование базы данных сварочного производства</vt:lpstr>
      <vt:lpstr>Применение искусственного интеллекта</vt:lpstr>
      <vt:lpstr>Основные дефекты сварных соединений  при сварке магистральных трубопроводов </vt:lpstr>
      <vt:lpstr>Проблемы прогнозирования возникновения дефектов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Прохоров Алексей Александров</dc:creator>
  <cp:lastModifiedBy>ASUS</cp:lastModifiedBy>
  <cp:revision>71</cp:revision>
  <dcterms:created xsi:type="dcterms:W3CDTF">2023-03-28T08:35:09Z</dcterms:created>
  <dcterms:modified xsi:type="dcterms:W3CDTF">2023-04-10T22:20:53Z</dcterms:modified>
</cp:coreProperties>
</file>