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80" r:id="rId2"/>
    <p:sldId id="278" r:id="rId3"/>
    <p:sldId id="272" r:id="rId4"/>
    <p:sldId id="271" r:id="rId5"/>
    <p:sldId id="270" r:id="rId6"/>
    <p:sldId id="281" r:id="rId7"/>
    <p:sldId id="282" r:id="rId8"/>
    <p:sldId id="283" r:id="rId9"/>
    <p:sldId id="284" r:id="rId10"/>
    <p:sldId id="285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6666"/>
    <a:srgbClr val="1C3661"/>
    <a:srgbClr val="2A064E"/>
    <a:srgbClr val="3F0975"/>
    <a:srgbClr val="28064A"/>
    <a:srgbClr val="28213A"/>
    <a:srgbClr val="FECED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00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94AE4-B947-4E6C-8AF1-7FEB08573C46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EBBDD-72FE-4DD5-96AB-7DEA476F6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8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56BF1-D438-4ADC-BF40-379CE7036D1C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1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A2436-A9F3-4C23-81BE-41BA2F4E131A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35A-1563-49F6-840E-E6815B86D498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56A-C577-4F0C-B104-0B26FED6FAA9}" type="datetime1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EA8A-2785-42E4-B330-95A7CB540A1F}" type="datetime1">
              <a:rPr lang="ru-RU" smtClean="0"/>
              <a:t>13.04.2023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1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202B-F661-4974-B043-E2B986C416EE}" type="datetime1">
              <a:rPr lang="ru-RU" smtClean="0"/>
              <a:t>13.04.2023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2E25-82FC-4B89-B179-CA7CD11F838A}" type="datetime1">
              <a:rPr lang="ru-RU" smtClean="0"/>
              <a:t>13.04.2023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23BF-C312-4AFE-B769-AB887546879B}" type="datetime1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6501-9908-47AF-94A9-6E4CAC330354}" type="datetime1">
              <a:rPr lang="ru-RU" smtClean="0"/>
              <a:t>13.04.2023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4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8701-F5B1-4654-841E-33813BC524F3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0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FD7B-2682-49B9-877C-7F5DBAA82D2C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F835-C8F5-45D1-AA94-F101E4690C25}" type="datetime1">
              <a:rPr lang="ru-RU" smtClean="0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Тема выступления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ФИО</a:t>
            </a:r>
          </a:p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Регалии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" y="0"/>
            <a:ext cx="9168980" cy="5472608"/>
          </a:xfrm>
          <a:prstGeom prst="rect">
            <a:avLst/>
          </a:prstGeom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57858" y="3507854"/>
            <a:ext cx="6858000" cy="124182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</a:rPr>
              <a:t>Шадрина Анна Сергеевна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200" b="1" dirty="0">
                <a:solidFill>
                  <a:schemeClr val="bg1"/>
                </a:solidFill>
                <a:latin typeface="+mn-lt"/>
                <a:cs typeface="+mn-cs"/>
              </a:rPr>
              <a:t>Руководитель региональных продаж ИТ-решений для бизнеса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200" b="1" dirty="0">
                <a:solidFill>
                  <a:schemeClr val="bg1"/>
                </a:solidFill>
                <a:latin typeface="+mn-lt"/>
                <a:cs typeface="+mn-cs"/>
              </a:rPr>
              <a:t>Преподаватель бизнес-школы Уральского Федерального Университета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1200" b="1" dirty="0">
                <a:solidFill>
                  <a:schemeClr val="bg1"/>
                </a:solidFill>
              </a:rPr>
              <a:t>Бизнес-тренер международного класса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1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C6AC92-01B1-4EDB-933A-D7FB8159B567}"/>
              </a:ext>
            </a:extLst>
          </p:cNvPr>
          <p:cNvSpPr txBox="1"/>
          <p:nvPr/>
        </p:nvSpPr>
        <p:spPr>
          <a:xfrm>
            <a:off x="357858" y="2297073"/>
            <a:ext cx="8030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ПОЧЕМУ НЕ ЛЕТИТ?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ПОДВОДНЫЕ КАМНИ ИТ-ПРОЕКТОВ ПО ДОРАБОТКЕ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ГОТОВЫХ РЕШЕНИЙ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096" y="64294"/>
            <a:ext cx="3528392" cy="857250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</a:rPr>
              <a:t>ЗАГОЛОВОК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2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0CC49E98-3B26-4D18-9435-C3F51E55E165}"/>
              </a:ext>
            </a:extLst>
          </p:cNvPr>
          <p:cNvSpPr txBox="1">
            <a:spLocks/>
          </p:cNvSpPr>
          <p:nvPr/>
        </p:nvSpPr>
        <p:spPr>
          <a:xfrm>
            <a:off x="683568" y="195486"/>
            <a:ext cx="5239755" cy="1020792"/>
          </a:xfrm>
          <a:prstGeom prst="rect">
            <a:avLst/>
          </a:prstGeom>
        </p:spPr>
        <p:txBody>
          <a:bodyPr vert="horz" wrap="square" lIns="0" tIns="118745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Истории </a:t>
            </a:r>
            <a:r>
              <a:rPr lang="ru-RU" strike="sngStrike" spc="-250" dirty="0">
                <a:latin typeface="Finlandica" pitchFamily="2" charset="0"/>
              </a:rPr>
              <a:t>успехов</a:t>
            </a:r>
            <a:br>
              <a:rPr lang="ru-RU" spc="-250" dirty="0">
                <a:latin typeface="Finlandica" pitchFamily="2" charset="0"/>
              </a:rPr>
            </a:br>
            <a:r>
              <a:rPr lang="ru-RU" spc="-250" dirty="0">
                <a:latin typeface="Finlandica" pitchFamily="2" charset="0"/>
              </a:rPr>
              <a:t>провалов ИТ-проектов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D3D4555-41A0-4E6B-98FC-E7F9C0C471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" y="2058891"/>
            <a:ext cx="3588624" cy="27451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D16D904-BA95-4D1D-9DE6-74C6C0BA7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231" y="1744012"/>
            <a:ext cx="4013211" cy="305932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F8033D-4F6F-4C91-9E74-6BD434636D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948431"/>
            <a:ext cx="3729205" cy="28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8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75776DD-3EB3-4D2F-8A97-D39439B3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03262">
            <a:off x="3142764" y="492514"/>
            <a:ext cx="3711866" cy="37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3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145550"/>
            <a:ext cx="818321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 НА ВСЕ ВРЕМЕНА</a:t>
            </a:r>
          </a:p>
        </p:txBody>
      </p:sp>
    </p:spTree>
    <p:extLst>
      <p:ext uri="{BB962C8B-B14F-4D97-AF65-F5344CB8AC3E}">
        <p14:creationId xmlns:p14="http://schemas.microsoft.com/office/powerpoint/2010/main" val="314982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10" name="Picture 6" descr="Мем: &quot;знаете, я и сам своего рода айтишник&quot; - Все шаблоны - Meme-arsenal.com">
            <a:extLst>
              <a:ext uri="{FF2B5EF4-FFF2-40B4-BE49-F238E27FC236}">
                <a16:creationId xmlns:a16="http://schemas.microsoft.com/office/drawing/2014/main" id="{8F55AE38-82C6-45A3-8DAE-FDE7965A23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825" y="1499537"/>
            <a:ext cx="2347510" cy="15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19316E3F-429D-4611-AB52-9F8A0CA811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544" y="195486"/>
            <a:ext cx="5533897" cy="1020792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Почему трудно прийти к решению </a:t>
            </a:r>
            <a:r>
              <a:rPr lang="ru-RU" spc="-250" dirty="0">
                <a:solidFill>
                  <a:schemeClr val="tx1"/>
                </a:solidFill>
                <a:latin typeface="Finlandica" pitchFamily="2" charset="0"/>
              </a:rPr>
              <a:t>ДОРАБОТАТЬ?</a:t>
            </a:r>
            <a:endParaRPr spc="-250" dirty="0">
              <a:solidFill>
                <a:srgbClr val="212121"/>
              </a:solidFill>
              <a:latin typeface="Finland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1A6B3A-5E43-4E14-8CD2-C516FF7B78F5}"/>
              </a:ext>
            </a:extLst>
          </p:cNvPr>
          <p:cNvSpPr txBox="1"/>
          <p:nvPr/>
        </p:nvSpPr>
        <p:spPr>
          <a:xfrm>
            <a:off x="721825" y="3198489"/>
            <a:ext cx="2289946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400" b="1" dirty="0">
                <a:latin typeface="IBM Plex Mono" panose="020B0509050203000203" pitchFamily="49" charset="0"/>
              </a:rPr>
              <a:t>Пытаются решить САМОСТОЯТЕЛЬНО. </a:t>
            </a:r>
            <a:endParaRPr lang="en-US" sz="1400" b="1" dirty="0">
              <a:latin typeface="IBM Plex Mono" panose="020B0509050203000203" pitchFamily="49" charset="0"/>
            </a:endParaRPr>
          </a:p>
          <a:p>
            <a:pPr algn="ctr">
              <a:spcAft>
                <a:spcPts val="300"/>
              </a:spcAft>
            </a:pPr>
            <a:r>
              <a:rPr lang="ru-RU" sz="1400" b="1" dirty="0">
                <a:latin typeface="IBM Plex Mono" panose="020B0509050203000203" pitchFamily="49" charset="0"/>
              </a:rPr>
              <a:t>Трудно признаться, что нужна помощь.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9B30B1-9F8E-4FD6-88BF-9433985AB387}"/>
              </a:ext>
            </a:extLst>
          </p:cNvPr>
          <p:cNvSpPr txBox="1"/>
          <p:nvPr/>
        </p:nvSpPr>
        <p:spPr>
          <a:xfrm>
            <a:off x="3563888" y="3258895"/>
            <a:ext cx="24375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400" b="1" dirty="0">
                <a:latin typeface="IBM Plex Mono" panose="020B0509050203000203" pitchFamily="49" charset="0"/>
              </a:rPr>
              <a:t>Перевод с человеческого языка на инженерный – трудно.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600BDC-02FE-4C64-9E60-B2CE301C7A83}"/>
              </a:ext>
            </a:extLst>
          </p:cNvPr>
          <p:cNvSpPr txBox="1"/>
          <p:nvPr/>
        </p:nvSpPr>
        <p:spPr>
          <a:xfrm>
            <a:off x="6316573" y="3112585"/>
            <a:ext cx="1927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400" b="1" dirty="0">
                <a:latin typeface="IBM Plex Mono" panose="020B0509050203000203" pitchFamily="49" charset="0"/>
              </a:rPr>
              <a:t>Страшно допускать сторонних специалистов.</a:t>
            </a:r>
          </a:p>
        </p:txBody>
      </p:sp>
      <p:pic>
        <p:nvPicPr>
          <p:cNvPr id="19" name="Picture 4" descr="я конечно всё понимаю, но я ничего не понимаю., Мем Кличко - Рисовач .Ру">
            <a:extLst>
              <a:ext uri="{FF2B5EF4-FFF2-40B4-BE49-F238E27FC236}">
                <a16:creationId xmlns:a16="http://schemas.microsoft.com/office/drawing/2014/main" id="{04F31872-1B76-47E5-A3E7-753ECEB78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499014"/>
            <a:ext cx="2305325" cy="149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А что если я скажу тебе это секрет, Мем а что если я скажу тебе - Рисовач  .Ру">
            <a:extLst>
              <a:ext uri="{FF2B5EF4-FFF2-40B4-BE49-F238E27FC236}">
                <a16:creationId xmlns:a16="http://schemas.microsoft.com/office/drawing/2014/main" id="{0731CE34-C0FA-444E-A933-7C300F6E4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4772" y="1492743"/>
            <a:ext cx="1611276" cy="145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7368B81-EC24-4DBE-9653-6E18BD72B6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413088"/>
            <a:ext cx="527802" cy="45727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07ABFF-4679-4F70-BCD7-9C122A151C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1366237"/>
            <a:ext cx="639618" cy="55414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401FF07-2411-4206-94B9-326D691A9D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169" y="1316214"/>
            <a:ext cx="639618" cy="55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2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5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A6A8F035-A832-4A2E-BB28-15CC02A53C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552" y="196067"/>
            <a:ext cx="6517858" cy="1020792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Пример 1. </a:t>
            </a:r>
            <a:br>
              <a:rPr lang="en-US" spc="-250" dirty="0">
                <a:latin typeface="Finlandica" pitchFamily="2" charset="0"/>
              </a:rPr>
            </a:br>
            <a:r>
              <a:rPr lang="ru-RU" spc="-250" dirty="0">
                <a:solidFill>
                  <a:schemeClr val="tx1"/>
                </a:solidFill>
                <a:latin typeface="Finlandica" pitchFamily="2" charset="0"/>
              </a:rPr>
              <a:t>Федеральный банк</a:t>
            </a:r>
            <a:endParaRPr spc="-250" dirty="0">
              <a:solidFill>
                <a:schemeClr val="tx1"/>
              </a:solidFill>
              <a:latin typeface="Finland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243276-B1E7-4F55-8052-84E73388A28F}"/>
              </a:ext>
            </a:extLst>
          </p:cNvPr>
          <p:cNvSpPr txBox="1"/>
          <p:nvPr/>
        </p:nvSpPr>
        <p:spPr>
          <a:xfrm>
            <a:off x="448175" y="1310883"/>
            <a:ext cx="8300289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Что хотели: </a:t>
            </a:r>
            <a:r>
              <a:rPr lang="ru-RU" sz="1200" dirty="0">
                <a:latin typeface="IBM Plex Mono" panose="020B0509050203000203" pitchFamily="49" charset="0"/>
              </a:rPr>
              <a:t>удерживать сотрудников и развивать их внутри Банка</a:t>
            </a:r>
          </a:p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Проблема: </a:t>
            </a:r>
            <a:r>
              <a:rPr lang="ru-RU" sz="1200" dirty="0">
                <a:latin typeface="IBM Plex Mono" panose="020B0509050203000203" pitchFamily="49" charset="0"/>
              </a:rPr>
              <a:t>Банк</a:t>
            </a:r>
            <a:r>
              <a:rPr lang="ru-RU" sz="1200" b="1" dirty="0">
                <a:latin typeface="IBM Plex Mono" panose="020B0509050203000203" pitchFamily="49" charset="0"/>
              </a:rPr>
              <a:t> </a:t>
            </a:r>
            <a:r>
              <a:rPr lang="ru-RU" sz="1200" dirty="0">
                <a:latin typeface="IBM Plex Mono" panose="020B0509050203000203" pitchFamily="49" charset="0"/>
              </a:rPr>
              <a:t>настолько большой, что проблема – найти и доставить информацию внутри него </a:t>
            </a: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нужным группам сотрудников входит на первый план</a:t>
            </a:r>
            <a:r>
              <a:rPr lang="ru-RU" sz="1200" dirty="0">
                <a:solidFill>
                  <a:srgbClr val="0070C0"/>
                </a:solidFill>
                <a:latin typeface="IBM Plex Mono" panose="020B0509050203000203" pitchFamily="49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6C1858-9F9F-4C85-ABE0-3278AF7674C9}"/>
              </a:ext>
            </a:extLst>
          </p:cNvPr>
          <p:cNvSpPr txBox="1"/>
          <p:nvPr/>
        </p:nvSpPr>
        <p:spPr>
          <a:xfrm>
            <a:off x="428607" y="3752041"/>
            <a:ext cx="857705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Как решали: </a:t>
            </a:r>
            <a:r>
              <a:rPr lang="ru-RU" sz="1200" dirty="0">
                <a:latin typeface="IBM Plex Mono" panose="020B0509050203000203" pitchFamily="49" charset="0"/>
              </a:rPr>
              <a:t>использовали кусочками: и портал, и платформу дистанционного обучения</a:t>
            </a:r>
            <a:r>
              <a:rPr lang="en-US" sz="1200" dirty="0">
                <a:latin typeface="IBM Plex Mono" panose="020B0509050203000203" pitchFamily="49" charset="0"/>
              </a:rPr>
              <a:t>.</a:t>
            </a:r>
            <a:endParaRPr lang="ru-RU" sz="1200" dirty="0">
              <a:latin typeface="IBM Plex Mono" panose="020B0509050203000203" pitchFamily="49" charset="0"/>
            </a:endParaRPr>
          </a:p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Причина провала: </a:t>
            </a:r>
            <a:r>
              <a:rPr lang="ru-RU" sz="1200" dirty="0">
                <a:latin typeface="IBM Plex Mono" panose="020B0509050203000203" pitchFamily="49" charset="0"/>
              </a:rPr>
              <a:t>недостаточный функционал обоих решений</a:t>
            </a:r>
            <a:r>
              <a:rPr lang="en-US" sz="1200" dirty="0">
                <a:latin typeface="IBM Plex Mono" panose="020B0509050203000203" pitchFamily="49" charset="0"/>
              </a:rPr>
              <a:t>.</a:t>
            </a:r>
            <a:r>
              <a:rPr lang="ru-RU" sz="1200" dirty="0">
                <a:latin typeface="IBM Plex Mono" panose="020B0509050203000203" pitchFamily="49" charset="0"/>
              </a:rPr>
              <a:t> </a:t>
            </a:r>
          </a:p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Решение:</a:t>
            </a:r>
            <a:r>
              <a:rPr lang="en-US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r>
              <a:rPr lang="ru-RU" sz="1200" dirty="0">
                <a:latin typeface="IBM Plex Mono" panose="020B0509050203000203" pitchFamily="49" charset="0"/>
              </a:rPr>
              <a:t>создание личного кабинета сотрудника по собственным стандартам Банка с возможностью составления плана развития для каждого сотрудника. </a:t>
            </a:r>
            <a:endParaRPr lang="ru-RU" sz="1200" b="1" dirty="0">
              <a:latin typeface="IBM Plex Mono" panose="020B0509050203000203" pitchFamily="49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2B68798-EA9E-4B10-A3AA-101DEDF983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044130"/>
            <a:ext cx="1600623" cy="139492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29D2C7A-82B8-494D-B550-FF2AAF002C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3854" y="2280839"/>
            <a:ext cx="1569283" cy="12500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7A9626E-346E-4DE7-AD49-A7B7FE4399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3142"/>
              </a:clrFrom>
              <a:clrTo>
                <a:srgbClr val="FF314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481" y="2280840"/>
            <a:ext cx="2141671" cy="124992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1085680-DAAE-40E6-B6D3-CD09243344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562" y="2151743"/>
            <a:ext cx="2829402" cy="161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6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03080951-8572-4609-BA58-4133500013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552" y="130797"/>
            <a:ext cx="6517858" cy="5687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Пример 2. </a:t>
            </a:r>
            <a:r>
              <a:rPr lang="ru-RU" spc="-250" dirty="0">
                <a:solidFill>
                  <a:schemeClr val="tx1"/>
                </a:solidFill>
                <a:latin typeface="Finlandica" pitchFamily="2" charset="0"/>
              </a:rPr>
              <a:t>Авиастроение</a:t>
            </a:r>
            <a:endParaRPr spc="-250" dirty="0">
              <a:solidFill>
                <a:schemeClr val="tx1"/>
              </a:solidFill>
              <a:latin typeface="Finland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274674-9E8D-451C-A11D-B980642BE61A}"/>
              </a:ext>
            </a:extLst>
          </p:cNvPr>
          <p:cNvSpPr txBox="1"/>
          <p:nvPr/>
        </p:nvSpPr>
        <p:spPr>
          <a:xfrm>
            <a:off x="426596" y="843558"/>
            <a:ext cx="8393876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Что хотели: </a:t>
            </a:r>
            <a:r>
              <a:rPr lang="ru-RU" sz="1200" dirty="0">
                <a:latin typeface="IBM Plex Mono" panose="020B0509050203000203" pitchFamily="49" charset="0"/>
              </a:rPr>
              <a:t>Управлять загрузкой сотрудников цеха ремонта и не допускать роста </a:t>
            </a:r>
            <a:r>
              <a:rPr lang="ru-RU" sz="1200" dirty="0" err="1">
                <a:latin typeface="IBM Plex Mono" panose="020B0509050203000203" pitchFamily="49" charset="0"/>
              </a:rPr>
              <a:t>ФОТа</a:t>
            </a:r>
            <a:r>
              <a:rPr lang="ru-RU" sz="1200" dirty="0">
                <a:latin typeface="IBM Plex Mono" panose="020B0509050203000203" pitchFamily="49" charset="0"/>
              </a:rPr>
              <a:t>.</a:t>
            </a:r>
          </a:p>
          <a:p>
            <a:pPr>
              <a:spcAft>
                <a:spcPts val="300"/>
              </a:spcAft>
            </a:pPr>
            <a:r>
              <a:rPr lang="ru-RU" sz="12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Проблема: </a:t>
            </a:r>
            <a:r>
              <a:rPr lang="ru-RU" sz="1200" dirty="0">
                <a:latin typeface="IBM Plex Mono" panose="020B0509050203000203" pitchFamily="49" charset="0"/>
              </a:rPr>
              <a:t>Сотрудники получали </a:t>
            </a:r>
            <a:r>
              <a:rPr lang="ru-RU" sz="1200" dirty="0" err="1">
                <a:latin typeface="IBM Plex Mono" panose="020B0509050203000203" pitchFamily="49" charset="0"/>
              </a:rPr>
              <a:t>суточно</a:t>
            </a:r>
            <a:r>
              <a:rPr lang="ru-RU" sz="1200" dirty="0">
                <a:latin typeface="IBM Plex Mono" panose="020B0509050203000203" pitchFamily="49" charset="0"/>
              </a:rPr>
              <a:t>-сменные задания через </a:t>
            </a:r>
            <a:r>
              <a:rPr lang="en" sz="1200" dirty="0">
                <a:latin typeface="IBM Plex Mono" panose="020B0509050203000203" pitchFamily="49" charset="0"/>
              </a:rPr>
              <a:t>ERP-</a:t>
            </a:r>
            <a:r>
              <a:rPr lang="ru-RU" sz="1200" dirty="0">
                <a:latin typeface="IBM Plex Mono" panose="020B0509050203000203" pitchFamily="49" charset="0"/>
              </a:rPr>
              <a:t>систему, а отчитывались на квадратных листочках для записи.</a:t>
            </a:r>
            <a:endParaRPr lang="ru-RU" sz="1200" dirty="0">
              <a:solidFill>
                <a:srgbClr val="0070C0"/>
              </a:solidFill>
              <a:latin typeface="IBM Plex Mono" panose="020B0509050203000203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655215-1366-4374-BF04-E938B5ED87B2}"/>
              </a:ext>
            </a:extLst>
          </p:cNvPr>
          <p:cNvSpPr txBox="1"/>
          <p:nvPr/>
        </p:nvSpPr>
        <p:spPr>
          <a:xfrm>
            <a:off x="428411" y="3280504"/>
            <a:ext cx="839206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Как решали: </a:t>
            </a:r>
            <a:r>
              <a:rPr lang="ru-RU" sz="1100" dirty="0">
                <a:latin typeface="IBM Plex Mono" panose="020B0509050203000203" pitchFamily="49" charset="0"/>
              </a:rPr>
              <a:t>Сотрудники ремонтного цеха в конце смены передавали листочки девочке-экономисту, которая переносила данные с листочков в </a:t>
            </a:r>
            <a:r>
              <a:rPr lang="en" sz="1100" dirty="0">
                <a:latin typeface="IBM Plex Mono" panose="020B0509050203000203" pitchFamily="49" charset="0"/>
              </a:rPr>
              <a:t>ERP (</a:t>
            </a:r>
            <a:r>
              <a:rPr lang="ru-RU" sz="1100" dirty="0">
                <a:latin typeface="IBM Plex Mono" panose="020B0509050203000203" pitchFamily="49" charset="0"/>
              </a:rPr>
              <a:t>ошибки, неразборчивый почерк, невозможность сверки в момент внесения отчётной информации и т.п.)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Причина провала: </a:t>
            </a:r>
            <a:r>
              <a:rPr lang="ru-RU" sz="1100" dirty="0">
                <a:latin typeface="IBM Plex Mono" panose="020B0509050203000203" pitchFamily="49" charset="0"/>
              </a:rPr>
              <a:t>Человеческий фактор – отсутствие контроля и своевременных оснований для взыскания.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Решение:</a:t>
            </a:r>
            <a:r>
              <a:rPr lang="en-US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r>
              <a:rPr lang="ru-RU" sz="1100" dirty="0">
                <a:latin typeface="IBM Plex Mono" panose="020B0509050203000203" pitchFamily="49" charset="0"/>
              </a:rPr>
              <a:t>Создание личного кабинета для каждого сотрудника со справочником работ, которые привязаны к каждой единице оборудования, подлежащей ремонту, сверка </a:t>
            </a:r>
            <a:r>
              <a:rPr lang="ru-RU" sz="1100" dirty="0" err="1">
                <a:latin typeface="IBM Plex Mono" panose="020B0509050203000203" pitchFamily="49" charset="0"/>
              </a:rPr>
              <a:t>суточно</a:t>
            </a:r>
            <a:r>
              <a:rPr lang="ru-RU" sz="1100" dirty="0">
                <a:latin typeface="IBM Plex Mono" panose="020B0509050203000203" pitchFamily="49" charset="0"/>
              </a:rPr>
              <a:t>-сменных заданий и результатов, интеграция с </a:t>
            </a:r>
            <a:r>
              <a:rPr lang="en" sz="1100" dirty="0">
                <a:latin typeface="IBM Plex Mono" panose="020B0509050203000203" pitchFamily="49" charset="0"/>
              </a:rPr>
              <a:t>ERP</a:t>
            </a:r>
            <a:r>
              <a:rPr lang="ru-RU" sz="1100" dirty="0">
                <a:latin typeface="IBM Plex Mono" panose="020B0509050203000203" pitchFamily="49" charset="0"/>
              </a:rPr>
              <a:t>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FC5D043-DFE8-4A1B-8654-E423116A1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736150"/>
            <a:ext cx="877755" cy="98427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536D660-181A-4B11-8360-70FB9D793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85" y="2049179"/>
            <a:ext cx="1069251" cy="119901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AD7A595-82BF-486F-A12F-192BD0872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370" y="1563638"/>
            <a:ext cx="1338725" cy="150119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EF1162D-7D45-47A2-8B44-F401DD2F7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925" y="1781344"/>
            <a:ext cx="1338725" cy="133872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37D7741-BB95-4089-ACB2-A5162BFB3B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112" y="1844091"/>
            <a:ext cx="1128034" cy="9509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6E71473-ABA9-4F6A-A572-2A00301ED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20" y="1736150"/>
            <a:ext cx="2195736" cy="117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нак ''плюс'' 3">
            <a:extLst>
              <a:ext uri="{FF2B5EF4-FFF2-40B4-BE49-F238E27FC236}">
                <a16:creationId xmlns:a16="http://schemas.microsoft.com/office/drawing/2014/main" id="{08A33CA8-98D4-4EEF-A18D-EE6158C0140C}"/>
              </a:ext>
            </a:extLst>
          </p:cNvPr>
          <p:cNvSpPr/>
          <p:nvPr/>
        </p:nvSpPr>
        <p:spPr>
          <a:xfrm>
            <a:off x="2867742" y="2122503"/>
            <a:ext cx="485738" cy="480177"/>
          </a:xfrm>
          <a:prstGeom prst="mathPlus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Знак ''плюс'' 28">
            <a:extLst>
              <a:ext uri="{FF2B5EF4-FFF2-40B4-BE49-F238E27FC236}">
                <a16:creationId xmlns:a16="http://schemas.microsoft.com/office/drawing/2014/main" id="{97B77335-2D0C-4B45-8D46-C253C702174F}"/>
              </a:ext>
            </a:extLst>
          </p:cNvPr>
          <p:cNvSpPr/>
          <p:nvPr/>
        </p:nvSpPr>
        <p:spPr>
          <a:xfrm>
            <a:off x="4464987" y="2098019"/>
            <a:ext cx="485738" cy="480177"/>
          </a:xfrm>
          <a:prstGeom prst="mathPlus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 4">
            <a:extLst>
              <a:ext uri="{FF2B5EF4-FFF2-40B4-BE49-F238E27FC236}">
                <a16:creationId xmlns:a16="http://schemas.microsoft.com/office/drawing/2014/main" id="{D9CA104C-A7EB-4003-B45C-D9091B538E6A}"/>
              </a:ext>
            </a:extLst>
          </p:cNvPr>
          <p:cNvSpPr/>
          <p:nvPr/>
        </p:nvSpPr>
        <p:spPr>
          <a:xfrm>
            <a:off x="6258393" y="2083552"/>
            <a:ext cx="400513" cy="509109"/>
          </a:xfrm>
          <a:prstGeom prst="mathEqual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90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7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F80FE6D9-9B95-4C9D-A7F5-D8ED71E9E4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0406" y="257687"/>
            <a:ext cx="6517858" cy="5687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Пример 3.  </a:t>
            </a:r>
            <a:r>
              <a:rPr lang="ru-RU" spc="-250" dirty="0">
                <a:solidFill>
                  <a:schemeClr val="tx1"/>
                </a:solidFill>
                <a:latin typeface="Finlandica" pitchFamily="2" charset="0"/>
              </a:rPr>
              <a:t>Машиностроительный холдинг </a:t>
            </a:r>
            <a:endParaRPr spc="-250" dirty="0">
              <a:solidFill>
                <a:schemeClr val="tx1"/>
              </a:solidFill>
              <a:latin typeface="Finlandic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020CC1-4DCA-4032-BDAA-8CFB3F80DAB5}"/>
              </a:ext>
            </a:extLst>
          </p:cNvPr>
          <p:cNvSpPr txBox="1"/>
          <p:nvPr/>
        </p:nvSpPr>
        <p:spPr>
          <a:xfrm>
            <a:off x="426596" y="915566"/>
            <a:ext cx="846588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Что хотели: </a:t>
            </a:r>
            <a:r>
              <a:rPr lang="ru-RU" sz="1100" dirty="0">
                <a:latin typeface="IBM Plex Mono" panose="020B0509050203000203" pitchFamily="49" charset="0"/>
              </a:rPr>
              <a:t>Прозрачную цепочку: менеджеру звонит клиент, говорит: «Надо вот столько машин»,  менеджер вводит это количество машин в «волшебную систему», волшебная система обращается к другим системам предприятия и, получив данные о загрузке производства, наличии нужного сырья и материалов на складах, запланированных человеческих ресурсах и еще куче всего, выдаёт реалистичный срок изготовления заказа.</a:t>
            </a:r>
          </a:p>
          <a:p>
            <a:pPr>
              <a:spcAft>
                <a:spcPts val="300"/>
              </a:spcAft>
            </a:pPr>
            <a:endParaRPr lang="ru-RU" sz="1100" b="1" dirty="0">
              <a:solidFill>
                <a:srgbClr val="0070C0"/>
              </a:solidFill>
              <a:latin typeface="IBM Plex Mono" panose="020B0509050203000203" pitchFamily="49" charset="0"/>
            </a:endParaRP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Проблема: </a:t>
            </a:r>
            <a:r>
              <a:rPr lang="ru-RU" sz="1100" dirty="0">
                <a:latin typeface="IBM Plex Mono" panose="020B0509050203000203" pitchFamily="49" charset="0"/>
              </a:rPr>
              <a:t>Во всех ИС данные разные (</a:t>
            </a:r>
            <a:r>
              <a:rPr lang="en" sz="1100" dirty="0">
                <a:latin typeface="IBM Plex Mono" panose="020B0509050203000203" pitchFamily="49" charset="0"/>
              </a:rPr>
              <a:t>CRM, MES, 1</a:t>
            </a:r>
            <a:r>
              <a:rPr lang="ru-RU" sz="1100" dirty="0">
                <a:latin typeface="IBM Plex Mono" panose="020B0509050203000203" pitchFamily="49" charset="0"/>
              </a:rPr>
              <a:t>С и др.) нормативно-справочной информации нет вовсе или есть разночтения, информация во многих ИС неактуальная. При попытках работать по указанной схеме сроки выдавались нереалистичные, озвучивать которые менеджеры, зачастую, не осмеливались.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B4ED30-A750-4126-BF27-B57EAD3C0579}"/>
              </a:ext>
            </a:extLst>
          </p:cNvPr>
          <p:cNvSpPr txBox="1"/>
          <p:nvPr/>
        </p:nvSpPr>
        <p:spPr>
          <a:xfrm>
            <a:off x="457021" y="3788335"/>
            <a:ext cx="843545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Как решали: </a:t>
            </a:r>
            <a:r>
              <a:rPr lang="ru-RU" sz="1100" dirty="0">
                <a:latin typeface="IBM Plex Mono" panose="020B0509050203000203" pitchFamily="49" charset="0"/>
              </a:rPr>
              <a:t>Пробовали в приказном порядке заставить работать со всеми ИТ-системами, которые есть. 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Причина провала: </a:t>
            </a:r>
            <a:r>
              <a:rPr lang="ru-RU" sz="1100" dirty="0">
                <a:latin typeface="IBM Plex Mono" panose="020B0509050203000203" pitchFamily="49" charset="0"/>
              </a:rPr>
              <a:t>Отсутствие порядка в бизнес-процессах и справочниках. 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Решение:</a:t>
            </a:r>
            <a:r>
              <a:rPr lang="en-US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r>
              <a:rPr lang="ru-RU" sz="1100" dirty="0">
                <a:latin typeface="IBM Plex Mono" panose="020B0509050203000203" pitchFamily="49" charset="0"/>
              </a:rPr>
              <a:t>Выбор не просто среды для разработки или готовой коробки, а платформы, которая поможет проанализировать бизнес-процессы и создать функционал по оптимизированным сценариям.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3D5BB64-5057-4D24-ABD4-F2F380372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2688889"/>
            <a:ext cx="863537" cy="97483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1AD2245-7879-42D4-9003-3380B635D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592" y="2697471"/>
            <a:ext cx="1512168" cy="101809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E940903-EE7D-4ECA-B3DB-7B3DCACD9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2624236"/>
            <a:ext cx="1656184" cy="110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73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8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1F74613-FB3C-4204-A003-5E5D975346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544" y="195486"/>
            <a:ext cx="7844790" cy="55130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z="2800" spc="-250" dirty="0">
                <a:latin typeface="Finlandica" pitchFamily="2" charset="0"/>
              </a:rPr>
              <a:t>Пример 4.  </a:t>
            </a:r>
            <a:r>
              <a:rPr lang="ru-RU" sz="2800" spc="-250" dirty="0">
                <a:solidFill>
                  <a:schemeClr val="tx1"/>
                </a:solidFill>
                <a:latin typeface="Finlandica" pitchFamily="2" charset="0"/>
              </a:rPr>
              <a:t>Ещё один машиностроительный холдинг </a:t>
            </a:r>
            <a:endParaRPr sz="2800" spc="-250" dirty="0">
              <a:solidFill>
                <a:schemeClr val="tx1"/>
              </a:solidFill>
              <a:latin typeface="Finland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AA11C8-4305-48BA-9AC4-1A8EBA46CBC0}"/>
              </a:ext>
            </a:extLst>
          </p:cNvPr>
          <p:cNvSpPr txBox="1"/>
          <p:nvPr/>
        </p:nvSpPr>
        <p:spPr>
          <a:xfrm>
            <a:off x="456531" y="771550"/>
            <a:ext cx="8147917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Что хотели: </a:t>
            </a:r>
            <a:r>
              <a:rPr lang="ru-RU" sz="1100" dirty="0">
                <a:latin typeface="IBM Plex Mono" panose="020B0509050203000203" pitchFamily="49" charset="0"/>
              </a:rPr>
              <a:t>Укрепить </a:t>
            </a:r>
            <a:r>
              <a:rPr lang="en-US" sz="1100" dirty="0">
                <a:latin typeface="IBM Plex Mono" panose="020B0509050203000203" pitchFamily="49" charset="0"/>
              </a:rPr>
              <a:t>HR</a:t>
            </a:r>
            <a:r>
              <a:rPr lang="ru-RU" sz="1100" dirty="0">
                <a:latin typeface="IBM Plex Mono" panose="020B0509050203000203" pitchFamily="49" charset="0"/>
              </a:rPr>
              <a:t>-бренд (потому что соцпакет шикарный!) и снизить текучесть кадров. Долго-</a:t>
            </a:r>
            <a:r>
              <a:rPr lang="ru-RU" sz="1100" dirty="0" err="1">
                <a:latin typeface="IBM Plex Mono" panose="020B0509050203000203" pitchFamily="49" charset="0"/>
              </a:rPr>
              <a:t>предолго</a:t>
            </a:r>
            <a:r>
              <a:rPr lang="ru-RU" sz="1100" dirty="0">
                <a:latin typeface="IBM Plex Mono" panose="020B0509050203000203" pitchFamily="49" charset="0"/>
              </a:rPr>
              <a:t> работали над соцпакетом. Наконец ввели. А люди не пользуются. Листовки клеили в цехах, в столовой ролики запускали – мало интереса у людей. Шикарный соцпакет оказался никому не нужен. </a:t>
            </a:r>
          </a:p>
          <a:p>
            <a:pPr>
              <a:spcAft>
                <a:spcPts val="300"/>
              </a:spcAft>
            </a:pPr>
            <a:endParaRPr lang="ru-RU" sz="1100" dirty="0">
              <a:latin typeface="IBM Plex Mono" panose="020B0509050203000203" pitchFamily="49" charset="0"/>
            </a:endParaRP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Проблема: </a:t>
            </a:r>
            <a:r>
              <a:rPr lang="ru-RU" sz="1100" dirty="0">
                <a:latin typeface="IBM Plex Mono" panose="020B0509050203000203" pitchFamily="49" charset="0"/>
              </a:rPr>
              <a:t>К сожалению, принято считать, что корпоративные ресурсы – только для сотрудников офиса, а производственные команды информируются </a:t>
            </a:r>
            <a:r>
              <a:rPr lang="ru-RU" sz="1100" dirty="0" err="1">
                <a:latin typeface="IBM Plex Mono" panose="020B0509050203000203" pitchFamily="49" charset="0"/>
              </a:rPr>
              <a:t>постаринке</a:t>
            </a:r>
            <a:r>
              <a:rPr lang="ru-RU" sz="1100" dirty="0">
                <a:latin typeface="IBM Plex Mono" panose="020B0509050203000203" pitchFamily="49" charset="0"/>
              </a:rPr>
              <a:t>. Ещё бы! Каждому ведь не поставишь ПК! А мобильные приложения не всегда разрешает СБ…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6D8A6D-3183-402D-A848-17A75879E186}"/>
              </a:ext>
            </a:extLst>
          </p:cNvPr>
          <p:cNvSpPr txBox="1"/>
          <p:nvPr/>
        </p:nvSpPr>
        <p:spPr>
          <a:xfrm>
            <a:off x="467544" y="3507854"/>
            <a:ext cx="820891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Как решали: </a:t>
            </a:r>
            <a:r>
              <a:rPr lang="ru-RU" sz="1100" dirty="0">
                <a:latin typeface="IBM Plex Mono" panose="020B0509050203000203" pitchFamily="49" charset="0"/>
              </a:rPr>
              <a:t>Старинными методами – роликами на портале, листовками, объявлениями на планерках через руководителей, роликами в столовой и т.п.   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Причина провала: </a:t>
            </a:r>
            <a:r>
              <a:rPr lang="ru-RU" sz="1100" dirty="0">
                <a:latin typeface="IBM Plex Mono" panose="020B0509050203000203" pitchFamily="49" charset="0"/>
              </a:rPr>
              <a:t>Не было взгляда на прикладные решения под другим углом.  </a:t>
            </a:r>
          </a:p>
          <a:p>
            <a:pPr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Решение: </a:t>
            </a:r>
            <a:r>
              <a:rPr lang="ru-RU" sz="1100" dirty="0">
                <a:latin typeface="IBM Plex Mono" panose="020B0509050203000203" pitchFamily="49" charset="0"/>
              </a:rPr>
              <a:t>Поставили терминалы в цехах, сделали для каждого сотрудника личный кабинет со всеми сервисами соцпакета (путевка в </a:t>
            </a:r>
            <a:r>
              <a:rPr lang="ru-RU" sz="1100" dirty="0" err="1">
                <a:latin typeface="IBM Plex Mono" panose="020B0509050203000203" pitchFamily="49" charset="0"/>
              </a:rPr>
              <a:t>корп.санаторий</a:t>
            </a:r>
            <a:r>
              <a:rPr lang="ru-RU" sz="1100" dirty="0">
                <a:latin typeface="IBM Plex Mono" panose="020B0509050203000203" pitchFamily="49" charset="0"/>
              </a:rPr>
              <a:t>, запись на профосмотр в удобное время, запрос справок и другие). Теперь это корпоративная эко-система, потому что вокруг нее все строится.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A74DCB3-1CEA-4867-8A8D-1778DE1DF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860" y="2406527"/>
            <a:ext cx="1258944" cy="111743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66EE87B-A2B2-40BC-8925-AAE2EAAEAE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9632" y="2355726"/>
            <a:ext cx="1717538" cy="11174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13F5E3D-85B9-48DF-8204-C758D15B9C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3091" y="2283718"/>
            <a:ext cx="1337818" cy="12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8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: скругленные углы 8">
            <a:extLst>
              <a:ext uri="{FF2B5EF4-FFF2-40B4-BE49-F238E27FC236}">
                <a16:creationId xmlns:a16="http://schemas.microsoft.com/office/drawing/2014/main" id="{37F36999-6085-4214-8166-510D1C073432}"/>
              </a:ext>
            </a:extLst>
          </p:cNvPr>
          <p:cNvSpPr/>
          <p:nvPr/>
        </p:nvSpPr>
        <p:spPr>
          <a:xfrm>
            <a:off x="3137084" y="1580533"/>
            <a:ext cx="3316443" cy="1780523"/>
          </a:xfrm>
          <a:prstGeom prst="roundRect">
            <a:avLst/>
          </a:prstGeom>
          <a:solidFill>
            <a:schemeClr val="bg1"/>
          </a:solidFill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 dirty="0">
              <a:solidFill>
                <a:srgbClr val="B01736"/>
              </a:solidFill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AAAEF69C-363A-4EC4-AED9-555B88872189}"/>
              </a:ext>
            </a:extLst>
          </p:cNvPr>
          <p:cNvSpPr txBox="1">
            <a:spLocks/>
          </p:cNvSpPr>
          <p:nvPr/>
        </p:nvSpPr>
        <p:spPr>
          <a:xfrm>
            <a:off x="3137084" y="1735977"/>
            <a:ext cx="3171824" cy="1469633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algn="ctr">
              <a:lnSpc>
                <a:spcPts val="3460"/>
              </a:lnSpc>
              <a:spcBef>
                <a:spcPts val="935"/>
              </a:spcBef>
            </a:pPr>
            <a:r>
              <a:rPr lang="ru-RU" kern="0" spc="-250" dirty="0">
                <a:latin typeface="Finlandica" pitchFamily="2" charset="0"/>
              </a:rPr>
              <a:t>Что главное в проекте </a:t>
            </a:r>
            <a:r>
              <a:rPr lang="ru-RU" kern="0" spc="-250" dirty="0">
                <a:solidFill>
                  <a:schemeClr val="tx1"/>
                </a:solidFill>
                <a:latin typeface="Finlandica" pitchFamily="2" charset="0"/>
              </a:rPr>
              <a:t>по доработке?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6B8F6A-0C82-4529-8F96-7F7BFDEC9648}"/>
              </a:ext>
            </a:extLst>
          </p:cNvPr>
          <p:cNvSpPr txBox="1"/>
          <p:nvPr/>
        </p:nvSpPr>
        <p:spPr>
          <a:xfrm>
            <a:off x="744106" y="634661"/>
            <a:ext cx="219407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4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Бизнес-Заказчик:</a:t>
            </a:r>
            <a:r>
              <a:rPr lang="en-US" sz="14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endParaRPr lang="ru-RU" sz="1400" b="1" dirty="0">
              <a:solidFill>
                <a:srgbClr val="0070C0"/>
              </a:solidFill>
              <a:latin typeface="IBM Plex Mono" panose="020B0509050203000203" pitchFamily="49" charset="0"/>
            </a:endParaRPr>
          </a:p>
          <a:p>
            <a:pPr algn="ctr"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тот, кому жить и работать с этим решением (это не может быть только ИТ-подразделение).</a:t>
            </a:r>
            <a:endParaRPr lang="ru-RU" sz="1100" b="1" dirty="0">
              <a:latin typeface="IBM Plex Mono" panose="020B0509050203000203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6AA34F-4A05-4AB6-A6B4-2E880C2972AD}"/>
              </a:ext>
            </a:extLst>
          </p:cNvPr>
          <p:cNvSpPr txBox="1"/>
          <p:nvPr/>
        </p:nvSpPr>
        <p:spPr>
          <a:xfrm>
            <a:off x="6909134" y="827923"/>
            <a:ext cx="183177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Мотивация:</a:t>
            </a:r>
            <a:r>
              <a:rPr lang="en-US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endParaRPr lang="ru-RU" sz="1100" b="1" dirty="0">
              <a:solidFill>
                <a:srgbClr val="0070C0"/>
              </a:solidFill>
              <a:latin typeface="IBM Plex Mono" panose="020B0509050203000203" pitchFamily="49" charset="0"/>
            </a:endParaRPr>
          </a:p>
          <a:p>
            <a:pPr algn="ctr"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созданы условия, при которых лучше сделать, чем не сделать.</a:t>
            </a:r>
            <a:endParaRPr lang="ru-RU" sz="1100" b="1" dirty="0">
              <a:latin typeface="IBM Plex Mono" panose="020B0509050203000203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1ED91-90F9-4806-9C96-CA14BC161173}"/>
              </a:ext>
            </a:extLst>
          </p:cNvPr>
          <p:cNvSpPr txBox="1"/>
          <p:nvPr/>
        </p:nvSpPr>
        <p:spPr>
          <a:xfrm>
            <a:off x="824855" y="3088560"/>
            <a:ext cx="1927583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Данные:</a:t>
            </a:r>
            <a:r>
              <a:rPr lang="en-US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endParaRPr lang="ru-RU" sz="1100" b="1" dirty="0">
              <a:solidFill>
                <a:srgbClr val="0070C0"/>
              </a:solidFill>
              <a:latin typeface="IBM Plex Mono" panose="020B0509050203000203" pitchFamily="49" charset="0"/>
            </a:endParaRPr>
          </a:p>
          <a:p>
            <a:pPr algn="ctr"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для построения любого вида отчётности данные должны быть.</a:t>
            </a:r>
            <a:endParaRPr lang="ru-RU" sz="1100" b="1" dirty="0">
              <a:latin typeface="IBM Plex Mono" panose="020B0509050203000203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444F10-1816-46DD-A85E-258CD173B492}"/>
              </a:ext>
            </a:extLst>
          </p:cNvPr>
          <p:cNvSpPr txBox="1"/>
          <p:nvPr/>
        </p:nvSpPr>
        <p:spPr>
          <a:xfrm>
            <a:off x="6848104" y="3003798"/>
            <a:ext cx="1922125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Работа обеих </a:t>
            </a:r>
          </a:p>
          <a:p>
            <a:pPr algn="ctr">
              <a:spcAft>
                <a:spcPts val="300"/>
              </a:spcAft>
            </a:pPr>
            <a:r>
              <a:rPr lang="ru-RU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проектных команд:</a:t>
            </a:r>
            <a:r>
              <a:rPr lang="en-US" sz="1100" b="1" dirty="0">
                <a:solidFill>
                  <a:srgbClr val="0070C0"/>
                </a:solidFill>
                <a:latin typeface="IBM Plex Mono" panose="020B0509050203000203" pitchFamily="49" charset="0"/>
              </a:rPr>
              <a:t> </a:t>
            </a:r>
            <a:r>
              <a:rPr lang="ru-RU" sz="1100" dirty="0">
                <a:latin typeface="IBM Plex Mono" panose="020B0509050203000203" pitchFamily="49" charset="0"/>
              </a:rPr>
              <a:t>потребуется вклад проектной команды со стороны университета и со стороны команды разработки.</a:t>
            </a:r>
            <a:endParaRPr lang="ru-RU" sz="1100" b="1" dirty="0">
              <a:latin typeface="IBM Plex Mono" panose="020B0509050203000203" pitchFamily="49" charset="0"/>
            </a:endParaRPr>
          </a:p>
        </p:txBody>
      </p:sp>
      <p:sp>
        <p:nvSpPr>
          <p:cNvPr id="21" name="Прямоугольник: скругленные углы 6">
            <a:extLst>
              <a:ext uri="{FF2B5EF4-FFF2-40B4-BE49-F238E27FC236}">
                <a16:creationId xmlns:a16="http://schemas.microsoft.com/office/drawing/2014/main" id="{55AB4AC4-B15A-452E-9B0B-5847FD3068AE}"/>
              </a:ext>
            </a:extLst>
          </p:cNvPr>
          <p:cNvSpPr/>
          <p:nvPr/>
        </p:nvSpPr>
        <p:spPr>
          <a:xfrm>
            <a:off x="674405" y="521078"/>
            <a:ext cx="2333475" cy="1419801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  <p:sp>
        <p:nvSpPr>
          <p:cNvPr id="22" name="Прямоугольник: скругленные углы 9">
            <a:extLst>
              <a:ext uri="{FF2B5EF4-FFF2-40B4-BE49-F238E27FC236}">
                <a16:creationId xmlns:a16="http://schemas.microsoft.com/office/drawing/2014/main" id="{C943D2F5-5AB2-453C-8386-9290330EC5BC}"/>
              </a:ext>
            </a:extLst>
          </p:cNvPr>
          <p:cNvSpPr/>
          <p:nvPr/>
        </p:nvSpPr>
        <p:spPr>
          <a:xfrm>
            <a:off x="674405" y="2930881"/>
            <a:ext cx="2333475" cy="1419801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  <p:sp>
        <p:nvSpPr>
          <p:cNvPr id="28" name="Прямоугольник: скругленные углы 6">
            <a:extLst>
              <a:ext uri="{FF2B5EF4-FFF2-40B4-BE49-F238E27FC236}">
                <a16:creationId xmlns:a16="http://schemas.microsoft.com/office/drawing/2014/main" id="{CF667BA8-675A-4EAC-A233-8C448889FD5C}"/>
              </a:ext>
            </a:extLst>
          </p:cNvPr>
          <p:cNvSpPr/>
          <p:nvPr/>
        </p:nvSpPr>
        <p:spPr>
          <a:xfrm>
            <a:off x="6642428" y="634661"/>
            <a:ext cx="2333475" cy="1419801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  <p:sp>
        <p:nvSpPr>
          <p:cNvPr id="29" name="Прямоугольник: скругленные углы 6">
            <a:extLst>
              <a:ext uri="{FF2B5EF4-FFF2-40B4-BE49-F238E27FC236}">
                <a16:creationId xmlns:a16="http://schemas.microsoft.com/office/drawing/2014/main" id="{25F7D411-96B8-4B76-995A-67B858103AF0}"/>
              </a:ext>
            </a:extLst>
          </p:cNvPr>
          <p:cNvSpPr/>
          <p:nvPr/>
        </p:nvSpPr>
        <p:spPr>
          <a:xfrm>
            <a:off x="6642430" y="2930644"/>
            <a:ext cx="2333475" cy="1419801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9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5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10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C5DFE4DF-D149-4626-AAA5-C9A48D7B12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7939" y="154020"/>
            <a:ext cx="7844790" cy="1020792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935"/>
              </a:spcBef>
            </a:pPr>
            <a:r>
              <a:rPr lang="ru-RU" spc="-250" dirty="0">
                <a:latin typeface="Finlandica" pitchFamily="2" charset="0"/>
              </a:rPr>
              <a:t>Как понять,</a:t>
            </a:r>
            <a:br>
              <a:rPr lang="en-US" spc="-250" dirty="0">
                <a:latin typeface="Finlandica" pitchFamily="2" charset="0"/>
              </a:rPr>
            </a:br>
            <a:r>
              <a:rPr lang="ru-RU" spc="-250" dirty="0">
                <a:solidFill>
                  <a:schemeClr val="tx1"/>
                </a:solidFill>
                <a:latin typeface="Finlandica" pitchFamily="2" charset="0"/>
              </a:rPr>
              <a:t>что нужна разработка нового?</a:t>
            </a:r>
            <a:endParaRPr spc="-250" dirty="0">
              <a:solidFill>
                <a:schemeClr val="tx1"/>
              </a:solidFill>
              <a:latin typeface="Finlandica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51BCD7-11EA-416B-A8B1-28FA0098428A}"/>
              </a:ext>
            </a:extLst>
          </p:cNvPr>
          <p:cNvSpPr txBox="1"/>
          <p:nvPr/>
        </p:nvSpPr>
        <p:spPr>
          <a:xfrm>
            <a:off x="638822" y="1569298"/>
            <a:ext cx="2565026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Есть старые </a:t>
            </a:r>
            <a:r>
              <a:rPr lang="ru-RU" sz="1100" dirty="0" err="1">
                <a:latin typeface="IBM Plex Mono" panose="020B0509050203000203" pitchFamily="49" charset="0"/>
              </a:rPr>
              <a:t>самописные</a:t>
            </a:r>
            <a:r>
              <a:rPr lang="ru-RU" sz="1100" dirty="0">
                <a:latin typeface="IBM Plex Mono" panose="020B0509050203000203" pitchFamily="49" charset="0"/>
              </a:rPr>
              <a:t> системы, к которым привыкла вся компания и менять её страшно.</a:t>
            </a:r>
          </a:p>
          <a:p>
            <a:pPr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Часто с идейным вдохновителем во главе.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33A5959-204E-49CB-A072-CB55126AF2C4}"/>
              </a:ext>
            </a:extLst>
          </p:cNvPr>
          <p:cNvSpPr/>
          <p:nvPr/>
        </p:nvSpPr>
        <p:spPr>
          <a:xfrm>
            <a:off x="494807" y="1410405"/>
            <a:ext cx="2565026" cy="1423467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FC8202-2358-4DC8-9C9B-913FB3D985D8}"/>
              </a:ext>
            </a:extLst>
          </p:cNvPr>
          <p:cNvSpPr txBox="1"/>
          <p:nvPr/>
        </p:nvSpPr>
        <p:spPr>
          <a:xfrm>
            <a:off x="3465171" y="3479978"/>
            <a:ext cx="21149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Есть идея, которая так и осталась идеей – задумывали внедрение, но не сделали из-за того, что на рынке нет подходящих решений.</a:t>
            </a:r>
          </a:p>
        </p:txBody>
      </p:sp>
      <p:sp>
        <p:nvSpPr>
          <p:cNvPr id="26" name="Прямоугольник: скругленные углы 6">
            <a:extLst>
              <a:ext uri="{FF2B5EF4-FFF2-40B4-BE49-F238E27FC236}">
                <a16:creationId xmlns:a16="http://schemas.microsoft.com/office/drawing/2014/main" id="{7E6727E8-92A6-48F1-B966-914C64EC7182}"/>
              </a:ext>
            </a:extLst>
          </p:cNvPr>
          <p:cNvSpPr/>
          <p:nvPr/>
        </p:nvSpPr>
        <p:spPr>
          <a:xfrm>
            <a:off x="3271029" y="3312245"/>
            <a:ext cx="2484364" cy="1423467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1930CA-F9A9-43CA-A7AF-9AD57A3BCB22}"/>
              </a:ext>
            </a:extLst>
          </p:cNvPr>
          <p:cNvSpPr txBox="1"/>
          <p:nvPr/>
        </p:nvSpPr>
        <p:spPr>
          <a:xfrm>
            <a:off x="6372472" y="1503894"/>
            <a:ext cx="23490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100" dirty="0">
                <a:latin typeface="IBM Plex Mono" panose="020B0509050203000203" pitchFamily="49" charset="0"/>
              </a:rPr>
              <a:t>Много доработок в существующей системе, которая напоминает старый комод – один ящик закроешь, другой открывается и так до бесконечности.</a:t>
            </a:r>
          </a:p>
        </p:txBody>
      </p:sp>
      <p:pic>
        <p:nvPicPr>
          <p:cNvPr id="31" name="Picture 4" descr="Траволта гифки, анимированные GIF изображения траволта - скачать гиф  картинки на GIFER">
            <a:extLst>
              <a:ext uri="{FF2B5EF4-FFF2-40B4-BE49-F238E27FC236}">
                <a16:creationId xmlns:a16="http://schemas.microsoft.com/office/drawing/2014/main" id="{F6003C23-0C48-4DB2-B229-D322CFDB8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1451" y="1195315"/>
            <a:ext cx="2104526" cy="204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67A5EA9-49FA-4470-86EA-C617534217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288" y="3019869"/>
            <a:ext cx="1978041" cy="156810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5DB24A8-4B59-44F0-89D1-37AEF594A2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90" y="2992765"/>
            <a:ext cx="1978041" cy="1661715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A09BE980-A8BA-4EFC-B13C-73259AF77788}"/>
              </a:ext>
            </a:extLst>
          </p:cNvPr>
          <p:cNvSpPr/>
          <p:nvPr/>
        </p:nvSpPr>
        <p:spPr>
          <a:xfrm>
            <a:off x="6155897" y="1430798"/>
            <a:ext cx="2565026" cy="1423467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 sz="1092">
              <a:solidFill>
                <a:srgbClr val="B017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7226" y="1515805"/>
            <a:ext cx="370955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Шадрина Анна</a:t>
            </a:r>
          </a:p>
          <a:p>
            <a:r>
              <a:rPr lang="ru-RU" sz="2800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Сергеевна </a:t>
            </a:r>
          </a:p>
          <a:p>
            <a:endParaRPr lang="ru-RU" sz="2800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ИТ-решения для бизнеса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17219" y="1515805"/>
            <a:ext cx="3976108" cy="1663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softline.ru</a:t>
            </a:r>
            <a:b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Anna.Shadrina@softlime.com</a:t>
            </a:r>
          </a:p>
          <a:p>
            <a:pPr>
              <a:lnSpc>
                <a:spcPct val="200000"/>
              </a:lnSpc>
            </a:pP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967</a:t>
            </a: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63-99-101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93248" y="3216641"/>
            <a:ext cx="1449637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467210" y="1725376"/>
            <a:ext cx="0" cy="2199613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11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7F3539-0715-487E-8A2C-26C1422B1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87" y="3177798"/>
            <a:ext cx="1312331" cy="131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2243</TotalTime>
  <Words>813</Words>
  <Application>Microsoft Office PowerPoint</Application>
  <PresentationFormat>Экран (16:9)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Finlandica</vt:lpstr>
      <vt:lpstr>IBM Plex Mono</vt:lpstr>
      <vt:lpstr>Verdana</vt:lpstr>
      <vt:lpstr>Тема Office</vt:lpstr>
      <vt:lpstr>Презентация PowerPoint</vt:lpstr>
      <vt:lpstr>ЗАГОЛОВОК</vt:lpstr>
      <vt:lpstr>Презентация PowerPoint</vt:lpstr>
      <vt:lpstr>Почему трудно прийти к решению ДОРАБОТАТЬ?</vt:lpstr>
      <vt:lpstr>Пример 1.  Федеральный банк</vt:lpstr>
      <vt:lpstr>Пример 2. Авиастроение</vt:lpstr>
      <vt:lpstr>Пример 3.  Машиностроительный холдинг </vt:lpstr>
      <vt:lpstr>Пример 4.  Ещё один машиностроительный холдинг </vt:lpstr>
      <vt:lpstr>Презентация PowerPoint</vt:lpstr>
      <vt:lpstr>Как понять, что нужна разработка нового?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Shadrina, Anna</cp:lastModifiedBy>
  <cp:revision>73</cp:revision>
  <dcterms:created xsi:type="dcterms:W3CDTF">2023-03-28T08:35:09Z</dcterms:created>
  <dcterms:modified xsi:type="dcterms:W3CDTF">2023-04-13T04:54:57Z</dcterms:modified>
</cp:coreProperties>
</file>