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30"/>
  </p:notesMasterIdLst>
  <p:sldIdLst>
    <p:sldId id="280" r:id="rId2"/>
    <p:sldId id="281" r:id="rId3"/>
    <p:sldId id="282" r:id="rId4"/>
    <p:sldId id="28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301" r:id="rId14"/>
    <p:sldId id="292" r:id="rId15"/>
    <p:sldId id="293" r:id="rId16"/>
    <p:sldId id="302" r:id="rId17"/>
    <p:sldId id="294" r:id="rId18"/>
    <p:sldId id="295" r:id="rId19"/>
    <p:sldId id="296" r:id="rId20"/>
    <p:sldId id="297" r:id="rId21"/>
    <p:sldId id="298" r:id="rId22"/>
    <p:sldId id="299" r:id="rId23"/>
    <p:sldId id="303" r:id="rId24"/>
    <p:sldId id="304" r:id="rId25"/>
    <p:sldId id="305" r:id="rId26"/>
    <p:sldId id="306" r:id="rId27"/>
    <p:sldId id="300" r:id="rId28"/>
    <p:sldId id="265" r:id="rId2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1C3661"/>
    <a:srgbClr val="2A064E"/>
    <a:srgbClr val="3F0975"/>
    <a:srgbClr val="28064A"/>
    <a:srgbClr val="28213A"/>
    <a:srgbClr val="FECED3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39" d="100"/>
          <a:sy n="139" d="100"/>
        </p:scale>
        <p:origin x="72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G:\&#1052;&#1072;&#1088;&#1082;&#1077;&#1090;&#1080;&#1085;&#1075;\3.%20&#1044;&#1088;&#1091;&#1075;&#1086;&#1077;%20&#1101;&#1092;&#1092;&#1077;&#1082;&#1090;&#1080;&#1074;&#1085;&#1086;&#1089;&#1090;&#1100;,%20&#1089;&#1090;&#1072;&#1090;&#1080;&#1089;&#1090;&#1080;&#1082;&#1072;%20&#1080;%20&#1087;&#1088;\&#1048;&#1084;&#1087;&#1086;&#1088;&#1090;%20&#1074;%20&#1056;&#1060;\&#1074;&#1089;&#1103;%20&#1090;&#1072;&#1084;&#1086;&#1078;&#1085;&#1103;%20&#1087;&#1086;%20&#1075;&#1086;&#1076;&#1072;&#1084;%2019-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2;&#1072;&#1088;&#1082;&#1077;&#1090;&#1080;&#1085;&#1075;\3.%20&#1044;&#1088;&#1091;&#1075;&#1086;&#1077;%20&#1101;&#1092;&#1092;&#1077;&#1082;&#1090;&#1080;&#1074;&#1085;&#1086;&#1089;&#1090;&#1100;,%20&#1089;&#1090;&#1072;&#1090;&#1080;&#1089;&#1090;&#1080;&#1082;&#1072;%20&#1080;%20&#1087;&#1088;\&#1040;&#1085;&#1072;&#1083;&#1080;&#1079;%20&#1087;&#1088;&#1086;&#1076;&#1072;&#1078;%202022\&#1040;&#1085;&#1072;&#1083;&#1080;&#1090;&#1080;&#1082;&#1072;%20&#1087;&#1088;&#1086;&#1076;&#1072;&#1078;%20&#1080;&#1079;%20CRM%202022%20v2.0(1)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&#1052;&#1072;&#1088;&#1082;&#1077;&#1090;&#1080;&#1085;&#1075;\3.%20&#1044;&#1088;&#1091;&#1075;&#1086;&#1077;%20&#1101;&#1092;&#1092;&#1077;&#1082;&#1090;&#1080;&#1074;&#1085;&#1086;&#1089;&#1090;&#1100;,%20&#1089;&#1090;&#1072;&#1090;&#1080;&#1089;&#1090;&#1080;&#1082;&#1072;%20&#1080;%20&#1087;&#1088;\&#1040;&#1085;&#1072;&#1083;&#1080;&#1079;%20&#1087;&#1088;&#1086;&#1076;&#1072;&#1078;%202022\&#1040;&#1085;&#1072;&#1083;&#1080;&#1090;&#1080;&#1082;&#1072;%20&#1087;&#1088;&#1086;&#1076;&#1072;&#1078;%20&#1080;&#1079;%20CRM%202022%20v2.0(1)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Лист1!$I$9:$I$13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xVal>
          <c:yVal>
            <c:numRef>
              <c:f>Лист1!$J$9:$J$13</c:f>
            </c:numRef>
          </c:yVal>
          <c:smooth val="0"/>
          <c:extLst>
            <c:ext xmlns:c16="http://schemas.microsoft.com/office/drawing/2014/chart" uri="{C3380CC4-5D6E-409C-BE32-E72D297353CC}">
              <c16:uniqueId val="{00000000-508C-476D-8338-CACB8D28C7BC}"/>
            </c:ext>
          </c:extLst>
        </c:ser>
        <c:ser>
          <c:idx val="1"/>
          <c:order val="1"/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Лист1!$I$9:$I$13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xVal>
          <c:yVal>
            <c:numRef>
              <c:f>Лист1!$K$9:$K$13</c:f>
              <c:numCache>
                <c:formatCode>General</c:formatCode>
                <c:ptCount val="5"/>
                <c:pt idx="0">
                  <c:v>1</c:v>
                </c:pt>
                <c:pt idx="1">
                  <c:v>0.93194706994328913</c:v>
                </c:pt>
                <c:pt idx="2">
                  <c:v>1.4782608695652175</c:v>
                </c:pt>
                <c:pt idx="3">
                  <c:v>1.8185255198487711</c:v>
                </c:pt>
                <c:pt idx="4">
                  <c:v>1.9092627599243857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508C-476D-8338-CACB8D28C7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4158719"/>
        <c:axId val="1244153727"/>
      </c:scatterChart>
      <c:valAx>
        <c:axId val="1244158719"/>
        <c:scaling>
          <c:orientation val="minMax"/>
          <c:max val="2022"/>
          <c:min val="201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153727"/>
        <c:crosses val="autoZero"/>
        <c:crossBetween val="midCat"/>
        <c:majorUnit val="1"/>
      </c:valAx>
      <c:valAx>
        <c:axId val="1244153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44158719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подборки!$A$37</c:f>
              <c:strCache>
                <c:ptCount val="1"/>
                <c:pt idx="0">
                  <c:v>МикроСет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подборки!$B$36:$F$36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подборки!$B$37:$F$37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4</c:v>
                </c:pt>
                <c:pt idx="3">
                  <c:v>6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19-4819-AF1B-BD999CCC09B0}"/>
            </c:ext>
          </c:extLst>
        </c:ser>
        <c:ser>
          <c:idx val="1"/>
          <c:order val="1"/>
          <c:tx>
            <c:strRef>
              <c:f>подборки!$A$38</c:f>
              <c:strCache>
                <c:ptCount val="1"/>
                <c:pt idx="0">
                  <c:v>LPKF</c:v>
                </c:pt>
              </c:strCache>
            </c:strRef>
          </c:tx>
          <c:marker>
            <c:symbol val="none"/>
          </c:marker>
          <c:val>
            <c:numRef>
              <c:f>подборки!$B$38:$F$38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19-4819-AF1B-BD999CCC0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3879504"/>
        <c:axId val="1"/>
      </c:lineChart>
      <c:catAx>
        <c:axId val="73387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3879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подборки!$A$37</c:f>
              <c:strCache>
                <c:ptCount val="1"/>
                <c:pt idx="0">
                  <c:v>МикроСет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подборки!$B$36:$F$36</c:f>
              <c:numCache>
                <c:formatCode>General</c:formatCode>
                <c:ptCount val="5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  <c:pt idx="3">
                  <c:v>2021</c:v>
                </c:pt>
                <c:pt idx="4">
                  <c:v>2022</c:v>
                </c:pt>
              </c:numCache>
            </c:numRef>
          </c:cat>
          <c:val>
            <c:numRef>
              <c:f>подборки!$B$37:$F$37</c:f>
              <c:numCache>
                <c:formatCode>General</c:formatCode>
                <c:ptCount val="5"/>
                <c:pt idx="0">
                  <c:v>3</c:v>
                </c:pt>
                <c:pt idx="1">
                  <c:v>7</c:v>
                </c:pt>
                <c:pt idx="2">
                  <c:v>4</c:v>
                </c:pt>
                <c:pt idx="3">
                  <c:v>6</c:v>
                </c:pt>
                <c:pt idx="4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19-4819-AF1B-BD999CCC09B0}"/>
            </c:ext>
          </c:extLst>
        </c:ser>
        <c:ser>
          <c:idx val="1"/>
          <c:order val="1"/>
          <c:tx>
            <c:strRef>
              <c:f>подборки!$A$38</c:f>
              <c:strCache>
                <c:ptCount val="1"/>
                <c:pt idx="0">
                  <c:v>LPKF</c:v>
                </c:pt>
              </c:strCache>
            </c:strRef>
          </c:tx>
          <c:marker>
            <c:symbol val="none"/>
          </c:marker>
          <c:val>
            <c:numRef>
              <c:f>подборки!$B$38:$F$38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4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19-4819-AF1B-BD999CCC0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33879504"/>
        <c:axId val="1"/>
      </c:lineChart>
      <c:catAx>
        <c:axId val="73387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3387950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94AE4-B947-4E6C-8AF1-7FEB08573C46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EBBDD-72FE-4DD5-96AB-7DEA476F6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8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6F5EC-0CD6-4B8B-8A31-28C523353E3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3557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МАРКИРУМ ВСЕ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56F5EC-0CD6-4B8B-8A31-28C523353E3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2831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56BF1-D438-4ADC-BF40-379CE7036D1C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18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A2436-A9F3-4C23-81BE-41BA2F4E131A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C35A-1563-49F6-840E-E6815B86D498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56A-C577-4F0C-B104-0B26FED6FAA9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7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EA8A-2785-42E4-B330-95A7CB540A1F}" type="datetime1">
              <a:rPr lang="ru-RU" smtClean="0"/>
              <a:t>12.04.2023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61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9202B-F661-4974-B043-E2B986C416EE}" type="datetime1">
              <a:rPr lang="ru-RU" smtClean="0"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0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2E25-82FC-4B89-B179-CA7CD11F838A}" type="datetime1">
              <a:rPr lang="ru-RU" smtClean="0"/>
              <a:t>12.04.2023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3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23BF-C312-4AFE-B769-AB887546879B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6501-9908-47AF-94A9-6E4CAC330354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4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8701-F5B1-4654-841E-33813BC524F3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40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FD7B-2682-49B9-877C-7F5DBAA82D2C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F835-C8F5-45D1-AA94-F101E4690C25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4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6.gif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9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image" Target="../media/image21.jpeg"/><Relationship Id="rId7" Type="http://schemas.openxmlformats.org/officeDocument/2006/relationships/image" Target="../media/image40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microsoft.com/office/2007/relationships/hdphoto" Target="../media/hdphoto1.wdp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48.png"/><Relationship Id="rId5" Type="http://schemas.openxmlformats.org/officeDocument/2006/relationships/image" Target="../media/image4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newlaser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Тема выступления</a:t>
            </a:r>
            <a:endParaRPr lang="ru-RU" sz="24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ФИО</a:t>
            </a:r>
          </a:p>
          <a:p>
            <a:r>
              <a:rPr lang="ru-RU" sz="1600" dirty="0" smtClean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Регалии</a:t>
            </a:r>
            <a:endParaRPr lang="ru-RU" sz="16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9" y="0"/>
            <a:ext cx="9168980" cy="5472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7858" y="2259239"/>
            <a:ext cx="71287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cap="all" dirty="0">
                <a:solidFill>
                  <a:schemeClr val="bg1"/>
                </a:solidFill>
              </a:rPr>
              <a:t>Лазерные технологии - локомотив развития промышленности</a:t>
            </a:r>
            <a:endParaRPr lang="ru-RU" sz="3200" cap="all" dirty="0" smtClean="0">
              <a:solidFill>
                <a:schemeClr val="bg1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95536" y="2961062"/>
            <a:ext cx="6858000" cy="1241822"/>
          </a:xfrm>
        </p:spPr>
        <p:txBody>
          <a:bodyPr>
            <a:normAutofit/>
          </a:bodyPr>
          <a:lstStyle/>
          <a:p>
            <a:pPr algn="l"/>
            <a:r>
              <a:rPr lang="ru-RU" sz="2000" dirty="0" smtClean="0">
                <a:solidFill>
                  <a:schemeClr val="bg1"/>
                </a:solidFill>
              </a:rPr>
              <a:t>Фоменко Иван</a:t>
            </a:r>
          </a:p>
          <a:p>
            <a:pPr algn="l"/>
            <a:r>
              <a:rPr lang="ru-RU" dirty="0" smtClean="0">
                <a:solidFill>
                  <a:schemeClr val="bg1"/>
                </a:solidFill>
              </a:rPr>
              <a:t>директор </a:t>
            </a:r>
            <a:r>
              <a:rPr lang="ru-RU" dirty="0">
                <a:solidFill>
                  <a:schemeClr val="bg1"/>
                </a:solidFill>
              </a:rPr>
              <a:t>по инновациям ООО "Лазерный Центр"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79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683568" y="2129415"/>
            <a:ext cx="5130570" cy="103640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+mn-lt"/>
              </a:rPr>
              <a:t>Лазеров становится больше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ru-RU" sz="1800" dirty="0">
                <a:latin typeface="+mn-lt"/>
              </a:rPr>
              <a:t>Уход европейских и американских компаний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3568" y="1653648"/>
            <a:ext cx="31390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Глобальные тренды</a:t>
            </a:r>
            <a:endParaRPr lang="ru-RU" sz="2100" dirty="0">
              <a:solidFill>
                <a:schemeClr val="bg1">
                  <a:lumMod val="75000"/>
                </a:schemeClr>
              </a:solidFill>
              <a:latin typeface="Tecla" pitchFamily="2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71" r="37766" b="11911"/>
          <a:stretch/>
        </p:blipFill>
        <p:spPr>
          <a:xfrm>
            <a:off x="6250320" y="0"/>
            <a:ext cx="2907968" cy="5153025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/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2" name="Прямая соединительная линия 21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8154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/>
          </p:nvPr>
        </p:nvGraphicFramePr>
        <p:xfrm>
          <a:off x="629562" y="1491630"/>
          <a:ext cx="4198776" cy="2378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331640" y="3942291"/>
            <a:ext cx="2700300" cy="375042"/>
          </a:xfrm>
          <a:prstGeom prst="rect">
            <a:avLst/>
          </a:prstGeom>
        </p:spPr>
        <p:txBody>
          <a:bodyPr vert="horz" lIns="68580" tIns="34290" rIns="68580" bIns="34290" rtlCol="0" anchor="ctr"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500" dirty="0"/>
              <a:t>Импорт лазерных станков в РФ (относительно 2018г.)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01001" y="2111469"/>
            <a:ext cx="2609369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b="1" dirty="0"/>
              <a:t>%</a:t>
            </a:r>
            <a:r>
              <a:rPr lang="ru-RU" sz="1350" dirty="0"/>
              <a:t> лазерщиков на выставках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b="1" dirty="0"/>
              <a:t>%</a:t>
            </a:r>
            <a:r>
              <a:rPr lang="ru-RU" sz="1350" dirty="0"/>
              <a:t> лазерной обработки вокруг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b="1" dirty="0"/>
              <a:t>%</a:t>
            </a:r>
            <a:r>
              <a:rPr lang="ru-RU" sz="1350" dirty="0"/>
              <a:t> лазерного контента 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1350" dirty="0"/>
              <a:t>Лазеры в образование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78630" y="1712539"/>
            <a:ext cx="199003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350" b="1" dirty="0"/>
              <a:t>Очевидно увеличилось: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TextBox 9"/>
          <p:cNvSpPr txBox="1"/>
          <p:nvPr/>
        </p:nvSpPr>
        <p:spPr>
          <a:xfrm>
            <a:off x="2460124" y="357504"/>
            <a:ext cx="4272323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Лазеров становится больше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4" name="Прямая соединительная линия 23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0480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439652" y="1491630"/>
          <a:ext cx="3751436" cy="251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645365" y="1923678"/>
            <a:ext cx="1379673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dirty="0"/>
              <a:t>Компания из РФ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45365" y="3327834"/>
            <a:ext cx="172592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dirty="0"/>
              <a:t>Компания из Европы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TextBox 11"/>
          <p:cNvSpPr txBox="1"/>
          <p:nvPr/>
        </p:nvSpPr>
        <p:spPr>
          <a:xfrm>
            <a:off x="1227816" y="357504"/>
            <a:ext cx="67425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Уход европейских и американских компаний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22177" y="1014988"/>
            <a:ext cx="45378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Динамика продаж систем для лазерной </a:t>
            </a:r>
            <a:r>
              <a:rPr lang="ru-RU" sz="1350" b="1" dirty="0" err="1"/>
              <a:t>микрообработки</a:t>
            </a:r>
            <a:endParaRPr lang="ru-RU" sz="1350" b="1" dirty="0"/>
          </a:p>
        </p:txBody>
      </p:sp>
      <p:grpSp>
        <p:nvGrpSpPr>
          <p:cNvPr id="18" name="Группа 17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2" name="Прямая соединительная линия 21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0242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>
            <p:extLst/>
          </p:nvPr>
        </p:nvGraphicFramePr>
        <p:xfrm>
          <a:off x="1439652" y="1491630"/>
          <a:ext cx="3751436" cy="25139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4355976" y="1707654"/>
            <a:ext cx="835112" cy="2106234"/>
          </a:xfrm>
          <a:prstGeom prst="rect">
            <a:avLst/>
          </a:prstGeom>
          <a:solidFill>
            <a:schemeClr val="accent1">
              <a:alpha val="43000"/>
            </a:schemeClr>
          </a:solidFill>
          <a:ln>
            <a:solidFill>
              <a:schemeClr val="accent1">
                <a:shade val="50000"/>
                <a:alpha val="27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2213960"/>
            <a:ext cx="307834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/>
              <a:t>Появилось окно возможностей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9" name="TextBox 18"/>
          <p:cNvSpPr txBox="1"/>
          <p:nvPr/>
        </p:nvSpPr>
        <p:spPr>
          <a:xfrm>
            <a:off x="1227816" y="357504"/>
            <a:ext cx="67425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Уход европейских и американских компаний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22177" y="1014988"/>
            <a:ext cx="453784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50" b="1" dirty="0"/>
              <a:t>Динамика продаж систем для лазерной </a:t>
            </a:r>
            <a:r>
              <a:rPr lang="ru-RU" sz="1350" b="1" dirty="0" err="1"/>
              <a:t>микрообработки</a:t>
            </a:r>
            <a:endParaRPr lang="ru-RU" sz="1350" b="1" dirty="0"/>
          </a:p>
        </p:txBody>
      </p:sp>
      <p:grpSp>
        <p:nvGrpSpPr>
          <p:cNvPr id="21" name="Группа 20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5" name="Прямая соединительная линия 24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22911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3598" y="1707654"/>
            <a:ext cx="3888432" cy="2160240"/>
          </a:xfrm>
        </p:spPr>
        <p:txBody>
          <a:bodyPr>
            <a:normAutofit/>
          </a:bodyPr>
          <a:lstStyle/>
          <a:p>
            <a:r>
              <a:rPr lang="ru-RU" sz="1800" dirty="0"/>
              <a:t>Учет и контроль</a:t>
            </a:r>
          </a:p>
          <a:p>
            <a:r>
              <a:rPr lang="ru-RU" sz="1800" dirty="0"/>
              <a:t>Автоматизация процессов</a:t>
            </a:r>
          </a:p>
          <a:p>
            <a:r>
              <a:rPr lang="ru-RU" sz="1800" dirty="0" err="1"/>
              <a:t>Цифровизация</a:t>
            </a:r>
            <a:r>
              <a:rPr lang="ru-RU" sz="1800" dirty="0"/>
              <a:t> технологий</a:t>
            </a:r>
          </a:p>
          <a:p>
            <a:r>
              <a:rPr lang="ru-RU" sz="1800" dirty="0"/>
              <a:t>Искусственный интеллект</a:t>
            </a:r>
          </a:p>
          <a:p>
            <a:r>
              <a:rPr lang="ru-RU" sz="1800" dirty="0"/>
              <a:t>ПО в смартфоне</a:t>
            </a:r>
          </a:p>
          <a:p>
            <a:r>
              <a:rPr lang="ru-RU" sz="1800" dirty="0"/>
              <a:t>Новые процессы</a:t>
            </a:r>
          </a:p>
          <a:p>
            <a:endParaRPr lang="ru-RU" sz="1800" dirty="0"/>
          </a:p>
          <a:p>
            <a:endParaRPr lang="ru-RU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305526" y="1085610"/>
            <a:ext cx="542969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Тренды в лазерном станкостроении</a:t>
            </a:r>
            <a:endParaRPr lang="ru-RU" sz="2100" dirty="0">
              <a:solidFill>
                <a:schemeClr val="bg1">
                  <a:lumMod val="75000"/>
                </a:schemeClr>
              </a:solidFill>
              <a:latin typeface="Tecla" pitchFamily="2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1" r="20892"/>
          <a:stretch/>
        </p:blipFill>
        <p:spPr>
          <a:xfrm>
            <a:off x="6227676" y="0"/>
            <a:ext cx="2916324" cy="5143500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/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1" name="Прямая соединительная линия 2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5012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бъект 2"/>
          <p:cNvSpPr txBox="1">
            <a:spLocks/>
          </p:cNvSpPr>
          <p:nvPr/>
        </p:nvSpPr>
        <p:spPr>
          <a:xfrm>
            <a:off x="332529" y="1404779"/>
            <a:ext cx="4023447" cy="1328868"/>
          </a:xfrm>
          <a:prstGeom prst="rect">
            <a:avLst/>
          </a:prstGeom>
        </p:spPr>
        <p:txBody>
          <a:bodyPr vert="horz" lIns="68552" tIns="34277" rIns="68552" bIns="34277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/>
                </a:solidFill>
              </a:rPr>
              <a:t>Распоряжение Правительства РФ №792 от 28 апреля 2018 года </a:t>
            </a:r>
            <a:br>
              <a:rPr lang="ru-RU" sz="1350" dirty="0">
                <a:solidFill>
                  <a:schemeClr val="tx1"/>
                </a:solidFill>
              </a:rPr>
            </a:br>
            <a:r>
              <a:rPr lang="ru-RU" sz="1350" dirty="0">
                <a:solidFill>
                  <a:schemeClr val="tx1"/>
                </a:solidFill>
              </a:rPr>
              <a:t/>
            </a:r>
            <a:br>
              <a:rPr lang="ru-RU" sz="1350" dirty="0">
                <a:solidFill>
                  <a:schemeClr val="tx1"/>
                </a:solidFill>
              </a:rPr>
            </a:br>
            <a:r>
              <a:rPr lang="ru-RU" sz="1350" dirty="0">
                <a:solidFill>
                  <a:schemeClr val="tx1"/>
                </a:solidFill>
              </a:rPr>
              <a:t>«Об утверждении перечня отдельных товаров, подлежащих обязательной маркировке средствами идентификации»</a:t>
            </a:r>
          </a:p>
        </p:txBody>
      </p:sp>
      <p:sp>
        <p:nvSpPr>
          <p:cNvPr id="11" name="Объект 2"/>
          <p:cNvSpPr>
            <a:spLocks noGrp="1"/>
          </p:cNvSpPr>
          <p:nvPr>
            <p:ph idx="1"/>
          </p:nvPr>
        </p:nvSpPr>
        <p:spPr>
          <a:xfrm>
            <a:off x="575556" y="2784652"/>
            <a:ext cx="1627578" cy="69543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err="1" smtClean="0"/>
              <a:t>DataMatrix</a:t>
            </a:r>
            <a:endParaRPr lang="ru-RU" dirty="0" smtClean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368" y="3382886"/>
            <a:ext cx="1079707" cy="1080000"/>
          </a:xfrm>
          <a:prstGeom prst="rect">
            <a:avLst/>
          </a:prstGeom>
        </p:spPr>
      </p:pic>
      <p:pic>
        <p:nvPicPr>
          <p:cNvPr id="20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61339" y="3132367"/>
            <a:ext cx="1843081" cy="188547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269" y="3382886"/>
            <a:ext cx="1079705" cy="1080000"/>
          </a:xfrm>
          <a:prstGeom prst="rect">
            <a:avLst/>
          </a:prstGeom>
        </p:spPr>
      </p:pic>
      <p:sp>
        <p:nvSpPr>
          <p:cNvPr id="23" name="Заголовок 1"/>
          <p:cNvSpPr txBox="1">
            <a:spLocks/>
          </p:cNvSpPr>
          <p:nvPr/>
        </p:nvSpPr>
        <p:spPr>
          <a:xfrm>
            <a:off x="5112060" y="990059"/>
            <a:ext cx="2106234" cy="410565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350" dirty="0">
                <a:latin typeface="+mn-lt"/>
              </a:rPr>
              <a:t>ГИИС ДМДК</a:t>
            </a:r>
          </a:p>
        </p:txBody>
      </p:sp>
      <p:sp>
        <p:nvSpPr>
          <p:cNvPr id="25" name="Объект 2"/>
          <p:cNvSpPr txBox="1">
            <a:spLocks/>
          </p:cNvSpPr>
          <p:nvPr/>
        </p:nvSpPr>
        <p:spPr>
          <a:xfrm>
            <a:off x="4577359" y="1421490"/>
            <a:ext cx="4023447" cy="1089852"/>
          </a:xfrm>
          <a:prstGeom prst="rect">
            <a:avLst/>
          </a:prstGeom>
        </p:spPr>
        <p:txBody>
          <a:bodyPr vert="horz" lIns="68552" tIns="34277" rIns="68552" bIns="34277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buFont typeface="Arial" panose="020B0604020202020204" pitchFamily="34" charset="0"/>
              <a:buChar char="•"/>
            </a:pPr>
            <a:r>
              <a:rPr lang="ru-RU" sz="1350" dirty="0">
                <a:solidFill>
                  <a:schemeClr val="tx1"/>
                </a:solidFill>
              </a:rPr>
              <a:t>Государственная интегрированная информационная система в сфере контроля за оборотом драгоценных металлов, драгоценных камней и изделий из них на всех этапах этого оборота</a:t>
            </a:r>
          </a:p>
          <a:p>
            <a:pPr fontAlgn="base"/>
            <a:endParaRPr lang="ru-RU" sz="1350" dirty="0">
              <a:solidFill>
                <a:schemeClr val="bg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6669">
            <a:off x="7691455" y="4263448"/>
            <a:ext cx="63697" cy="63714"/>
          </a:xfrm>
          <a:prstGeom prst="rect">
            <a:avLst/>
          </a:prstGeom>
        </p:spPr>
      </p:pic>
      <p:cxnSp>
        <p:nvCxnSpPr>
          <p:cNvPr id="27" name="Прямая со стрелкой 26"/>
          <p:cNvCxnSpPr/>
          <p:nvPr/>
        </p:nvCxnSpPr>
        <p:spPr>
          <a:xfrm flipH="1">
            <a:off x="6444108" y="4295305"/>
            <a:ext cx="1235090" cy="44109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Прямоугольник 12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4" name="TextBox 13"/>
          <p:cNvSpPr txBox="1"/>
          <p:nvPr/>
        </p:nvSpPr>
        <p:spPr>
          <a:xfrm>
            <a:off x="3325144" y="357504"/>
            <a:ext cx="253947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Учет и контроль</a:t>
            </a:r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3383475" y="3352015"/>
            <a:ext cx="1728586" cy="1307663"/>
          </a:xfrm>
          <a:prstGeom prst="rect">
            <a:avLst/>
          </a:prstGeom>
        </p:spPr>
        <p:txBody>
          <a:bodyPr vert="horz" lIns="68552" tIns="34277" rIns="68552" bIns="34277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buNone/>
            </a:pPr>
            <a:r>
              <a:rPr lang="ru-RU" sz="1350" dirty="0">
                <a:solidFill>
                  <a:schemeClr val="tx1"/>
                </a:solidFill>
                <a:ea typeface="Verdana" panose="020B0604030504040204" pitchFamily="34" charset="0"/>
              </a:rPr>
              <a:t>Происхождение металлов и камней, идентификатор, вес, производитель и т.д.</a:t>
            </a:r>
          </a:p>
          <a:p>
            <a:pPr algn="r" fontAlgn="base"/>
            <a:endParaRPr lang="ru-RU" sz="15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32" name="Группа 31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34" name="Прямая соединительная линия 33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5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36" name="Прямая соединительная линия 35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883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G:\Графика\Фото\Образцы\Электроника\пЛАТЫ\плата.png"/>
          <p:cNvPicPr>
            <a:picLocks noChangeAspect="1" noChangeArrowheads="1"/>
          </p:cNvPicPr>
          <p:nvPr/>
        </p:nvPicPr>
        <p:blipFill>
          <a:blip r:embed="rId3" cstate="email">
            <a:lum/>
          </a:blip>
          <a:srcRect/>
          <a:stretch>
            <a:fillRect/>
          </a:stretch>
        </p:blipFill>
        <p:spPr bwMode="auto">
          <a:xfrm>
            <a:off x="5875192" y="3080513"/>
            <a:ext cx="2907923" cy="1938703"/>
          </a:xfrm>
          <a:prstGeom prst="rect">
            <a:avLst/>
          </a:prstGeom>
          <a:noFill/>
        </p:spPr>
      </p:pic>
      <p:pic>
        <p:nvPicPr>
          <p:cNvPr id="16" name="Picture 2" descr="C:\Users\Иван Фоменко\Desktop\ТВЭЛ\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0158" y="3080513"/>
            <a:ext cx="2908533" cy="1938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4" descr="https://www.itmash.ru/_mod_files/ce_images/Markirovka/laser-farma.jpg"/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4704" y="1154970"/>
            <a:ext cx="3011138" cy="1708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https://eltemiks-vet.ru/wp-content/uploads/2020/02/Birka-krs-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022" r="4516" b="16637"/>
          <a:stretch/>
        </p:blipFill>
        <p:spPr bwMode="auto">
          <a:xfrm>
            <a:off x="6570223" y="1204986"/>
            <a:ext cx="2424695" cy="1608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2" name="TextBox 11"/>
          <p:cNvSpPr txBox="1"/>
          <p:nvPr/>
        </p:nvSpPr>
        <p:spPr>
          <a:xfrm>
            <a:off x="3325144" y="357504"/>
            <a:ext cx="2539478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Учет и контроль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7"/>
          <a:srcRect l="17034" r="24544" b="17239"/>
          <a:stretch/>
        </p:blipFill>
        <p:spPr>
          <a:xfrm>
            <a:off x="382509" y="3080512"/>
            <a:ext cx="2436347" cy="193870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10" y="1140777"/>
            <a:ext cx="1921364" cy="17373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66" t="13460" r="16210" b="18618"/>
          <a:stretch/>
        </p:blipFill>
        <p:spPr>
          <a:xfrm>
            <a:off x="2465766" y="1166590"/>
            <a:ext cx="1324557" cy="171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886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5" name="Объект 2"/>
          <p:cNvSpPr txBox="1">
            <a:spLocks/>
          </p:cNvSpPr>
          <p:nvPr/>
        </p:nvSpPr>
        <p:spPr>
          <a:xfrm>
            <a:off x="781932" y="1198220"/>
            <a:ext cx="3965102" cy="2259072"/>
          </a:xfrm>
          <a:prstGeom prst="rect">
            <a:avLst/>
          </a:prstGeom>
        </p:spPr>
        <p:txBody>
          <a:bodyPr vert="horz" lIns="45864" tIns="22933" rIns="45864" bIns="22933" rtlCol="0">
            <a:noAutofit/>
          </a:bodyPr>
          <a:lstStyle>
            <a:lvl1pPr marL="384048" indent="-384048" algn="l" defTabSz="914400" rtl="0" eaLnBrk="1" latinLnBrk="0" hangingPunct="1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20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914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20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371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8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828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8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2860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27432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6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32004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36576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–"/>
              <a:defRPr sz="1400" i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4114800" indent="-384048" algn="l" defTabSz="914400" rtl="0" eaLnBrk="1" latinLnBrk="0" hangingPunct="1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Font typeface="Franklin Gothic Book" panose="020B0503020102020204" pitchFamily="34" charset="0"/>
              <a:buChar char="■"/>
              <a:defRPr sz="14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r>
              <a:rPr lang="ru-RU" sz="1350" dirty="0">
                <a:solidFill>
                  <a:schemeClr val="tx1"/>
                </a:solidFill>
              </a:rPr>
              <a:t>ГОСТ Р ИСО/МЭК 15415-2012</a:t>
            </a:r>
          </a:p>
          <a:p>
            <a:pPr marL="191963" indent="-13541" fontAlgn="base">
              <a:buNone/>
            </a:pPr>
            <a:r>
              <a:rPr lang="ru-RU" sz="1350" dirty="0">
                <a:solidFill>
                  <a:schemeClr val="tx1"/>
                </a:solidFill>
              </a:rPr>
              <a:t>Спецификация испытаний символов штрихового кода для оценки качества печати</a:t>
            </a:r>
            <a:endParaRPr lang="en-US" sz="1350" dirty="0">
              <a:solidFill>
                <a:schemeClr val="tx1"/>
              </a:solidFill>
            </a:endParaRPr>
          </a:p>
          <a:p>
            <a:pPr fontAlgn="base"/>
            <a:endParaRPr lang="en-US" sz="1350" dirty="0">
              <a:solidFill>
                <a:schemeClr val="tx1"/>
              </a:solidFill>
            </a:endParaRPr>
          </a:p>
          <a:p>
            <a:pPr fontAlgn="base"/>
            <a:r>
              <a:rPr lang="ru-RU" sz="1350" dirty="0">
                <a:solidFill>
                  <a:schemeClr val="tx1"/>
                </a:solidFill>
              </a:rPr>
              <a:t>ГОСТ Р ИСО/МЭК 16022-2008</a:t>
            </a:r>
          </a:p>
          <a:p>
            <a:pPr marL="191963" indent="-13541" fontAlgn="base">
              <a:buNone/>
            </a:pPr>
            <a:r>
              <a:rPr lang="ru-RU" sz="1350" dirty="0">
                <a:solidFill>
                  <a:schemeClr val="tx1"/>
                </a:solidFill>
              </a:rPr>
              <a:t>Стандарт устанавливает требования к символике </a:t>
            </a:r>
            <a:r>
              <a:rPr lang="ru-RU" sz="1350" dirty="0" err="1">
                <a:solidFill>
                  <a:schemeClr val="tx1"/>
                </a:solidFill>
              </a:rPr>
              <a:t>Data</a:t>
            </a:r>
            <a:r>
              <a:rPr lang="ru-RU" sz="1350" dirty="0">
                <a:solidFill>
                  <a:schemeClr val="tx1"/>
                </a:solidFill>
              </a:rPr>
              <a:t> </a:t>
            </a:r>
            <a:r>
              <a:rPr lang="ru-RU" sz="1350" dirty="0" err="1">
                <a:solidFill>
                  <a:schemeClr val="tx1"/>
                </a:solidFill>
              </a:rPr>
              <a:t>Matrix</a:t>
            </a:r>
            <a:endParaRPr lang="ru-RU" sz="1350" dirty="0">
              <a:solidFill>
                <a:schemeClr val="tx1"/>
              </a:solidFill>
            </a:endParaRPr>
          </a:p>
          <a:p>
            <a:pPr fontAlgn="base"/>
            <a:endParaRPr lang="ru-RU" sz="1405" dirty="0">
              <a:solidFill>
                <a:schemeClr val="bg1">
                  <a:lumMod val="50000"/>
                </a:schemeClr>
              </a:solidFill>
              <a:latin typeface="Franklin Gothic Medium" pitchFamily="34" charset="0"/>
            </a:endParaRPr>
          </a:p>
        </p:txBody>
      </p:sp>
      <p:pic>
        <p:nvPicPr>
          <p:cNvPr id="31748" name="Picture 4" descr="https://7.allegroimg.com/s1440/03de58/9bb87bc34b8a9e1fe6185544aaf7"/>
          <p:cNvPicPr>
            <a:picLocks noChangeAspect="1" noChangeArrowheads="1"/>
          </p:cNvPicPr>
          <p:nvPr/>
        </p:nvPicPr>
        <p:blipFill>
          <a:blip r:embed="rId2"/>
          <a:srcRect t="14916" r="19792" b="16543"/>
          <a:stretch>
            <a:fillRect/>
          </a:stretch>
        </p:blipFill>
        <p:spPr bwMode="auto">
          <a:xfrm rot="5400000">
            <a:off x="5105903" y="1106642"/>
            <a:ext cx="5143501" cy="2930217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7726008" y="1389828"/>
            <a:ext cx="978153" cy="555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011" dirty="0">
                <a:solidFill>
                  <a:schemeClr val="bg1"/>
                </a:solidFill>
                <a:latin typeface="Franklin Gothic Medium" pitchFamily="34" charset="0"/>
              </a:rPr>
              <a:t>DPM</a:t>
            </a:r>
            <a:endParaRPr lang="ru-RU" sz="3011" dirty="0">
              <a:solidFill>
                <a:schemeClr val="bg1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lum brigh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3944" y="1630650"/>
            <a:ext cx="1145927" cy="1145927"/>
          </a:xfrm>
          <a:prstGeom prst="rect">
            <a:avLst/>
          </a:prstGeom>
        </p:spPr>
      </p:pic>
      <p:pic>
        <p:nvPicPr>
          <p:cNvPr id="9" name="Рисунок 8" descr="209A9822.png"/>
          <p:cNvPicPr>
            <a:picLocks noChangeAspect="1"/>
          </p:cNvPicPr>
          <p:nvPr/>
        </p:nvPicPr>
        <p:blipFill rotWithShape="1">
          <a:blip r:embed="rId4" cstate="print"/>
          <a:srcRect l="29279" r="15511" b="16161"/>
          <a:stretch/>
        </p:blipFill>
        <p:spPr>
          <a:xfrm>
            <a:off x="2595089" y="1491630"/>
            <a:ext cx="3617455" cy="36621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263" y="4334955"/>
            <a:ext cx="231129" cy="231192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78" y="3184412"/>
            <a:ext cx="1229606" cy="122960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91581" y="357504"/>
            <a:ext cx="268535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Считывание </a:t>
            </a:r>
            <a:r>
              <a:rPr lang="en-US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DPM</a:t>
            </a:r>
            <a:endParaRPr lang="ru-RU" sz="2100" b="1" dirty="0">
              <a:solidFill>
                <a:srgbClr val="C00000"/>
              </a:solidFill>
              <a:latin typeface="Tecla Black" panose="02000505050000020004" pitchFamily="50" charset="-52"/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/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30" name="Прямая соединительная линия 29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32" name="Прямая соединительная линия 31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8675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Прямоугольник 35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982452" cy="453497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/>
              <a:t>чертеж</a:t>
            </a:r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2412858" y="1923678"/>
            <a:ext cx="1568525" cy="485198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dirty="0"/>
              <a:t>координаты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628882" y="3592010"/>
            <a:ext cx="1136477" cy="346620"/>
          </a:xfrm>
          <a:prstGeom prst="rect">
            <a:avLst/>
          </a:prstGeom>
        </p:spPr>
        <p:txBody>
          <a:bodyPr vert="horz" lIns="68580" tIns="34290" rIns="68580" bIns="3429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dirty="0"/>
              <a:t>значения</a:t>
            </a: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4954589" y="2399100"/>
            <a:ext cx="1344507" cy="3466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dirty="0"/>
              <a:t>обработка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7272301" y="2399100"/>
            <a:ext cx="1242138" cy="346620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dirty="0"/>
              <a:t>результат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60124" y="357504"/>
            <a:ext cx="402225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Автоматизация процессов</a:t>
            </a:r>
          </a:p>
        </p:txBody>
      </p:sp>
      <p:cxnSp>
        <p:nvCxnSpPr>
          <p:cNvPr id="14" name="Соединительная линия уступом 13"/>
          <p:cNvCxnSpPr>
            <a:stCxn id="3" idx="3"/>
            <a:endCxn id="4" idx="1"/>
          </p:cNvCxnSpPr>
          <p:nvPr/>
        </p:nvCxnSpPr>
        <p:spPr>
          <a:xfrm>
            <a:off x="1439652" y="1426900"/>
            <a:ext cx="973206" cy="739377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Соединительная линия уступом 15"/>
          <p:cNvCxnSpPr>
            <a:stCxn id="3" idx="3"/>
            <a:endCxn id="5" idx="1"/>
          </p:cNvCxnSpPr>
          <p:nvPr/>
        </p:nvCxnSpPr>
        <p:spPr>
          <a:xfrm>
            <a:off x="1439652" y="1426900"/>
            <a:ext cx="1189230" cy="2338421"/>
          </a:xfrm>
          <a:prstGeom prst="bentConnector3">
            <a:avLst>
              <a:gd name="adj1" fmla="val 40612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Соединительная линия уступом 25"/>
          <p:cNvCxnSpPr>
            <a:stCxn id="4" idx="3"/>
            <a:endCxn id="6" idx="1"/>
          </p:cNvCxnSpPr>
          <p:nvPr/>
        </p:nvCxnSpPr>
        <p:spPr>
          <a:xfrm>
            <a:off x="3981383" y="2166277"/>
            <a:ext cx="973206" cy="406133"/>
          </a:xfrm>
          <a:prstGeom prst="bentConnector3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Соединительная линия уступом 27"/>
          <p:cNvCxnSpPr>
            <a:stCxn id="5" idx="3"/>
            <a:endCxn id="6" idx="1"/>
          </p:cNvCxnSpPr>
          <p:nvPr/>
        </p:nvCxnSpPr>
        <p:spPr>
          <a:xfrm flipV="1">
            <a:off x="3765359" y="2572411"/>
            <a:ext cx="1189230" cy="1192910"/>
          </a:xfrm>
          <a:prstGeom prst="bentConnector3">
            <a:avLst>
              <a:gd name="adj1" fmla="val 58814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6" idx="3"/>
            <a:endCxn id="7" idx="1"/>
          </p:cNvCxnSpPr>
          <p:nvPr/>
        </p:nvCxnSpPr>
        <p:spPr>
          <a:xfrm>
            <a:off x="6299096" y="2572410"/>
            <a:ext cx="9732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47" name="Группа 4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49" name="Прямая соединительная линия 4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51" name="Прямая соединительная линия 5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44352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23" name="TextBox 22"/>
          <p:cNvSpPr txBox="1"/>
          <p:nvPr/>
        </p:nvSpPr>
        <p:spPr>
          <a:xfrm>
            <a:off x="2460124" y="357504"/>
            <a:ext cx="41104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 err="1">
                <a:solidFill>
                  <a:srgbClr val="C00000"/>
                </a:solidFill>
                <a:latin typeface="Tecla Black" panose="02000505050000020004" pitchFamily="50" charset="-52"/>
              </a:rPr>
              <a:t>Цифровизация</a:t>
            </a:r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 технологий</a:t>
            </a:r>
          </a:p>
        </p:txBody>
      </p:sp>
      <p:grpSp>
        <p:nvGrpSpPr>
          <p:cNvPr id="42" name="Группа 41"/>
          <p:cNvGrpSpPr/>
          <p:nvPr/>
        </p:nvGrpSpPr>
        <p:grpSpPr>
          <a:xfrm>
            <a:off x="1443016" y="1275606"/>
            <a:ext cx="6257969" cy="3218202"/>
            <a:chOff x="1593430" y="1916832"/>
            <a:chExt cx="8343958" cy="4290936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657724" y="3274154"/>
              <a:ext cx="5000660" cy="5715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686254" y="1916832"/>
              <a:ext cx="3071834" cy="571504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6872698" y="4527281"/>
              <a:ext cx="2928958" cy="57150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rgbClr val="C22828"/>
                </a:solidFill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1657724" y="4527281"/>
              <a:ext cx="5072098" cy="571504"/>
            </a:xfrm>
            <a:prstGeom prst="rect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350">
                <a:solidFill>
                  <a:srgbClr val="C22828"/>
                </a:solidFill>
              </a:endParaRPr>
            </a:p>
          </p:txBody>
        </p:sp>
        <p:sp>
          <p:nvSpPr>
            <p:cNvPr id="10" name="Правая фигурная скобка 9"/>
            <p:cNvSpPr/>
            <p:nvPr/>
          </p:nvSpPr>
          <p:spPr>
            <a:xfrm rot="5400000">
              <a:off x="5565060" y="1243601"/>
              <a:ext cx="400698" cy="8343958"/>
            </a:xfrm>
            <a:prstGeom prst="rightBrace">
              <a:avLst>
                <a:gd name="adj1" fmla="val 8333"/>
                <a:gd name="adj2" fmla="val 50191"/>
              </a:avLst>
            </a:prstGeom>
            <a:ln w="12700"/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764881" y="2017919"/>
              <a:ext cx="251923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/>
                <a:t>Набор комплектующих</a:t>
              </a: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789205" y="3381660"/>
              <a:ext cx="2465548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/>
                <a:t>Готовое оборудование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2693575" y="4628367"/>
              <a:ext cx="3000397" cy="4001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350" b="1" dirty="0">
                  <a:solidFill>
                    <a:schemeClr val="bg1"/>
                  </a:solidFill>
                </a:rPr>
                <a:t>Готовое оборудование</a:t>
              </a: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7444202" y="4628367"/>
              <a:ext cx="1378071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b="1" dirty="0">
                  <a:solidFill>
                    <a:schemeClr val="bg1"/>
                  </a:solidFill>
                </a:rPr>
                <a:t>Технология</a:t>
              </a:r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4943872" y="1916832"/>
              <a:ext cx="1643074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6872698" y="3274154"/>
              <a:ext cx="1643074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8658648" y="3274154"/>
              <a:ext cx="1143008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729822" y="1916832"/>
              <a:ext cx="1643074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8515772" y="1916832"/>
              <a:ext cx="1143008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 sz="1350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729162" y="2559775"/>
              <a:ext cx="1761595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b="1" dirty="0"/>
                <a:t>Поставщик №1</a:t>
              </a:r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1800601" y="3917096"/>
              <a:ext cx="1761595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b="1" dirty="0"/>
                <a:t>Поставщик №2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466816" y="5592215"/>
              <a:ext cx="2663550" cy="61555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err="1">
                  <a:solidFill>
                    <a:srgbClr val="FF0000"/>
                  </a:solidFill>
                  <a:latin typeface="Tecla" pitchFamily="2" charset="-52"/>
                </a:rPr>
                <a:t>turbo</a:t>
              </a:r>
              <a:r>
                <a:rPr lang="en-US" sz="2400" dirty="0" err="1">
                  <a:solidFill>
                    <a:srgbClr val="FF0000"/>
                  </a:solidFill>
                  <a:latin typeface="Tecla Black" panose="02000505050000020004" pitchFamily="50" charset="-52"/>
                </a:rPr>
                <a:t>forma</a:t>
              </a:r>
              <a:endParaRPr lang="ru-RU" sz="2400" dirty="0">
                <a:solidFill>
                  <a:srgbClr val="FF0000"/>
                </a:solidFill>
                <a:latin typeface="Tecla Black" panose="02000505050000020004" pitchFamily="50" charset="-52"/>
              </a:endParaRPr>
            </a:p>
          </p:txBody>
        </p:sp>
      </p:grpSp>
      <p:grpSp>
        <p:nvGrpSpPr>
          <p:cNvPr id="37" name="Группа 3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38" name="Прямоугольник 3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39" name="Прямая соединительная линия 3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4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41" name="Прямая соединительная линия 4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21529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794" y="1329612"/>
            <a:ext cx="2193615" cy="272756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TextBox 10"/>
          <p:cNvSpPr txBox="1"/>
          <p:nvPr/>
        </p:nvSpPr>
        <p:spPr>
          <a:xfrm>
            <a:off x="2460124" y="357504"/>
            <a:ext cx="41104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 err="1">
                <a:solidFill>
                  <a:srgbClr val="C00000"/>
                </a:solidFill>
                <a:latin typeface="Tecla Black" panose="02000505050000020004" pitchFamily="50" charset="-52"/>
              </a:rPr>
              <a:t>Цифровизация</a:t>
            </a:r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 технологий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485" y="2841780"/>
            <a:ext cx="2142116" cy="22538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94" y="1053023"/>
            <a:ext cx="2503849" cy="1650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677" y="2909674"/>
            <a:ext cx="2507029" cy="16715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96" y="1052980"/>
            <a:ext cx="2507336" cy="1671557"/>
          </a:xfrm>
          <a:prstGeom prst="rect">
            <a:avLst/>
          </a:prstGeom>
        </p:spPr>
      </p:pic>
      <p:grpSp>
        <p:nvGrpSpPr>
          <p:cNvPr id="33" name="Группа 32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37" name="Прямая соединительная линия 36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6260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1 work\5 Образцы Тесты\3d гравировка\Flagman\Автомат\IMG_20181011_111222.jpg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943" y="1419622"/>
            <a:ext cx="3785036" cy="2977047"/>
          </a:xfrm>
          <a:prstGeom prst="round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TextBox 10"/>
          <p:cNvSpPr txBox="1"/>
          <p:nvPr/>
        </p:nvSpPr>
        <p:spPr>
          <a:xfrm>
            <a:off x="2460124" y="357504"/>
            <a:ext cx="411042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 err="1">
                <a:solidFill>
                  <a:srgbClr val="C00000"/>
                </a:solidFill>
                <a:latin typeface="Tecla Black" panose="02000505050000020004" pitchFamily="50" charset="-52"/>
              </a:rPr>
              <a:t>Цифровизация</a:t>
            </a:r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 технологий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37" name="Прямая соединительная линия 36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2" descr="https://www.newlaser.ru/images/turboforma/laser-engraving-texture-1.jp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98547" y="1059582"/>
            <a:ext cx="3859988" cy="2894992"/>
          </a:xfrm>
          <a:prstGeom prst="roundRect">
            <a:avLst/>
          </a:prstGeom>
          <a:noFill/>
        </p:spPr>
      </p:pic>
      <p:pic>
        <p:nvPicPr>
          <p:cNvPr id="16" name="Picture 3" descr="F:\WORK\Photos\Образцы\Гравировка по ГОСТ и 3Д\ТурбоФорма\20180921_104352.jp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198464" y="938472"/>
            <a:ext cx="2245561" cy="1470018"/>
          </a:xfrm>
          <a:prstGeom prst="roundRect">
            <a:avLst/>
          </a:prstGeom>
          <a:noFill/>
        </p:spPr>
      </p:pic>
      <p:pic>
        <p:nvPicPr>
          <p:cNvPr id="18" name="Picture 4" descr="C:\Users\des\Desktop\форма3.jp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98971" y="2940324"/>
            <a:ext cx="2286016" cy="16651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9" name="TextBox 18"/>
          <p:cNvSpPr txBox="1"/>
          <p:nvPr/>
        </p:nvSpPr>
        <p:spPr>
          <a:xfrm>
            <a:off x="6323787" y="4104281"/>
            <a:ext cx="2606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rgbClr val="C00000"/>
                </a:solidFill>
                <a:latin typeface="Tecla Black" panose="02000505050000020004" pitchFamily="50" charset="-52"/>
              </a:rPr>
              <a:t>Не просто ЧПУ,</a:t>
            </a:r>
          </a:p>
          <a:p>
            <a:r>
              <a:rPr lang="ru-RU" sz="1600" b="1" dirty="0" smtClean="0">
                <a:solidFill>
                  <a:srgbClr val="C00000"/>
                </a:solidFill>
                <a:latin typeface="Tecla Black" panose="02000505050000020004" pitchFamily="50" charset="-52"/>
              </a:rPr>
              <a:t>а новые возможности</a:t>
            </a:r>
            <a:endParaRPr lang="ru-RU" sz="1600" b="1" dirty="0">
              <a:solidFill>
                <a:srgbClr val="C00000"/>
              </a:solidFill>
              <a:latin typeface="Tecla Black" panose="02000505050000020004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854119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63386"/>
            <a:ext cx="2656638" cy="857250"/>
          </a:xfrm>
        </p:spPr>
        <p:txBody>
          <a:bodyPr>
            <a:normAutofit/>
          </a:bodyPr>
          <a:lstStyle/>
          <a:p>
            <a:pPr algn="l"/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ПО в смартфоне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00151"/>
            <a:ext cx="5194920" cy="885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Мобильное приложение</a:t>
            </a:r>
            <a:br>
              <a:rPr lang="ru-RU" dirty="0"/>
            </a:br>
            <a:r>
              <a:rPr lang="ru-RU" dirty="0"/>
              <a:t>для работы с лазером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561" y="2167039"/>
            <a:ext cx="1118805" cy="242632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9744" y="2167039"/>
            <a:ext cx="1118805" cy="242632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928" y="2167039"/>
            <a:ext cx="1118805" cy="242632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2113" y="829600"/>
            <a:ext cx="3026963" cy="3763763"/>
          </a:xfrm>
          <a:prstGeom prst="rect">
            <a:avLst/>
          </a:prstGeom>
        </p:spPr>
      </p:pic>
      <p:grpSp>
        <p:nvGrpSpPr>
          <p:cNvPr id="18" name="Группа 17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0" name="Прямая соединительная линия 19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2" name="Прямая соединительная линия 21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1281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57200" y="2263456"/>
            <a:ext cx="4228593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Работа в конвейерной линии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Уведомления об окончании процессов</a:t>
            </a:r>
          </a:p>
          <a:p>
            <a:pPr marL="214313" indent="-2143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dirty="0"/>
              <a:t>Мобильность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82090" y="411510"/>
            <a:ext cx="3279458" cy="4077718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188801" y="4683116"/>
            <a:ext cx="8814970" cy="300082"/>
            <a:chOff x="251735" y="6244159"/>
            <a:chExt cx="11753292" cy="400110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9865980" y="6244159"/>
              <a:ext cx="213904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735" y="6282426"/>
              <a:ext cx="360000" cy="360000"/>
            </a:xfrm>
            <a:prstGeom prst="rect">
              <a:avLst/>
            </a:prstGeom>
          </p:spPr>
        </p:pic>
        <p:cxnSp>
          <p:nvCxnSpPr>
            <p:cNvPr id="14" name="Прямая соединительная линия 13"/>
            <p:cNvCxnSpPr>
              <a:stCxn id="13" idx="3"/>
            </p:cNvCxnSpPr>
            <p:nvPr/>
          </p:nvCxnSpPr>
          <p:spPr>
            <a:xfrm>
              <a:off x="611735" y="6462426"/>
              <a:ext cx="9026320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Объект 2"/>
          <p:cNvSpPr>
            <a:spLocks noGrp="1"/>
          </p:cNvSpPr>
          <p:nvPr>
            <p:ph idx="1"/>
          </p:nvPr>
        </p:nvSpPr>
        <p:spPr>
          <a:xfrm>
            <a:off x="457200" y="1362169"/>
            <a:ext cx="5194920" cy="885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Мобильное приложение</a:t>
            </a:r>
            <a:br>
              <a:rPr lang="ru-RU" dirty="0"/>
            </a:br>
            <a:r>
              <a:rPr lang="ru-RU" dirty="0"/>
              <a:t>для работы с лазером</a:t>
            </a:r>
          </a:p>
        </p:txBody>
      </p:sp>
      <p:sp>
        <p:nvSpPr>
          <p:cNvPr id="17" name="Заголовок 1"/>
          <p:cNvSpPr>
            <a:spLocks noGrp="1"/>
          </p:cNvSpPr>
          <p:nvPr>
            <p:ph type="title"/>
          </p:nvPr>
        </p:nvSpPr>
        <p:spPr>
          <a:xfrm>
            <a:off x="457200" y="363386"/>
            <a:ext cx="2656638" cy="857250"/>
          </a:xfrm>
        </p:spPr>
        <p:txBody>
          <a:bodyPr>
            <a:normAutofit/>
          </a:bodyPr>
          <a:lstStyle/>
          <a:p>
            <a:pPr algn="l"/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ПО в смартфоне</a:t>
            </a:r>
          </a:p>
        </p:txBody>
      </p:sp>
    </p:spTree>
    <p:extLst>
      <p:ext uri="{BB962C8B-B14F-4D97-AF65-F5344CB8AC3E}">
        <p14:creationId xmlns:p14="http://schemas.microsoft.com/office/powerpoint/2010/main" val="628714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81656"/>
            <a:ext cx="6692980" cy="3764801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6306378" y="725918"/>
            <a:ext cx="2770167" cy="2132651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ru-RU" sz="1350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227110" y="121779"/>
            <a:ext cx="6858000" cy="46166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solidFill>
                  <a:srgbClr val="C00000"/>
                </a:solidFill>
              </a:rPr>
              <a:t>Машинное зрение в лазерной 3</a:t>
            </a:r>
            <a:r>
              <a:rPr lang="en-US" sz="2400" b="1" dirty="0">
                <a:solidFill>
                  <a:srgbClr val="C00000"/>
                </a:solidFill>
              </a:rPr>
              <a:t>D </a:t>
            </a:r>
            <a:r>
              <a:rPr lang="ru-RU" sz="2400" b="1" dirty="0" smtClean="0">
                <a:solidFill>
                  <a:srgbClr val="C00000"/>
                </a:solidFill>
              </a:rPr>
              <a:t> обработке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43508" y="4687504"/>
            <a:ext cx="9000492" cy="300082"/>
            <a:chOff x="191344" y="6253976"/>
            <a:chExt cx="12000656" cy="400109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3" name="Прямая соединительная линия 12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15" name="Прямая соединительная линия 14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Box 18"/>
          <p:cNvSpPr txBox="1"/>
          <p:nvPr/>
        </p:nvSpPr>
        <p:spPr>
          <a:xfrm>
            <a:off x="6478969" y="846198"/>
            <a:ext cx="178286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/>
              <a:t>Интуитивный </a:t>
            </a:r>
          </a:p>
          <a:p>
            <a:r>
              <a:rPr lang="en-US" sz="2100" dirty="0"/>
              <a:t>3D </a:t>
            </a:r>
            <a:r>
              <a:rPr lang="ru-RU" sz="2100" dirty="0"/>
              <a:t>интерфейс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10483" y="1713884"/>
            <a:ext cx="2740494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41685" indent="-141685">
              <a:buFont typeface="Arial" panose="020B0604020202020204" pitchFamily="34" charset="0"/>
              <a:buChar char="•"/>
            </a:pPr>
            <a:r>
              <a:rPr lang="ru-RU" sz="1350" dirty="0"/>
              <a:t>Удобно программировать</a:t>
            </a:r>
          </a:p>
          <a:p>
            <a:pPr marL="141685" indent="-141685">
              <a:buFont typeface="Arial" panose="020B0604020202020204" pitchFamily="34" charset="0"/>
              <a:buChar char="•"/>
            </a:pPr>
            <a:r>
              <a:rPr lang="ru-RU" sz="1350" dirty="0"/>
              <a:t>«Зоны безопасности» из модели</a:t>
            </a:r>
          </a:p>
          <a:p>
            <a:pPr marL="141685" indent="-141685">
              <a:buFont typeface="Arial" panose="020B0604020202020204" pitchFamily="34" charset="0"/>
              <a:buChar char="•"/>
            </a:pPr>
            <a:r>
              <a:rPr lang="ru-RU" sz="1350" dirty="0"/>
              <a:t>Визуализация процессов</a:t>
            </a:r>
          </a:p>
          <a:p>
            <a:pPr marL="141685" indent="-141685">
              <a:buFont typeface="Arial" panose="020B0604020202020204" pitchFamily="34" charset="0"/>
              <a:buChar char="•"/>
            </a:pPr>
            <a:r>
              <a:rPr lang="ru-RU" sz="1350" dirty="0"/>
              <a:t>Встроенный симулятор</a:t>
            </a:r>
          </a:p>
          <a:p>
            <a:endParaRPr lang="ru-RU" sz="135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2123390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143125"/>
            <a:ext cx="8229600" cy="857250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700" dirty="0">
                <a:solidFill>
                  <a:srgbClr val="C00000"/>
                </a:solidFill>
                <a:latin typeface="Tecla Black" panose="02000505050000020004" pitchFamily="50" charset="-52"/>
              </a:rPr>
              <a:t>Новые процессы</a:t>
            </a:r>
          </a:p>
        </p:txBody>
      </p:sp>
      <p:grpSp>
        <p:nvGrpSpPr>
          <p:cNvPr id="14" name="Группа 13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6" name="Прямая соединительная линия 15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18" name="Прямая соединительная линия 17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32343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562" y="1167594"/>
            <a:ext cx="3402378" cy="340237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359" y="1786557"/>
            <a:ext cx="4172669" cy="278341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TextBox 9"/>
          <p:cNvSpPr txBox="1"/>
          <p:nvPr/>
        </p:nvSpPr>
        <p:spPr>
          <a:xfrm>
            <a:off x="3200110" y="357504"/>
            <a:ext cx="279275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Лазерная очистка</a:t>
            </a:r>
          </a:p>
        </p:txBody>
      </p:sp>
      <p:grpSp>
        <p:nvGrpSpPr>
          <p:cNvPr id="20" name="Группа 19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21" name="Прямоугольник 20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2" name="Прямая соединительная линия 21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3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4" name="Прямая соединительная линия 23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5222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1493658" y="338600"/>
            <a:ext cx="650210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Лазерный индуцированный перенос(</a:t>
            </a:r>
            <a:r>
              <a:rPr lang="en-US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LIMP</a:t>
            </a:r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)</a:t>
            </a:r>
          </a:p>
        </p:txBody>
      </p:sp>
      <p:grpSp>
        <p:nvGrpSpPr>
          <p:cNvPr id="16" name="Группа 15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8" name="Прямая соединительная линия 17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0" name="Прямая соединительная линия 19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39" y="1045630"/>
            <a:ext cx="9144000" cy="332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798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621279" y="357504"/>
            <a:ext cx="7949612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Структурирование (</a:t>
            </a:r>
            <a:r>
              <a:rPr lang="ru-RU" sz="2100" dirty="0" err="1">
                <a:solidFill>
                  <a:srgbClr val="C00000"/>
                </a:solidFill>
                <a:latin typeface="Tecla Black" panose="02000505050000020004" pitchFamily="50" charset="-52"/>
              </a:rPr>
              <a:t>функционализация</a:t>
            </a:r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) поверхности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r="49740"/>
          <a:stretch/>
        </p:blipFill>
        <p:spPr>
          <a:xfrm>
            <a:off x="418218" y="1254907"/>
            <a:ext cx="1931096" cy="14815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650" y="1233934"/>
            <a:ext cx="4137514" cy="314351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2198" y="1200397"/>
            <a:ext cx="2296627" cy="307834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2"/>
          <a:srcRect l="50512"/>
          <a:stretch/>
        </p:blipFill>
        <p:spPr>
          <a:xfrm>
            <a:off x="437722" y="2759822"/>
            <a:ext cx="1945413" cy="1515796"/>
          </a:xfrm>
          <a:prstGeom prst="rect">
            <a:avLst/>
          </a:prstGeom>
        </p:spPr>
      </p:pic>
      <p:grpSp>
        <p:nvGrpSpPr>
          <p:cNvPr id="21" name="Группа 20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22" name="Прямоугольник 21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23" name="Прямая соединительная линия 22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25" name="Прямая соединительная линия 24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8302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1" name="TextBox 10"/>
          <p:cNvSpPr txBox="1"/>
          <p:nvPr/>
        </p:nvSpPr>
        <p:spPr>
          <a:xfrm>
            <a:off x="623225" y="354208"/>
            <a:ext cx="7167347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Лазерная эрозионной обработка (</a:t>
            </a:r>
            <a:r>
              <a:rPr lang="en-US" sz="2100" b="1" dirty="0" err="1">
                <a:solidFill>
                  <a:srgbClr val="C00000"/>
                </a:solidFill>
                <a:latin typeface="Tecla Black" panose="02000505050000020004" pitchFamily="50" charset="-52"/>
              </a:rPr>
              <a:t>LaserBarking</a:t>
            </a:r>
            <a:r>
              <a:rPr lang="ru-RU" sz="2100" b="1" dirty="0">
                <a:solidFill>
                  <a:srgbClr val="C00000"/>
                </a:solidFill>
                <a:latin typeface="Tecla Black" panose="02000505050000020004" pitchFamily="50" charset="-52"/>
              </a:rPr>
              <a:t>)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485" y="2841780"/>
            <a:ext cx="2142116" cy="225387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3294" y="1053023"/>
            <a:ext cx="2503849" cy="1650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9677" y="2909674"/>
            <a:ext cx="2507029" cy="167155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296" y="1052980"/>
            <a:ext cx="2507336" cy="1671557"/>
          </a:xfrm>
          <a:prstGeom prst="rect">
            <a:avLst/>
          </a:prstGeom>
        </p:spPr>
      </p:pic>
      <p:grpSp>
        <p:nvGrpSpPr>
          <p:cNvPr id="33" name="Группа 32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34" name="Прямоугольник 33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35" name="Прямая соединительная линия 34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37" name="Прямая соединительная линия 36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2860876"/>
            <a:ext cx="2530271" cy="16868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74" y="1052000"/>
            <a:ext cx="1620180" cy="162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575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3230166" y="357504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Микрообработка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306" b="29306"/>
          <a:stretch/>
        </p:blipFill>
        <p:spPr>
          <a:xfrm>
            <a:off x="4409982" y="1082043"/>
            <a:ext cx="4129774" cy="340376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2" t="36871" r="26192" b="30119"/>
          <a:stretch/>
        </p:blipFill>
        <p:spPr>
          <a:xfrm>
            <a:off x="845586" y="1082044"/>
            <a:ext cx="2808312" cy="14008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586" y="2640558"/>
            <a:ext cx="2808312" cy="1872208"/>
          </a:xfrm>
          <a:prstGeom prst="rect">
            <a:avLst/>
          </a:prstGeom>
        </p:spPr>
      </p:pic>
      <p:grpSp>
        <p:nvGrpSpPr>
          <p:cNvPr id="17" name="Группа 1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1344" y="6297544"/>
              <a:ext cx="1167642" cy="329764"/>
            </a:xfrm>
            <a:prstGeom prst="rect">
              <a:avLst/>
            </a:prstGeom>
            <a:noFill/>
          </p:spPr>
        </p:pic>
        <p:cxnSp>
          <p:nvCxnSpPr>
            <p:cNvPr id="21" name="Прямая соединительная линия 2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43136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3230166" y="357504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Микрообработка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91344" y="6297544"/>
              <a:ext cx="1167642" cy="329764"/>
            </a:xfrm>
            <a:prstGeom prst="rect">
              <a:avLst/>
            </a:prstGeom>
            <a:noFill/>
          </p:spPr>
        </p:pic>
        <p:cxnSp>
          <p:nvCxnSpPr>
            <p:cNvPr id="21" name="Прямая соединительная линия 2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387651" y="3359558"/>
            <a:ext cx="2768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ecla" pitchFamily="2" charset="-52"/>
              </a:rPr>
              <a:t>Технология работы с сырой керамикой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25" y="1131590"/>
            <a:ext cx="3010248" cy="1944216"/>
          </a:xfrm>
          <a:prstGeom prst="rect">
            <a:avLst/>
          </a:prstGeom>
        </p:spPr>
      </p:pic>
      <p:pic>
        <p:nvPicPr>
          <p:cNvPr id="15" name="лтсс_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3949" end="36448.3125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05159" y="983267"/>
            <a:ext cx="5128224" cy="288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550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8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fill="hold" display="0">
                  <p:stCondLst>
                    <p:cond delay="indefinite"/>
                  </p:stCondLst>
                </p:cTn>
                <p:tgtEl>
                  <p:spTgt spid="1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Лазерная резка КЕРАМИЧЕСКИХ плат __ МикроСЕТ">
            <a:hlinkClick r:id="" action="ppaction://media"/>
            <a:extLst>
              <a:ext uri="{FF2B5EF4-FFF2-40B4-BE49-F238E27FC236}">
                <a16:creationId xmlns:a16="http://schemas.microsoft.com/office/drawing/2014/main" id="{D78D9D35-421B-48B6-8EB1-8A406BC704B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47861" end="12394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97594" y="980431"/>
            <a:ext cx="5133269" cy="288746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3230166" y="357504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Микрообработка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91344" y="6297544"/>
              <a:ext cx="1167642" cy="329764"/>
            </a:xfrm>
            <a:prstGeom prst="rect">
              <a:avLst/>
            </a:prstGeom>
            <a:noFill/>
          </p:spPr>
        </p:pic>
        <p:cxnSp>
          <p:nvCxnSpPr>
            <p:cNvPr id="21" name="Прямая соединительная линия 2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387651" y="3359558"/>
            <a:ext cx="27682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ecla" pitchFamily="2" charset="-52"/>
              </a:rPr>
              <a:t>Контурная </a:t>
            </a:r>
            <a:r>
              <a:rPr lang="ru-RU" b="1" dirty="0" smtClean="0">
                <a:solidFill>
                  <a:srgbClr val="C00000"/>
                </a:solidFill>
                <a:latin typeface="Tecla" pitchFamily="2" charset="-52"/>
              </a:rPr>
              <a:t>резка</a:t>
            </a:r>
          </a:p>
          <a:p>
            <a:r>
              <a:rPr lang="ru-RU" b="1" dirty="0">
                <a:solidFill>
                  <a:srgbClr val="C00000"/>
                </a:solidFill>
                <a:latin typeface="Tecla" pitchFamily="2" charset="-52"/>
              </a:rPr>
              <a:t>ч</a:t>
            </a:r>
            <a:r>
              <a:rPr lang="ru-RU" b="1" dirty="0" smtClean="0">
                <a:solidFill>
                  <a:srgbClr val="C00000"/>
                </a:solidFill>
                <a:latin typeface="Tecla" pitchFamily="2" charset="-52"/>
              </a:rPr>
              <a:t>ипов </a:t>
            </a:r>
            <a:r>
              <a:rPr lang="ru-RU" b="1" dirty="0" smtClean="0">
                <a:solidFill>
                  <a:srgbClr val="C00000"/>
                </a:solidFill>
                <a:latin typeface="Tecla" pitchFamily="2" charset="-52"/>
              </a:rPr>
              <a:t>и </a:t>
            </a:r>
            <a:r>
              <a:rPr lang="ru-RU" b="1" dirty="0" smtClean="0">
                <a:solidFill>
                  <a:srgbClr val="C00000"/>
                </a:solidFill>
                <a:latin typeface="Tecla" pitchFamily="2" charset="-52"/>
              </a:rPr>
              <a:t>компонентов</a:t>
            </a:r>
            <a:endParaRPr lang="ru-RU" b="1" dirty="0" smtClean="0">
              <a:solidFill>
                <a:srgbClr val="C00000"/>
              </a:solidFill>
              <a:latin typeface="Tecla" pitchFamily="2" charset="-52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3143"/>
          <a:stretch/>
        </p:blipFill>
        <p:spPr>
          <a:xfrm>
            <a:off x="245625" y="1131590"/>
            <a:ext cx="2984541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826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5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359" y="374900"/>
            <a:ext cx="9144000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6" name="TextBox 5"/>
          <p:cNvSpPr txBox="1"/>
          <p:nvPr/>
        </p:nvSpPr>
        <p:spPr>
          <a:xfrm>
            <a:off x="3230166" y="357504"/>
            <a:ext cx="2733441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dirty="0">
                <a:solidFill>
                  <a:srgbClr val="C00000"/>
                </a:solidFill>
                <a:latin typeface="Tecla Black" panose="02000505050000020004" pitchFamily="50" charset="-52"/>
              </a:rPr>
              <a:t>Микрообработка</a:t>
            </a:r>
          </a:p>
        </p:txBody>
      </p:sp>
      <p:grpSp>
        <p:nvGrpSpPr>
          <p:cNvPr id="17" name="Группа 16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8" name="Прямоугольник 17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9" name="Прямая соединительная линия 18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44" y="6297544"/>
              <a:ext cx="1167642" cy="329764"/>
            </a:xfrm>
            <a:prstGeom prst="rect">
              <a:avLst/>
            </a:prstGeom>
            <a:noFill/>
          </p:spPr>
        </p:pic>
        <p:cxnSp>
          <p:nvCxnSpPr>
            <p:cNvPr id="21" name="Прямая соединительная линия 20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19050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Группа 13"/>
          <p:cNvGrpSpPr/>
          <p:nvPr/>
        </p:nvGrpSpPr>
        <p:grpSpPr>
          <a:xfrm>
            <a:off x="899592" y="1176921"/>
            <a:ext cx="7040579" cy="3279392"/>
            <a:chOff x="1948393" y="1082899"/>
            <a:chExt cx="9467572" cy="4911570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392" r="3666"/>
            <a:stretch/>
          </p:blipFill>
          <p:spPr>
            <a:xfrm>
              <a:off x="1948393" y="1886916"/>
              <a:ext cx="4202555" cy="4079800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2139"/>
            <a:stretch/>
          </p:blipFill>
          <p:spPr>
            <a:xfrm rot="5400000">
              <a:off x="7387959" y="1966463"/>
              <a:ext cx="4911570" cy="3144442"/>
            </a:xfrm>
            <a:prstGeom prst="rect">
              <a:avLst/>
            </a:prstGeom>
          </p:spPr>
        </p:pic>
        <p:sp>
          <p:nvSpPr>
            <p:cNvPr id="24" name="Прямоугольник 23"/>
            <p:cNvSpPr/>
            <p:nvPr/>
          </p:nvSpPr>
          <p:spPr>
            <a:xfrm rot="1356438">
              <a:off x="4390747" y="3339441"/>
              <a:ext cx="477563" cy="668588"/>
            </a:xfrm>
            <a:prstGeom prst="rect">
              <a:avLst/>
            </a:prstGeom>
            <a:noFill/>
            <a:ln w="63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25" name="Прямая соединительная линия 24"/>
            <p:cNvCxnSpPr>
              <a:stCxn id="24" idx="0"/>
            </p:cNvCxnSpPr>
            <p:nvPr/>
          </p:nvCxnSpPr>
          <p:spPr>
            <a:xfrm flipV="1">
              <a:off x="4758036" y="1380754"/>
              <a:ext cx="3725106" cy="1984374"/>
            </a:xfrm>
            <a:prstGeom prst="line">
              <a:avLst/>
            </a:prstGeom>
            <a:ln w="63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>
              <a:stCxn id="24" idx="2"/>
            </p:cNvCxnSpPr>
            <p:nvPr/>
          </p:nvCxnSpPr>
          <p:spPr>
            <a:xfrm>
              <a:off x="4501022" y="3982342"/>
              <a:ext cx="3887604" cy="1820542"/>
            </a:xfrm>
            <a:prstGeom prst="line">
              <a:avLst/>
            </a:prstGeom>
            <a:ln w="63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0"/>
            <p:cNvSpPr txBox="1">
              <a:spLocks noChangeArrowheads="1"/>
            </p:cNvSpPr>
            <p:nvPr/>
          </p:nvSpPr>
          <p:spPr bwMode="auto">
            <a:xfrm>
              <a:off x="6652191" y="3377517"/>
              <a:ext cx="29858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latin typeface="Century Gothic" panose="020B0502020202020204" pitchFamily="34" charset="0"/>
                </a:rPr>
                <a:t>Дорожка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ru-RU" altLang="ru-RU" sz="1400" b="1" dirty="0">
                  <a:latin typeface="Century Gothic" panose="020B0502020202020204" pitchFamily="34" charset="0"/>
                </a:rPr>
                <a:t>6 - 30 мкм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5116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143508" y="4687504"/>
            <a:ext cx="9000492" cy="300082"/>
            <a:chOff x="191344" y="6253976"/>
            <a:chExt cx="12000656" cy="400109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6" name="Прямая соединительная линия 5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8" name="Прямая соединительная линия 7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Прямоугольник 8"/>
          <p:cNvSpPr/>
          <p:nvPr/>
        </p:nvSpPr>
        <p:spPr>
          <a:xfrm>
            <a:off x="5359" y="374900"/>
            <a:ext cx="740076" cy="4115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sp>
        <p:nvSpPr>
          <p:cNvPr id="10" name="TextBox 9"/>
          <p:cNvSpPr txBox="1"/>
          <p:nvPr/>
        </p:nvSpPr>
        <p:spPr>
          <a:xfrm>
            <a:off x="859933" y="384448"/>
            <a:ext cx="2095830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100" b="1" dirty="0">
                <a:solidFill>
                  <a:srgbClr val="C00000"/>
                </a:solidFill>
                <a:latin typeface="Tecla" pitchFamily="2" charset="-52"/>
              </a:rPr>
              <a:t>Фотошаблоны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2332" y="1300890"/>
            <a:ext cx="3853649" cy="25691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170" y="3121933"/>
            <a:ext cx="2241272" cy="134333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6328" y="334071"/>
            <a:ext cx="2979956" cy="198663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87" y="2460709"/>
            <a:ext cx="3006836" cy="200455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780789" y="1914031"/>
            <a:ext cx="645704" cy="813356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299169" y="1914031"/>
            <a:ext cx="2481620" cy="1207901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2540442" y="2727386"/>
            <a:ext cx="886051" cy="1737879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65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437624"/>
            <a:ext cx="5238582" cy="857250"/>
          </a:xfrm>
        </p:spPr>
        <p:txBody>
          <a:bodyPr>
            <a:noAutofit/>
          </a:bodyPr>
          <a:lstStyle/>
          <a:p>
            <a:pPr algn="l"/>
            <a:r>
              <a:rPr lang="ru-RU" sz="2400" dirty="0">
                <a:solidFill>
                  <a:srgbClr val="C00000"/>
                </a:solidFill>
                <a:latin typeface="Tecla Black" panose="02000505050000020004" pitchFamily="50" charset="-52"/>
              </a:rPr>
              <a:t>Тенденции на рынке </a:t>
            </a:r>
            <a:br>
              <a:rPr lang="ru-RU" sz="2400" dirty="0">
                <a:solidFill>
                  <a:srgbClr val="C00000"/>
                </a:solidFill>
                <a:latin typeface="Tecla Black" panose="02000505050000020004" pitchFamily="50" charset="-52"/>
              </a:rPr>
            </a:br>
            <a:r>
              <a:rPr lang="ru-RU" sz="2400" dirty="0">
                <a:solidFill>
                  <a:srgbClr val="C00000"/>
                </a:solidFill>
                <a:latin typeface="Tecla Black" panose="02000505050000020004" pitchFamily="50" charset="-52"/>
              </a:rPr>
              <a:t>лазерного оборудования</a:t>
            </a:r>
            <a:endParaRPr lang="ru-RU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ecla Black" panose="02000505050000020004" pitchFamily="50" charset="-52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2130" y="2564904"/>
            <a:ext cx="4579404" cy="8640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Сегодня есть ответ на вопрос, </a:t>
            </a:r>
          </a:p>
          <a:p>
            <a:pPr marL="0" indent="0">
              <a:buNone/>
            </a:pPr>
            <a:r>
              <a:rPr lang="ru-RU" dirty="0"/>
              <a:t>который потребитель задаст завтра!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7032" y="2950"/>
            <a:ext cx="3672408" cy="5140550"/>
          </a:xfrm>
          <a:prstGeom prst="rect">
            <a:avLst/>
          </a:prstGeom>
        </p:spPr>
      </p:pic>
      <p:grpSp>
        <p:nvGrpSpPr>
          <p:cNvPr id="15" name="Группа 14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19" name="Прямая соединительная линия 18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7887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7226" y="1515805"/>
            <a:ext cx="37095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Фоменко Иван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1109" y="1515805"/>
            <a:ext cx="384221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  <a:hlinkClick r:id="rId2"/>
              </a:rPr>
              <a:t>www.newlaser.ru</a:t>
            </a:r>
            <a:endParaRPr lang="en-US" b="1" dirty="0" smtClean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en-US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fin@newlaser.ru</a:t>
            </a:r>
            <a:endParaRPr lang="en-US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200000"/>
              </a:lnSpc>
            </a:pP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</a:t>
            </a:r>
            <a:r>
              <a:rPr lang="ru-RU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(</a:t>
            </a:r>
            <a:r>
              <a:rPr lang="en-US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812</a:t>
            </a:r>
            <a:r>
              <a:rPr lang="ru-RU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326</a:t>
            </a:r>
            <a:r>
              <a:rPr lang="ru-RU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78</a:t>
            </a:r>
            <a:r>
              <a:rPr lang="ru-RU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b="1" dirty="0" smtClean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92</a:t>
            </a:r>
            <a:endParaRPr lang="en-US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993248" y="3216641"/>
            <a:ext cx="1449637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002060"/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467210" y="1725376"/>
            <a:ext cx="0" cy="2199613"/>
          </a:xfrm>
          <a:prstGeom prst="line">
            <a:avLst/>
          </a:prstGeom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endParaRPr lang="ru-RU" sz="1800" dirty="0">
              <a:solidFill>
                <a:schemeClr val="bg1"/>
              </a:solidFill>
            </a:endParaRPr>
          </a:p>
        </p:txBody>
      </p:sp>
      <p:grpSp>
        <p:nvGrpSpPr>
          <p:cNvPr id="11" name="Группа 10"/>
          <p:cNvGrpSpPr/>
          <p:nvPr/>
        </p:nvGrpSpPr>
        <p:grpSpPr>
          <a:xfrm>
            <a:off x="143508" y="4690486"/>
            <a:ext cx="9000492" cy="300082"/>
            <a:chOff x="191344" y="6253976"/>
            <a:chExt cx="12000656" cy="400109"/>
          </a:xfrm>
        </p:grpSpPr>
        <p:sp>
          <p:nvSpPr>
            <p:cNvPr id="16" name="Прямоугольник 15"/>
            <p:cNvSpPr/>
            <p:nvPr/>
          </p:nvSpPr>
          <p:spPr>
            <a:xfrm>
              <a:off x="9768408" y="6253976"/>
              <a:ext cx="2139047" cy="40010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1350" dirty="0">
                  <a:solidFill>
                    <a:schemeClr val="bg1">
                      <a:lumMod val="50000"/>
                    </a:schemeClr>
                  </a:solidFill>
                  <a:latin typeface="Tecla" pitchFamily="2" charset="-52"/>
                </a:rPr>
                <a:t>www.newlaser.ru</a:t>
              </a:r>
            </a:p>
          </p:txBody>
        </p:sp>
        <p:cxnSp>
          <p:nvCxnSpPr>
            <p:cNvPr id="17" name="Прямая соединительная линия 16"/>
            <p:cNvCxnSpPr/>
            <p:nvPr/>
          </p:nvCxnSpPr>
          <p:spPr>
            <a:xfrm>
              <a:off x="516868" y="6462426"/>
              <a:ext cx="9121187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2" descr="D:\ЛАЗЕРНЫЙ ЦЕНТР\Дизайн\Логотипы\Лазерный центр лого CD13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91344" y="6275760"/>
              <a:ext cx="1321909" cy="373332"/>
            </a:xfrm>
            <a:prstGeom prst="rect">
              <a:avLst/>
            </a:prstGeom>
            <a:noFill/>
          </p:spPr>
        </p:pic>
        <p:cxnSp>
          <p:nvCxnSpPr>
            <p:cNvPr id="19" name="Прямая соединительная линия 18"/>
            <p:cNvCxnSpPr/>
            <p:nvPr/>
          </p:nvCxnSpPr>
          <p:spPr>
            <a:xfrm>
              <a:off x="11890305" y="6444308"/>
              <a:ext cx="301695" cy="0"/>
            </a:xfrm>
            <a:prstGeom prst="line">
              <a:avLst/>
            </a:prstGeom>
            <a:ln w="28575">
              <a:solidFill>
                <a:srgbClr val="E31E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2515</TotalTime>
  <Words>364</Words>
  <Application>Microsoft Office PowerPoint</Application>
  <PresentationFormat>Экран (16:9)</PresentationFormat>
  <Paragraphs>128</Paragraphs>
  <Slides>28</Slides>
  <Notes>2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Franklin Gothic Book</vt:lpstr>
      <vt:lpstr>Franklin Gothic Medium</vt:lpstr>
      <vt:lpstr>Tahoma</vt:lpstr>
      <vt:lpstr>Tecla</vt:lpstr>
      <vt:lpstr>Tecla Black</vt:lpstr>
      <vt:lpstr>Verdana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 в смартфоне</vt:lpstr>
      <vt:lpstr>ПО в смартфоне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Тенденции на рынке  лазерного оборудования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Пользователь Windows</cp:lastModifiedBy>
  <cp:revision>67</cp:revision>
  <dcterms:created xsi:type="dcterms:W3CDTF">2023-03-28T08:35:09Z</dcterms:created>
  <dcterms:modified xsi:type="dcterms:W3CDTF">2023-04-12T18:18:09Z</dcterms:modified>
</cp:coreProperties>
</file>