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7" r:id="rId1"/>
  </p:sldMasterIdLst>
  <p:notesMasterIdLst>
    <p:notesMasterId r:id="rId13"/>
  </p:notesMasterIdLst>
  <p:sldIdLst>
    <p:sldId id="261" r:id="rId2"/>
    <p:sldId id="294" r:id="rId3"/>
    <p:sldId id="290" r:id="rId4"/>
    <p:sldId id="892" r:id="rId5"/>
    <p:sldId id="895" r:id="rId6"/>
    <p:sldId id="897" r:id="rId7"/>
    <p:sldId id="900" r:id="rId8"/>
    <p:sldId id="899" r:id="rId9"/>
    <p:sldId id="901" r:id="rId10"/>
    <p:sldId id="898" r:id="rId11"/>
    <p:sldId id="297" r:id="rId12"/>
  </p:sldIdLst>
  <p:sldSz cx="12192000" cy="6858000"/>
  <p:notesSz cx="7104063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58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E54"/>
    <a:srgbClr val="0754B0"/>
    <a:srgbClr val="00022B"/>
    <a:srgbClr val="DAEAF7"/>
    <a:srgbClr val="323555"/>
    <a:srgbClr val="4FA5D8"/>
    <a:srgbClr val="DADADE"/>
    <a:srgbClr val="141A58"/>
    <a:srgbClr val="C6C6CC"/>
    <a:srgbClr val="6F6E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1299" autoAdjust="0"/>
  </p:normalViewPr>
  <p:slideViewPr>
    <p:cSldViewPr snapToGrid="0" snapToObjects="1">
      <p:cViewPr varScale="1">
        <p:scale>
          <a:sx n="56" d="100"/>
          <a:sy n="56" d="100"/>
        </p:scale>
        <p:origin x="78" y="906"/>
      </p:cViewPr>
      <p:guideLst>
        <p:guide pos="4158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1B2A97-3996-4712-8594-BD6015BFFDC7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9EEBEDF-BE3A-46A7-ADB7-FFAE425BE41A}">
      <dgm:prSet phldrT="[Текст]"/>
      <dgm:spPr/>
      <dgm:t>
        <a:bodyPr/>
        <a:lstStyle/>
        <a:p>
          <a:r>
            <a:rPr lang="ru-RU" dirty="0"/>
            <a:t>Департамент</a:t>
          </a:r>
        </a:p>
      </dgm:t>
    </dgm:pt>
    <dgm:pt modelId="{8E686624-798F-47F8-A8C8-23FF2B41D947}" type="parTrans" cxnId="{B64856EB-7FC9-42FD-853D-E148127B5BA1}">
      <dgm:prSet/>
      <dgm:spPr/>
      <dgm:t>
        <a:bodyPr/>
        <a:lstStyle/>
        <a:p>
          <a:endParaRPr lang="ru-RU"/>
        </a:p>
      </dgm:t>
    </dgm:pt>
    <dgm:pt modelId="{8DD07CF8-F1B3-43A2-AD5B-C2F00E1B91AE}" type="sibTrans" cxnId="{B64856EB-7FC9-42FD-853D-E148127B5BA1}">
      <dgm:prSet/>
      <dgm:spPr/>
      <dgm:t>
        <a:bodyPr/>
        <a:lstStyle/>
        <a:p>
          <a:endParaRPr lang="ru-RU"/>
        </a:p>
      </dgm:t>
    </dgm:pt>
    <dgm:pt modelId="{D8E8434B-ECD1-4456-A847-0AD8069DACE8}">
      <dgm:prSet phldrT="[Текст]"/>
      <dgm:spPr/>
      <dgm:t>
        <a:bodyPr/>
        <a:lstStyle/>
        <a:p>
          <a:r>
            <a:rPr lang="ru-RU" dirty="0"/>
            <a:t>Министерство</a:t>
          </a:r>
        </a:p>
      </dgm:t>
    </dgm:pt>
    <dgm:pt modelId="{9EBD352E-4323-461A-ACF5-2696A51EDC00}" type="parTrans" cxnId="{4C45AA5F-E88D-4A54-80F8-20DE8B79940D}">
      <dgm:prSet/>
      <dgm:spPr/>
      <dgm:t>
        <a:bodyPr/>
        <a:lstStyle/>
        <a:p>
          <a:endParaRPr lang="ru-RU"/>
        </a:p>
      </dgm:t>
    </dgm:pt>
    <dgm:pt modelId="{33572B1B-FDFB-430F-B124-2859B8B0B3E1}" type="sibTrans" cxnId="{4C45AA5F-E88D-4A54-80F8-20DE8B79940D}">
      <dgm:prSet/>
      <dgm:spPr/>
      <dgm:t>
        <a:bodyPr/>
        <a:lstStyle/>
        <a:p>
          <a:endParaRPr lang="ru-RU"/>
        </a:p>
      </dgm:t>
    </dgm:pt>
    <dgm:pt modelId="{02EF8049-12CC-4A96-8094-D507421B9214}">
      <dgm:prSet phldrT="[Текст]"/>
      <dgm:spPr/>
      <dgm:t>
        <a:bodyPr/>
        <a:lstStyle/>
        <a:p>
          <a:r>
            <a:rPr lang="ru-RU" dirty="0"/>
            <a:t>Администрация</a:t>
          </a:r>
        </a:p>
      </dgm:t>
    </dgm:pt>
    <dgm:pt modelId="{CA0B14D9-7BDE-4173-8D0F-39915725958A}" type="parTrans" cxnId="{52E62386-7CC9-4779-AED9-AD563E79D959}">
      <dgm:prSet/>
      <dgm:spPr/>
      <dgm:t>
        <a:bodyPr/>
        <a:lstStyle/>
        <a:p>
          <a:endParaRPr lang="ru-RU"/>
        </a:p>
      </dgm:t>
    </dgm:pt>
    <dgm:pt modelId="{75A48F04-B70D-4820-99DF-02AC0BD816A1}" type="sibTrans" cxnId="{52E62386-7CC9-4779-AED9-AD563E79D959}">
      <dgm:prSet/>
      <dgm:spPr/>
      <dgm:t>
        <a:bodyPr/>
        <a:lstStyle/>
        <a:p>
          <a:endParaRPr lang="ru-RU"/>
        </a:p>
      </dgm:t>
    </dgm:pt>
    <dgm:pt modelId="{4B528C8A-458F-46A8-9FF4-1905ECE94245}">
      <dgm:prSet phldrT="[Текст]"/>
      <dgm:spPr/>
      <dgm:t>
        <a:bodyPr/>
        <a:lstStyle/>
        <a:p>
          <a:r>
            <a:rPr lang="ru-RU" dirty="0"/>
            <a:t>Данные</a:t>
          </a:r>
        </a:p>
      </dgm:t>
    </dgm:pt>
    <dgm:pt modelId="{028E5D96-41A0-47CF-9A5C-DA7E11D7EF7D}" type="parTrans" cxnId="{22C5A4A9-4CD6-429F-93D9-ED0DC3938A6E}">
      <dgm:prSet/>
      <dgm:spPr/>
      <dgm:t>
        <a:bodyPr/>
        <a:lstStyle/>
        <a:p>
          <a:endParaRPr lang="ru-RU"/>
        </a:p>
      </dgm:t>
    </dgm:pt>
    <dgm:pt modelId="{E9A87221-B956-43A0-A350-81CA9BF5A75D}" type="sibTrans" cxnId="{22C5A4A9-4CD6-429F-93D9-ED0DC3938A6E}">
      <dgm:prSet/>
      <dgm:spPr/>
      <dgm:t>
        <a:bodyPr/>
        <a:lstStyle/>
        <a:p>
          <a:endParaRPr lang="ru-RU"/>
        </a:p>
      </dgm:t>
    </dgm:pt>
    <dgm:pt modelId="{F9DCB9C0-2BA5-4313-B051-314F2AE2D12D}">
      <dgm:prSet phldrT="[Текст]"/>
      <dgm:spPr/>
      <dgm:t>
        <a:bodyPr/>
        <a:lstStyle/>
        <a:p>
          <a:r>
            <a:rPr lang="ru-RU" dirty="0"/>
            <a:t>ОИВ</a:t>
          </a:r>
        </a:p>
        <a:p>
          <a:r>
            <a:rPr lang="ru-RU" dirty="0"/>
            <a:t>муниципалитет</a:t>
          </a:r>
        </a:p>
      </dgm:t>
    </dgm:pt>
    <dgm:pt modelId="{49F6AA10-CE29-4798-A1A5-8739CE4D5F66}" type="parTrans" cxnId="{E45C30FC-43A2-4564-A6D9-B42C34E43514}">
      <dgm:prSet/>
      <dgm:spPr/>
      <dgm:t>
        <a:bodyPr/>
        <a:lstStyle/>
        <a:p>
          <a:endParaRPr lang="ru-RU"/>
        </a:p>
      </dgm:t>
    </dgm:pt>
    <dgm:pt modelId="{931CE0DA-3154-4694-9924-4585167E556E}" type="sibTrans" cxnId="{E45C30FC-43A2-4564-A6D9-B42C34E43514}">
      <dgm:prSet/>
      <dgm:spPr/>
      <dgm:t>
        <a:bodyPr/>
        <a:lstStyle/>
        <a:p>
          <a:endParaRPr lang="ru-RU"/>
        </a:p>
      </dgm:t>
    </dgm:pt>
    <dgm:pt modelId="{88E74C21-B968-4CBE-8E70-A445BB0EBDEC}">
      <dgm:prSet phldrT="[Текст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dirty="0" err="1"/>
            <a:t>ГеоИС</a:t>
          </a:r>
          <a:endParaRPr lang="ru-RU" dirty="0"/>
        </a:p>
        <a:p>
          <a:r>
            <a:rPr lang="ru-RU" dirty="0"/>
            <a:t>ФПД</a:t>
          </a:r>
        </a:p>
      </dgm:t>
    </dgm:pt>
    <dgm:pt modelId="{2DA4C573-23D1-4D27-9845-B880300A2681}" type="sibTrans" cxnId="{3526DC2F-40C2-45DC-A187-7FEA18A9BF3A}">
      <dgm:prSet/>
      <dgm:spPr/>
      <dgm:t>
        <a:bodyPr/>
        <a:lstStyle/>
        <a:p>
          <a:endParaRPr lang="ru-RU"/>
        </a:p>
      </dgm:t>
    </dgm:pt>
    <dgm:pt modelId="{C49E1CD5-4570-4A29-9FF6-29DBE3186D73}" type="parTrans" cxnId="{3526DC2F-40C2-45DC-A187-7FEA18A9BF3A}">
      <dgm:prSet/>
      <dgm:spPr/>
      <dgm:t>
        <a:bodyPr/>
        <a:lstStyle/>
        <a:p>
          <a:endParaRPr lang="ru-RU"/>
        </a:p>
      </dgm:t>
    </dgm:pt>
    <dgm:pt modelId="{F02C387C-DD08-4A5D-AA91-98CA26339D1C}" type="pres">
      <dgm:prSet presAssocID="{301B2A97-3996-4712-8594-BD6015BFFDC7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8965321-ED91-4DCB-9A2F-6658CAE829E7}" type="pres">
      <dgm:prSet presAssocID="{88E74C21-B968-4CBE-8E70-A445BB0EBDEC}" presName="centerShape" presStyleLbl="node0" presStyleIdx="0" presStyleCnt="1" custLinFactNeighborX="11246" custLinFactNeighborY="-4893"/>
      <dgm:spPr/>
    </dgm:pt>
    <dgm:pt modelId="{F0073582-3F70-412D-91A0-8741362D79B6}" type="pres">
      <dgm:prSet presAssocID="{8E686624-798F-47F8-A8C8-23FF2B41D947}" presName="parTrans" presStyleLbl="sibTrans2D1" presStyleIdx="0" presStyleCnt="5"/>
      <dgm:spPr/>
    </dgm:pt>
    <dgm:pt modelId="{C7FD972B-1C45-4A2E-ACB0-F753AA12A549}" type="pres">
      <dgm:prSet presAssocID="{8E686624-798F-47F8-A8C8-23FF2B41D947}" presName="connectorText" presStyleLbl="sibTrans2D1" presStyleIdx="0" presStyleCnt="5"/>
      <dgm:spPr/>
    </dgm:pt>
    <dgm:pt modelId="{8158FEDD-2B30-41BC-8F67-2B41FDECED5B}" type="pres">
      <dgm:prSet presAssocID="{19EEBEDF-BE3A-46A7-ADB7-FFAE425BE41A}" presName="node" presStyleLbl="node1" presStyleIdx="0" presStyleCnt="5" custScaleX="110666" custRadScaleRad="103456" custRadScaleInc="40354">
        <dgm:presLayoutVars>
          <dgm:bulletEnabled val="1"/>
        </dgm:presLayoutVars>
      </dgm:prSet>
      <dgm:spPr/>
    </dgm:pt>
    <dgm:pt modelId="{5E3AAAF5-0700-4975-9EC3-3ACBA3BA1994}" type="pres">
      <dgm:prSet presAssocID="{9EBD352E-4323-461A-ACF5-2696A51EDC00}" presName="parTrans" presStyleLbl="sibTrans2D1" presStyleIdx="1" presStyleCnt="5"/>
      <dgm:spPr/>
    </dgm:pt>
    <dgm:pt modelId="{95E8A094-51E8-4F27-8727-FFF7403277FB}" type="pres">
      <dgm:prSet presAssocID="{9EBD352E-4323-461A-ACF5-2696A51EDC00}" presName="connectorText" presStyleLbl="sibTrans2D1" presStyleIdx="1" presStyleCnt="5"/>
      <dgm:spPr/>
    </dgm:pt>
    <dgm:pt modelId="{2BA18A46-347E-4A66-BDEA-8E66C31830DB}" type="pres">
      <dgm:prSet presAssocID="{D8E8434B-ECD1-4456-A847-0AD8069DACE8}" presName="node" presStyleLbl="node1" presStyleIdx="1" presStyleCnt="5" custScaleX="100717" custRadScaleRad="152904" custRadScaleInc="40474">
        <dgm:presLayoutVars>
          <dgm:bulletEnabled val="1"/>
        </dgm:presLayoutVars>
      </dgm:prSet>
      <dgm:spPr/>
    </dgm:pt>
    <dgm:pt modelId="{20872BFF-ED20-4D92-BA67-5423B948D47E}" type="pres">
      <dgm:prSet presAssocID="{CA0B14D9-7BDE-4173-8D0F-39915725958A}" presName="parTrans" presStyleLbl="sibTrans2D1" presStyleIdx="2" presStyleCnt="5"/>
      <dgm:spPr/>
    </dgm:pt>
    <dgm:pt modelId="{553163C5-E8E2-4DEC-8EC2-5257DBF36AD4}" type="pres">
      <dgm:prSet presAssocID="{CA0B14D9-7BDE-4173-8D0F-39915725958A}" presName="connectorText" presStyleLbl="sibTrans2D1" presStyleIdx="2" presStyleCnt="5"/>
      <dgm:spPr/>
    </dgm:pt>
    <dgm:pt modelId="{F965F24A-94DB-4A9E-BF64-4168258EE90B}" type="pres">
      <dgm:prSet presAssocID="{02EF8049-12CC-4A96-8094-D507421B9214}" presName="node" presStyleLbl="node1" presStyleIdx="2" presStyleCnt="5" custScaleX="101816" custRadScaleRad="79708" custRadScaleInc="55433">
        <dgm:presLayoutVars>
          <dgm:bulletEnabled val="1"/>
        </dgm:presLayoutVars>
      </dgm:prSet>
      <dgm:spPr/>
    </dgm:pt>
    <dgm:pt modelId="{DB66234E-4636-486D-B34E-7781479ADA50}" type="pres">
      <dgm:prSet presAssocID="{028E5D96-41A0-47CF-9A5C-DA7E11D7EF7D}" presName="parTrans" presStyleLbl="sibTrans2D1" presStyleIdx="3" presStyleCnt="5" custAng="10746297"/>
      <dgm:spPr/>
    </dgm:pt>
    <dgm:pt modelId="{3864FDE7-8F03-407E-8595-8FE51F091C2D}" type="pres">
      <dgm:prSet presAssocID="{028E5D96-41A0-47CF-9A5C-DA7E11D7EF7D}" presName="connectorText" presStyleLbl="sibTrans2D1" presStyleIdx="3" presStyleCnt="5"/>
      <dgm:spPr/>
    </dgm:pt>
    <dgm:pt modelId="{130A4EBA-EB31-460D-A5D1-D59013657C88}" type="pres">
      <dgm:prSet presAssocID="{4B528C8A-458F-46A8-9FF4-1905ECE94245}" presName="node" presStyleLbl="node1" presStyleIdx="3" presStyleCnt="5" custRadScaleRad="79072" custRadScaleInc="164666">
        <dgm:presLayoutVars>
          <dgm:bulletEnabled val="1"/>
        </dgm:presLayoutVars>
      </dgm:prSet>
      <dgm:spPr/>
    </dgm:pt>
    <dgm:pt modelId="{47A56AC0-54E4-46F2-9DC1-645A02A36B69}" type="pres">
      <dgm:prSet presAssocID="{49F6AA10-CE29-4798-A1A5-8739CE4D5F66}" presName="parTrans" presStyleLbl="sibTrans2D1" presStyleIdx="4" presStyleCnt="5" custAng="10746297" custScaleX="35281" custScaleY="93569" custLinFactNeighborX="-77064" custLinFactNeighborY="-3054"/>
      <dgm:spPr/>
    </dgm:pt>
    <dgm:pt modelId="{D8869034-9C7E-4DE0-A63E-D022C50C6B78}" type="pres">
      <dgm:prSet presAssocID="{49F6AA10-CE29-4798-A1A5-8739CE4D5F66}" presName="connectorText" presStyleLbl="sibTrans2D1" presStyleIdx="4" presStyleCnt="5"/>
      <dgm:spPr/>
    </dgm:pt>
    <dgm:pt modelId="{380F2B37-6F37-4FBF-8801-F7E149A592DF}" type="pres">
      <dgm:prSet presAssocID="{F9DCB9C0-2BA5-4313-B051-314F2AE2D12D}" presName="node" presStyleLbl="node1" presStyleIdx="4" presStyleCnt="5" custScaleX="109881" custRadScaleRad="195512" custRadScaleInc="-46328">
        <dgm:presLayoutVars>
          <dgm:bulletEnabled val="1"/>
        </dgm:presLayoutVars>
      </dgm:prSet>
      <dgm:spPr/>
    </dgm:pt>
  </dgm:ptLst>
  <dgm:cxnLst>
    <dgm:cxn modelId="{FA217A0B-44E3-4D9F-A445-1C218C4E7B59}" type="presOf" srcId="{88E74C21-B968-4CBE-8E70-A445BB0EBDEC}" destId="{78965321-ED91-4DCB-9A2F-6658CAE829E7}" srcOrd="0" destOrd="0" presId="urn:microsoft.com/office/officeart/2005/8/layout/radial5"/>
    <dgm:cxn modelId="{075B2F2E-6ABC-49B7-B90C-831B5A906F4C}" type="presOf" srcId="{D8E8434B-ECD1-4456-A847-0AD8069DACE8}" destId="{2BA18A46-347E-4A66-BDEA-8E66C31830DB}" srcOrd="0" destOrd="0" presId="urn:microsoft.com/office/officeart/2005/8/layout/radial5"/>
    <dgm:cxn modelId="{3526DC2F-40C2-45DC-A187-7FEA18A9BF3A}" srcId="{301B2A97-3996-4712-8594-BD6015BFFDC7}" destId="{88E74C21-B968-4CBE-8E70-A445BB0EBDEC}" srcOrd="0" destOrd="0" parTransId="{C49E1CD5-4570-4A29-9FF6-29DBE3186D73}" sibTransId="{2DA4C573-23D1-4D27-9845-B880300A2681}"/>
    <dgm:cxn modelId="{4D209D34-B91F-4888-8526-FC6E912AF1DB}" type="presOf" srcId="{49F6AA10-CE29-4798-A1A5-8739CE4D5F66}" destId="{D8869034-9C7E-4DE0-A63E-D022C50C6B78}" srcOrd="1" destOrd="0" presId="urn:microsoft.com/office/officeart/2005/8/layout/radial5"/>
    <dgm:cxn modelId="{3A40045E-84E2-4513-8631-BE4515127237}" type="presOf" srcId="{49F6AA10-CE29-4798-A1A5-8739CE4D5F66}" destId="{47A56AC0-54E4-46F2-9DC1-645A02A36B69}" srcOrd="0" destOrd="0" presId="urn:microsoft.com/office/officeart/2005/8/layout/radial5"/>
    <dgm:cxn modelId="{4C45AA5F-E88D-4A54-80F8-20DE8B79940D}" srcId="{88E74C21-B968-4CBE-8E70-A445BB0EBDEC}" destId="{D8E8434B-ECD1-4456-A847-0AD8069DACE8}" srcOrd="1" destOrd="0" parTransId="{9EBD352E-4323-461A-ACF5-2696A51EDC00}" sibTransId="{33572B1B-FDFB-430F-B124-2859B8B0B3E1}"/>
    <dgm:cxn modelId="{D4DBAC6A-D246-4194-97D5-054B57484A16}" type="presOf" srcId="{028E5D96-41A0-47CF-9A5C-DA7E11D7EF7D}" destId="{3864FDE7-8F03-407E-8595-8FE51F091C2D}" srcOrd="1" destOrd="0" presId="urn:microsoft.com/office/officeart/2005/8/layout/radial5"/>
    <dgm:cxn modelId="{845EE14A-8DFE-43F0-848F-1743CE55F52B}" type="presOf" srcId="{9EBD352E-4323-461A-ACF5-2696A51EDC00}" destId="{95E8A094-51E8-4F27-8727-FFF7403277FB}" srcOrd="1" destOrd="0" presId="urn:microsoft.com/office/officeart/2005/8/layout/radial5"/>
    <dgm:cxn modelId="{A4CC0F4B-C652-40A2-8A2A-795FDFFBEE7C}" type="presOf" srcId="{02EF8049-12CC-4A96-8094-D507421B9214}" destId="{F965F24A-94DB-4A9E-BF64-4168258EE90B}" srcOrd="0" destOrd="0" presId="urn:microsoft.com/office/officeart/2005/8/layout/radial5"/>
    <dgm:cxn modelId="{C8D7664F-9C98-4F34-9EA9-28A9E06AFC7E}" type="presOf" srcId="{CA0B14D9-7BDE-4173-8D0F-39915725958A}" destId="{553163C5-E8E2-4DEC-8EC2-5257DBF36AD4}" srcOrd="1" destOrd="0" presId="urn:microsoft.com/office/officeart/2005/8/layout/radial5"/>
    <dgm:cxn modelId="{3040DA5A-3F41-4681-9A68-345BF6AE7938}" type="presOf" srcId="{CA0B14D9-7BDE-4173-8D0F-39915725958A}" destId="{20872BFF-ED20-4D92-BA67-5423B948D47E}" srcOrd="0" destOrd="0" presId="urn:microsoft.com/office/officeart/2005/8/layout/radial5"/>
    <dgm:cxn modelId="{556AAC7C-FD45-4CC3-AFB1-B57EE9B21585}" type="presOf" srcId="{8E686624-798F-47F8-A8C8-23FF2B41D947}" destId="{C7FD972B-1C45-4A2E-ACB0-F753AA12A549}" srcOrd="1" destOrd="0" presId="urn:microsoft.com/office/officeart/2005/8/layout/radial5"/>
    <dgm:cxn modelId="{52E62386-7CC9-4779-AED9-AD563E79D959}" srcId="{88E74C21-B968-4CBE-8E70-A445BB0EBDEC}" destId="{02EF8049-12CC-4A96-8094-D507421B9214}" srcOrd="2" destOrd="0" parTransId="{CA0B14D9-7BDE-4173-8D0F-39915725958A}" sibTransId="{75A48F04-B70D-4820-99DF-02AC0BD816A1}"/>
    <dgm:cxn modelId="{6BC1EB8A-A00F-48AA-BAAF-243CF4264C97}" type="presOf" srcId="{F9DCB9C0-2BA5-4313-B051-314F2AE2D12D}" destId="{380F2B37-6F37-4FBF-8801-F7E149A592DF}" srcOrd="0" destOrd="0" presId="urn:microsoft.com/office/officeart/2005/8/layout/radial5"/>
    <dgm:cxn modelId="{1E93148D-490B-44B9-80AC-EF35E8F51900}" type="presOf" srcId="{028E5D96-41A0-47CF-9A5C-DA7E11D7EF7D}" destId="{DB66234E-4636-486D-B34E-7781479ADA50}" srcOrd="0" destOrd="0" presId="urn:microsoft.com/office/officeart/2005/8/layout/radial5"/>
    <dgm:cxn modelId="{22C5A4A9-4CD6-429F-93D9-ED0DC3938A6E}" srcId="{88E74C21-B968-4CBE-8E70-A445BB0EBDEC}" destId="{4B528C8A-458F-46A8-9FF4-1905ECE94245}" srcOrd="3" destOrd="0" parTransId="{028E5D96-41A0-47CF-9A5C-DA7E11D7EF7D}" sibTransId="{E9A87221-B956-43A0-A350-81CA9BF5A75D}"/>
    <dgm:cxn modelId="{DD742CBB-3C7B-4061-870C-10016D9F8EB1}" type="presOf" srcId="{8E686624-798F-47F8-A8C8-23FF2B41D947}" destId="{F0073582-3F70-412D-91A0-8741362D79B6}" srcOrd="0" destOrd="0" presId="urn:microsoft.com/office/officeart/2005/8/layout/radial5"/>
    <dgm:cxn modelId="{4D1EF1D5-C546-4AF0-BE88-1C6D1A846FAB}" type="presOf" srcId="{301B2A97-3996-4712-8594-BD6015BFFDC7}" destId="{F02C387C-DD08-4A5D-AA91-98CA26339D1C}" srcOrd="0" destOrd="0" presId="urn:microsoft.com/office/officeart/2005/8/layout/radial5"/>
    <dgm:cxn modelId="{46A4C8D9-E21B-4A15-89E2-18F15FFF97AE}" type="presOf" srcId="{4B528C8A-458F-46A8-9FF4-1905ECE94245}" destId="{130A4EBA-EB31-460D-A5D1-D59013657C88}" srcOrd="0" destOrd="0" presId="urn:microsoft.com/office/officeart/2005/8/layout/radial5"/>
    <dgm:cxn modelId="{14F31BE0-A7A1-47C0-9402-1A213E1F9056}" type="presOf" srcId="{9EBD352E-4323-461A-ACF5-2696A51EDC00}" destId="{5E3AAAF5-0700-4975-9EC3-3ACBA3BA1994}" srcOrd="0" destOrd="0" presId="urn:microsoft.com/office/officeart/2005/8/layout/radial5"/>
    <dgm:cxn modelId="{B64856EB-7FC9-42FD-853D-E148127B5BA1}" srcId="{88E74C21-B968-4CBE-8E70-A445BB0EBDEC}" destId="{19EEBEDF-BE3A-46A7-ADB7-FFAE425BE41A}" srcOrd="0" destOrd="0" parTransId="{8E686624-798F-47F8-A8C8-23FF2B41D947}" sibTransId="{8DD07CF8-F1B3-43A2-AD5B-C2F00E1B91AE}"/>
    <dgm:cxn modelId="{96F1EBF1-48C4-4AB1-8D1B-B38F56E633C6}" type="presOf" srcId="{19EEBEDF-BE3A-46A7-ADB7-FFAE425BE41A}" destId="{8158FEDD-2B30-41BC-8F67-2B41FDECED5B}" srcOrd="0" destOrd="0" presId="urn:microsoft.com/office/officeart/2005/8/layout/radial5"/>
    <dgm:cxn modelId="{E45C30FC-43A2-4564-A6D9-B42C34E43514}" srcId="{88E74C21-B968-4CBE-8E70-A445BB0EBDEC}" destId="{F9DCB9C0-2BA5-4313-B051-314F2AE2D12D}" srcOrd="4" destOrd="0" parTransId="{49F6AA10-CE29-4798-A1A5-8739CE4D5F66}" sibTransId="{931CE0DA-3154-4694-9924-4585167E556E}"/>
    <dgm:cxn modelId="{7765BC37-F517-4849-BBB4-CC986A6A9B3F}" type="presParOf" srcId="{F02C387C-DD08-4A5D-AA91-98CA26339D1C}" destId="{78965321-ED91-4DCB-9A2F-6658CAE829E7}" srcOrd="0" destOrd="0" presId="urn:microsoft.com/office/officeart/2005/8/layout/radial5"/>
    <dgm:cxn modelId="{A7A9411C-CD27-4F35-92E4-F3AB96051862}" type="presParOf" srcId="{F02C387C-DD08-4A5D-AA91-98CA26339D1C}" destId="{F0073582-3F70-412D-91A0-8741362D79B6}" srcOrd="1" destOrd="0" presId="urn:microsoft.com/office/officeart/2005/8/layout/radial5"/>
    <dgm:cxn modelId="{9DBB3D51-A3A3-4BE2-866C-23184453BF0E}" type="presParOf" srcId="{F0073582-3F70-412D-91A0-8741362D79B6}" destId="{C7FD972B-1C45-4A2E-ACB0-F753AA12A549}" srcOrd="0" destOrd="0" presId="urn:microsoft.com/office/officeart/2005/8/layout/radial5"/>
    <dgm:cxn modelId="{53BD8B13-7B78-4DCA-B062-063CD338EF33}" type="presParOf" srcId="{F02C387C-DD08-4A5D-AA91-98CA26339D1C}" destId="{8158FEDD-2B30-41BC-8F67-2B41FDECED5B}" srcOrd="2" destOrd="0" presId="urn:microsoft.com/office/officeart/2005/8/layout/radial5"/>
    <dgm:cxn modelId="{BF3E70BD-133A-4F15-BC00-D0701E88AF32}" type="presParOf" srcId="{F02C387C-DD08-4A5D-AA91-98CA26339D1C}" destId="{5E3AAAF5-0700-4975-9EC3-3ACBA3BA1994}" srcOrd="3" destOrd="0" presId="urn:microsoft.com/office/officeart/2005/8/layout/radial5"/>
    <dgm:cxn modelId="{D167378C-E61E-4D03-9E1A-FAA3407C2DD3}" type="presParOf" srcId="{5E3AAAF5-0700-4975-9EC3-3ACBA3BA1994}" destId="{95E8A094-51E8-4F27-8727-FFF7403277FB}" srcOrd="0" destOrd="0" presId="urn:microsoft.com/office/officeart/2005/8/layout/radial5"/>
    <dgm:cxn modelId="{DDA1A51C-482E-47D0-9C7D-001207541E08}" type="presParOf" srcId="{F02C387C-DD08-4A5D-AA91-98CA26339D1C}" destId="{2BA18A46-347E-4A66-BDEA-8E66C31830DB}" srcOrd="4" destOrd="0" presId="urn:microsoft.com/office/officeart/2005/8/layout/radial5"/>
    <dgm:cxn modelId="{0DB9389D-4597-412B-925C-2EC70CE8C6C9}" type="presParOf" srcId="{F02C387C-DD08-4A5D-AA91-98CA26339D1C}" destId="{20872BFF-ED20-4D92-BA67-5423B948D47E}" srcOrd="5" destOrd="0" presId="urn:microsoft.com/office/officeart/2005/8/layout/radial5"/>
    <dgm:cxn modelId="{60FE2938-32B1-4F28-8F54-99C637BAD465}" type="presParOf" srcId="{20872BFF-ED20-4D92-BA67-5423B948D47E}" destId="{553163C5-E8E2-4DEC-8EC2-5257DBF36AD4}" srcOrd="0" destOrd="0" presId="urn:microsoft.com/office/officeart/2005/8/layout/radial5"/>
    <dgm:cxn modelId="{1BC10F00-276F-4429-A9D7-67A3C336D7B2}" type="presParOf" srcId="{F02C387C-DD08-4A5D-AA91-98CA26339D1C}" destId="{F965F24A-94DB-4A9E-BF64-4168258EE90B}" srcOrd="6" destOrd="0" presId="urn:microsoft.com/office/officeart/2005/8/layout/radial5"/>
    <dgm:cxn modelId="{6B72A2C3-D0FC-4FCC-A346-64484C978939}" type="presParOf" srcId="{F02C387C-DD08-4A5D-AA91-98CA26339D1C}" destId="{DB66234E-4636-486D-B34E-7781479ADA50}" srcOrd="7" destOrd="0" presId="urn:microsoft.com/office/officeart/2005/8/layout/radial5"/>
    <dgm:cxn modelId="{21270EE2-428D-4BDA-8C73-FBB987FF3FB1}" type="presParOf" srcId="{DB66234E-4636-486D-B34E-7781479ADA50}" destId="{3864FDE7-8F03-407E-8595-8FE51F091C2D}" srcOrd="0" destOrd="0" presId="urn:microsoft.com/office/officeart/2005/8/layout/radial5"/>
    <dgm:cxn modelId="{CF285ABD-1ED5-4020-A984-79C24DD3637D}" type="presParOf" srcId="{F02C387C-DD08-4A5D-AA91-98CA26339D1C}" destId="{130A4EBA-EB31-460D-A5D1-D59013657C88}" srcOrd="8" destOrd="0" presId="urn:microsoft.com/office/officeart/2005/8/layout/radial5"/>
    <dgm:cxn modelId="{AB7ACD23-1076-48F6-BFF3-C39B98F8ECF7}" type="presParOf" srcId="{F02C387C-DD08-4A5D-AA91-98CA26339D1C}" destId="{47A56AC0-54E4-46F2-9DC1-645A02A36B69}" srcOrd="9" destOrd="0" presId="urn:microsoft.com/office/officeart/2005/8/layout/radial5"/>
    <dgm:cxn modelId="{8FD2E63A-2F25-4E67-B716-AF1CEB45F3B8}" type="presParOf" srcId="{47A56AC0-54E4-46F2-9DC1-645A02A36B69}" destId="{D8869034-9C7E-4DE0-A63E-D022C50C6B78}" srcOrd="0" destOrd="0" presId="urn:microsoft.com/office/officeart/2005/8/layout/radial5"/>
    <dgm:cxn modelId="{AA40D5DF-44C7-4205-B459-20BEC6F5A7FC}" type="presParOf" srcId="{F02C387C-DD08-4A5D-AA91-98CA26339D1C}" destId="{380F2B37-6F37-4FBF-8801-F7E149A592DF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965321-ED91-4DCB-9A2F-6658CAE829E7}">
      <dsp:nvSpPr>
        <dsp:cNvPr id="0" name=""/>
        <dsp:cNvSpPr/>
      </dsp:nvSpPr>
      <dsp:spPr>
        <a:xfrm>
          <a:off x="2426208" y="1025188"/>
          <a:ext cx="681549" cy="681549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 err="1"/>
            <a:t>ГеоИС</a:t>
          </a:r>
          <a:endParaRPr lang="ru-RU" sz="1300" kern="1200" dirty="0"/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ФПД</a:t>
          </a:r>
        </a:p>
      </dsp:txBody>
      <dsp:txXfrm>
        <a:off x="2526019" y="1124999"/>
        <a:ext cx="481927" cy="481927"/>
      </dsp:txXfrm>
    </dsp:sp>
    <dsp:sp modelId="{F0073582-3F70-412D-91A0-8741362D79B6}">
      <dsp:nvSpPr>
        <dsp:cNvPr id="0" name=""/>
        <dsp:cNvSpPr/>
      </dsp:nvSpPr>
      <dsp:spPr>
        <a:xfrm rot="16331541">
          <a:off x="2737213" y="853211"/>
          <a:ext cx="92056" cy="1760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2750493" y="902228"/>
        <a:ext cx="64439" cy="105657"/>
      </dsp:txXfrm>
    </dsp:sp>
    <dsp:sp modelId="{8158FEDD-2B30-41BC-8F67-2B41FDECED5B}">
      <dsp:nvSpPr>
        <dsp:cNvPr id="0" name=""/>
        <dsp:cNvSpPr/>
      </dsp:nvSpPr>
      <dsp:spPr>
        <a:xfrm>
          <a:off x="2331559" y="191"/>
          <a:ext cx="942803" cy="8519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" kern="1200" dirty="0"/>
            <a:t>Департамент</a:t>
          </a:r>
        </a:p>
      </dsp:txBody>
      <dsp:txXfrm>
        <a:off x="2469629" y="124954"/>
        <a:ext cx="666663" cy="602410"/>
      </dsp:txXfrm>
    </dsp:sp>
    <dsp:sp modelId="{5E3AAAF5-0700-4975-9EC3-3ACBA3BA1994}">
      <dsp:nvSpPr>
        <dsp:cNvPr id="0" name=""/>
        <dsp:cNvSpPr/>
      </dsp:nvSpPr>
      <dsp:spPr>
        <a:xfrm rot="16896">
          <a:off x="3236166" y="1280981"/>
          <a:ext cx="309365" cy="1760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3236166" y="1316070"/>
        <a:ext cx="256537" cy="105657"/>
      </dsp:txXfrm>
    </dsp:sp>
    <dsp:sp modelId="{2BA18A46-347E-4A66-BDEA-8E66C31830DB}">
      <dsp:nvSpPr>
        <dsp:cNvPr id="0" name=""/>
        <dsp:cNvSpPr/>
      </dsp:nvSpPr>
      <dsp:spPr>
        <a:xfrm>
          <a:off x="3691449" y="946647"/>
          <a:ext cx="858044" cy="8519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" kern="1200" dirty="0"/>
            <a:t>Министерство</a:t>
          </a:r>
        </a:p>
      </dsp:txBody>
      <dsp:txXfrm>
        <a:off x="3817107" y="1071410"/>
        <a:ext cx="606728" cy="602410"/>
      </dsp:txXfrm>
    </dsp:sp>
    <dsp:sp modelId="{20872BFF-ED20-4D92-BA67-5423B948D47E}">
      <dsp:nvSpPr>
        <dsp:cNvPr id="0" name=""/>
        <dsp:cNvSpPr/>
      </dsp:nvSpPr>
      <dsp:spPr>
        <a:xfrm rot="5418405">
          <a:off x="2729902" y="1682584"/>
          <a:ext cx="69828" cy="1760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 rot="10800000">
        <a:off x="2740432" y="1707329"/>
        <a:ext cx="48880" cy="105657"/>
      </dsp:txXfrm>
    </dsp:sp>
    <dsp:sp modelId="{F965F24A-94DB-4A9E-BF64-4168258EE90B}">
      <dsp:nvSpPr>
        <dsp:cNvPr id="0" name=""/>
        <dsp:cNvSpPr/>
      </dsp:nvSpPr>
      <dsp:spPr>
        <a:xfrm>
          <a:off x="2328469" y="1838477"/>
          <a:ext cx="867407" cy="8519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" kern="1200" dirty="0"/>
            <a:t>Администрация</a:t>
          </a:r>
        </a:p>
      </dsp:txBody>
      <dsp:txXfrm>
        <a:off x="2455498" y="1963240"/>
        <a:ext cx="613349" cy="602410"/>
      </dsp:txXfrm>
    </dsp:sp>
    <dsp:sp modelId="{DB66234E-4636-486D-B34E-7781479ADA50}">
      <dsp:nvSpPr>
        <dsp:cNvPr id="0" name=""/>
        <dsp:cNvSpPr/>
      </dsp:nvSpPr>
      <dsp:spPr>
        <a:xfrm rot="21461078">
          <a:off x="2211558" y="1289805"/>
          <a:ext cx="151790" cy="1760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 rot="10800000">
        <a:off x="2211577" y="1325944"/>
        <a:ext cx="106253" cy="105657"/>
      </dsp:txXfrm>
    </dsp:sp>
    <dsp:sp modelId="{130A4EBA-EB31-460D-A5D1-D59013657C88}">
      <dsp:nvSpPr>
        <dsp:cNvPr id="0" name=""/>
        <dsp:cNvSpPr/>
      </dsp:nvSpPr>
      <dsp:spPr>
        <a:xfrm>
          <a:off x="1288198" y="966098"/>
          <a:ext cx="851936" cy="8519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" kern="1200" dirty="0"/>
            <a:t>Данные</a:t>
          </a:r>
        </a:p>
      </dsp:txBody>
      <dsp:txXfrm>
        <a:off x="1412961" y="1090861"/>
        <a:ext cx="602410" cy="602410"/>
      </dsp:txXfrm>
    </dsp:sp>
    <dsp:sp modelId="{47A56AC0-54E4-46F2-9DC1-645A02A36B69}">
      <dsp:nvSpPr>
        <dsp:cNvPr id="0" name=""/>
        <dsp:cNvSpPr/>
      </dsp:nvSpPr>
      <dsp:spPr>
        <a:xfrm rot="21463102">
          <a:off x="986928" y="1303564"/>
          <a:ext cx="272751" cy="1647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 rot="10800000">
        <a:off x="986948" y="1337502"/>
        <a:ext cx="223320" cy="98862"/>
      </dsp:txXfrm>
    </dsp:sp>
    <dsp:sp modelId="{380F2B37-6F37-4FBF-8801-F7E149A592DF}">
      <dsp:nvSpPr>
        <dsp:cNvPr id="0" name=""/>
        <dsp:cNvSpPr/>
      </dsp:nvSpPr>
      <dsp:spPr>
        <a:xfrm>
          <a:off x="32139" y="994863"/>
          <a:ext cx="936116" cy="8519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" kern="1200" dirty="0"/>
            <a:t>ОИВ</a:t>
          </a:r>
        </a:p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00" kern="1200" dirty="0"/>
            <a:t>муниципалитет</a:t>
          </a:r>
        </a:p>
      </dsp:txBody>
      <dsp:txXfrm>
        <a:off x="169230" y="1119626"/>
        <a:ext cx="661934" cy="6024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</p:spPr>
        <p:txBody>
          <a:bodyPr lIns="99075" tIns="49538" rIns="99075" bIns="49538"/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body" sz="quarter" idx="1"/>
          </p:nvPr>
        </p:nvSpPr>
        <p:spPr>
          <a:xfrm>
            <a:off x="947209" y="4861441"/>
            <a:ext cx="5209646" cy="4605576"/>
          </a:xfrm>
          <a:prstGeom prst="rect">
            <a:avLst/>
          </a:prstGeom>
        </p:spPr>
        <p:txBody>
          <a:bodyPr lIns="99075" tIns="49538" rIns="99075" bIns="49538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2167652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05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4667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642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0549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348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7349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17128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4920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37959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37870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8313" cy="3836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1808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34F9DE-46A1-4240-9D52-409475F80B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0B0AC5E-A4C2-4BED-83D1-7F9C0CAF16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396A7A-D5F4-44B9-A28C-66A69EBC9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907119-CD89-4876-B136-BAAB806E4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795806-5BC9-499D-BC49-ED37E1CE3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A2EDB-9EF7-484C-9449-32D79468C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109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241297-1E2E-4619-9C2D-8E240A1E1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FD69EA-716B-41FC-867F-BFD07405D4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C0191D-0E50-4F05-8FDF-0E31D122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24EAF-C880-4BCE-B550-F72C51741B91}" type="datetimeFigureOut">
              <a:rPr lang="ru-RU" smtClean="0"/>
              <a:t>ср 19.04.23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D76E7B-1C4D-4E9F-B1B1-61A67F4C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F4AFC4-1B9C-410F-90AB-D933809A6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347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1C14AA-7820-4159-8F54-A3F2F4BA3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9F5C4B-1FA3-4905-ADEB-40A3D2029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11756D-4928-4993-9F0F-4B9E4D81F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24EAF-C880-4BCE-B550-F72C51741B91}" type="datetimeFigureOut">
              <a:rPr lang="ru-RU" smtClean="0"/>
              <a:t>ср 19.04.23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64DA73-FCA4-4DEC-8B97-AFF36CF65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F58D58-B5AF-4A24-8853-EA9276228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615290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BC2504-E7C7-4CB0-BECB-722A5A658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C511DF-74D8-4B90-81BC-A57EBAD26F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00713A3-F422-42C1-ACB8-A2C37E55D5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7F79181-8A11-4F8F-967D-59EAD050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24EAF-C880-4BCE-B550-F72C51741B91}" type="datetimeFigureOut">
              <a:rPr lang="ru-RU" smtClean="0"/>
              <a:t>ср 19.04.23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B77FEA7-CCBE-4A63-B281-9F0802F23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A534AB7-3F31-4A8F-AC4E-6B4B56AA2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34293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E4AC76-2C9E-48A8-96A1-344B19CF2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FC11F4-E558-4EF4-BAC8-F1D4D1762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071FE2A-EF51-4232-9FD5-7406886D0E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636BAA5-0ADB-4D7B-9638-5A1E12FB09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4052D51-2EFC-4BDB-80F7-EB1AC196D4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C2BAFD-9A8C-4723-902A-C0B1DAE8F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24EAF-C880-4BCE-B550-F72C51741B91}" type="datetimeFigureOut">
              <a:rPr lang="ru-RU" smtClean="0"/>
              <a:t>ср 19.04.23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54F4108-F219-4473-9BC9-CDEA5804E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4742628-7D0F-4085-AEAB-7DC28A075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73725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96BAA4-99DB-426D-8584-982C126E3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33168A1-1973-4B88-9910-2C498EFD0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24EAF-C880-4BCE-B550-F72C51741B91}" type="datetimeFigureOut">
              <a:rPr lang="ru-RU" smtClean="0"/>
              <a:t>ср 19.04.23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737ACC6-E54C-4A4B-A609-E5D7364DA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D02B2EF-7D5C-4260-AA93-F3C474E7F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422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4C7A5AE-B7A1-4BC7-A224-381065B55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24EAF-C880-4BCE-B550-F72C51741B91}" type="datetimeFigureOut">
              <a:rPr lang="ru-RU" smtClean="0"/>
              <a:t>ср 19.04.23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24B411A-3B21-44EA-AB76-4325039D0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64D3BA-6369-44CC-BD8C-910E29D2F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46277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4D6401-A5C3-41E4-9694-5AB83FCAB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2FC943-ECD7-4A12-A4E4-CC92EF1F2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BCDD257-AD58-4BE5-AF9C-5CE23AD8F0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2B237F-4607-433C-9434-9122F057D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24EAF-C880-4BCE-B550-F72C51741B91}" type="datetimeFigureOut">
              <a:rPr lang="ru-RU" smtClean="0"/>
              <a:t>ср 19.04.23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0FC12DB-6ADF-414A-B869-8B3F1AF6A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440007A-8ACA-4A9E-89C1-08D748AAA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67599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032D8-E86D-4AF3-A2F6-4165FA3D0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604F1E-3B76-424D-8875-6B8DE5C722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29E30EF-9449-4A41-B439-D658ED222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894A574-E6C2-4E82-9C94-D5E65EFAA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24EAF-C880-4BCE-B550-F72C51741B91}" type="datetimeFigureOut">
              <a:rPr lang="ru-RU" smtClean="0"/>
              <a:t>ср 19.04.23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69A5E0E-F0C5-4069-A958-23D33352D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716A66-8E1F-461B-8AC1-B2CA3A7E0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07356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E8E61F-7453-4979-BC20-AA78ABE1F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BC20198-1AF1-42D3-B428-E323FFE96E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06F4B1-7F03-46A3-A9BC-83DF06327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24EAF-C880-4BCE-B550-F72C51741B91}" type="datetimeFigureOut">
              <a:rPr lang="ru-RU" smtClean="0"/>
              <a:t>ср 19.04.23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C21BA5-6FEE-4016-9F10-2EB2E9DAF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56ABA6-86D4-4153-B5F2-CAAA263B1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03270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B045105-2853-402E-B372-236C90A3F4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9F6810E-507E-45B9-BA03-D31D71524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61645E-1D4B-4813-8A00-79C88EFB1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24EAF-C880-4BCE-B550-F72C51741B91}" type="datetimeFigureOut">
              <a:rPr lang="ru-RU" smtClean="0"/>
              <a:t>ср 19.04.23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899B18-D13E-4A67-A5A7-70B4FAB86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6BD7CA-5D43-436C-9723-0B40A3649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0016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логот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10793413" y="6374684"/>
            <a:ext cx="749300" cy="182563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DF24603-9A1B-F342-92E0-89DE32840F75}" type="slidenum">
              <a:rPr lang="en-US" sz="1200" smtClean="0">
                <a:solidFill>
                  <a:srgbClr val="0F398B"/>
                </a:solidFill>
                <a:latin typeface="+mj-lt"/>
                <a:ea typeface="Arial" charset="0"/>
                <a:cs typeface="Arial" charset="0"/>
              </a:rPr>
              <a:pPr algn="r"/>
              <a:t>‹#›</a:t>
            </a:fld>
            <a:endParaRPr lang="en-US" sz="1200" dirty="0">
              <a:solidFill>
                <a:srgbClr val="0F398B"/>
              </a:solidFill>
              <a:latin typeface="+mj-lt"/>
              <a:ea typeface="Arial" charset="0"/>
              <a:cs typeface="Arial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57859" y="398917"/>
            <a:ext cx="8634187" cy="707072"/>
          </a:xfrm>
          <a:prstGeom prst="rect">
            <a:avLst/>
          </a:prstGeom>
        </p:spPr>
        <p:txBody>
          <a:bodyPr lIns="0" tIns="0" rIns="0" bIns="0" anchor="t"/>
          <a:lstStyle>
            <a:lvl1pPr>
              <a:lnSpc>
                <a:spcPct val="100000"/>
              </a:lnSpc>
              <a:defRPr sz="2401" b="1">
                <a:solidFill>
                  <a:srgbClr val="26304D"/>
                </a:solidFill>
                <a:latin typeface="Golos Text" panose="020B0503020202020204" pitchFamily="34" charset="-52"/>
                <a:ea typeface="Rosatom" panose="020B0503040504020204" pitchFamily="34" charset="-52"/>
                <a:cs typeface="Golos Text" panose="020B0503020202020204" pitchFamily="34" charset="-52"/>
              </a:defRPr>
            </a:lvl1pPr>
          </a:lstStyle>
          <a:p>
            <a:r>
              <a:rPr lang="ru-RU" dirty="0"/>
              <a:t>Заголовок слайда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000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408">
          <p15:clr>
            <a:srgbClr val="FBAE40"/>
          </p15:clr>
        </p15:guide>
        <p15:guide id="4" pos="3635">
          <p15:clr>
            <a:srgbClr val="FBAE40"/>
          </p15:clr>
        </p15:guide>
        <p15:guide id="5" pos="4044">
          <p15:clr>
            <a:srgbClr val="FBAE40"/>
          </p15:clr>
        </p15:guide>
        <p15:guide id="6" pos="7271">
          <p15:clr>
            <a:srgbClr val="FBAE40"/>
          </p15:clr>
        </p15:guide>
        <p15:guide id="7" orient="horz">
          <p15:clr>
            <a:srgbClr val="FBAE40"/>
          </p15:clr>
        </p15:guide>
        <p15:guide id="8" orient="horz" pos="4320">
          <p15:clr>
            <a:srgbClr val="FBAE40"/>
          </p15:clr>
        </p15:guide>
        <p15:guide id="9" orient="horz" pos="249">
          <p15:clr>
            <a:srgbClr val="FBAE40"/>
          </p15:clr>
        </p15:guide>
        <p15:guide id="10" orient="horz" pos="409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814E6F-83F3-4701-9264-82D7CB265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F5016B-9320-4AB1-B68B-4C675E2DDF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FE0666-14BF-4265-B3E6-B52400CB6E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24EAF-C880-4BCE-B550-F72C51741B91}" type="datetimeFigureOut">
              <a:rPr lang="ru-RU" smtClean="0"/>
              <a:t>ср 19.04.23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74EC22-7C21-4A28-B655-9FEF6301BB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E971FC-244F-47D9-9569-240DF239F2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458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5A320D2-6D2A-4417-B8C7-E6F315B2B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Полилиния: фигура 21">
            <a:extLst>
              <a:ext uri="{FF2B5EF4-FFF2-40B4-BE49-F238E27FC236}">
                <a16:creationId xmlns:a16="http://schemas.microsoft.com/office/drawing/2014/main" id="{264F1607-1BE6-457A-AC57-47D76343EC8F}"/>
              </a:ext>
            </a:extLst>
          </p:cNvPr>
          <p:cNvSpPr/>
          <p:nvPr/>
        </p:nvSpPr>
        <p:spPr>
          <a:xfrm>
            <a:off x="-1" y="-1"/>
            <a:ext cx="8476343" cy="6858001"/>
          </a:xfrm>
          <a:custGeom>
            <a:avLst/>
            <a:gdLst>
              <a:gd name="connsiteX0" fmla="*/ 1 w 6334124"/>
              <a:gd name="connsiteY0" fmla="*/ 0 h 6858001"/>
              <a:gd name="connsiteX1" fmla="*/ 2201458 w 6334124"/>
              <a:gd name="connsiteY1" fmla="*/ 0 h 6858001"/>
              <a:gd name="connsiteX2" fmla="*/ 2201458 w 6334124"/>
              <a:gd name="connsiteY2" fmla="*/ 1 h 6858001"/>
              <a:gd name="connsiteX3" fmla="*/ 6334124 w 6334124"/>
              <a:gd name="connsiteY3" fmla="*/ 1 h 6858001"/>
              <a:gd name="connsiteX4" fmla="*/ 3003125 w 6334124"/>
              <a:gd name="connsiteY4" fmla="*/ 6858001 h 6858001"/>
              <a:gd name="connsiteX5" fmla="*/ 0 w 6334124"/>
              <a:gd name="connsiteY5" fmla="*/ 6858001 h 6858001"/>
              <a:gd name="connsiteX6" fmla="*/ 0 w 6334124"/>
              <a:gd name="connsiteY6" fmla="*/ 4465522 h 6858001"/>
              <a:gd name="connsiteX7" fmla="*/ 1 w 6334124"/>
              <a:gd name="connsiteY7" fmla="*/ 446552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34124" h="6858001">
                <a:moveTo>
                  <a:pt x="1" y="0"/>
                </a:moveTo>
                <a:lnTo>
                  <a:pt x="2201458" y="0"/>
                </a:lnTo>
                <a:lnTo>
                  <a:pt x="2201458" y="1"/>
                </a:lnTo>
                <a:lnTo>
                  <a:pt x="6334124" y="1"/>
                </a:lnTo>
                <a:lnTo>
                  <a:pt x="3003125" y="6858001"/>
                </a:lnTo>
                <a:lnTo>
                  <a:pt x="0" y="6858001"/>
                </a:lnTo>
                <a:lnTo>
                  <a:pt x="0" y="4465522"/>
                </a:lnTo>
                <a:lnTo>
                  <a:pt x="1" y="44655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988074" y="1889661"/>
            <a:ext cx="5107926" cy="1150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rgbClr val="00022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Эффективность применения беспилотных технологий для решения оперативных задач Региона в рамках цифровой трансформации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74" y="596383"/>
            <a:ext cx="1008222" cy="1008222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B12640D-30F2-4A44-B008-9187172CAC99}"/>
              </a:ext>
            </a:extLst>
          </p:cNvPr>
          <p:cNvSpPr/>
          <p:nvPr/>
        </p:nvSpPr>
        <p:spPr>
          <a:xfrm>
            <a:off x="1051574" y="5231920"/>
            <a:ext cx="34242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10E54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202</a:t>
            </a:r>
            <a:r>
              <a:rPr lang="ru-RU" sz="2000" b="1" dirty="0">
                <a:solidFill>
                  <a:srgbClr val="010E54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3 год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6A9A2D00-B6C4-422B-B93F-4974C5277A09}"/>
              </a:ext>
            </a:extLst>
          </p:cNvPr>
          <p:cNvGrpSpPr/>
          <p:nvPr/>
        </p:nvGrpSpPr>
        <p:grpSpPr>
          <a:xfrm>
            <a:off x="0" y="6380534"/>
            <a:ext cx="12207345" cy="477466"/>
            <a:chOff x="0" y="6380534"/>
            <a:chExt cx="12207345" cy="477466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3EB7E9EC-A522-43E4-A231-A4147AB2ADB7}"/>
                </a:ext>
              </a:extLst>
            </p:cNvPr>
            <p:cNvSpPr/>
            <p:nvPr/>
          </p:nvSpPr>
          <p:spPr>
            <a:xfrm flipH="1">
              <a:off x="0" y="6380534"/>
              <a:ext cx="12207345" cy="477466"/>
            </a:xfrm>
            <a:prstGeom prst="rect">
              <a:avLst/>
            </a:prstGeom>
            <a:gradFill>
              <a:gsLst>
                <a:gs pos="40000">
                  <a:srgbClr val="053C90">
                    <a:alpha val="0"/>
                  </a:srgbClr>
                </a:gs>
                <a:gs pos="100000">
                  <a:srgbClr val="010E54"/>
                </a:gs>
                <a:gs pos="0">
                  <a:srgbClr val="0754B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2B2ECD7-EAFF-4583-9219-F1E0B13A412F}"/>
                </a:ext>
              </a:extLst>
            </p:cNvPr>
            <p:cNvSpPr/>
            <p:nvPr/>
          </p:nvSpPr>
          <p:spPr>
            <a:xfrm>
              <a:off x="11702172" y="6423481"/>
              <a:ext cx="3113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7996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олилиния: фигура 49">
            <a:extLst>
              <a:ext uri="{FF2B5EF4-FFF2-40B4-BE49-F238E27FC236}">
                <a16:creationId xmlns:a16="http://schemas.microsoft.com/office/drawing/2014/main" id="{0EAF5D41-36DD-4296-9A95-FCD7B70905D1}"/>
              </a:ext>
            </a:extLst>
          </p:cNvPr>
          <p:cNvSpPr/>
          <p:nvPr/>
        </p:nvSpPr>
        <p:spPr>
          <a:xfrm flipH="1" flipV="1">
            <a:off x="4239266" y="0"/>
            <a:ext cx="7952733" cy="6858000"/>
          </a:xfrm>
          <a:custGeom>
            <a:avLst/>
            <a:gdLst>
              <a:gd name="connsiteX0" fmla="*/ 4218533 w 7544411"/>
              <a:gd name="connsiteY0" fmla="*/ 6847456 h 6847456"/>
              <a:gd name="connsiteX1" fmla="*/ 0 w 7544411"/>
              <a:gd name="connsiteY1" fmla="*/ 6847456 h 6847456"/>
              <a:gd name="connsiteX2" fmla="*/ 0 w 7544411"/>
              <a:gd name="connsiteY2" fmla="*/ 0 h 6847456"/>
              <a:gd name="connsiteX3" fmla="*/ 7544411 w 7544411"/>
              <a:gd name="connsiteY3" fmla="*/ 0 h 684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44411" h="6847456">
                <a:moveTo>
                  <a:pt x="4218533" y="6847456"/>
                </a:moveTo>
                <a:lnTo>
                  <a:pt x="0" y="6847456"/>
                </a:lnTo>
                <a:lnTo>
                  <a:pt x="0" y="0"/>
                </a:lnTo>
                <a:lnTo>
                  <a:pt x="7544411" y="0"/>
                </a:lnTo>
                <a:close/>
              </a:path>
            </a:pathLst>
          </a:custGeom>
          <a:solidFill>
            <a:srgbClr val="DAE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олилиния: фигура 28">
            <a:extLst>
              <a:ext uri="{FF2B5EF4-FFF2-40B4-BE49-F238E27FC236}">
                <a16:creationId xmlns:a16="http://schemas.microsoft.com/office/drawing/2014/main" id="{8B62AE08-11D4-4D56-969D-8413B912D125}"/>
              </a:ext>
            </a:extLst>
          </p:cNvPr>
          <p:cNvSpPr/>
          <p:nvPr/>
        </p:nvSpPr>
        <p:spPr>
          <a:xfrm flipV="1">
            <a:off x="2" y="-2"/>
            <a:ext cx="7453213" cy="6861971"/>
          </a:xfrm>
          <a:custGeom>
            <a:avLst/>
            <a:gdLst>
              <a:gd name="connsiteX0" fmla="*/ 0 w 7453213"/>
              <a:gd name="connsiteY0" fmla="*/ 6861971 h 6861971"/>
              <a:gd name="connsiteX1" fmla="*/ 887036 w 7453213"/>
              <a:gd name="connsiteY1" fmla="*/ 6861971 h 6861971"/>
              <a:gd name="connsiteX2" fmla="*/ 7453213 w 7453213"/>
              <a:gd name="connsiteY2" fmla="*/ 3852295 h 6861971"/>
              <a:gd name="connsiteX3" fmla="*/ 5687473 w 7453213"/>
              <a:gd name="connsiteY3" fmla="*/ 0 h 6861971"/>
              <a:gd name="connsiteX4" fmla="*/ 0 w 7453213"/>
              <a:gd name="connsiteY4" fmla="*/ 0 h 686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53213" h="6861971">
                <a:moveTo>
                  <a:pt x="0" y="6861971"/>
                </a:moveTo>
                <a:lnTo>
                  <a:pt x="887036" y="6861971"/>
                </a:lnTo>
                <a:lnTo>
                  <a:pt x="7453213" y="3852295"/>
                </a:lnTo>
                <a:lnTo>
                  <a:pt x="5687473" y="0"/>
                </a:lnTo>
                <a:lnTo>
                  <a:pt x="0" y="0"/>
                </a:lnTo>
                <a:close/>
              </a:path>
            </a:pathLst>
          </a:custGeom>
          <a:solidFill>
            <a:srgbClr val="0754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582BA429-D4C3-475B-9A07-F597A97052CF}"/>
              </a:ext>
            </a:extLst>
          </p:cNvPr>
          <p:cNvGrpSpPr/>
          <p:nvPr/>
        </p:nvGrpSpPr>
        <p:grpSpPr>
          <a:xfrm>
            <a:off x="305799" y="1822032"/>
            <a:ext cx="5294901" cy="707160"/>
            <a:chOff x="305799" y="1746148"/>
            <a:chExt cx="5294901" cy="707160"/>
          </a:xfrm>
        </p:grpSpPr>
        <p:sp>
          <p:nvSpPr>
            <p:cNvPr id="51" name="Shape 89">
              <a:extLst>
                <a:ext uri="{FF2B5EF4-FFF2-40B4-BE49-F238E27FC236}">
                  <a16:creationId xmlns:a16="http://schemas.microsoft.com/office/drawing/2014/main" id="{1206F63D-E58E-441B-A8DD-2231C3FC1721}"/>
                </a:ext>
              </a:extLst>
            </p:cNvPr>
            <p:cNvSpPr/>
            <p:nvPr/>
          </p:nvSpPr>
          <p:spPr>
            <a:xfrm>
              <a:off x="305799" y="1746148"/>
              <a:ext cx="574891" cy="7071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121" tIns="34121" rIns="34121" bIns="34121" anchor="ctr">
              <a:spAutoFit/>
            </a:bodyPr>
            <a:lstStyle/>
            <a:p>
              <a:pPr defTabSz="1219170">
                <a:lnSpc>
                  <a:spcPct val="150000"/>
                </a:lnSpc>
                <a:spcBef>
                  <a:spcPct val="0"/>
                </a:spcBef>
                <a:buClrTx/>
                <a:defRPr/>
              </a:pPr>
              <a:r>
                <a:rPr lang="ru-RU" sz="3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01</a:t>
              </a:r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E3C6EE8A-D8C1-48E3-8CEC-B03D98A0FFD1}"/>
                </a:ext>
              </a:extLst>
            </p:cNvPr>
            <p:cNvSpPr/>
            <p:nvPr/>
          </p:nvSpPr>
          <p:spPr>
            <a:xfrm>
              <a:off x="880690" y="1868533"/>
              <a:ext cx="472001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2563">
                <a:spcBef>
                  <a:spcPts val="100"/>
                </a:spcBef>
              </a:pPr>
              <a:r>
                <a:rPr lang="ru-RU" sz="1600" spc="-5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Скорость получения данных</a:t>
              </a: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691C5586-A2BF-4F2A-913F-EAF5955267E7}"/>
              </a:ext>
            </a:extLst>
          </p:cNvPr>
          <p:cNvGrpSpPr/>
          <p:nvPr/>
        </p:nvGrpSpPr>
        <p:grpSpPr>
          <a:xfrm>
            <a:off x="305799" y="2496080"/>
            <a:ext cx="5869792" cy="707160"/>
            <a:chOff x="331199" y="2406548"/>
            <a:chExt cx="5869792" cy="707160"/>
          </a:xfrm>
        </p:grpSpPr>
        <p:sp>
          <p:nvSpPr>
            <p:cNvPr id="54" name="Shape 89">
              <a:extLst>
                <a:ext uri="{FF2B5EF4-FFF2-40B4-BE49-F238E27FC236}">
                  <a16:creationId xmlns:a16="http://schemas.microsoft.com/office/drawing/2014/main" id="{B803B968-4573-4DAE-8FA7-2C49D4D40B9C}"/>
                </a:ext>
              </a:extLst>
            </p:cNvPr>
            <p:cNvSpPr/>
            <p:nvPr/>
          </p:nvSpPr>
          <p:spPr>
            <a:xfrm>
              <a:off x="331199" y="2406548"/>
              <a:ext cx="574891" cy="7071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121" tIns="34121" rIns="34121" bIns="34121" anchor="ctr">
              <a:spAutoFit/>
            </a:bodyPr>
            <a:lstStyle/>
            <a:p>
              <a:pPr defTabSz="1219170">
                <a:lnSpc>
                  <a:spcPct val="150000"/>
                </a:lnSpc>
                <a:spcBef>
                  <a:spcPct val="0"/>
                </a:spcBef>
                <a:buClrTx/>
                <a:defRPr/>
              </a:pPr>
              <a:r>
                <a:rPr lang="ru-RU" sz="3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02</a:t>
              </a:r>
            </a:p>
          </p:txBody>
        </p:sp>
        <p:sp>
          <p:nvSpPr>
            <p:cNvPr id="55" name="Прямоугольник 54">
              <a:extLst>
                <a:ext uri="{FF2B5EF4-FFF2-40B4-BE49-F238E27FC236}">
                  <a16:creationId xmlns:a16="http://schemas.microsoft.com/office/drawing/2014/main" id="{1768EE95-AEBF-49C7-AD81-F0EDFBFC0D74}"/>
                </a:ext>
              </a:extLst>
            </p:cNvPr>
            <p:cNvSpPr/>
            <p:nvPr/>
          </p:nvSpPr>
          <p:spPr>
            <a:xfrm>
              <a:off x="906089" y="2590851"/>
              <a:ext cx="529490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2563">
                <a:spcBef>
                  <a:spcPts val="100"/>
                </a:spcBef>
              </a:pPr>
              <a:r>
                <a:rPr lang="ru-RU" sz="1600" spc="-5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Объективность данных</a:t>
              </a: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2A2BBE42-0151-41F3-96FE-39F48170E56B}"/>
              </a:ext>
            </a:extLst>
          </p:cNvPr>
          <p:cNvGrpSpPr/>
          <p:nvPr/>
        </p:nvGrpSpPr>
        <p:grpSpPr>
          <a:xfrm>
            <a:off x="305799" y="3182985"/>
            <a:ext cx="6011873" cy="707160"/>
            <a:chOff x="305799" y="1746148"/>
            <a:chExt cx="6011873" cy="707160"/>
          </a:xfrm>
        </p:grpSpPr>
        <p:sp>
          <p:nvSpPr>
            <p:cNvPr id="28" name="Shape 89">
              <a:extLst>
                <a:ext uri="{FF2B5EF4-FFF2-40B4-BE49-F238E27FC236}">
                  <a16:creationId xmlns:a16="http://schemas.microsoft.com/office/drawing/2014/main" id="{631288C1-C308-4903-BC77-BB4872ED298B}"/>
                </a:ext>
              </a:extLst>
            </p:cNvPr>
            <p:cNvSpPr/>
            <p:nvPr/>
          </p:nvSpPr>
          <p:spPr>
            <a:xfrm>
              <a:off x="305799" y="1746148"/>
              <a:ext cx="574891" cy="7071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121" tIns="34121" rIns="34121" bIns="34121" anchor="ctr">
              <a:spAutoFit/>
            </a:bodyPr>
            <a:lstStyle/>
            <a:p>
              <a:pPr defTabSz="1219170">
                <a:lnSpc>
                  <a:spcPct val="150000"/>
                </a:lnSpc>
                <a:spcBef>
                  <a:spcPct val="0"/>
                </a:spcBef>
                <a:buClrTx/>
                <a:defRPr/>
              </a:pPr>
              <a:r>
                <a:rPr lang="ru-RU" sz="3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03</a:t>
              </a: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23CFAEC6-8139-4002-92D2-1CFC018F30B8}"/>
                </a:ext>
              </a:extLst>
            </p:cNvPr>
            <p:cNvSpPr/>
            <p:nvPr/>
          </p:nvSpPr>
          <p:spPr>
            <a:xfrm>
              <a:off x="880689" y="1868533"/>
              <a:ext cx="543698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2563">
                <a:spcBef>
                  <a:spcPts val="100"/>
                </a:spcBef>
              </a:pPr>
              <a:r>
                <a:rPr lang="ru-RU" sz="1600" spc="-5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Многоцелевое использование полученных данных</a:t>
              </a: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5411CC53-A1AE-4D32-A8B8-9C84AA3514D5}"/>
              </a:ext>
            </a:extLst>
          </p:cNvPr>
          <p:cNvGrpSpPr/>
          <p:nvPr/>
        </p:nvGrpSpPr>
        <p:grpSpPr>
          <a:xfrm>
            <a:off x="305799" y="3817194"/>
            <a:ext cx="5294901" cy="769078"/>
            <a:chOff x="331199" y="2406548"/>
            <a:chExt cx="5294901" cy="769078"/>
          </a:xfrm>
        </p:grpSpPr>
        <p:sp>
          <p:nvSpPr>
            <p:cNvPr id="36" name="Shape 89">
              <a:extLst>
                <a:ext uri="{FF2B5EF4-FFF2-40B4-BE49-F238E27FC236}">
                  <a16:creationId xmlns:a16="http://schemas.microsoft.com/office/drawing/2014/main" id="{8890DD49-15D4-486A-AA1F-4B7EC21F0223}"/>
                </a:ext>
              </a:extLst>
            </p:cNvPr>
            <p:cNvSpPr/>
            <p:nvPr/>
          </p:nvSpPr>
          <p:spPr>
            <a:xfrm>
              <a:off x="331199" y="2406548"/>
              <a:ext cx="574891" cy="7071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121" tIns="34121" rIns="34121" bIns="34121" anchor="ctr">
              <a:spAutoFit/>
            </a:bodyPr>
            <a:lstStyle/>
            <a:p>
              <a:pPr defTabSz="1219170">
                <a:lnSpc>
                  <a:spcPct val="150000"/>
                </a:lnSpc>
                <a:spcBef>
                  <a:spcPct val="0"/>
                </a:spcBef>
                <a:buClrTx/>
                <a:defRPr/>
              </a:pPr>
              <a:r>
                <a:rPr lang="ru-RU" sz="3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04</a:t>
              </a:r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FB4969D7-C1CC-4DF4-9168-17BF8E36DD7A}"/>
                </a:ext>
              </a:extLst>
            </p:cNvPr>
            <p:cNvSpPr/>
            <p:nvPr/>
          </p:nvSpPr>
          <p:spPr>
            <a:xfrm>
              <a:off x="906090" y="2590851"/>
              <a:ext cx="472001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2563">
                <a:spcBef>
                  <a:spcPts val="100"/>
                </a:spcBef>
              </a:pPr>
              <a:r>
                <a:rPr lang="ru-RU" sz="1600" spc="-5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Замена устаревших способов получения данных</a:t>
              </a:r>
            </a:p>
          </p:txBody>
        </p: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C619A8D6-F861-4478-BD1F-D7D124262C10}"/>
              </a:ext>
            </a:extLst>
          </p:cNvPr>
          <p:cNvGrpSpPr/>
          <p:nvPr/>
        </p:nvGrpSpPr>
        <p:grpSpPr>
          <a:xfrm>
            <a:off x="-7672" y="6380534"/>
            <a:ext cx="12207345" cy="477466"/>
            <a:chOff x="0" y="6380534"/>
            <a:chExt cx="12207345" cy="477466"/>
          </a:xfrm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974737E3-659B-4244-998C-593BB612B130}"/>
                </a:ext>
              </a:extLst>
            </p:cNvPr>
            <p:cNvSpPr/>
            <p:nvPr/>
          </p:nvSpPr>
          <p:spPr>
            <a:xfrm flipH="1">
              <a:off x="0" y="6380534"/>
              <a:ext cx="12207345" cy="477466"/>
            </a:xfrm>
            <a:prstGeom prst="rect">
              <a:avLst/>
            </a:prstGeom>
            <a:gradFill>
              <a:gsLst>
                <a:gs pos="40000">
                  <a:srgbClr val="053C90">
                    <a:alpha val="0"/>
                  </a:srgbClr>
                </a:gs>
                <a:gs pos="100000">
                  <a:srgbClr val="010E54"/>
                </a:gs>
                <a:gs pos="0">
                  <a:srgbClr val="0754B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144BD174-5C51-4E21-9011-DCD136708B61}"/>
                </a:ext>
              </a:extLst>
            </p:cNvPr>
            <p:cNvSpPr/>
            <p:nvPr/>
          </p:nvSpPr>
          <p:spPr>
            <a:xfrm>
              <a:off x="11702172" y="6423481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ru-RU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058BB7B9-9809-4F31-A4A6-8108D03DB6AE}"/>
                </a:ext>
              </a:extLst>
            </p:cNvPr>
            <p:cNvSpPr/>
            <p:nvPr/>
          </p:nvSpPr>
          <p:spPr>
            <a:xfrm>
              <a:off x="575441" y="6454259"/>
              <a:ext cx="187102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Цифровой регион</a:t>
              </a:r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0E6070F-F78E-4BE8-AEBB-AC4F4FEB4ABC}"/>
              </a:ext>
            </a:extLst>
          </p:cNvPr>
          <p:cNvSpPr/>
          <p:nvPr/>
        </p:nvSpPr>
        <p:spPr>
          <a:xfrm>
            <a:off x="7401172" y="1568617"/>
            <a:ext cx="4395440" cy="1195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ru-RU" sz="1400" i="1" cap="small" spc="80" dirty="0">
                <a:solidFill>
                  <a:srgbClr val="010E54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«Правительство должно стать цифровой платформой, чтобы ликвидировать все неудобства для россиян»</a:t>
            </a:r>
            <a:endParaRPr lang="ru-RU" sz="1400" i="1" dirty="0"/>
          </a:p>
        </p:txBody>
      </p:sp>
      <p:sp>
        <p:nvSpPr>
          <p:cNvPr id="52" name="Shape 89">
            <a:extLst>
              <a:ext uri="{FF2B5EF4-FFF2-40B4-BE49-F238E27FC236}">
                <a16:creationId xmlns:a16="http://schemas.microsoft.com/office/drawing/2014/main" id="{577EE9D1-A8D9-483C-B0F0-A4C83AA7B7D3}"/>
              </a:ext>
            </a:extLst>
          </p:cNvPr>
          <p:cNvSpPr/>
          <p:nvPr/>
        </p:nvSpPr>
        <p:spPr>
          <a:xfrm>
            <a:off x="7401172" y="5196282"/>
            <a:ext cx="4037600" cy="561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Цель: Сахалин – один из лидеров в цифровой повестке России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14FEE52A-0264-4F7B-9F5F-50433C257587}"/>
              </a:ext>
            </a:extLst>
          </p:cNvPr>
          <p:cNvSpPr/>
          <p:nvPr/>
        </p:nvSpPr>
        <p:spPr>
          <a:xfrm>
            <a:off x="2" y="255626"/>
            <a:ext cx="12191997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Shape 89">
            <a:extLst>
              <a:ext uri="{FF2B5EF4-FFF2-40B4-BE49-F238E27FC236}">
                <a16:creationId xmlns:a16="http://schemas.microsoft.com/office/drawing/2014/main" id="{6F029EEA-2959-4332-9CA7-0E218FBF60C5}"/>
              </a:ext>
            </a:extLst>
          </p:cNvPr>
          <p:cNvSpPr/>
          <p:nvPr/>
        </p:nvSpPr>
        <p:spPr>
          <a:xfrm>
            <a:off x="1629402" y="621532"/>
            <a:ext cx="9394198" cy="367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marL="11516" marR="4607">
              <a:lnSpc>
                <a:spcPct val="104400"/>
              </a:lnSpc>
            </a:pPr>
            <a:r>
              <a:rPr lang="ru-RU" sz="2000" b="1" dirty="0">
                <a:solidFill>
                  <a:srgbClr val="00022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Предпосылки использования беспилотных технологий</a:t>
            </a: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E706293C-25B9-4A18-93EA-7FAD8F9074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5" y="301115"/>
            <a:ext cx="1008222" cy="100822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6B507A0-2F72-477B-B274-E60D4B8CB309}"/>
              </a:ext>
            </a:extLst>
          </p:cNvPr>
          <p:cNvSpPr/>
          <p:nvPr/>
        </p:nvSpPr>
        <p:spPr>
          <a:xfrm>
            <a:off x="9886474" y="2649496"/>
            <a:ext cx="19101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02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М.В. </a:t>
            </a:r>
            <a:r>
              <a:rPr lang="ru-RU" b="1" dirty="0" err="1">
                <a:solidFill>
                  <a:srgbClr val="0002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Мишустин</a:t>
            </a:r>
            <a:endParaRPr lang="ru-RU" b="1" dirty="0">
              <a:solidFill>
                <a:srgbClr val="0002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CC3DB2F5-8E9A-4144-BE01-B455DD4FB028}"/>
              </a:ext>
            </a:extLst>
          </p:cNvPr>
          <p:cNvGrpSpPr/>
          <p:nvPr/>
        </p:nvGrpSpPr>
        <p:grpSpPr>
          <a:xfrm>
            <a:off x="317451" y="4486631"/>
            <a:ext cx="5294901" cy="707160"/>
            <a:chOff x="331199" y="2406548"/>
            <a:chExt cx="5294901" cy="707160"/>
          </a:xfrm>
        </p:grpSpPr>
        <p:sp>
          <p:nvSpPr>
            <p:cNvPr id="30" name="Shape 89">
              <a:extLst>
                <a:ext uri="{FF2B5EF4-FFF2-40B4-BE49-F238E27FC236}">
                  <a16:creationId xmlns:a16="http://schemas.microsoft.com/office/drawing/2014/main" id="{29D2C32A-8A86-4AE7-9607-91EBF0967B06}"/>
                </a:ext>
              </a:extLst>
            </p:cNvPr>
            <p:cNvSpPr/>
            <p:nvPr/>
          </p:nvSpPr>
          <p:spPr>
            <a:xfrm>
              <a:off x="331199" y="2406548"/>
              <a:ext cx="574891" cy="7071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121" tIns="34121" rIns="34121" bIns="34121" anchor="ctr">
              <a:spAutoFit/>
            </a:bodyPr>
            <a:lstStyle/>
            <a:p>
              <a:pPr defTabSz="1219170">
                <a:lnSpc>
                  <a:spcPct val="150000"/>
                </a:lnSpc>
                <a:spcBef>
                  <a:spcPct val="0"/>
                </a:spcBef>
                <a:buClrTx/>
                <a:defRPr/>
              </a:pPr>
              <a:r>
                <a:rPr lang="ru-RU" sz="32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05</a:t>
              </a: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B2CA9E91-5E9E-4DE8-93AD-8442E0E37676}"/>
                </a:ext>
              </a:extLst>
            </p:cNvPr>
            <p:cNvSpPr/>
            <p:nvPr/>
          </p:nvSpPr>
          <p:spPr>
            <a:xfrm>
              <a:off x="906090" y="2590851"/>
              <a:ext cx="472001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2563">
                <a:spcBef>
                  <a:spcPts val="100"/>
                </a:spcBef>
              </a:pPr>
              <a:r>
                <a:rPr lang="ru-RU" sz="1600" spc="-5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Качество полученных данных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663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араллелограмм 33">
            <a:extLst>
              <a:ext uri="{FF2B5EF4-FFF2-40B4-BE49-F238E27FC236}">
                <a16:creationId xmlns:a16="http://schemas.microsoft.com/office/drawing/2014/main" id="{F9FE4B1B-F554-4582-B8B5-68F8A29605A2}"/>
              </a:ext>
            </a:extLst>
          </p:cNvPr>
          <p:cNvSpPr/>
          <p:nvPr/>
        </p:nvSpPr>
        <p:spPr>
          <a:xfrm>
            <a:off x="4494508" y="4825"/>
            <a:ext cx="6812207" cy="6857145"/>
          </a:xfrm>
          <a:prstGeom prst="parallelogram">
            <a:avLst>
              <a:gd name="adj" fmla="val 48571"/>
            </a:avLst>
          </a:prstGeom>
          <a:solidFill>
            <a:srgbClr val="0754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id="{3A255EE2-80F4-417A-B7B5-ECFBF0FBBD59}"/>
              </a:ext>
            </a:extLst>
          </p:cNvPr>
          <p:cNvSpPr/>
          <p:nvPr/>
        </p:nvSpPr>
        <p:spPr>
          <a:xfrm>
            <a:off x="-7672" y="-1"/>
            <a:ext cx="12212095" cy="6864656"/>
          </a:xfrm>
          <a:custGeom>
            <a:avLst/>
            <a:gdLst>
              <a:gd name="connsiteX0" fmla="*/ 0 w 12212095"/>
              <a:gd name="connsiteY0" fmla="*/ 1 h 6864656"/>
              <a:gd name="connsiteX1" fmla="*/ 894081 w 12212095"/>
              <a:gd name="connsiteY1" fmla="*/ 1 h 6864656"/>
              <a:gd name="connsiteX2" fmla="*/ 0 w 12212095"/>
              <a:gd name="connsiteY2" fmla="*/ 1840773 h 6864656"/>
              <a:gd name="connsiteX3" fmla="*/ 8434130 w 12212095"/>
              <a:gd name="connsiteY3" fmla="*/ 0 h 6864656"/>
              <a:gd name="connsiteX4" fmla="*/ 12212095 w 12212095"/>
              <a:gd name="connsiteY4" fmla="*/ 0 h 6864656"/>
              <a:gd name="connsiteX5" fmla="*/ 12212095 w 12212095"/>
              <a:gd name="connsiteY5" fmla="*/ 6864656 h 6864656"/>
              <a:gd name="connsiteX6" fmla="*/ 9155918 w 12212095"/>
              <a:gd name="connsiteY6" fmla="*/ 6864656 h 6864656"/>
              <a:gd name="connsiteX7" fmla="*/ 9159566 w 12212095"/>
              <a:gd name="connsiteY7" fmla="*/ 6857145 h 6864656"/>
              <a:gd name="connsiteX8" fmla="*/ 5103547 w 12212095"/>
              <a:gd name="connsiteY8" fmla="*/ 6857145 h 686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12095" h="6864656">
                <a:moveTo>
                  <a:pt x="0" y="1"/>
                </a:moveTo>
                <a:lnTo>
                  <a:pt x="894081" y="1"/>
                </a:lnTo>
                <a:lnTo>
                  <a:pt x="0" y="1840773"/>
                </a:lnTo>
                <a:close/>
                <a:moveTo>
                  <a:pt x="8434130" y="0"/>
                </a:moveTo>
                <a:lnTo>
                  <a:pt x="12212095" y="0"/>
                </a:lnTo>
                <a:lnTo>
                  <a:pt x="12212095" y="6864656"/>
                </a:lnTo>
                <a:lnTo>
                  <a:pt x="9155918" y="6864656"/>
                </a:lnTo>
                <a:lnTo>
                  <a:pt x="9159566" y="6857145"/>
                </a:lnTo>
                <a:lnTo>
                  <a:pt x="5103547" y="6857145"/>
                </a:lnTo>
                <a:close/>
              </a:path>
            </a:pathLst>
          </a:custGeom>
          <a:solidFill>
            <a:srgbClr val="0754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Полилиния: фигура 20">
            <a:extLst>
              <a:ext uri="{FF2B5EF4-FFF2-40B4-BE49-F238E27FC236}">
                <a16:creationId xmlns:a16="http://schemas.microsoft.com/office/drawing/2014/main" id="{2BEF3EE2-17A1-4F1A-A801-B4C7E1D7B723}"/>
              </a:ext>
            </a:extLst>
          </p:cNvPr>
          <p:cNvSpPr/>
          <p:nvPr/>
        </p:nvSpPr>
        <p:spPr>
          <a:xfrm flipH="1">
            <a:off x="5198262" y="-3327"/>
            <a:ext cx="7012798" cy="6867982"/>
          </a:xfrm>
          <a:custGeom>
            <a:avLst/>
            <a:gdLst>
              <a:gd name="connsiteX0" fmla="*/ 3661611 w 6993735"/>
              <a:gd name="connsiteY0" fmla="*/ 0 h 6856503"/>
              <a:gd name="connsiteX1" fmla="*/ 0 w 6993735"/>
              <a:gd name="connsiteY1" fmla="*/ 0 h 6856503"/>
              <a:gd name="connsiteX2" fmla="*/ 0 w 6993735"/>
              <a:gd name="connsiteY2" fmla="*/ 6856503 h 6856503"/>
              <a:gd name="connsiteX3" fmla="*/ 6993735 w 6993735"/>
              <a:gd name="connsiteY3" fmla="*/ 6856503 h 685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93735" h="6856503">
                <a:moveTo>
                  <a:pt x="3661611" y="0"/>
                </a:moveTo>
                <a:lnTo>
                  <a:pt x="0" y="0"/>
                </a:lnTo>
                <a:lnTo>
                  <a:pt x="0" y="6856503"/>
                </a:lnTo>
                <a:lnTo>
                  <a:pt x="6993735" y="68565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solidFill>
                <a:srgbClr val="010E54"/>
              </a:solidFill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63E170CE-1A5E-4D17-96DA-5A5784E00599}"/>
              </a:ext>
            </a:extLst>
          </p:cNvPr>
          <p:cNvGrpSpPr/>
          <p:nvPr/>
        </p:nvGrpSpPr>
        <p:grpSpPr>
          <a:xfrm>
            <a:off x="-2677" y="2146807"/>
            <a:ext cx="6871286" cy="572535"/>
            <a:chOff x="-1034" y="1917700"/>
            <a:chExt cx="6871286" cy="572535"/>
          </a:xfrm>
        </p:grpSpPr>
        <p:sp>
          <p:nvSpPr>
            <p:cNvPr id="6" name="Параллелограмм 5">
              <a:extLst>
                <a:ext uri="{FF2B5EF4-FFF2-40B4-BE49-F238E27FC236}">
                  <a16:creationId xmlns:a16="http://schemas.microsoft.com/office/drawing/2014/main" id="{05EB7CA9-3E68-4384-B619-BF23F076B7E3}"/>
                </a:ext>
              </a:extLst>
            </p:cNvPr>
            <p:cNvSpPr/>
            <p:nvPr/>
          </p:nvSpPr>
          <p:spPr>
            <a:xfrm>
              <a:off x="459076" y="1917700"/>
              <a:ext cx="6411176" cy="572535"/>
            </a:xfrm>
            <a:prstGeom prst="parallelogram">
              <a:avLst>
                <a:gd name="adj" fmla="val 47301"/>
              </a:avLst>
            </a:prstGeom>
            <a:solidFill>
              <a:srgbClr val="DAEA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ts val="100"/>
                </a:spcBef>
              </a:pPr>
              <a:r>
                <a:rPr lang="ru-RU" sz="1400" b="1" spc="-5" dirty="0">
                  <a:solidFill>
                    <a:srgbClr val="010E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Муниципальные образования.</a:t>
              </a:r>
            </a:p>
            <a:p>
              <a:pPr hangingPunct="0"/>
              <a:r>
                <a:rPr lang="ru-RU" sz="1400" dirty="0">
                  <a:solidFill>
                    <a:srgbClr val="010E54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Оперативный поиск незарегистрированных построек для раннего планирования инфраструктурных решений</a:t>
              </a:r>
            </a:p>
          </p:txBody>
        </p:sp>
        <p:sp>
          <p:nvSpPr>
            <p:cNvPr id="7" name="Стрелка: вправо 6">
              <a:extLst>
                <a:ext uri="{FF2B5EF4-FFF2-40B4-BE49-F238E27FC236}">
                  <a16:creationId xmlns:a16="http://schemas.microsoft.com/office/drawing/2014/main" id="{C05825D6-2BBA-4A3B-92CD-382F09BB7156}"/>
                </a:ext>
              </a:extLst>
            </p:cNvPr>
            <p:cNvSpPr/>
            <p:nvPr/>
          </p:nvSpPr>
          <p:spPr>
            <a:xfrm>
              <a:off x="-1034" y="1917700"/>
              <a:ext cx="1036372" cy="572535"/>
            </a:xfrm>
            <a:prstGeom prst="rightArrow">
              <a:avLst>
                <a:gd name="adj1" fmla="val 100000"/>
                <a:gd name="adj2" fmla="val 50000"/>
              </a:avLst>
            </a:prstGeom>
            <a:solidFill>
              <a:srgbClr val="010E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3C5F9E0B-D8C8-4102-A263-60825199D915}"/>
              </a:ext>
            </a:extLst>
          </p:cNvPr>
          <p:cNvGrpSpPr/>
          <p:nvPr/>
        </p:nvGrpSpPr>
        <p:grpSpPr>
          <a:xfrm>
            <a:off x="0" y="6380534"/>
            <a:ext cx="12207345" cy="477466"/>
            <a:chOff x="0" y="6380534"/>
            <a:chExt cx="12207345" cy="477466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366C7B81-B297-42FA-90F9-0F238FAC4F43}"/>
                </a:ext>
              </a:extLst>
            </p:cNvPr>
            <p:cNvSpPr/>
            <p:nvPr/>
          </p:nvSpPr>
          <p:spPr>
            <a:xfrm flipH="1">
              <a:off x="0" y="6380534"/>
              <a:ext cx="12207345" cy="477466"/>
            </a:xfrm>
            <a:prstGeom prst="rect">
              <a:avLst/>
            </a:prstGeom>
            <a:gradFill>
              <a:gsLst>
                <a:gs pos="40000">
                  <a:srgbClr val="053C90">
                    <a:alpha val="0"/>
                  </a:srgbClr>
                </a:gs>
                <a:gs pos="100000">
                  <a:srgbClr val="010E54"/>
                </a:gs>
                <a:gs pos="0">
                  <a:srgbClr val="0754B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4FCE57C0-C543-4C9D-977C-FE81BEB42896}"/>
                </a:ext>
              </a:extLst>
            </p:cNvPr>
            <p:cNvSpPr/>
            <p:nvPr/>
          </p:nvSpPr>
          <p:spPr>
            <a:xfrm>
              <a:off x="11702172" y="6423481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C859AC21-B4E1-46FB-B8DE-78F190429A5A}"/>
                </a:ext>
              </a:extLst>
            </p:cNvPr>
            <p:cNvSpPr/>
            <p:nvPr/>
          </p:nvSpPr>
          <p:spPr>
            <a:xfrm>
              <a:off x="575441" y="6454259"/>
              <a:ext cx="187102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Цифровой регион</a:t>
              </a:r>
            </a:p>
          </p:txBody>
        </p:sp>
      </p:grp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1DBDA557-B449-4DAF-A3F2-7BC9E96DDFEF}"/>
              </a:ext>
            </a:extLst>
          </p:cNvPr>
          <p:cNvSpPr/>
          <p:nvPr/>
        </p:nvSpPr>
        <p:spPr>
          <a:xfrm>
            <a:off x="1790700" y="255626"/>
            <a:ext cx="10401299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Shape 89">
            <a:extLst>
              <a:ext uri="{FF2B5EF4-FFF2-40B4-BE49-F238E27FC236}">
                <a16:creationId xmlns:a16="http://schemas.microsoft.com/office/drawing/2014/main" id="{EBA1079E-D3EB-4F6F-A148-C030CBC76F9E}"/>
              </a:ext>
            </a:extLst>
          </p:cNvPr>
          <p:cNvSpPr/>
          <p:nvPr/>
        </p:nvSpPr>
        <p:spPr>
          <a:xfrm>
            <a:off x="1629402" y="621532"/>
            <a:ext cx="9394198" cy="367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marL="11516" marR="4607">
              <a:lnSpc>
                <a:spcPct val="104400"/>
              </a:lnSpc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Потребители данных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E2CF0645-CC06-4C9C-B154-F3050AE538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5" y="301115"/>
            <a:ext cx="1008222" cy="1008222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FDE6A4C4-8C04-4C67-B15C-91BB47398488}"/>
              </a:ext>
            </a:extLst>
          </p:cNvPr>
          <p:cNvGrpSpPr/>
          <p:nvPr/>
        </p:nvGrpSpPr>
        <p:grpSpPr>
          <a:xfrm>
            <a:off x="-16907" y="2890836"/>
            <a:ext cx="6871286" cy="572535"/>
            <a:chOff x="-15264" y="2616068"/>
            <a:chExt cx="6871286" cy="572535"/>
          </a:xfrm>
        </p:grpSpPr>
        <p:sp>
          <p:nvSpPr>
            <p:cNvPr id="27" name="Параллелограмм 26">
              <a:extLst>
                <a:ext uri="{FF2B5EF4-FFF2-40B4-BE49-F238E27FC236}">
                  <a16:creationId xmlns:a16="http://schemas.microsoft.com/office/drawing/2014/main" id="{F09E7FA2-308F-400E-AC09-C9F8601C822F}"/>
                </a:ext>
              </a:extLst>
            </p:cNvPr>
            <p:cNvSpPr/>
            <p:nvPr/>
          </p:nvSpPr>
          <p:spPr>
            <a:xfrm>
              <a:off x="444846" y="2616068"/>
              <a:ext cx="6411176" cy="572535"/>
            </a:xfrm>
            <a:prstGeom prst="parallelogram">
              <a:avLst>
                <a:gd name="adj" fmla="val 47301"/>
              </a:avLst>
            </a:prstGeom>
            <a:solidFill>
              <a:srgbClr val="DAEA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Bef>
                  <a:spcPts val="100"/>
                </a:spcBef>
              </a:pPr>
              <a:r>
                <a:rPr lang="ru-RU" sz="1400" b="1" dirty="0">
                  <a:solidFill>
                    <a:srgbClr val="010E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Органы исполнительной власти</a:t>
              </a:r>
              <a:r>
                <a:rPr lang="ru-RU" sz="1400" b="1" spc="-5" dirty="0">
                  <a:solidFill>
                    <a:srgbClr val="010E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r>
                <a:rPr lang="ru-RU" sz="1400" dirty="0">
                  <a:solidFill>
                    <a:srgbClr val="010E54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Ситуационная осведомленность о территории региона</a:t>
              </a:r>
            </a:p>
          </p:txBody>
        </p:sp>
        <p:sp>
          <p:nvSpPr>
            <p:cNvPr id="28" name="Стрелка: вправо 27">
              <a:extLst>
                <a:ext uri="{FF2B5EF4-FFF2-40B4-BE49-F238E27FC236}">
                  <a16:creationId xmlns:a16="http://schemas.microsoft.com/office/drawing/2014/main" id="{D53272FC-FDE1-4922-8571-F0FFBECD54AE}"/>
                </a:ext>
              </a:extLst>
            </p:cNvPr>
            <p:cNvSpPr/>
            <p:nvPr/>
          </p:nvSpPr>
          <p:spPr>
            <a:xfrm>
              <a:off x="-15264" y="2616068"/>
              <a:ext cx="1036372" cy="572535"/>
            </a:xfrm>
            <a:prstGeom prst="rightArrow">
              <a:avLst>
                <a:gd name="adj1" fmla="val 100000"/>
                <a:gd name="adj2" fmla="val 50000"/>
              </a:avLst>
            </a:prstGeom>
            <a:solidFill>
              <a:srgbClr val="010E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5AEB7CA3-B3DB-4761-9BE1-CAABE1F7CC67}"/>
              </a:ext>
            </a:extLst>
          </p:cNvPr>
          <p:cNvGrpSpPr/>
          <p:nvPr/>
        </p:nvGrpSpPr>
        <p:grpSpPr>
          <a:xfrm>
            <a:off x="-16907" y="3634865"/>
            <a:ext cx="6871286" cy="572535"/>
            <a:chOff x="-15264" y="3368809"/>
            <a:chExt cx="6871286" cy="572535"/>
          </a:xfrm>
        </p:grpSpPr>
        <p:sp>
          <p:nvSpPr>
            <p:cNvPr id="31" name="Параллелограмм 30">
              <a:extLst>
                <a:ext uri="{FF2B5EF4-FFF2-40B4-BE49-F238E27FC236}">
                  <a16:creationId xmlns:a16="http://schemas.microsoft.com/office/drawing/2014/main" id="{5127EF9B-55D0-4724-9151-E4E92E2BD4AD}"/>
                </a:ext>
              </a:extLst>
            </p:cNvPr>
            <p:cNvSpPr/>
            <p:nvPr/>
          </p:nvSpPr>
          <p:spPr>
            <a:xfrm>
              <a:off x="444846" y="3368809"/>
              <a:ext cx="6411176" cy="572535"/>
            </a:xfrm>
            <a:prstGeom prst="parallelogram">
              <a:avLst>
                <a:gd name="adj" fmla="val 47301"/>
              </a:avLst>
            </a:prstGeom>
            <a:solidFill>
              <a:srgbClr val="DAEA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0"/>
              <a:r>
                <a:rPr lang="ru-RU" sz="1400" b="1" dirty="0">
                  <a:solidFill>
                    <a:srgbClr val="010E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Экстренные службы</a:t>
              </a:r>
            </a:p>
            <a:p>
              <a:pPr hangingPunct="0"/>
              <a:r>
                <a:rPr lang="ru-RU" sz="1400" dirty="0">
                  <a:solidFill>
                    <a:srgbClr val="010E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Объективный контроль при ЧС и средство </a:t>
              </a:r>
              <a:r>
                <a:rPr lang="ru-RU" sz="1400" dirty="0" err="1">
                  <a:solidFill>
                    <a:srgbClr val="010E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аэронаблюдения</a:t>
              </a:r>
              <a:endParaRPr lang="ru-RU" sz="1400" dirty="0">
                <a:solidFill>
                  <a:srgbClr val="010E54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endParaRPr>
            </a:p>
          </p:txBody>
        </p:sp>
        <p:sp>
          <p:nvSpPr>
            <p:cNvPr id="32" name="Стрелка: вправо 31">
              <a:extLst>
                <a:ext uri="{FF2B5EF4-FFF2-40B4-BE49-F238E27FC236}">
                  <a16:creationId xmlns:a16="http://schemas.microsoft.com/office/drawing/2014/main" id="{14F2E6BF-40C6-4322-BBE8-B4E2C2E2F83D}"/>
                </a:ext>
              </a:extLst>
            </p:cNvPr>
            <p:cNvSpPr/>
            <p:nvPr/>
          </p:nvSpPr>
          <p:spPr>
            <a:xfrm>
              <a:off x="-15264" y="3368809"/>
              <a:ext cx="1036372" cy="572535"/>
            </a:xfrm>
            <a:prstGeom prst="rightArrow">
              <a:avLst>
                <a:gd name="adj1" fmla="val 100000"/>
                <a:gd name="adj2" fmla="val 50000"/>
              </a:avLst>
            </a:prstGeom>
            <a:solidFill>
              <a:srgbClr val="010E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0C3B53CB-3779-4272-B96E-1A9905FAA21D}"/>
              </a:ext>
            </a:extLst>
          </p:cNvPr>
          <p:cNvGrpSpPr/>
          <p:nvPr/>
        </p:nvGrpSpPr>
        <p:grpSpPr>
          <a:xfrm>
            <a:off x="-4320" y="4378894"/>
            <a:ext cx="6871286" cy="572535"/>
            <a:chOff x="-15264" y="3368809"/>
            <a:chExt cx="6871286" cy="572535"/>
          </a:xfrm>
        </p:grpSpPr>
        <p:sp>
          <p:nvSpPr>
            <p:cNvPr id="40" name="Параллелограмм 39">
              <a:extLst>
                <a:ext uri="{FF2B5EF4-FFF2-40B4-BE49-F238E27FC236}">
                  <a16:creationId xmlns:a16="http://schemas.microsoft.com/office/drawing/2014/main" id="{3606AB26-D0A2-4A73-8706-EE039C6D6AA1}"/>
                </a:ext>
              </a:extLst>
            </p:cNvPr>
            <p:cNvSpPr/>
            <p:nvPr/>
          </p:nvSpPr>
          <p:spPr>
            <a:xfrm>
              <a:off x="444846" y="3368809"/>
              <a:ext cx="6411176" cy="572535"/>
            </a:xfrm>
            <a:prstGeom prst="parallelogram">
              <a:avLst>
                <a:gd name="adj" fmla="val 47301"/>
              </a:avLst>
            </a:prstGeom>
            <a:solidFill>
              <a:srgbClr val="DAEA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0"/>
              <a:r>
                <a:rPr lang="ru-RU" sz="1400" b="1" dirty="0">
                  <a:solidFill>
                    <a:srgbClr val="010E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Население </a:t>
              </a:r>
              <a:endParaRPr lang="en-US" sz="1400" b="1" dirty="0">
                <a:solidFill>
                  <a:srgbClr val="010E5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hangingPunct="0"/>
              <a:r>
                <a:rPr lang="ru-RU" sz="1400" dirty="0">
                  <a:solidFill>
                    <a:srgbClr val="010E54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Объективное представление об объектах на региональном географическом портале</a:t>
              </a:r>
            </a:p>
          </p:txBody>
        </p:sp>
        <p:sp>
          <p:nvSpPr>
            <p:cNvPr id="44" name="Стрелка: вправо 43">
              <a:extLst>
                <a:ext uri="{FF2B5EF4-FFF2-40B4-BE49-F238E27FC236}">
                  <a16:creationId xmlns:a16="http://schemas.microsoft.com/office/drawing/2014/main" id="{C6855ECC-2AFD-452C-BF39-E7CC46D400BB}"/>
                </a:ext>
              </a:extLst>
            </p:cNvPr>
            <p:cNvSpPr/>
            <p:nvPr/>
          </p:nvSpPr>
          <p:spPr>
            <a:xfrm>
              <a:off x="-15264" y="3368809"/>
              <a:ext cx="1036372" cy="572535"/>
            </a:xfrm>
            <a:prstGeom prst="rightArrow">
              <a:avLst>
                <a:gd name="adj1" fmla="val 100000"/>
                <a:gd name="adj2" fmla="val 50000"/>
              </a:avLst>
            </a:prstGeom>
            <a:solidFill>
              <a:srgbClr val="010E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69FBB3A2-3A1C-4151-B7A0-C2A413A9C41C}"/>
              </a:ext>
            </a:extLst>
          </p:cNvPr>
          <p:cNvGrpSpPr/>
          <p:nvPr/>
        </p:nvGrpSpPr>
        <p:grpSpPr>
          <a:xfrm>
            <a:off x="-16907" y="5122923"/>
            <a:ext cx="6871286" cy="572535"/>
            <a:chOff x="-15264" y="3368809"/>
            <a:chExt cx="6871286" cy="572535"/>
          </a:xfrm>
        </p:grpSpPr>
        <p:sp>
          <p:nvSpPr>
            <p:cNvPr id="36" name="Параллелограмм 35">
              <a:extLst>
                <a:ext uri="{FF2B5EF4-FFF2-40B4-BE49-F238E27FC236}">
                  <a16:creationId xmlns:a16="http://schemas.microsoft.com/office/drawing/2014/main" id="{A5724791-B0EF-41AD-A2C6-FA5CB94812E9}"/>
                </a:ext>
              </a:extLst>
            </p:cNvPr>
            <p:cNvSpPr/>
            <p:nvPr/>
          </p:nvSpPr>
          <p:spPr>
            <a:xfrm>
              <a:off x="444846" y="3368809"/>
              <a:ext cx="6411176" cy="572535"/>
            </a:xfrm>
            <a:prstGeom prst="parallelogram">
              <a:avLst>
                <a:gd name="adj" fmla="val 47301"/>
              </a:avLst>
            </a:prstGeom>
            <a:solidFill>
              <a:srgbClr val="DAEA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hangingPunct="0"/>
              <a:r>
                <a:rPr lang="ru-RU" sz="1400" b="1" dirty="0">
                  <a:solidFill>
                    <a:srgbClr val="010E5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Надзорные органы </a:t>
              </a:r>
              <a:endParaRPr lang="en-US" sz="1400" b="1" dirty="0">
                <a:solidFill>
                  <a:srgbClr val="010E5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hangingPunct="0"/>
              <a:r>
                <a:rPr lang="ru-RU" sz="1400" dirty="0">
                  <a:solidFill>
                    <a:srgbClr val="010E54"/>
                  </a:solidFill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Визуальный и инструментальный контроль</a:t>
              </a:r>
            </a:p>
          </p:txBody>
        </p:sp>
        <p:sp>
          <p:nvSpPr>
            <p:cNvPr id="37" name="Стрелка: вправо 36">
              <a:extLst>
                <a:ext uri="{FF2B5EF4-FFF2-40B4-BE49-F238E27FC236}">
                  <a16:creationId xmlns:a16="http://schemas.microsoft.com/office/drawing/2014/main" id="{34C1264E-BB0E-41DB-887B-E6AC697D118B}"/>
                </a:ext>
              </a:extLst>
            </p:cNvPr>
            <p:cNvSpPr/>
            <p:nvPr/>
          </p:nvSpPr>
          <p:spPr>
            <a:xfrm>
              <a:off x="-15264" y="3368809"/>
              <a:ext cx="1036372" cy="572535"/>
            </a:xfrm>
            <a:prstGeom prst="rightArrow">
              <a:avLst>
                <a:gd name="adj1" fmla="val 100000"/>
                <a:gd name="adj2" fmla="val 50000"/>
              </a:avLst>
            </a:prstGeom>
            <a:solidFill>
              <a:srgbClr val="010E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50229449-6751-46FF-918F-39F67F7B389F}"/>
              </a:ext>
            </a:extLst>
          </p:cNvPr>
          <p:cNvGrpSpPr/>
          <p:nvPr/>
        </p:nvGrpSpPr>
        <p:grpSpPr>
          <a:xfrm>
            <a:off x="7134042" y="1673996"/>
            <a:ext cx="2598058" cy="1464874"/>
            <a:chOff x="4796971" y="2152547"/>
            <a:chExt cx="2598058" cy="1464874"/>
          </a:xfrm>
        </p:grpSpPr>
        <p:sp>
          <p:nvSpPr>
            <p:cNvPr id="42" name="Shape 89">
              <a:extLst>
                <a:ext uri="{FF2B5EF4-FFF2-40B4-BE49-F238E27FC236}">
                  <a16:creationId xmlns:a16="http://schemas.microsoft.com/office/drawing/2014/main" id="{A28E36D8-A11F-453B-9DD0-4F47AE6ABE99}"/>
                </a:ext>
              </a:extLst>
            </p:cNvPr>
            <p:cNvSpPr/>
            <p:nvPr/>
          </p:nvSpPr>
          <p:spPr>
            <a:xfrm>
              <a:off x="5808555" y="2152547"/>
              <a:ext cx="574891" cy="7071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121" tIns="34121" rIns="34121" bIns="34121" anchor="ctr">
              <a:spAutoFit/>
            </a:bodyPr>
            <a:lstStyle/>
            <a:p>
              <a:pPr defTabSz="1219170">
                <a:lnSpc>
                  <a:spcPct val="150000"/>
                </a:lnSpc>
                <a:spcBef>
                  <a:spcPct val="0"/>
                </a:spcBef>
                <a:buClrTx/>
                <a:defRPr/>
              </a:pPr>
              <a:r>
                <a:rPr lang="ru-RU" sz="3200" dirty="0">
                  <a:solidFill>
                    <a:srgbClr val="010E5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01</a:t>
              </a:r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8D24380E-C22B-43B8-AE75-1278546D2781}"/>
                </a:ext>
              </a:extLst>
            </p:cNvPr>
            <p:cNvSpPr/>
            <p:nvPr/>
          </p:nvSpPr>
          <p:spPr>
            <a:xfrm>
              <a:off x="4796971" y="2878757"/>
              <a:ext cx="259805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2563">
                <a:spcBef>
                  <a:spcPts val="100"/>
                </a:spcBef>
              </a:pPr>
              <a:r>
                <a:rPr lang="ru-RU" sz="1400" b="1" dirty="0">
                  <a:solidFill>
                    <a:srgbClr val="010E5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Мониторинг качества уборки улиц в зимнее время</a:t>
              </a:r>
              <a:endParaRPr lang="en-US" sz="1400" b="1" dirty="0">
                <a:solidFill>
                  <a:srgbClr val="010E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AC18AEE8-9273-45F0-85F0-1545ED1DFEA8}"/>
              </a:ext>
            </a:extLst>
          </p:cNvPr>
          <p:cNvGrpSpPr/>
          <p:nvPr/>
        </p:nvGrpSpPr>
        <p:grpSpPr>
          <a:xfrm>
            <a:off x="9544026" y="1647516"/>
            <a:ext cx="2756793" cy="1464874"/>
            <a:chOff x="4796970" y="2152547"/>
            <a:chExt cx="2756793" cy="1464874"/>
          </a:xfrm>
        </p:grpSpPr>
        <p:sp>
          <p:nvSpPr>
            <p:cNvPr id="46" name="Shape 89">
              <a:extLst>
                <a:ext uri="{FF2B5EF4-FFF2-40B4-BE49-F238E27FC236}">
                  <a16:creationId xmlns:a16="http://schemas.microsoft.com/office/drawing/2014/main" id="{FF728620-3699-4FD9-92FF-3E16C593979E}"/>
                </a:ext>
              </a:extLst>
            </p:cNvPr>
            <p:cNvSpPr/>
            <p:nvPr/>
          </p:nvSpPr>
          <p:spPr>
            <a:xfrm>
              <a:off x="5808555" y="2152547"/>
              <a:ext cx="574891" cy="7071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121" tIns="34121" rIns="34121" bIns="34121" anchor="ctr">
              <a:spAutoFit/>
            </a:bodyPr>
            <a:lstStyle/>
            <a:p>
              <a:pPr defTabSz="1219170">
                <a:lnSpc>
                  <a:spcPct val="150000"/>
                </a:lnSpc>
                <a:spcBef>
                  <a:spcPct val="0"/>
                </a:spcBef>
                <a:buClrTx/>
                <a:defRPr/>
              </a:pPr>
              <a:r>
                <a:rPr lang="ru-RU" sz="3200" dirty="0">
                  <a:solidFill>
                    <a:srgbClr val="010E5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  <a:r>
                <a:rPr lang="en-US" sz="3200" dirty="0">
                  <a:solidFill>
                    <a:srgbClr val="010E5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ru-RU" sz="3200" dirty="0">
                <a:solidFill>
                  <a:srgbClr val="010E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32446CCC-35F5-4A04-9E8D-4277449F6A1C}"/>
                </a:ext>
              </a:extLst>
            </p:cNvPr>
            <p:cNvSpPr/>
            <p:nvPr/>
          </p:nvSpPr>
          <p:spPr>
            <a:xfrm>
              <a:off x="4796970" y="2878757"/>
              <a:ext cx="275679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2563">
                <a:spcBef>
                  <a:spcPts val="100"/>
                </a:spcBef>
              </a:pPr>
              <a:r>
                <a:rPr lang="ru-RU" sz="1400" b="1" dirty="0">
                  <a:solidFill>
                    <a:srgbClr val="010E5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Поиск несанкционированных свалок</a:t>
              </a:r>
              <a:endParaRPr lang="ru-RU" sz="1400" dirty="0">
                <a:solidFill>
                  <a:srgbClr val="010E5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C87B56F9-8E3D-44C4-BD6E-5F66BCF934E2}"/>
              </a:ext>
            </a:extLst>
          </p:cNvPr>
          <p:cNvGrpSpPr/>
          <p:nvPr/>
        </p:nvGrpSpPr>
        <p:grpSpPr>
          <a:xfrm>
            <a:off x="7102052" y="3220932"/>
            <a:ext cx="2934928" cy="1680317"/>
            <a:chOff x="4796971" y="2152547"/>
            <a:chExt cx="2934928" cy="1680317"/>
          </a:xfrm>
        </p:grpSpPr>
        <p:sp>
          <p:nvSpPr>
            <p:cNvPr id="58" name="Shape 89">
              <a:extLst>
                <a:ext uri="{FF2B5EF4-FFF2-40B4-BE49-F238E27FC236}">
                  <a16:creationId xmlns:a16="http://schemas.microsoft.com/office/drawing/2014/main" id="{E96AC56F-30EB-49D0-9F35-C1DEAF625CC3}"/>
                </a:ext>
              </a:extLst>
            </p:cNvPr>
            <p:cNvSpPr/>
            <p:nvPr/>
          </p:nvSpPr>
          <p:spPr>
            <a:xfrm>
              <a:off x="5808555" y="2152547"/>
              <a:ext cx="574891" cy="7071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121" tIns="34121" rIns="34121" bIns="34121" anchor="ctr">
              <a:spAutoFit/>
            </a:bodyPr>
            <a:lstStyle/>
            <a:p>
              <a:pPr defTabSz="1219170">
                <a:lnSpc>
                  <a:spcPct val="150000"/>
                </a:lnSpc>
                <a:spcBef>
                  <a:spcPct val="0"/>
                </a:spcBef>
                <a:buClrTx/>
                <a:defRPr/>
              </a:pPr>
              <a:r>
                <a:rPr lang="ru-RU" sz="3200" dirty="0">
                  <a:solidFill>
                    <a:srgbClr val="010E5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  <a:r>
                <a:rPr lang="en-US" sz="3200" dirty="0">
                  <a:solidFill>
                    <a:srgbClr val="010E5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ru-RU" sz="3200" dirty="0">
                <a:solidFill>
                  <a:srgbClr val="010E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id="{FCF57E97-58CF-498E-BD3A-D0818687D627}"/>
                </a:ext>
              </a:extLst>
            </p:cNvPr>
            <p:cNvSpPr/>
            <p:nvPr/>
          </p:nvSpPr>
          <p:spPr>
            <a:xfrm>
              <a:off x="4796971" y="2878757"/>
              <a:ext cx="293492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2563">
                <a:spcBef>
                  <a:spcPts val="100"/>
                </a:spcBef>
              </a:pPr>
              <a:r>
                <a:rPr lang="ru-RU" sz="1400" b="1" dirty="0">
                  <a:solidFill>
                    <a:srgbClr val="010E5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Реализация пилотных проектов по замене устаревших способов получения данных</a:t>
              </a:r>
              <a:endParaRPr lang="ru-RU" sz="1400" dirty="0">
                <a:solidFill>
                  <a:srgbClr val="010E54"/>
                </a:solidFill>
                <a:latin typeface="Rostelecom Basis" panose="020B0503030604040103" pitchFamily="34" charset="0"/>
              </a:endParaRPr>
            </a:p>
          </p:txBody>
        </p: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23930D92-7A58-44D6-9933-7C0C3C899BEE}"/>
              </a:ext>
            </a:extLst>
          </p:cNvPr>
          <p:cNvGrpSpPr/>
          <p:nvPr/>
        </p:nvGrpSpPr>
        <p:grpSpPr>
          <a:xfrm>
            <a:off x="9696380" y="3217663"/>
            <a:ext cx="2419922" cy="1249430"/>
            <a:chOff x="4975107" y="2152547"/>
            <a:chExt cx="2419922" cy="1249430"/>
          </a:xfrm>
        </p:grpSpPr>
        <p:sp>
          <p:nvSpPr>
            <p:cNvPr id="61" name="Shape 89">
              <a:extLst>
                <a:ext uri="{FF2B5EF4-FFF2-40B4-BE49-F238E27FC236}">
                  <a16:creationId xmlns:a16="http://schemas.microsoft.com/office/drawing/2014/main" id="{B7AF6D02-2018-4E19-881D-9C257F3BF07A}"/>
                </a:ext>
              </a:extLst>
            </p:cNvPr>
            <p:cNvSpPr/>
            <p:nvPr/>
          </p:nvSpPr>
          <p:spPr>
            <a:xfrm>
              <a:off x="5808555" y="2152547"/>
              <a:ext cx="574891" cy="70716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121" tIns="34121" rIns="34121" bIns="34121" anchor="ctr">
              <a:spAutoFit/>
            </a:bodyPr>
            <a:lstStyle/>
            <a:p>
              <a:pPr defTabSz="1219170">
                <a:lnSpc>
                  <a:spcPct val="150000"/>
                </a:lnSpc>
                <a:spcBef>
                  <a:spcPct val="0"/>
                </a:spcBef>
                <a:buClrTx/>
                <a:defRPr/>
              </a:pPr>
              <a:r>
                <a:rPr lang="ru-RU" sz="3200" dirty="0">
                  <a:solidFill>
                    <a:srgbClr val="010E5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  <a:r>
                <a:rPr lang="en-US" sz="3200" dirty="0">
                  <a:solidFill>
                    <a:srgbClr val="010E5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  <a:endParaRPr lang="ru-RU" sz="3200" dirty="0">
                <a:solidFill>
                  <a:srgbClr val="010E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A3D248F9-AFAD-4F45-B80D-EE62B92F62B5}"/>
                </a:ext>
              </a:extLst>
            </p:cNvPr>
            <p:cNvSpPr/>
            <p:nvPr/>
          </p:nvSpPr>
          <p:spPr>
            <a:xfrm>
              <a:off x="4975107" y="2878757"/>
              <a:ext cx="241992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10E54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Участие в оперативном управлении при ЧС</a:t>
              </a:r>
              <a:endParaRPr lang="ru-RU" sz="1400" dirty="0">
                <a:solidFill>
                  <a:srgbClr val="010E54"/>
                </a:solidFill>
                <a:latin typeface="Rostelecom Basis" panose="020B05030306040401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0471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олилиния: фигура 49">
            <a:extLst>
              <a:ext uri="{FF2B5EF4-FFF2-40B4-BE49-F238E27FC236}">
                <a16:creationId xmlns:a16="http://schemas.microsoft.com/office/drawing/2014/main" id="{0EAF5D41-36DD-4296-9A95-FCD7B70905D1}"/>
              </a:ext>
            </a:extLst>
          </p:cNvPr>
          <p:cNvSpPr/>
          <p:nvPr/>
        </p:nvSpPr>
        <p:spPr>
          <a:xfrm flipH="1" flipV="1">
            <a:off x="4239266" y="0"/>
            <a:ext cx="7952733" cy="6858000"/>
          </a:xfrm>
          <a:custGeom>
            <a:avLst/>
            <a:gdLst>
              <a:gd name="connsiteX0" fmla="*/ 4218533 w 7544411"/>
              <a:gd name="connsiteY0" fmla="*/ 6847456 h 6847456"/>
              <a:gd name="connsiteX1" fmla="*/ 0 w 7544411"/>
              <a:gd name="connsiteY1" fmla="*/ 6847456 h 6847456"/>
              <a:gd name="connsiteX2" fmla="*/ 0 w 7544411"/>
              <a:gd name="connsiteY2" fmla="*/ 0 h 6847456"/>
              <a:gd name="connsiteX3" fmla="*/ 7544411 w 7544411"/>
              <a:gd name="connsiteY3" fmla="*/ 0 h 684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44411" h="6847456">
                <a:moveTo>
                  <a:pt x="4218533" y="6847456"/>
                </a:moveTo>
                <a:lnTo>
                  <a:pt x="0" y="6847456"/>
                </a:lnTo>
                <a:lnTo>
                  <a:pt x="0" y="0"/>
                </a:lnTo>
                <a:lnTo>
                  <a:pt x="7544411" y="0"/>
                </a:lnTo>
                <a:close/>
              </a:path>
            </a:pathLst>
          </a:custGeom>
          <a:solidFill>
            <a:srgbClr val="DAE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олилиния: фигура 28">
            <a:extLst>
              <a:ext uri="{FF2B5EF4-FFF2-40B4-BE49-F238E27FC236}">
                <a16:creationId xmlns:a16="http://schemas.microsoft.com/office/drawing/2014/main" id="{8B62AE08-11D4-4D56-969D-8413B912D125}"/>
              </a:ext>
            </a:extLst>
          </p:cNvPr>
          <p:cNvSpPr/>
          <p:nvPr/>
        </p:nvSpPr>
        <p:spPr>
          <a:xfrm flipV="1">
            <a:off x="0" y="-2"/>
            <a:ext cx="7453213" cy="6861971"/>
          </a:xfrm>
          <a:custGeom>
            <a:avLst/>
            <a:gdLst>
              <a:gd name="connsiteX0" fmla="*/ 0 w 7453213"/>
              <a:gd name="connsiteY0" fmla="*/ 6861971 h 6861971"/>
              <a:gd name="connsiteX1" fmla="*/ 887036 w 7453213"/>
              <a:gd name="connsiteY1" fmla="*/ 6861971 h 6861971"/>
              <a:gd name="connsiteX2" fmla="*/ 7453213 w 7453213"/>
              <a:gd name="connsiteY2" fmla="*/ 3852295 h 6861971"/>
              <a:gd name="connsiteX3" fmla="*/ 5687473 w 7453213"/>
              <a:gd name="connsiteY3" fmla="*/ 0 h 6861971"/>
              <a:gd name="connsiteX4" fmla="*/ 0 w 7453213"/>
              <a:gd name="connsiteY4" fmla="*/ 0 h 686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53213" h="6861971">
                <a:moveTo>
                  <a:pt x="0" y="6861971"/>
                </a:moveTo>
                <a:lnTo>
                  <a:pt x="887036" y="6861971"/>
                </a:lnTo>
                <a:lnTo>
                  <a:pt x="7453213" y="3852295"/>
                </a:lnTo>
                <a:lnTo>
                  <a:pt x="5687473" y="0"/>
                </a:lnTo>
                <a:lnTo>
                  <a:pt x="0" y="0"/>
                </a:lnTo>
                <a:close/>
              </a:path>
            </a:pathLst>
          </a:custGeom>
          <a:solidFill>
            <a:srgbClr val="0754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3C6EE8A-D8C1-48E3-8CEC-B03D98A0FFD1}"/>
              </a:ext>
            </a:extLst>
          </p:cNvPr>
          <p:cNvSpPr/>
          <p:nvPr/>
        </p:nvSpPr>
        <p:spPr>
          <a:xfrm>
            <a:off x="416818" y="1506069"/>
            <a:ext cx="472001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>
              <a:spcBef>
                <a:spcPts val="100"/>
              </a:spcBef>
            </a:pPr>
            <a:r>
              <a:rPr lang="ru-RU" sz="1600" b="1" spc="-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Свалки</a:t>
            </a:r>
          </a:p>
        </p:txBody>
      </p:sp>
      <p:sp>
        <p:nvSpPr>
          <p:cNvPr id="52" name="Shape 89">
            <a:extLst>
              <a:ext uri="{FF2B5EF4-FFF2-40B4-BE49-F238E27FC236}">
                <a16:creationId xmlns:a16="http://schemas.microsoft.com/office/drawing/2014/main" id="{577EE9D1-A8D9-483C-B0F0-A4C83AA7B7D3}"/>
              </a:ext>
            </a:extLst>
          </p:cNvPr>
          <p:cNvSpPr/>
          <p:nvPr/>
        </p:nvSpPr>
        <p:spPr>
          <a:xfrm>
            <a:off x="7886793" y="1506069"/>
            <a:ext cx="3945785" cy="40813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70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ru-RU" sz="1600" b="1" dirty="0">
                <a:solidFill>
                  <a:srgbClr val="00022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 месяц, с применением БПЛА подверглось более 400км.кв. территорий с высоким риском возникновения свалок, в результате чего было обнаружено более 1000 очагов возникновения МНРО.</a:t>
            </a:r>
          </a:p>
          <a:p>
            <a:pPr defTabSz="1219170">
              <a:lnSpc>
                <a:spcPct val="150000"/>
              </a:lnSpc>
              <a:spcBef>
                <a:spcPct val="0"/>
              </a:spcBef>
              <a:buClrTx/>
              <a:defRPr/>
            </a:pPr>
            <a:endParaRPr lang="ru-RU" sz="1600" b="1" dirty="0">
              <a:solidFill>
                <a:srgbClr val="00022B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defTabSz="1219170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ru-RU" sz="1600" b="1" dirty="0">
                <a:solidFill>
                  <a:srgbClr val="00022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Отчет на еженедельной основе направляется в Ситуационный Центр Губернатора. </a:t>
            </a:r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C619A8D6-F861-4478-BD1F-D7D124262C10}"/>
              </a:ext>
            </a:extLst>
          </p:cNvPr>
          <p:cNvGrpSpPr/>
          <p:nvPr/>
        </p:nvGrpSpPr>
        <p:grpSpPr>
          <a:xfrm>
            <a:off x="-7672" y="6380534"/>
            <a:ext cx="12207345" cy="477466"/>
            <a:chOff x="0" y="6380534"/>
            <a:chExt cx="12207345" cy="477466"/>
          </a:xfrm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974737E3-659B-4244-998C-593BB612B130}"/>
                </a:ext>
              </a:extLst>
            </p:cNvPr>
            <p:cNvSpPr/>
            <p:nvPr/>
          </p:nvSpPr>
          <p:spPr>
            <a:xfrm flipH="1">
              <a:off x="0" y="6380534"/>
              <a:ext cx="12207345" cy="477466"/>
            </a:xfrm>
            <a:prstGeom prst="rect">
              <a:avLst/>
            </a:prstGeom>
            <a:gradFill>
              <a:gsLst>
                <a:gs pos="40000">
                  <a:srgbClr val="053C90">
                    <a:alpha val="0"/>
                  </a:srgbClr>
                </a:gs>
                <a:gs pos="100000">
                  <a:srgbClr val="010E54"/>
                </a:gs>
                <a:gs pos="0">
                  <a:srgbClr val="0754B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144BD174-5C51-4E21-9011-DCD136708B61}"/>
                </a:ext>
              </a:extLst>
            </p:cNvPr>
            <p:cNvSpPr/>
            <p:nvPr/>
          </p:nvSpPr>
          <p:spPr>
            <a:xfrm>
              <a:off x="11702172" y="6423481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058BB7B9-9809-4F31-A4A6-8108D03DB6AE}"/>
                </a:ext>
              </a:extLst>
            </p:cNvPr>
            <p:cNvSpPr/>
            <p:nvPr/>
          </p:nvSpPr>
          <p:spPr>
            <a:xfrm>
              <a:off x="575441" y="6454259"/>
              <a:ext cx="187102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Цифровой регион</a:t>
              </a:r>
            </a:p>
          </p:txBody>
        </p:sp>
      </p:grp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14FEE52A-0264-4F7B-9F5F-50433C257587}"/>
              </a:ext>
            </a:extLst>
          </p:cNvPr>
          <p:cNvSpPr/>
          <p:nvPr/>
        </p:nvSpPr>
        <p:spPr>
          <a:xfrm>
            <a:off x="2" y="255626"/>
            <a:ext cx="12191997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Shape 89">
            <a:extLst>
              <a:ext uri="{FF2B5EF4-FFF2-40B4-BE49-F238E27FC236}">
                <a16:creationId xmlns:a16="http://schemas.microsoft.com/office/drawing/2014/main" id="{6F029EEA-2959-4332-9CA7-0E218FBF60C5}"/>
              </a:ext>
            </a:extLst>
          </p:cNvPr>
          <p:cNvSpPr/>
          <p:nvPr/>
        </p:nvSpPr>
        <p:spPr>
          <a:xfrm>
            <a:off x="1629401" y="616884"/>
            <a:ext cx="9646259" cy="376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70">
              <a:spcBef>
                <a:spcPct val="0"/>
              </a:spcBef>
              <a:buClrTx/>
              <a:defRPr/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Эффективность</a:t>
            </a: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E706293C-25B9-4A18-93EA-7FAD8F9074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5" y="301115"/>
            <a:ext cx="1008222" cy="1008222"/>
          </a:xfrm>
          <a:prstGeom prst="rect">
            <a:avLst/>
          </a:prstGeom>
        </p:spPr>
      </p:pic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E588371E-9D20-4EDD-B7E9-1CB3C257894F}"/>
              </a:ext>
            </a:extLst>
          </p:cNvPr>
          <p:cNvSpPr/>
          <p:nvPr/>
        </p:nvSpPr>
        <p:spPr>
          <a:xfrm>
            <a:off x="416818" y="1819115"/>
            <a:ext cx="47200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>
              <a:spcBef>
                <a:spcPts val="100"/>
              </a:spcBef>
            </a:pPr>
            <a:r>
              <a:rPr lang="ru-RU" sz="1200" b="1" spc="-5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 оцифровки к цифровой трансформации: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F10FBF7-69D5-457D-AD60-6A0EB7AFEB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672" y="1354826"/>
            <a:ext cx="7828936" cy="495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714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C619A8D6-F861-4478-BD1F-D7D124262C10}"/>
              </a:ext>
            </a:extLst>
          </p:cNvPr>
          <p:cNvGrpSpPr/>
          <p:nvPr/>
        </p:nvGrpSpPr>
        <p:grpSpPr>
          <a:xfrm>
            <a:off x="-7672" y="6380534"/>
            <a:ext cx="12207345" cy="477466"/>
            <a:chOff x="0" y="6380534"/>
            <a:chExt cx="12207345" cy="477466"/>
          </a:xfrm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974737E3-659B-4244-998C-593BB612B130}"/>
                </a:ext>
              </a:extLst>
            </p:cNvPr>
            <p:cNvSpPr/>
            <p:nvPr/>
          </p:nvSpPr>
          <p:spPr>
            <a:xfrm flipH="1">
              <a:off x="0" y="6380534"/>
              <a:ext cx="12207345" cy="477466"/>
            </a:xfrm>
            <a:prstGeom prst="rect">
              <a:avLst/>
            </a:prstGeom>
            <a:gradFill>
              <a:gsLst>
                <a:gs pos="40000">
                  <a:srgbClr val="053C90">
                    <a:alpha val="0"/>
                  </a:srgbClr>
                </a:gs>
                <a:gs pos="100000">
                  <a:srgbClr val="010E54"/>
                </a:gs>
                <a:gs pos="0">
                  <a:srgbClr val="0754B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144BD174-5C51-4E21-9011-DCD136708B61}"/>
                </a:ext>
              </a:extLst>
            </p:cNvPr>
            <p:cNvSpPr/>
            <p:nvPr/>
          </p:nvSpPr>
          <p:spPr>
            <a:xfrm>
              <a:off x="11702172" y="6423481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058BB7B9-9809-4F31-A4A6-8108D03DB6AE}"/>
                </a:ext>
              </a:extLst>
            </p:cNvPr>
            <p:cNvSpPr/>
            <p:nvPr/>
          </p:nvSpPr>
          <p:spPr>
            <a:xfrm>
              <a:off x="575441" y="6454259"/>
              <a:ext cx="187102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Цифровой регион</a:t>
              </a:r>
            </a:p>
          </p:txBody>
        </p:sp>
      </p:grp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14FEE52A-0264-4F7B-9F5F-50433C257587}"/>
              </a:ext>
            </a:extLst>
          </p:cNvPr>
          <p:cNvSpPr/>
          <p:nvPr/>
        </p:nvSpPr>
        <p:spPr>
          <a:xfrm>
            <a:off x="2" y="255626"/>
            <a:ext cx="12191997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Shape 89">
            <a:extLst>
              <a:ext uri="{FF2B5EF4-FFF2-40B4-BE49-F238E27FC236}">
                <a16:creationId xmlns:a16="http://schemas.microsoft.com/office/drawing/2014/main" id="{6F029EEA-2959-4332-9CA7-0E218FBF60C5}"/>
              </a:ext>
            </a:extLst>
          </p:cNvPr>
          <p:cNvSpPr/>
          <p:nvPr/>
        </p:nvSpPr>
        <p:spPr>
          <a:xfrm>
            <a:off x="1629402" y="616884"/>
            <a:ext cx="9724398" cy="376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70">
              <a:spcBef>
                <a:spcPct val="0"/>
              </a:spcBef>
              <a:buClrTx/>
              <a:defRPr/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Многоцелевое использование данных</a:t>
            </a: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E706293C-25B9-4A18-93EA-7FAD8F9074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5" y="301115"/>
            <a:ext cx="1008222" cy="1008222"/>
          </a:xfrm>
          <a:prstGeom prst="rect">
            <a:avLst/>
          </a:prstGeom>
        </p:spPr>
      </p:pic>
      <p:sp>
        <p:nvSpPr>
          <p:cNvPr id="19" name="Shape 89">
            <a:extLst>
              <a:ext uri="{FF2B5EF4-FFF2-40B4-BE49-F238E27FC236}">
                <a16:creationId xmlns:a16="http://schemas.microsoft.com/office/drawing/2014/main" id="{4B7740DB-6F32-43F7-AD03-BE5EBE392764}"/>
              </a:ext>
            </a:extLst>
          </p:cNvPr>
          <p:cNvSpPr/>
          <p:nvPr/>
        </p:nvSpPr>
        <p:spPr>
          <a:xfrm>
            <a:off x="720273" y="1399599"/>
            <a:ext cx="9962967" cy="757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70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ru-RU" sz="1600" b="1" dirty="0">
                <a:solidFill>
                  <a:srgbClr val="010E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Центр хранения данных- Региональный фонд пространственных данных и Региональная Географическая информационная система</a:t>
            </a:r>
          </a:p>
        </p:txBody>
      </p:sp>
      <p:sp>
        <p:nvSpPr>
          <p:cNvPr id="23" name="Shape 89">
            <a:extLst>
              <a:ext uri="{FF2B5EF4-FFF2-40B4-BE49-F238E27FC236}">
                <a16:creationId xmlns:a16="http://schemas.microsoft.com/office/drawing/2014/main" id="{2F1A1FFA-20D0-4B0B-B22E-ED506F4B2169}"/>
              </a:ext>
            </a:extLst>
          </p:cNvPr>
          <p:cNvSpPr/>
          <p:nvPr/>
        </p:nvSpPr>
        <p:spPr>
          <a:xfrm>
            <a:off x="5597483" y="2241607"/>
            <a:ext cx="6444646" cy="388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70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ru-RU" sz="1600" b="1" dirty="0" err="1">
                <a:solidFill>
                  <a:srgbClr val="010E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Многолецелевое</a:t>
            </a:r>
            <a:r>
              <a:rPr lang="ru-RU" sz="1600" b="1" dirty="0">
                <a:solidFill>
                  <a:srgbClr val="010E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эффективное, бережливое, оперативное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C9A172AD-FAD5-4D16-9F5C-4A8FC95C96AB}"/>
              </a:ext>
            </a:extLst>
          </p:cNvPr>
          <p:cNvSpPr/>
          <p:nvPr/>
        </p:nvSpPr>
        <p:spPr>
          <a:xfrm>
            <a:off x="5701756" y="3852836"/>
            <a:ext cx="1968179" cy="78081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754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карты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56FAEB62-8555-4826-B951-87084F367129}"/>
              </a:ext>
            </a:extLst>
          </p:cNvPr>
          <p:cNvSpPr/>
          <p:nvPr/>
        </p:nvSpPr>
        <p:spPr>
          <a:xfrm>
            <a:off x="7806557" y="3852836"/>
            <a:ext cx="1968179" cy="78081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754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схемы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774CDF7A-6D83-485D-9F61-324DACA00E52}"/>
              </a:ext>
            </a:extLst>
          </p:cNvPr>
          <p:cNvSpPr/>
          <p:nvPr/>
        </p:nvSpPr>
        <p:spPr>
          <a:xfrm>
            <a:off x="10039227" y="3852836"/>
            <a:ext cx="1968179" cy="78081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754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поиск незарегистрированных построек</a:t>
            </a:r>
          </a:p>
        </p:txBody>
      </p:sp>
      <p:graphicFrame>
        <p:nvGraphicFramePr>
          <p:cNvPr id="29" name="Объект 4">
            <a:extLst>
              <a:ext uri="{FF2B5EF4-FFF2-40B4-BE49-F238E27FC236}">
                <a16:creationId xmlns:a16="http://schemas.microsoft.com/office/drawing/2014/main" id="{48AF1795-D71C-43FC-A6A5-80B38A5069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5525809"/>
              </p:ext>
            </p:extLst>
          </p:nvPr>
        </p:nvGraphicFramePr>
        <p:xfrm>
          <a:off x="720273" y="2480284"/>
          <a:ext cx="5027080" cy="27368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CA130FE2-3E07-4D79-9087-44EE830693D6}"/>
              </a:ext>
            </a:extLst>
          </p:cNvPr>
          <p:cNvSpPr/>
          <p:nvPr/>
        </p:nvSpPr>
        <p:spPr>
          <a:xfrm>
            <a:off x="7835716" y="2760129"/>
            <a:ext cx="1968179" cy="78081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754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ОРТОФОТОПЛАН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A3CE5DF3-3C7D-480F-B140-A00F130FFAA0}"/>
              </a:ext>
            </a:extLst>
          </p:cNvPr>
          <p:cNvSpPr/>
          <p:nvPr/>
        </p:nvSpPr>
        <p:spPr>
          <a:xfrm>
            <a:off x="5701756" y="4826730"/>
            <a:ext cx="1968179" cy="78081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754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поиск несанкционированных свалок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0B8E16B8-87C0-437A-813B-5BE652438162}"/>
              </a:ext>
            </a:extLst>
          </p:cNvPr>
          <p:cNvSpPr/>
          <p:nvPr/>
        </p:nvSpPr>
        <p:spPr>
          <a:xfrm>
            <a:off x="7806556" y="4826730"/>
            <a:ext cx="1968179" cy="78081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754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озеленения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3C7FC5F4-BCCA-4E0F-B9AD-4726252A2A8F}"/>
              </a:ext>
            </a:extLst>
          </p:cNvPr>
          <p:cNvSpPr/>
          <p:nvPr/>
        </p:nvSpPr>
        <p:spPr>
          <a:xfrm>
            <a:off x="10073950" y="4818468"/>
            <a:ext cx="1968179" cy="78081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754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Цифровой след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5C9CF71D-7FE1-4473-A37A-52CB57CF8A58}"/>
              </a:ext>
            </a:extLst>
          </p:cNvPr>
          <p:cNvSpPr/>
          <p:nvPr/>
        </p:nvSpPr>
        <p:spPr>
          <a:xfrm>
            <a:off x="5701756" y="5825259"/>
            <a:ext cx="6305649" cy="38803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754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ЦИФРОВОЙ СЛЕД</a:t>
            </a:r>
          </a:p>
        </p:txBody>
      </p:sp>
      <p:sp>
        <p:nvSpPr>
          <p:cNvPr id="2" name="Стрелка: вниз 1">
            <a:extLst>
              <a:ext uri="{FF2B5EF4-FFF2-40B4-BE49-F238E27FC236}">
                <a16:creationId xmlns:a16="http://schemas.microsoft.com/office/drawing/2014/main" id="{1D5C1AE1-4456-401A-9A0C-30BE8DDE2081}"/>
              </a:ext>
            </a:extLst>
          </p:cNvPr>
          <p:cNvSpPr/>
          <p:nvPr/>
        </p:nvSpPr>
        <p:spPr>
          <a:xfrm>
            <a:off x="8709660" y="3559406"/>
            <a:ext cx="80985" cy="2336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103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олилиния: фигура 34">
            <a:extLst>
              <a:ext uri="{FF2B5EF4-FFF2-40B4-BE49-F238E27FC236}">
                <a16:creationId xmlns:a16="http://schemas.microsoft.com/office/drawing/2014/main" id="{2DBDC0CC-C7C3-4CC1-9B9A-DB4358BD3C1F}"/>
              </a:ext>
            </a:extLst>
          </p:cNvPr>
          <p:cNvSpPr/>
          <p:nvPr/>
        </p:nvSpPr>
        <p:spPr>
          <a:xfrm flipH="1" flipV="1">
            <a:off x="4239266" y="0"/>
            <a:ext cx="7952733" cy="6858000"/>
          </a:xfrm>
          <a:custGeom>
            <a:avLst/>
            <a:gdLst>
              <a:gd name="connsiteX0" fmla="*/ 4218533 w 7544411"/>
              <a:gd name="connsiteY0" fmla="*/ 6847456 h 6847456"/>
              <a:gd name="connsiteX1" fmla="*/ 0 w 7544411"/>
              <a:gd name="connsiteY1" fmla="*/ 6847456 h 6847456"/>
              <a:gd name="connsiteX2" fmla="*/ 0 w 7544411"/>
              <a:gd name="connsiteY2" fmla="*/ 0 h 6847456"/>
              <a:gd name="connsiteX3" fmla="*/ 7544411 w 7544411"/>
              <a:gd name="connsiteY3" fmla="*/ 0 h 684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44411" h="6847456">
                <a:moveTo>
                  <a:pt x="4218533" y="6847456"/>
                </a:moveTo>
                <a:lnTo>
                  <a:pt x="0" y="6847456"/>
                </a:lnTo>
                <a:lnTo>
                  <a:pt x="0" y="0"/>
                </a:lnTo>
                <a:lnTo>
                  <a:pt x="7544411" y="0"/>
                </a:lnTo>
                <a:close/>
              </a:path>
            </a:pathLst>
          </a:custGeom>
          <a:solidFill>
            <a:srgbClr val="DAE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C619A8D6-F861-4478-BD1F-D7D124262C10}"/>
              </a:ext>
            </a:extLst>
          </p:cNvPr>
          <p:cNvGrpSpPr/>
          <p:nvPr/>
        </p:nvGrpSpPr>
        <p:grpSpPr>
          <a:xfrm>
            <a:off x="-7672" y="6380534"/>
            <a:ext cx="12207345" cy="477466"/>
            <a:chOff x="0" y="6380534"/>
            <a:chExt cx="12207345" cy="477466"/>
          </a:xfrm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974737E3-659B-4244-998C-593BB612B130}"/>
                </a:ext>
              </a:extLst>
            </p:cNvPr>
            <p:cNvSpPr/>
            <p:nvPr/>
          </p:nvSpPr>
          <p:spPr>
            <a:xfrm flipH="1">
              <a:off x="0" y="6380534"/>
              <a:ext cx="12207345" cy="477466"/>
            </a:xfrm>
            <a:prstGeom prst="rect">
              <a:avLst/>
            </a:prstGeom>
            <a:gradFill>
              <a:gsLst>
                <a:gs pos="40000">
                  <a:srgbClr val="053C90">
                    <a:alpha val="0"/>
                  </a:srgbClr>
                </a:gs>
                <a:gs pos="100000">
                  <a:srgbClr val="010E54"/>
                </a:gs>
                <a:gs pos="0">
                  <a:srgbClr val="0754B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144BD174-5C51-4E21-9011-DCD136708B61}"/>
                </a:ext>
              </a:extLst>
            </p:cNvPr>
            <p:cNvSpPr/>
            <p:nvPr/>
          </p:nvSpPr>
          <p:spPr>
            <a:xfrm>
              <a:off x="11702172" y="6423481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058BB7B9-9809-4F31-A4A6-8108D03DB6AE}"/>
                </a:ext>
              </a:extLst>
            </p:cNvPr>
            <p:cNvSpPr/>
            <p:nvPr/>
          </p:nvSpPr>
          <p:spPr>
            <a:xfrm>
              <a:off x="575441" y="6454259"/>
              <a:ext cx="187102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Цифровой регион</a:t>
              </a:r>
            </a:p>
          </p:txBody>
        </p:sp>
      </p:grp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14FEE52A-0264-4F7B-9F5F-50433C257587}"/>
              </a:ext>
            </a:extLst>
          </p:cNvPr>
          <p:cNvSpPr/>
          <p:nvPr/>
        </p:nvSpPr>
        <p:spPr>
          <a:xfrm>
            <a:off x="2" y="255626"/>
            <a:ext cx="12191997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Shape 89">
            <a:extLst>
              <a:ext uri="{FF2B5EF4-FFF2-40B4-BE49-F238E27FC236}">
                <a16:creationId xmlns:a16="http://schemas.microsoft.com/office/drawing/2014/main" id="{6F029EEA-2959-4332-9CA7-0E218FBF60C5}"/>
              </a:ext>
            </a:extLst>
          </p:cNvPr>
          <p:cNvSpPr/>
          <p:nvPr/>
        </p:nvSpPr>
        <p:spPr>
          <a:xfrm>
            <a:off x="1629401" y="616884"/>
            <a:ext cx="10221551" cy="376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70">
              <a:spcBef>
                <a:spcPct val="0"/>
              </a:spcBef>
              <a:buClrTx/>
              <a:defRPr/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Центр беспилотных технологий</a:t>
            </a: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E706293C-25B9-4A18-93EA-7FAD8F9074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5" y="301115"/>
            <a:ext cx="1008222" cy="1008222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754E2A6-4177-40DA-AD27-3F1F2F4AE274}"/>
              </a:ext>
            </a:extLst>
          </p:cNvPr>
          <p:cNvSpPr/>
          <p:nvPr/>
        </p:nvSpPr>
        <p:spPr>
          <a:xfrm>
            <a:off x="226240" y="1670595"/>
            <a:ext cx="5604153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hangingPunct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1" kern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Спектр задач ЦБТ Сахалинской области:</a:t>
            </a:r>
          </a:p>
          <a:p>
            <a:pPr marL="342900" indent="-342900" hangingPunct="0">
              <a:spcAft>
                <a:spcPts val="600"/>
              </a:spcAft>
              <a:buFontTx/>
              <a:buAutoNum type="arabicPeriod"/>
            </a:pPr>
            <a:r>
              <a:rPr lang="ru-RU" sz="1600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Организация планирования и управления полетами БПЛА; </a:t>
            </a:r>
          </a:p>
          <a:p>
            <a:pPr marL="342900" indent="-342900" hangingPunct="0">
              <a:spcAft>
                <a:spcPts val="600"/>
              </a:spcAft>
              <a:buFontTx/>
              <a:buAutoNum type="arabicPeriod"/>
            </a:pPr>
            <a:r>
              <a:rPr lang="ru-RU" sz="1600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Сбор и распределение данных, получаемых с БПЛА. </a:t>
            </a:r>
          </a:p>
          <a:p>
            <a:pPr marL="342900" indent="-342900" hangingPunct="0">
              <a:spcAft>
                <a:spcPts val="600"/>
              </a:spcAft>
              <a:buFontTx/>
              <a:buAutoNum type="arabicPeriod"/>
            </a:pPr>
            <a:r>
              <a:rPr lang="ru-RU" sz="1600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Контроль полноты и достоверности данных.</a:t>
            </a:r>
          </a:p>
          <a:p>
            <a:pPr marL="342900" indent="-342900" hangingPunct="0">
              <a:spcAft>
                <a:spcPts val="600"/>
              </a:spcAft>
              <a:buFontTx/>
              <a:buAutoNum type="arabicPeriod"/>
            </a:pPr>
            <a:r>
              <a:rPr lang="ru-RU" sz="1600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Выполнение полетов в интересах Региона.</a:t>
            </a:r>
          </a:p>
          <a:p>
            <a:pPr marL="342900" indent="-342900" hangingPunct="0">
              <a:spcAft>
                <a:spcPts val="600"/>
              </a:spcAft>
              <a:buFontTx/>
              <a:buAutoNum type="arabicPeriod"/>
            </a:pPr>
            <a:r>
              <a:rPr lang="ru-RU" sz="1600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Оперативный мониторинг при ЧС</a:t>
            </a:r>
          </a:p>
          <a:p>
            <a:pPr marL="342900" indent="-342900" hangingPunct="0">
              <a:spcAft>
                <a:spcPts val="600"/>
              </a:spcAft>
              <a:buFontTx/>
              <a:buAutoNum type="arabicPeriod"/>
            </a:pPr>
            <a:r>
              <a:rPr lang="ru-RU" sz="1600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Предоставление данных для ситуационного центра Губернатора</a:t>
            </a:r>
          </a:p>
          <a:p>
            <a:pPr marL="342900" indent="-342900" hangingPunct="0">
              <a:spcAft>
                <a:spcPts val="600"/>
              </a:spcAft>
              <a:buFontTx/>
              <a:buAutoNum type="arabicPeriod"/>
            </a:pPr>
            <a:r>
              <a:rPr lang="ru-RU" sz="1600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Он-</a:t>
            </a:r>
            <a:r>
              <a:rPr lang="ru-RU" sz="1600" kern="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лайн</a:t>
            </a:r>
            <a:r>
              <a:rPr lang="ru-RU" sz="1600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 передача видеопотока с БПЛА конечному пользователю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7A2ED75-B8A7-4044-B499-D671843AE6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736" t="15336" r="10000" b="43985"/>
          <a:stretch/>
        </p:blipFill>
        <p:spPr>
          <a:xfrm>
            <a:off x="6682052" y="1397773"/>
            <a:ext cx="5168900" cy="418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709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олилиния: фигура 34">
            <a:extLst>
              <a:ext uri="{FF2B5EF4-FFF2-40B4-BE49-F238E27FC236}">
                <a16:creationId xmlns:a16="http://schemas.microsoft.com/office/drawing/2014/main" id="{2DBDC0CC-C7C3-4CC1-9B9A-DB4358BD3C1F}"/>
              </a:ext>
            </a:extLst>
          </p:cNvPr>
          <p:cNvSpPr/>
          <p:nvPr/>
        </p:nvSpPr>
        <p:spPr>
          <a:xfrm flipH="1" flipV="1">
            <a:off x="4239266" y="0"/>
            <a:ext cx="7952733" cy="6858000"/>
          </a:xfrm>
          <a:custGeom>
            <a:avLst/>
            <a:gdLst>
              <a:gd name="connsiteX0" fmla="*/ 4218533 w 7544411"/>
              <a:gd name="connsiteY0" fmla="*/ 6847456 h 6847456"/>
              <a:gd name="connsiteX1" fmla="*/ 0 w 7544411"/>
              <a:gd name="connsiteY1" fmla="*/ 6847456 h 6847456"/>
              <a:gd name="connsiteX2" fmla="*/ 0 w 7544411"/>
              <a:gd name="connsiteY2" fmla="*/ 0 h 6847456"/>
              <a:gd name="connsiteX3" fmla="*/ 7544411 w 7544411"/>
              <a:gd name="connsiteY3" fmla="*/ 0 h 684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44411" h="6847456">
                <a:moveTo>
                  <a:pt x="4218533" y="6847456"/>
                </a:moveTo>
                <a:lnTo>
                  <a:pt x="0" y="6847456"/>
                </a:lnTo>
                <a:lnTo>
                  <a:pt x="0" y="0"/>
                </a:lnTo>
                <a:lnTo>
                  <a:pt x="7544411" y="0"/>
                </a:lnTo>
                <a:close/>
              </a:path>
            </a:pathLst>
          </a:custGeom>
          <a:solidFill>
            <a:srgbClr val="DAE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C619A8D6-F861-4478-BD1F-D7D124262C10}"/>
              </a:ext>
            </a:extLst>
          </p:cNvPr>
          <p:cNvGrpSpPr/>
          <p:nvPr/>
        </p:nvGrpSpPr>
        <p:grpSpPr>
          <a:xfrm>
            <a:off x="-7672" y="6380534"/>
            <a:ext cx="12207345" cy="477466"/>
            <a:chOff x="0" y="6380534"/>
            <a:chExt cx="12207345" cy="477466"/>
          </a:xfrm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974737E3-659B-4244-998C-593BB612B130}"/>
                </a:ext>
              </a:extLst>
            </p:cNvPr>
            <p:cNvSpPr/>
            <p:nvPr/>
          </p:nvSpPr>
          <p:spPr>
            <a:xfrm flipH="1">
              <a:off x="0" y="6380534"/>
              <a:ext cx="12207345" cy="477466"/>
            </a:xfrm>
            <a:prstGeom prst="rect">
              <a:avLst/>
            </a:prstGeom>
            <a:gradFill>
              <a:gsLst>
                <a:gs pos="40000">
                  <a:srgbClr val="053C90">
                    <a:alpha val="0"/>
                  </a:srgbClr>
                </a:gs>
                <a:gs pos="100000">
                  <a:srgbClr val="010E54"/>
                </a:gs>
                <a:gs pos="0">
                  <a:srgbClr val="0754B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144BD174-5C51-4E21-9011-DCD136708B61}"/>
                </a:ext>
              </a:extLst>
            </p:cNvPr>
            <p:cNvSpPr/>
            <p:nvPr/>
          </p:nvSpPr>
          <p:spPr>
            <a:xfrm>
              <a:off x="11702172" y="6423481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058BB7B9-9809-4F31-A4A6-8108D03DB6AE}"/>
                </a:ext>
              </a:extLst>
            </p:cNvPr>
            <p:cNvSpPr/>
            <p:nvPr/>
          </p:nvSpPr>
          <p:spPr>
            <a:xfrm>
              <a:off x="575441" y="6454259"/>
              <a:ext cx="187102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Цифровой регион</a:t>
              </a:r>
            </a:p>
          </p:txBody>
        </p:sp>
      </p:grp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14FEE52A-0264-4F7B-9F5F-50433C257587}"/>
              </a:ext>
            </a:extLst>
          </p:cNvPr>
          <p:cNvSpPr/>
          <p:nvPr/>
        </p:nvSpPr>
        <p:spPr>
          <a:xfrm>
            <a:off x="2" y="255626"/>
            <a:ext cx="12191997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E706293C-25B9-4A18-93EA-7FAD8F9074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5" y="301115"/>
            <a:ext cx="1008222" cy="1008222"/>
          </a:xfrm>
          <a:prstGeom prst="rect">
            <a:avLst/>
          </a:prstGeom>
        </p:spPr>
      </p:pic>
      <p:sp>
        <p:nvSpPr>
          <p:cNvPr id="38" name="Овал 37"/>
          <p:cNvSpPr/>
          <p:nvPr/>
        </p:nvSpPr>
        <p:spPr>
          <a:xfrm>
            <a:off x="2716608" y="1719067"/>
            <a:ext cx="1863685" cy="1038698"/>
          </a:xfrm>
          <a:prstGeom prst="ellipse">
            <a:avLst/>
          </a:prstGeom>
          <a:solidFill>
            <a:srgbClr val="FFC000">
              <a:lumMod val="20000"/>
              <a:lumOff val="80000"/>
            </a:srgbClr>
          </a:solidFill>
          <a:ln w="12700" cap="flat">
            <a:solidFill>
              <a:srgbClr val="4472C4"/>
            </a:solidFill>
            <a:prstDash val="solid"/>
            <a:miter lim="8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ПОДГОТОВКА молодого поколения </a:t>
            </a:r>
          </a:p>
        </p:txBody>
      </p:sp>
      <p:sp>
        <p:nvSpPr>
          <p:cNvPr id="39" name="Овал 38"/>
          <p:cNvSpPr/>
          <p:nvPr/>
        </p:nvSpPr>
        <p:spPr>
          <a:xfrm>
            <a:off x="4842623" y="1698398"/>
            <a:ext cx="1863685" cy="1038698"/>
          </a:xfrm>
          <a:prstGeom prst="ellipse">
            <a:avLst/>
          </a:prstGeom>
          <a:solidFill>
            <a:srgbClr val="FFC000">
              <a:lumMod val="20000"/>
              <a:lumOff val="80000"/>
            </a:srgbClr>
          </a:solidFill>
          <a:ln w="12700" cap="flat">
            <a:solidFill>
              <a:srgbClr val="4472C4"/>
            </a:solidFill>
            <a:prstDash val="solid"/>
            <a:miter lim="8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ПОДГОТОВКА специалистов СПО</a:t>
            </a:r>
          </a:p>
        </p:txBody>
      </p:sp>
      <p:sp>
        <p:nvSpPr>
          <p:cNvPr id="40" name="Овал 39"/>
          <p:cNvSpPr/>
          <p:nvPr/>
        </p:nvSpPr>
        <p:spPr>
          <a:xfrm>
            <a:off x="406023" y="1719067"/>
            <a:ext cx="2048255" cy="1038698"/>
          </a:xfrm>
          <a:prstGeom prst="ellipse">
            <a:avLst/>
          </a:prstGeom>
          <a:solidFill>
            <a:srgbClr val="FFC000">
              <a:lumMod val="20000"/>
              <a:lumOff val="80000"/>
            </a:srgbClr>
          </a:solidFill>
          <a:ln w="12700" cap="flat">
            <a:solidFill>
              <a:srgbClr val="4472C4"/>
            </a:solidFill>
            <a:prstDash val="solid"/>
            <a:miter lim="8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ФОРМИРОВАНИЕ потребностей региона</a:t>
            </a:r>
          </a:p>
        </p:txBody>
      </p:sp>
      <p:sp>
        <p:nvSpPr>
          <p:cNvPr id="41" name="Овал 40"/>
          <p:cNvSpPr/>
          <p:nvPr/>
        </p:nvSpPr>
        <p:spPr>
          <a:xfrm>
            <a:off x="6887765" y="1684469"/>
            <a:ext cx="2048255" cy="1038698"/>
          </a:xfrm>
          <a:prstGeom prst="ellipse">
            <a:avLst/>
          </a:prstGeom>
          <a:solidFill>
            <a:srgbClr val="FFC000">
              <a:lumMod val="20000"/>
              <a:lumOff val="80000"/>
            </a:srgbClr>
          </a:solidFill>
          <a:ln w="12700" cap="flat">
            <a:solidFill>
              <a:srgbClr val="4472C4"/>
            </a:solidFill>
            <a:prstDash val="solid"/>
            <a:miter lim="8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ФОРМИРОВАНИЕ Нормативно-правовой базы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67769" y="3564668"/>
            <a:ext cx="11199539" cy="25853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1. Подготовка узкоспециализированных специалистов для выполнения широкого спектра задач с применением</a:t>
            </a:r>
          </a:p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/>
                <a:sym typeface="Calibri"/>
              </a:rPr>
              <a:t>БАС;</a:t>
            </a:r>
          </a:p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/>
                <a:sym typeface="Calibri"/>
              </a:rPr>
              <a:t>2. Привлечение в регион современных технологий и профессионалов отрасли;</a:t>
            </a:r>
          </a:p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/>
                <a:sym typeface="Calibri"/>
              </a:rPr>
              <a:t>3. Увеличение уровня инвестиционной привлекательности региона;</a:t>
            </a:r>
          </a:p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4.  Замена устаревших методов выполнения работ на современные;</a:t>
            </a:r>
          </a:p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/>
                <a:sym typeface="Calibri"/>
              </a:rPr>
              <a:t>5. Удешевление части затрат на изыскательские, мониторинговые работы.</a:t>
            </a:r>
          </a:p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6. Наполнение 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ГеоИС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 Сахалинской области данными дистанционного зондирования земли.</a:t>
            </a:r>
          </a:p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/>
                <a:sym typeface="Calibri"/>
              </a:rPr>
              <a:t>7. Оперативное получение актуальных данных в высоком качестве.</a:t>
            </a:r>
          </a:p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6. Создание условий для возникновения и развития наукоемких производств в Регионе </a:t>
            </a:r>
          </a:p>
        </p:txBody>
      </p:sp>
      <p:sp>
        <p:nvSpPr>
          <p:cNvPr id="43" name="Овал 42"/>
          <p:cNvSpPr/>
          <p:nvPr/>
        </p:nvSpPr>
        <p:spPr>
          <a:xfrm>
            <a:off x="9117477" y="1698398"/>
            <a:ext cx="2048255" cy="1038698"/>
          </a:xfrm>
          <a:prstGeom prst="ellipse">
            <a:avLst/>
          </a:prstGeom>
          <a:solidFill>
            <a:srgbClr val="FFC000">
              <a:lumMod val="20000"/>
              <a:lumOff val="80000"/>
            </a:srgbClr>
          </a:solidFill>
          <a:ln w="12700" cap="flat">
            <a:solidFill>
              <a:srgbClr val="4472C4"/>
            </a:solidFill>
            <a:prstDash val="solid"/>
            <a:miter lim="8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ПОДДЕРЖКА и развитие сообщества</a:t>
            </a:r>
          </a:p>
        </p:txBody>
      </p:sp>
      <p:sp>
        <p:nvSpPr>
          <p:cNvPr id="44" name="Выгнутая вниз стрелка 43"/>
          <p:cNvSpPr/>
          <p:nvPr/>
        </p:nvSpPr>
        <p:spPr>
          <a:xfrm>
            <a:off x="1390054" y="2903794"/>
            <a:ext cx="2082800" cy="369330"/>
          </a:xfrm>
          <a:prstGeom prst="curvedUpArrow">
            <a:avLst/>
          </a:prstGeom>
          <a:solidFill>
            <a:srgbClr val="4472C4"/>
          </a:solidFill>
          <a:ln w="12700" cap="flat">
            <a:solidFill>
              <a:srgbClr val="4472C4"/>
            </a:solidFill>
            <a:prstDash val="solid"/>
            <a:miter lim="8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  <p:sp>
        <p:nvSpPr>
          <p:cNvPr id="45" name="Выгнутая вниз стрелка 44"/>
          <p:cNvSpPr/>
          <p:nvPr/>
        </p:nvSpPr>
        <p:spPr>
          <a:xfrm>
            <a:off x="3599380" y="2903794"/>
            <a:ext cx="2082800" cy="369330"/>
          </a:xfrm>
          <a:prstGeom prst="curvedUpArrow">
            <a:avLst/>
          </a:prstGeom>
          <a:solidFill>
            <a:srgbClr val="4472C4"/>
          </a:solidFill>
          <a:ln w="12700" cap="flat">
            <a:solidFill>
              <a:srgbClr val="4472C4"/>
            </a:solidFill>
            <a:prstDash val="solid"/>
            <a:miter lim="8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  <p:sp>
        <p:nvSpPr>
          <p:cNvPr id="46" name="Выгнутая вниз стрелка 45"/>
          <p:cNvSpPr/>
          <p:nvPr/>
        </p:nvSpPr>
        <p:spPr>
          <a:xfrm>
            <a:off x="5834580" y="2903279"/>
            <a:ext cx="2082800" cy="369330"/>
          </a:xfrm>
          <a:prstGeom prst="curvedUpArrow">
            <a:avLst/>
          </a:prstGeom>
          <a:solidFill>
            <a:srgbClr val="4472C4"/>
          </a:solidFill>
          <a:ln w="12700" cap="flat">
            <a:solidFill>
              <a:srgbClr val="4472C4"/>
            </a:solidFill>
            <a:prstDash val="solid"/>
            <a:miter lim="8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  <p:sp>
        <p:nvSpPr>
          <p:cNvPr id="50" name="Выгнутая вниз стрелка 49"/>
          <p:cNvSpPr/>
          <p:nvPr/>
        </p:nvSpPr>
        <p:spPr>
          <a:xfrm>
            <a:off x="8043906" y="2903279"/>
            <a:ext cx="2082800" cy="369330"/>
          </a:xfrm>
          <a:prstGeom prst="curvedUpArrow">
            <a:avLst/>
          </a:prstGeom>
          <a:solidFill>
            <a:srgbClr val="4472C4"/>
          </a:solidFill>
          <a:ln w="12700" cap="flat">
            <a:solidFill>
              <a:srgbClr val="4472C4"/>
            </a:solidFill>
            <a:prstDash val="solid"/>
            <a:miter lim="8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lvl="0" indent="0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solidFill>
                  <a:srgbClr val="000000"/>
                </a:solidFill>
              </a:ln>
              <a:solidFill>
                <a:srgbClr val="000000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4068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олилиния: фигура 34">
            <a:extLst>
              <a:ext uri="{FF2B5EF4-FFF2-40B4-BE49-F238E27FC236}">
                <a16:creationId xmlns:a16="http://schemas.microsoft.com/office/drawing/2014/main" id="{2DBDC0CC-C7C3-4CC1-9B9A-DB4358BD3C1F}"/>
              </a:ext>
            </a:extLst>
          </p:cNvPr>
          <p:cNvSpPr/>
          <p:nvPr/>
        </p:nvSpPr>
        <p:spPr>
          <a:xfrm flipH="1" flipV="1">
            <a:off x="4239266" y="0"/>
            <a:ext cx="7952733" cy="6858000"/>
          </a:xfrm>
          <a:custGeom>
            <a:avLst/>
            <a:gdLst>
              <a:gd name="connsiteX0" fmla="*/ 4218533 w 7544411"/>
              <a:gd name="connsiteY0" fmla="*/ 6847456 h 6847456"/>
              <a:gd name="connsiteX1" fmla="*/ 0 w 7544411"/>
              <a:gd name="connsiteY1" fmla="*/ 6847456 h 6847456"/>
              <a:gd name="connsiteX2" fmla="*/ 0 w 7544411"/>
              <a:gd name="connsiteY2" fmla="*/ 0 h 6847456"/>
              <a:gd name="connsiteX3" fmla="*/ 7544411 w 7544411"/>
              <a:gd name="connsiteY3" fmla="*/ 0 h 684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44411" h="6847456">
                <a:moveTo>
                  <a:pt x="4218533" y="6847456"/>
                </a:moveTo>
                <a:lnTo>
                  <a:pt x="0" y="6847456"/>
                </a:lnTo>
                <a:lnTo>
                  <a:pt x="0" y="0"/>
                </a:lnTo>
                <a:lnTo>
                  <a:pt x="7544411" y="0"/>
                </a:lnTo>
                <a:close/>
              </a:path>
            </a:pathLst>
          </a:custGeom>
          <a:solidFill>
            <a:srgbClr val="DAE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C619A8D6-F861-4478-BD1F-D7D124262C10}"/>
              </a:ext>
            </a:extLst>
          </p:cNvPr>
          <p:cNvGrpSpPr/>
          <p:nvPr/>
        </p:nvGrpSpPr>
        <p:grpSpPr>
          <a:xfrm>
            <a:off x="-7672" y="6380534"/>
            <a:ext cx="12207345" cy="477466"/>
            <a:chOff x="0" y="6380534"/>
            <a:chExt cx="12207345" cy="477466"/>
          </a:xfrm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974737E3-659B-4244-998C-593BB612B130}"/>
                </a:ext>
              </a:extLst>
            </p:cNvPr>
            <p:cNvSpPr/>
            <p:nvPr/>
          </p:nvSpPr>
          <p:spPr>
            <a:xfrm flipH="1">
              <a:off x="0" y="6380534"/>
              <a:ext cx="12207345" cy="477466"/>
            </a:xfrm>
            <a:prstGeom prst="rect">
              <a:avLst/>
            </a:prstGeom>
            <a:gradFill>
              <a:gsLst>
                <a:gs pos="40000">
                  <a:srgbClr val="053C90">
                    <a:alpha val="0"/>
                  </a:srgbClr>
                </a:gs>
                <a:gs pos="100000">
                  <a:srgbClr val="010E54"/>
                </a:gs>
                <a:gs pos="0">
                  <a:srgbClr val="0754B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144BD174-5C51-4E21-9011-DCD136708B61}"/>
                </a:ext>
              </a:extLst>
            </p:cNvPr>
            <p:cNvSpPr/>
            <p:nvPr/>
          </p:nvSpPr>
          <p:spPr>
            <a:xfrm>
              <a:off x="11702172" y="6423481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058BB7B9-9809-4F31-A4A6-8108D03DB6AE}"/>
                </a:ext>
              </a:extLst>
            </p:cNvPr>
            <p:cNvSpPr/>
            <p:nvPr/>
          </p:nvSpPr>
          <p:spPr>
            <a:xfrm>
              <a:off x="575441" y="6454259"/>
              <a:ext cx="187102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Цифровой регион</a:t>
              </a:r>
            </a:p>
          </p:txBody>
        </p:sp>
      </p:grp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14FEE52A-0264-4F7B-9F5F-50433C257587}"/>
              </a:ext>
            </a:extLst>
          </p:cNvPr>
          <p:cNvSpPr/>
          <p:nvPr/>
        </p:nvSpPr>
        <p:spPr>
          <a:xfrm>
            <a:off x="2" y="255626"/>
            <a:ext cx="12191997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Shape 89">
            <a:extLst>
              <a:ext uri="{FF2B5EF4-FFF2-40B4-BE49-F238E27FC236}">
                <a16:creationId xmlns:a16="http://schemas.microsoft.com/office/drawing/2014/main" id="{6F029EEA-2959-4332-9CA7-0E218FBF60C5}"/>
              </a:ext>
            </a:extLst>
          </p:cNvPr>
          <p:cNvSpPr/>
          <p:nvPr/>
        </p:nvSpPr>
        <p:spPr>
          <a:xfrm>
            <a:off x="1629401" y="616884"/>
            <a:ext cx="10221551" cy="376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70">
              <a:spcBef>
                <a:spcPct val="0"/>
              </a:spcBef>
              <a:buClrTx/>
              <a:defRPr/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Производство</a:t>
            </a: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E706293C-25B9-4A18-93EA-7FAD8F9074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5" y="301115"/>
            <a:ext cx="1008222" cy="1008222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754E2A6-4177-40DA-AD27-3F1F2F4AE274}"/>
              </a:ext>
            </a:extLst>
          </p:cNvPr>
          <p:cNvSpPr/>
          <p:nvPr/>
        </p:nvSpPr>
        <p:spPr>
          <a:xfrm>
            <a:off x="226240" y="1631679"/>
            <a:ext cx="5604153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hangingPunct="0">
              <a:spcAft>
                <a:spcPts val="600"/>
              </a:spcAft>
              <a:buFontTx/>
              <a:buAutoNum type="arabicPeriod"/>
            </a:pPr>
            <a:r>
              <a:rPr lang="ru-RU" sz="1600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Проект «Крылья Сахалина»- оснащение 104 школ беспилотными летательными аппаратами  в количестве </a:t>
            </a:r>
            <a:r>
              <a:rPr lang="en-US" sz="1600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1900</a:t>
            </a:r>
            <a:r>
              <a:rPr lang="ru-RU" sz="1600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- штук.</a:t>
            </a:r>
          </a:p>
          <a:p>
            <a:pPr marL="342900" indent="-342900" hangingPunct="0">
              <a:spcAft>
                <a:spcPts val="600"/>
              </a:spcAft>
              <a:buFontTx/>
              <a:buAutoNum type="arabicPeriod"/>
            </a:pPr>
            <a:r>
              <a:rPr lang="ru-RU" sz="1600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Реализация образовательной программы. </a:t>
            </a:r>
          </a:p>
          <a:p>
            <a:pPr marL="342900" indent="-342900" hangingPunct="0">
              <a:spcAft>
                <a:spcPts val="600"/>
              </a:spcAft>
              <a:buFontTx/>
              <a:buAutoNum type="arabicPeriod"/>
            </a:pPr>
            <a:endParaRPr lang="ru-RU" sz="1600" kern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  <a:p>
            <a:pPr marL="342900" indent="-342900" hangingPunct="0">
              <a:spcAft>
                <a:spcPts val="600"/>
              </a:spcAft>
              <a:buFontTx/>
              <a:buAutoNum type="arabicPeriod"/>
            </a:pPr>
            <a:r>
              <a:rPr lang="ru-RU" sz="1600" kern="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Calibri"/>
              </a:rPr>
              <a:t>Организовано производство мощностью 300 конструкторов в месяц</a:t>
            </a:r>
          </a:p>
          <a:p>
            <a:pPr marL="342900" indent="-342900" hangingPunct="0">
              <a:spcAft>
                <a:spcPts val="600"/>
              </a:spcAft>
              <a:buFontTx/>
              <a:buAutoNum type="arabicPeriod"/>
            </a:pPr>
            <a:endParaRPr lang="ru-RU" sz="1600" kern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4C975F6-CD88-4BA6-A63E-46AA0B0606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345" y="616884"/>
            <a:ext cx="3982268" cy="26506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FBF6C9-CCE5-4796-8BD3-3BC9ECA377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345" y="3344361"/>
            <a:ext cx="3982268" cy="298670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963DD29-D298-4AC4-ABA8-EA08EDB72E0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43" b="18708"/>
          <a:stretch/>
        </p:blipFill>
        <p:spPr>
          <a:xfrm>
            <a:off x="644154" y="3865705"/>
            <a:ext cx="4918091" cy="236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824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олилиния: фигура 34">
            <a:extLst>
              <a:ext uri="{FF2B5EF4-FFF2-40B4-BE49-F238E27FC236}">
                <a16:creationId xmlns:a16="http://schemas.microsoft.com/office/drawing/2014/main" id="{2DBDC0CC-C7C3-4CC1-9B9A-DB4358BD3C1F}"/>
              </a:ext>
            </a:extLst>
          </p:cNvPr>
          <p:cNvSpPr/>
          <p:nvPr/>
        </p:nvSpPr>
        <p:spPr>
          <a:xfrm flipH="1" flipV="1">
            <a:off x="4239266" y="0"/>
            <a:ext cx="7952733" cy="6858000"/>
          </a:xfrm>
          <a:custGeom>
            <a:avLst/>
            <a:gdLst>
              <a:gd name="connsiteX0" fmla="*/ 4218533 w 7544411"/>
              <a:gd name="connsiteY0" fmla="*/ 6847456 h 6847456"/>
              <a:gd name="connsiteX1" fmla="*/ 0 w 7544411"/>
              <a:gd name="connsiteY1" fmla="*/ 6847456 h 6847456"/>
              <a:gd name="connsiteX2" fmla="*/ 0 w 7544411"/>
              <a:gd name="connsiteY2" fmla="*/ 0 h 6847456"/>
              <a:gd name="connsiteX3" fmla="*/ 7544411 w 7544411"/>
              <a:gd name="connsiteY3" fmla="*/ 0 h 684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44411" h="6847456">
                <a:moveTo>
                  <a:pt x="4218533" y="6847456"/>
                </a:moveTo>
                <a:lnTo>
                  <a:pt x="0" y="6847456"/>
                </a:lnTo>
                <a:lnTo>
                  <a:pt x="0" y="0"/>
                </a:lnTo>
                <a:lnTo>
                  <a:pt x="7544411" y="0"/>
                </a:lnTo>
                <a:close/>
              </a:path>
            </a:pathLst>
          </a:custGeom>
          <a:solidFill>
            <a:srgbClr val="DAE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73629" y="1610452"/>
            <a:ext cx="3944982" cy="39804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C619A8D6-F861-4478-BD1F-D7D124262C10}"/>
              </a:ext>
            </a:extLst>
          </p:cNvPr>
          <p:cNvGrpSpPr/>
          <p:nvPr/>
        </p:nvGrpSpPr>
        <p:grpSpPr>
          <a:xfrm>
            <a:off x="-7672" y="6380534"/>
            <a:ext cx="12207345" cy="477466"/>
            <a:chOff x="0" y="6380534"/>
            <a:chExt cx="12207345" cy="477466"/>
          </a:xfrm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974737E3-659B-4244-998C-593BB612B130}"/>
                </a:ext>
              </a:extLst>
            </p:cNvPr>
            <p:cNvSpPr/>
            <p:nvPr/>
          </p:nvSpPr>
          <p:spPr>
            <a:xfrm flipH="1">
              <a:off x="0" y="6380534"/>
              <a:ext cx="12207345" cy="477466"/>
            </a:xfrm>
            <a:prstGeom prst="rect">
              <a:avLst/>
            </a:prstGeom>
            <a:gradFill>
              <a:gsLst>
                <a:gs pos="40000">
                  <a:srgbClr val="053C90">
                    <a:alpha val="0"/>
                  </a:srgbClr>
                </a:gs>
                <a:gs pos="100000">
                  <a:srgbClr val="010E54"/>
                </a:gs>
                <a:gs pos="0">
                  <a:srgbClr val="0754B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144BD174-5C51-4E21-9011-DCD136708B61}"/>
                </a:ext>
              </a:extLst>
            </p:cNvPr>
            <p:cNvSpPr/>
            <p:nvPr/>
          </p:nvSpPr>
          <p:spPr>
            <a:xfrm>
              <a:off x="11702172" y="6423481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058BB7B9-9809-4F31-A4A6-8108D03DB6AE}"/>
                </a:ext>
              </a:extLst>
            </p:cNvPr>
            <p:cNvSpPr/>
            <p:nvPr/>
          </p:nvSpPr>
          <p:spPr>
            <a:xfrm>
              <a:off x="575441" y="6454259"/>
              <a:ext cx="187102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Цифровой регион</a:t>
              </a:r>
            </a:p>
          </p:txBody>
        </p:sp>
      </p:grp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14FEE52A-0264-4F7B-9F5F-50433C257587}"/>
              </a:ext>
            </a:extLst>
          </p:cNvPr>
          <p:cNvSpPr/>
          <p:nvPr/>
        </p:nvSpPr>
        <p:spPr>
          <a:xfrm>
            <a:off x="2" y="255626"/>
            <a:ext cx="12191997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Shape 89">
            <a:extLst>
              <a:ext uri="{FF2B5EF4-FFF2-40B4-BE49-F238E27FC236}">
                <a16:creationId xmlns:a16="http://schemas.microsoft.com/office/drawing/2014/main" id="{6F029EEA-2959-4332-9CA7-0E218FBF60C5}"/>
              </a:ext>
            </a:extLst>
          </p:cNvPr>
          <p:cNvSpPr/>
          <p:nvPr/>
        </p:nvSpPr>
        <p:spPr>
          <a:xfrm>
            <a:off x="1629401" y="616884"/>
            <a:ext cx="10221551" cy="376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70">
              <a:spcBef>
                <a:spcPct val="0"/>
              </a:spcBef>
              <a:buClrTx/>
              <a:defRPr/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Экспериментально-правовой режим</a:t>
            </a: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E706293C-25B9-4A18-93EA-7FAD8F9074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5" y="301115"/>
            <a:ext cx="1008222" cy="1008222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490656" y="1828800"/>
            <a:ext cx="1530925" cy="97971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Инфраструктурный партнер</a:t>
            </a:r>
          </a:p>
          <a:p>
            <a:pPr algn="ctr"/>
            <a:r>
              <a:rPr lang="ru-RU" sz="800" dirty="0"/>
              <a:t>(обеспечение отслеживания БПЛА в общем воздушном пространстве)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490656" y="3053106"/>
            <a:ext cx="1530925" cy="97971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Система </a:t>
            </a:r>
            <a:r>
              <a:rPr lang="en-US" sz="1200" dirty="0"/>
              <a:t>UTM</a:t>
            </a:r>
            <a:endParaRPr lang="ru-RU" sz="1200" dirty="0"/>
          </a:p>
          <a:p>
            <a:pPr algn="ctr"/>
            <a:r>
              <a:rPr lang="ru-RU" sz="800" dirty="0"/>
              <a:t>(Система организации полётов БВС)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490655" y="4328911"/>
            <a:ext cx="1530925" cy="97971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Компания </a:t>
            </a:r>
            <a:r>
              <a:rPr lang="ru-RU" sz="1200" dirty="0" err="1"/>
              <a:t>эксплуатант</a:t>
            </a:r>
            <a:endParaRPr lang="ru-RU" sz="1200" dirty="0"/>
          </a:p>
          <a:p>
            <a:pPr algn="ctr"/>
            <a:r>
              <a:rPr lang="ru-RU" sz="800" dirty="0"/>
              <a:t>(применяет БПЛА в </a:t>
            </a:r>
            <a:r>
              <a:rPr lang="ru-RU" sz="800" dirty="0" err="1"/>
              <a:t>рамеках</a:t>
            </a:r>
            <a:r>
              <a:rPr lang="ru-RU" sz="800" dirty="0"/>
              <a:t> ЭПР)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544523" y="3053105"/>
            <a:ext cx="1530925" cy="97971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ЭПР</a:t>
            </a:r>
          </a:p>
          <a:p>
            <a:pPr algn="ctr"/>
            <a:r>
              <a:rPr lang="ru-RU" sz="800" dirty="0"/>
              <a:t>Интеграция БВС в общее воздушное пространство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410538" y="2594103"/>
            <a:ext cx="2037138" cy="1897718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AutoNum type="arabicPeriod"/>
            </a:pPr>
            <a:r>
              <a:rPr lang="ru-RU" sz="900" dirty="0"/>
              <a:t>Формирование предложений по корректировке Федерального законодательства в соответствии с современными тенденциями;</a:t>
            </a:r>
          </a:p>
          <a:p>
            <a:pPr>
              <a:buAutoNum type="arabicPeriod"/>
            </a:pPr>
            <a:endParaRPr lang="ru-RU" sz="900" dirty="0"/>
          </a:p>
          <a:p>
            <a:r>
              <a:rPr lang="ru-RU" sz="900" dirty="0"/>
              <a:t>2. Создание благоприятных условий для развития компаний </a:t>
            </a:r>
            <a:r>
              <a:rPr lang="ru-RU" sz="900" dirty="0" err="1"/>
              <a:t>эксплуатантов</a:t>
            </a:r>
            <a:r>
              <a:rPr lang="ru-RU" sz="900" dirty="0"/>
              <a:t>.</a:t>
            </a:r>
          </a:p>
          <a:p>
            <a:endParaRPr lang="ru-RU" sz="900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5292474" y="3481251"/>
            <a:ext cx="1000659" cy="2351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056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олилиния: фигура 34">
            <a:extLst>
              <a:ext uri="{FF2B5EF4-FFF2-40B4-BE49-F238E27FC236}">
                <a16:creationId xmlns:a16="http://schemas.microsoft.com/office/drawing/2014/main" id="{2DBDC0CC-C7C3-4CC1-9B9A-DB4358BD3C1F}"/>
              </a:ext>
            </a:extLst>
          </p:cNvPr>
          <p:cNvSpPr/>
          <p:nvPr/>
        </p:nvSpPr>
        <p:spPr>
          <a:xfrm flipH="1" flipV="1">
            <a:off x="4331408" y="0"/>
            <a:ext cx="7952733" cy="6858000"/>
          </a:xfrm>
          <a:custGeom>
            <a:avLst/>
            <a:gdLst>
              <a:gd name="connsiteX0" fmla="*/ 4218533 w 7544411"/>
              <a:gd name="connsiteY0" fmla="*/ 6847456 h 6847456"/>
              <a:gd name="connsiteX1" fmla="*/ 0 w 7544411"/>
              <a:gd name="connsiteY1" fmla="*/ 6847456 h 6847456"/>
              <a:gd name="connsiteX2" fmla="*/ 0 w 7544411"/>
              <a:gd name="connsiteY2" fmla="*/ 0 h 6847456"/>
              <a:gd name="connsiteX3" fmla="*/ 7544411 w 7544411"/>
              <a:gd name="connsiteY3" fmla="*/ 0 h 684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44411" h="6847456">
                <a:moveTo>
                  <a:pt x="4218533" y="6847456"/>
                </a:moveTo>
                <a:lnTo>
                  <a:pt x="0" y="6847456"/>
                </a:lnTo>
                <a:lnTo>
                  <a:pt x="0" y="0"/>
                </a:lnTo>
                <a:lnTo>
                  <a:pt x="7544411" y="0"/>
                </a:lnTo>
                <a:close/>
              </a:path>
            </a:pathLst>
          </a:custGeom>
          <a:solidFill>
            <a:srgbClr val="DAE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C619A8D6-F861-4478-BD1F-D7D124262C10}"/>
              </a:ext>
            </a:extLst>
          </p:cNvPr>
          <p:cNvGrpSpPr/>
          <p:nvPr/>
        </p:nvGrpSpPr>
        <p:grpSpPr>
          <a:xfrm>
            <a:off x="-7672" y="6380534"/>
            <a:ext cx="12207345" cy="477466"/>
            <a:chOff x="0" y="6380534"/>
            <a:chExt cx="12207345" cy="477466"/>
          </a:xfrm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974737E3-659B-4244-998C-593BB612B130}"/>
                </a:ext>
              </a:extLst>
            </p:cNvPr>
            <p:cNvSpPr/>
            <p:nvPr/>
          </p:nvSpPr>
          <p:spPr>
            <a:xfrm flipH="1">
              <a:off x="0" y="6380534"/>
              <a:ext cx="12207345" cy="477466"/>
            </a:xfrm>
            <a:prstGeom prst="rect">
              <a:avLst/>
            </a:prstGeom>
            <a:gradFill>
              <a:gsLst>
                <a:gs pos="40000">
                  <a:srgbClr val="053C90">
                    <a:alpha val="0"/>
                  </a:srgbClr>
                </a:gs>
                <a:gs pos="100000">
                  <a:srgbClr val="010E54"/>
                </a:gs>
                <a:gs pos="0">
                  <a:srgbClr val="0754B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144BD174-5C51-4E21-9011-DCD136708B61}"/>
                </a:ext>
              </a:extLst>
            </p:cNvPr>
            <p:cNvSpPr/>
            <p:nvPr/>
          </p:nvSpPr>
          <p:spPr>
            <a:xfrm>
              <a:off x="11702172" y="6423481"/>
              <a:ext cx="31290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058BB7B9-9809-4F31-A4A6-8108D03DB6AE}"/>
                </a:ext>
              </a:extLst>
            </p:cNvPr>
            <p:cNvSpPr/>
            <p:nvPr/>
          </p:nvSpPr>
          <p:spPr>
            <a:xfrm>
              <a:off x="575441" y="6454259"/>
              <a:ext cx="187102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Цифровой регион</a:t>
              </a:r>
            </a:p>
          </p:txBody>
        </p:sp>
      </p:grp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14FEE52A-0264-4F7B-9F5F-50433C257587}"/>
              </a:ext>
            </a:extLst>
          </p:cNvPr>
          <p:cNvSpPr/>
          <p:nvPr/>
        </p:nvSpPr>
        <p:spPr>
          <a:xfrm>
            <a:off x="2" y="255626"/>
            <a:ext cx="12191997" cy="1099200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BFCFE">
                  <a:alpha val="92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Shape 89">
            <a:extLst>
              <a:ext uri="{FF2B5EF4-FFF2-40B4-BE49-F238E27FC236}">
                <a16:creationId xmlns:a16="http://schemas.microsoft.com/office/drawing/2014/main" id="{6F029EEA-2959-4332-9CA7-0E218FBF60C5}"/>
              </a:ext>
            </a:extLst>
          </p:cNvPr>
          <p:cNvSpPr/>
          <p:nvPr/>
        </p:nvSpPr>
        <p:spPr>
          <a:xfrm>
            <a:off x="1629401" y="616884"/>
            <a:ext cx="10221551" cy="376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70">
              <a:spcBef>
                <a:spcPct val="0"/>
              </a:spcBef>
              <a:buClrTx/>
              <a:defRPr/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Дроны как источники данных для принятия управленческих решений</a:t>
            </a: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E706293C-25B9-4A18-93EA-7FAD8F9074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45" y="301115"/>
            <a:ext cx="1008222" cy="1008222"/>
          </a:xfrm>
          <a:prstGeom prst="rect">
            <a:avLst/>
          </a:prstGeom>
        </p:spPr>
      </p:pic>
      <p:sp>
        <p:nvSpPr>
          <p:cNvPr id="12" name="Shape 89">
            <a:extLst>
              <a:ext uri="{FF2B5EF4-FFF2-40B4-BE49-F238E27FC236}">
                <a16:creationId xmlns:a16="http://schemas.microsoft.com/office/drawing/2014/main" id="{B87FCD49-FE77-4B62-A33E-802089150D02}"/>
              </a:ext>
            </a:extLst>
          </p:cNvPr>
          <p:cNvSpPr/>
          <p:nvPr/>
        </p:nvSpPr>
        <p:spPr>
          <a:xfrm>
            <a:off x="851576" y="1311455"/>
            <a:ext cx="4061381" cy="561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70">
              <a:spcBef>
                <a:spcPct val="0"/>
              </a:spcBef>
              <a:buClrTx/>
              <a:defRPr/>
            </a:pPr>
            <a:r>
              <a:rPr lang="ru-RU" sz="1600" b="1" dirty="0">
                <a:solidFill>
                  <a:srgbClr val="010E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Система отслеживания изменений на территории Сахалинской области</a:t>
            </a:r>
          </a:p>
        </p:txBody>
      </p:sp>
      <p:sp>
        <p:nvSpPr>
          <p:cNvPr id="18" name="Shape 89">
            <a:extLst>
              <a:ext uri="{FF2B5EF4-FFF2-40B4-BE49-F238E27FC236}">
                <a16:creationId xmlns:a16="http://schemas.microsoft.com/office/drawing/2014/main" id="{2F2E457F-74CF-4BEA-B10C-A615645E0332}"/>
              </a:ext>
            </a:extLst>
          </p:cNvPr>
          <p:cNvSpPr/>
          <p:nvPr/>
        </p:nvSpPr>
        <p:spPr>
          <a:xfrm>
            <a:off x="8656346" y="1397773"/>
            <a:ext cx="4061381" cy="388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4121" tIns="34121" rIns="34121" bIns="34121" anchor="ctr">
            <a:spAutoFit/>
          </a:bodyPr>
          <a:lstStyle/>
          <a:p>
            <a:pPr defTabSz="1219170">
              <a:lnSpc>
                <a:spcPct val="150000"/>
              </a:lnSpc>
              <a:spcBef>
                <a:spcPct val="0"/>
              </a:spcBef>
              <a:buClrTx/>
              <a:defRPr/>
            </a:pPr>
            <a:r>
              <a:rPr lang="ru-RU" sz="1600" b="1" dirty="0">
                <a:solidFill>
                  <a:srgbClr val="010E5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Эффект: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10BE43F-49AD-4FDC-BDC7-3CEA750BA2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01" y="1937993"/>
            <a:ext cx="7905943" cy="4435755"/>
          </a:xfrm>
          <a:prstGeom prst="rect">
            <a:avLst/>
          </a:prstGeom>
        </p:spPr>
      </p:pic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621DB2B0-113C-4845-A0A5-A38281A11916}"/>
              </a:ext>
            </a:extLst>
          </p:cNvPr>
          <p:cNvSpPr/>
          <p:nvPr/>
        </p:nvSpPr>
        <p:spPr>
          <a:xfrm>
            <a:off x="7855869" y="1981798"/>
            <a:ext cx="4486083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ru-RU" sz="1200" spc="-5" dirty="0">
                <a:solidFill>
                  <a:srgbClr val="0754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Получение данных обо всех изменениях произошедших на территории Сахалинской области за период с 2018 года.</a:t>
            </a:r>
          </a:p>
          <a:p>
            <a:pPr marL="171450" indent="-17145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ru-RU" sz="1200" spc="-5" dirty="0">
                <a:solidFill>
                  <a:srgbClr val="0754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отправной точки для работы в системе в будущем</a:t>
            </a:r>
          </a:p>
          <a:p>
            <a:pPr marL="171450" indent="-17145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ru-RU" sz="1200" spc="-5" dirty="0">
                <a:solidFill>
                  <a:srgbClr val="0754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Апробация и внедрение искусственного интеллекта и машинного обучения.</a:t>
            </a:r>
          </a:p>
          <a:p>
            <a:pPr marL="171450" indent="-17145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ru-RU" sz="1200" spc="-5" dirty="0">
                <a:solidFill>
                  <a:srgbClr val="0754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бизнес-процессов для работы с данными в электронном виде.</a:t>
            </a:r>
          </a:p>
          <a:p>
            <a:pPr marL="171450" indent="-17145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ru-RU" sz="1200" spc="-5" dirty="0">
                <a:solidFill>
                  <a:srgbClr val="0754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единого рабочего пространства с выявленными нарушениями.</a:t>
            </a:r>
          </a:p>
          <a:p>
            <a:pPr marL="171450" indent="-17145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ru-RU" sz="1200" spc="-5" dirty="0">
                <a:solidFill>
                  <a:srgbClr val="0754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Пополнение бюджета региона за счет выявления нарушений </a:t>
            </a:r>
            <a:r>
              <a:rPr lang="ru-RU" sz="1200" spc="-5" dirty="0" err="1">
                <a:solidFill>
                  <a:srgbClr val="0754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недро</a:t>
            </a:r>
            <a:r>
              <a:rPr lang="ru-RU" sz="1200" spc="-5" dirty="0">
                <a:solidFill>
                  <a:srgbClr val="0754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00" spc="-5" dirty="0" err="1">
                <a:solidFill>
                  <a:srgbClr val="0754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лесо</a:t>
            </a:r>
            <a:r>
              <a:rPr lang="ru-RU" sz="1200" spc="-5" dirty="0">
                <a:solidFill>
                  <a:srgbClr val="0754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-землепользования, а так же за счет включения незарегистрированных построек в налогооблагаемую базу.</a:t>
            </a:r>
          </a:p>
          <a:p>
            <a:pPr marL="171450" indent="-171450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ru-RU" sz="1200" spc="-5" dirty="0">
                <a:solidFill>
                  <a:srgbClr val="0754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Превентивная мера по недопущению нарушений.</a:t>
            </a:r>
          </a:p>
        </p:txBody>
      </p:sp>
    </p:spTree>
    <p:extLst>
      <p:ext uri="{BB962C8B-B14F-4D97-AF65-F5344CB8AC3E}">
        <p14:creationId xmlns:p14="http://schemas.microsoft.com/office/powerpoint/2010/main" val="38790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5A320D2-6D2A-4417-B8C7-E6F315B2BE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3" r="6116"/>
          <a:stretch/>
        </p:blipFill>
        <p:spPr>
          <a:xfrm>
            <a:off x="333829" y="-1"/>
            <a:ext cx="11858171" cy="685800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275006" y="2459504"/>
            <a:ext cx="645775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Спасибо за внимание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3195E9B-E98B-46C7-8C28-0F01735A9F08}"/>
              </a:ext>
            </a:extLst>
          </p:cNvPr>
          <p:cNvGrpSpPr/>
          <p:nvPr/>
        </p:nvGrpSpPr>
        <p:grpSpPr>
          <a:xfrm>
            <a:off x="0" y="6380534"/>
            <a:ext cx="12207345" cy="477466"/>
            <a:chOff x="0" y="6380534"/>
            <a:chExt cx="12207345" cy="477466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709F4FA9-4CB0-45B9-816E-30C344488531}"/>
                </a:ext>
              </a:extLst>
            </p:cNvPr>
            <p:cNvSpPr/>
            <p:nvPr/>
          </p:nvSpPr>
          <p:spPr>
            <a:xfrm flipH="1">
              <a:off x="0" y="6380534"/>
              <a:ext cx="12207345" cy="477466"/>
            </a:xfrm>
            <a:prstGeom prst="rect">
              <a:avLst/>
            </a:prstGeom>
            <a:gradFill>
              <a:gsLst>
                <a:gs pos="40000">
                  <a:srgbClr val="053C90">
                    <a:alpha val="0"/>
                  </a:srgbClr>
                </a:gs>
                <a:gs pos="100000">
                  <a:srgbClr val="010E54"/>
                </a:gs>
                <a:gs pos="0">
                  <a:srgbClr val="0754B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EAE1779D-CFC3-47B0-ADB5-BDC7C650B3A7}"/>
                </a:ext>
              </a:extLst>
            </p:cNvPr>
            <p:cNvSpPr/>
            <p:nvPr/>
          </p:nvSpPr>
          <p:spPr>
            <a:xfrm>
              <a:off x="11702172" y="6423481"/>
              <a:ext cx="3113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8</a:t>
              </a: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9777611B-20A7-4CD3-A80C-1800E78B8305}"/>
                </a:ext>
              </a:extLst>
            </p:cNvPr>
            <p:cNvSpPr/>
            <p:nvPr/>
          </p:nvSpPr>
          <p:spPr>
            <a:xfrm>
              <a:off x="575441" y="6454259"/>
              <a:ext cx="187102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Цифровой регион</a:t>
              </a:r>
            </a:p>
          </p:txBody>
        </p:sp>
      </p:grp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A9C42FA8-45A0-4737-AF05-9BA06CD39F5D}"/>
              </a:ext>
            </a:extLst>
          </p:cNvPr>
          <p:cNvSpPr/>
          <p:nvPr/>
        </p:nvSpPr>
        <p:spPr>
          <a:xfrm>
            <a:off x="0" y="-2"/>
            <a:ext cx="4426857" cy="6858002"/>
          </a:xfrm>
          <a:custGeom>
            <a:avLst/>
            <a:gdLst>
              <a:gd name="connsiteX0" fmla="*/ 0 w 4426857"/>
              <a:gd name="connsiteY0" fmla="*/ 0 h 6858002"/>
              <a:gd name="connsiteX1" fmla="*/ 4426857 w 4426857"/>
              <a:gd name="connsiteY1" fmla="*/ 0 h 6858002"/>
              <a:gd name="connsiteX2" fmla="*/ 419824 w 4426857"/>
              <a:gd name="connsiteY2" fmla="*/ 6858002 h 6858002"/>
              <a:gd name="connsiteX3" fmla="*/ 0 w 4426857"/>
              <a:gd name="connsiteY3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26857" h="6858002">
                <a:moveTo>
                  <a:pt x="0" y="0"/>
                </a:moveTo>
                <a:lnTo>
                  <a:pt x="4426857" y="0"/>
                </a:lnTo>
                <a:lnTo>
                  <a:pt x="419824" y="6858002"/>
                </a:lnTo>
                <a:lnTo>
                  <a:pt x="0" y="68580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14FFA7F-EE08-4061-82B0-49F6603312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73" y="596382"/>
            <a:ext cx="1421103" cy="142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0750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27939</TotalTime>
  <Words>618</Words>
  <Application>Microsoft Office PowerPoint</Application>
  <PresentationFormat>Широкоэкранный</PresentationFormat>
  <Paragraphs>132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Golos Text</vt:lpstr>
      <vt:lpstr>Rostelecom Basis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Boiler Point</cp:lastModifiedBy>
  <cp:revision>240</cp:revision>
  <cp:lastPrinted>2021-03-17T09:01:35Z</cp:lastPrinted>
  <dcterms:modified xsi:type="dcterms:W3CDTF">2023-04-19T06:00:32Z</dcterms:modified>
</cp:coreProperties>
</file>