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0" r:id="rId4"/>
    <p:sldId id="259" r:id="rId5"/>
    <p:sldId id="262" r:id="rId6"/>
    <p:sldId id="263" r:id="rId7"/>
    <p:sldId id="264" r:id="rId8"/>
    <p:sldId id="265" r:id="rId9"/>
    <p:sldId id="261" r:id="rId10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Open Sans" panose="020B0604020202020204" charset="0"/>
      <p:bold r:id="rId18"/>
      <p:boldItalic r:id="rId19"/>
    </p:embeddedFont>
    <p:embeddedFont>
      <p:font typeface="Trebuchet MS" panose="020B0603020202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w5R/f/WkKViQDoJ+xmaIQN/MV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522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8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8" name="Google Shape;28;p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8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1" name="Google Shape;31;p8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8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4" name="Google Shape;34;p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5" name="Google Shape;35;p8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6" name="Google Shape;36;p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" name="Google Shape;38;p8"/>
          <p:cNvSpPr txBox="1"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100"/>
              <a:buFont typeface="Trebuchet MS"/>
              <a:buNone/>
              <a:defRPr sz="81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500"/>
              </a:spcBef>
              <a:spcAft>
                <a:spcPts val="0"/>
              </a:spcAft>
              <a:buSzPts val="216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500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500"/>
              </a:spcBef>
              <a:spcAft>
                <a:spcPts val="0"/>
              </a:spcAft>
              <a:buSzPts val="168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5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5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5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5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5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5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880"/>
              <a:buNone/>
              <a:defRPr sz="3600" b="0"/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400"/>
              <a:buNone/>
              <a:defRPr sz="3000" b="1"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 b="1"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2"/>
          </p:nvPr>
        </p:nvSpPr>
        <p:spPr>
          <a:xfrm>
            <a:off x="1013618" y="4105868"/>
            <a:ext cx="6278435" cy="495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body" idx="3"/>
          </p:nvPr>
        </p:nvSpPr>
        <p:spPr>
          <a:xfrm>
            <a:off x="7632575" y="3241475"/>
            <a:ext cx="6278427" cy="864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880"/>
              <a:buNone/>
              <a:defRPr sz="3600" b="0"/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400"/>
              <a:buNone/>
              <a:defRPr sz="3000" b="1"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 b="1"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 b="1"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body" idx="4"/>
          </p:nvPr>
        </p:nvSpPr>
        <p:spPr>
          <a:xfrm>
            <a:off x="7632577" y="4105868"/>
            <a:ext cx="6278426" cy="495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Trebuchet MS"/>
              <a:buNone/>
              <a:defRPr sz="6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400"/>
              <a:buNone/>
              <a:defRPr sz="3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1016002" y="3240884"/>
            <a:ext cx="6276053" cy="582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2"/>
          </p:nvPr>
        </p:nvSpPr>
        <p:spPr>
          <a:xfrm>
            <a:off x="7634955" y="3240884"/>
            <a:ext cx="6276051" cy="5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Trebuchet MS"/>
              <a:buNone/>
              <a:defRPr sz="3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7140692" y="772387"/>
            <a:ext cx="6770312" cy="828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2"/>
          </p:nvPr>
        </p:nvSpPr>
        <p:spPr>
          <a:xfrm>
            <a:off x="1016001" y="4165604"/>
            <a:ext cx="5781792" cy="387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/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440"/>
              <a:buNone/>
              <a:defRPr sz="1800"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>
            <a:spLocks noGrp="1"/>
          </p:cNvSpPr>
          <p:nvPr>
            <p:ph type="pic" idx="2"/>
          </p:nvPr>
        </p:nvSpPr>
        <p:spPr>
          <a:xfrm>
            <a:off x="1016001" y="914400"/>
            <a:ext cx="12895002" cy="5768577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1016002" y="8051007"/>
            <a:ext cx="12895001" cy="1011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1440"/>
              <a:buNone/>
              <a:defRPr sz="1800"/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1440"/>
              <a:buNone/>
              <a:defRPr sz="1800"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200"/>
              <a:buNone/>
              <a:defRPr sz="1500"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080"/>
              <a:buNone/>
              <a:defRPr sz="1350"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080"/>
              <a:buNone/>
              <a:defRPr sz="1350"/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080"/>
              <a:buNone/>
              <a:defRPr sz="1350"/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080"/>
              <a:buNone/>
              <a:defRPr sz="1350"/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080"/>
              <a:buNone/>
              <a:defRPr sz="1350"/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080"/>
              <a:buNone/>
              <a:defRPr sz="135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подпись">
  <p:cSld name="Заголовок и подпись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sz="66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подписью">
  <p:cSld name="Цитата с подписью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sz="66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2049209" y="5448300"/>
            <a:ext cx="10836786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2"/>
          </p:nvPr>
        </p:nvSpPr>
        <p:spPr>
          <a:xfrm>
            <a:off x="1016003" y="6705600"/>
            <a:ext cx="12895002" cy="2356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8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27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арточка имени">
  <p:cSld name="Карточка имени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sz="66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9"/>
          <p:cNvSpPr txBox="1"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карточки имени">
  <p:cSld name="Цитата карточки имени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sz="66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0"/>
          <p:cNvSpPr txBox="1">
            <a:spLocks noGrp="1"/>
          </p:cNvSpPr>
          <p:nvPr>
            <p:ph type="body" idx="1"/>
          </p:nvPr>
        </p:nvSpPr>
        <p:spPr>
          <a:xfrm>
            <a:off x="1015999" y="6019800"/>
            <a:ext cx="12895004" cy="771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880"/>
              <a:buFont typeface="Trebuchet MS"/>
              <a:buNone/>
              <a:defRPr sz="36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20"/>
          <p:cNvSpPr txBox="1">
            <a:spLocks noGrp="1"/>
          </p:cNvSpPr>
          <p:nvPr>
            <p:ph type="body" idx="2"/>
          </p:nvPr>
        </p:nvSpPr>
        <p:spPr>
          <a:xfrm>
            <a:off x="1016003" y="6791172"/>
            <a:ext cx="12895002" cy="2270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20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3" name="Google Shape;123;p20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стина или ложь">
  <p:cSld name="Истина или ложь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600"/>
              <a:buFont typeface="Trebuchet MS"/>
              <a:buNone/>
              <a:defRPr sz="66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1"/>
          </p:nvPr>
        </p:nvSpPr>
        <p:spPr>
          <a:xfrm>
            <a:off x="1015999" y="6019800"/>
            <a:ext cx="12895004" cy="771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880"/>
              <a:buFont typeface="Trebuchet MS"/>
              <a:buNone/>
              <a:defRPr sz="36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1920"/>
              <a:buFont typeface="Trebuchet MS"/>
              <a:buNone/>
              <a:defRPr/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680"/>
              <a:buFont typeface="Trebuchet MS"/>
              <a:buNone/>
              <a:defRPr/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440"/>
              <a:buFont typeface="Trebuchet MS"/>
              <a:buNone/>
              <a:defRPr/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440"/>
              <a:buFont typeface="Trebuchet MS"/>
              <a:buNone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2"/>
          </p:nvPr>
        </p:nvSpPr>
        <p:spPr>
          <a:xfrm>
            <a:off x="1016003" y="6791172"/>
            <a:ext cx="12895002" cy="2270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500"/>
              </a:spcBef>
              <a:spcAft>
                <a:spcPts val="0"/>
              </a:spcAft>
              <a:buSzPts val="2160"/>
              <a:buNone/>
              <a:defRPr sz="27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500"/>
              </a:spcBef>
              <a:spcAft>
                <a:spcPts val="0"/>
              </a:spcAft>
              <a:buSzPts val="192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500"/>
              </a:spcBef>
              <a:spcAft>
                <a:spcPts val="0"/>
              </a:spcAft>
              <a:buSzPts val="1680"/>
              <a:buNone/>
              <a:defRPr sz="2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body" idx="1"/>
          </p:nvPr>
        </p:nvSpPr>
        <p:spPr>
          <a:xfrm rot="5400000">
            <a:off x="4552922" y="-296037"/>
            <a:ext cx="5821160" cy="1289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>
            <a:spLocks noGrp="1"/>
          </p:cNvSpPr>
          <p:nvPr>
            <p:ph type="title"/>
          </p:nvPr>
        </p:nvSpPr>
        <p:spPr>
          <a:xfrm rot="5400000">
            <a:off x="8991479" y="3874430"/>
            <a:ext cx="7877177" cy="1957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 rot="5400000">
            <a:off x="2372528" y="-442125"/>
            <a:ext cx="7877175" cy="10590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5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23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3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3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7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11" name="Google Shape;11;p7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7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7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4" name="Google Shape;14;p7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7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7" name="Google Shape;17;p7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8" name="Google Shape;18;p7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9" name="Google Shape;19;p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5760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►"/>
              <a:defRPr sz="27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50519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35280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►"/>
              <a:defRPr sz="21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20039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20039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20039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20039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20040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20040" algn="l" rtl="0"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dt" idx="10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ftr" idx="11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135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28.jpe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 txBox="1">
            <a:spLocks noGrp="1"/>
          </p:cNvSpPr>
          <p:nvPr>
            <p:ph type="subTitle" idx="1"/>
          </p:nvPr>
        </p:nvSpPr>
        <p:spPr>
          <a:xfrm>
            <a:off x="5908766" y="6944426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160"/>
              <a:buNone/>
            </a:pPr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160"/>
              <a:buNone/>
            </a:pPr>
            <a:endParaRPr dirty="0"/>
          </a:p>
        </p:txBody>
      </p:sp>
      <p:sp>
        <p:nvSpPr>
          <p:cNvPr id="149" name="Google Shape;149;p1"/>
          <p:cNvSpPr txBox="1"/>
          <p:nvPr/>
        </p:nvSpPr>
        <p:spPr>
          <a:xfrm>
            <a:off x="748145" y="3099502"/>
            <a:ext cx="15301815" cy="427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12340"/>
              </a:lnSpc>
            </a:pPr>
            <a:r>
              <a:rPr lang="ru-RU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Государственное бюджетное профессиональное образовательное учреждение Московской области «Коломенский аграрный колледж имени Н.Т. Козлова»</a:t>
            </a:r>
          </a:p>
          <a:p>
            <a:pPr lvl="0" algn="ctr">
              <a:lnSpc>
                <a:spcPct val="112340"/>
              </a:lnSpc>
            </a:pPr>
            <a:endParaRPr lang="ru-RU" sz="40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ctr" rtl="0">
              <a:lnSpc>
                <a:spcPct val="1123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Семеноводство картофеля путем клонального микроразмножения</a:t>
            </a:r>
          </a:p>
          <a:p>
            <a:pPr marL="0" marR="0" lvl="0" indent="0" rtl="0">
              <a:lnSpc>
                <a:spcPct val="1123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Open Sans"/>
                <a:ea typeface="Open Sans"/>
                <a:cs typeface="Open Sans"/>
                <a:sym typeface="Open Sans"/>
              </a:rPr>
              <a:t>Качуро Мария Дмитриевна</a:t>
            </a:r>
            <a:br>
              <a:rPr lang="ru-RU" sz="2400" b="1" dirty="0">
                <a:latin typeface="Open Sans"/>
                <a:ea typeface="Open Sans"/>
                <a:cs typeface="Open Sans"/>
                <a:sym typeface="Open Sans"/>
              </a:rPr>
            </a:br>
            <a:r>
              <a:rPr lang="ru-RU" sz="2400" b="1" dirty="0">
                <a:latin typeface="Open Sans"/>
                <a:ea typeface="Open Sans"/>
                <a:cs typeface="Open Sans"/>
                <a:sym typeface="Open Sans"/>
              </a:rPr>
              <a:t>заведующая мастерской </a:t>
            </a:r>
          </a:p>
          <a:p>
            <a:pPr marL="0" marR="0" lvl="0" indent="0" rtl="0">
              <a:lnSpc>
                <a:spcPct val="1123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Open Sans"/>
                <a:ea typeface="Open Sans"/>
                <a:cs typeface="Open Sans"/>
                <a:sym typeface="Open Sans"/>
              </a:rPr>
              <a:t>«Сельскохозяйственные биотехнологии»</a:t>
            </a:r>
            <a:endParaRPr sz="24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1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grpSp>
        <p:nvGrpSpPr>
          <p:cNvPr id="151" name="Google Shape;151;p1"/>
          <p:cNvGrpSpPr/>
          <p:nvPr/>
        </p:nvGrpSpPr>
        <p:grpSpPr>
          <a:xfrm>
            <a:off x="-152400" y="-204462"/>
            <a:ext cx="18744249" cy="10638865"/>
            <a:chOff x="-76200" y="-161364"/>
            <a:chExt cx="18591849" cy="10638865"/>
          </a:xfrm>
        </p:grpSpPr>
        <p:grpSp>
          <p:nvGrpSpPr>
            <p:cNvPr id="152" name="Google Shape;152;p1"/>
            <p:cNvGrpSpPr/>
            <p:nvPr/>
          </p:nvGrpSpPr>
          <p:grpSpPr>
            <a:xfrm>
              <a:off x="-76200" y="9054391"/>
              <a:ext cx="18591849" cy="1423110"/>
              <a:chOff x="141316" y="10666499"/>
              <a:chExt cx="18440890" cy="1232610"/>
            </a:xfrm>
          </p:grpSpPr>
          <p:sp>
            <p:nvSpPr>
              <p:cNvPr id="153" name="Google Shape;153;p1"/>
              <p:cNvSpPr/>
              <p:nvPr/>
            </p:nvSpPr>
            <p:spPr>
              <a:xfrm>
                <a:off x="141316" y="10666499"/>
                <a:ext cx="18286857" cy="123261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154" name="Google Shape;154;p1"/>
              <p:cNvSpPr txBox="1"/>
              <p:nvPr/>
            </p:nvSpPr>
            <p:spPr>
              <a:xfrm>
                <a:off x="15116950" y="10888704"/>
                <a:ext cx="346525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0" i="0" u="none" strike="noStrike" cap="none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Саратовский государственный университет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генетики, биотехнологии и инженерии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имени Н.И. Вавилова</a:t>
                </a:r>
                <a:endParaRPr sz="1600">
                  <a:solidFill>
                    <a:srgbClr val="006CA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5" name="Google Shape;155;p1"/>
            <p:cNvGrpSpPr/>
            <p:nvPr/>
          </p:nvGrpSpPr>
          <p:grpSpPr>
            <a:xfrm>
              <a:off x="57841" y="-161364"/>
              <a:ext cx="18288000" cy="10552670"/>
              <a:chOff x="0" y="-170420"/>
              <a:chExt cx="18288000" cy="10552670"/>
            </a:xfrm>
          </p:grpSpPr>
          <p:grpSp>
            <p:nvGrpSpPr>
              <p:cNvPr id="156" name="Google Shape;156;p1"/>
              <p:cNvGrpSpPr/>
              <p:nvPr/>
            </p:nvGrpSpPr>
            <p:grpSpPr>
              <a:xfrm>
                <a:off x="39243" y="9146724"/>
                <a:ext cx="14981646" cy="1235526"/>
                <a:chOff x="39243" y="9146724"/>
                <a:chExt cx="14981646" cy="1235526"/>
              </a:xfrm>
            </p:grpSpPr>
            <p:pic>
              <p:nvPicPr>
                <p:cNvPr id="157" name="Google Shape;157;p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8" name="Google Shape;158;p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3157582" y="9216390"/>
                  <a:ext cx="3322937" cy="1028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59" name="Google Shape;159;p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0" name="Google Shape;160;p1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t="31272" r="2457" b="28085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1" name="Google Shape;161;p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t="15332" r="64737" b="9407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2" name="Google Shape;162;p1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63" name="Google Shape;163;p1"/>
              <p:cNvGrpSpPr/>
              <p:nvPr/>
            </p:nvGrpSpPr>
            <p:grpSpPr>
              <a:xfrm>
                <a:off x="0" y="-170420"/>
                <a:ext cx="18288000" cy="2201728"/>
                <a:chOff x="0" y="-170420"/>
                <a:chExt cx="18288000" cy="2201728"/>
              </a:xfrm>
            </p:grpSpPr>
            <p:sp>
              <p:nvSpPr>
                <p:cNvPr id="164" name="Google Shape;164;p1"/>
                <p:cNvSpPr/>
                <p:nvPr/>
              </p:nvSpPr>
              <p:spPr>
                <a:xfrm>
                  <a:off x="0" y="0"/>
                  <a:ext cx="18288000" cy="198868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165" name="Google Shape;165;p1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6" name="Google Shape;166;p1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7" name="Google Shape;167;p1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8" name="Google Shape;168;p1"/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9" name="Google Shape;169;p1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70" name="Google Shape;170;p1"/>
                <p:cNvSpPr/>
                <p:nvPr/>
              </p:nvSpPr>
              <p:spPr>
                <a:xfrm>
                  <a:off x="228599" y="456387"/>
                  <a:ext cx="5654481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3200" b="1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ПРОДОВОЛЬСТВЕННАЯ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3200" b="1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 БЕЗОПАСНОСТЬ</a:t>
                  </a:r>
                  <a:endParaRPr sz="3200" b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 txBox="1">
            <a:spLocks noGrp="1"/>
          </p:cNvSpPr>
          <p:nvPr>
            <p:ph type="body" idx="1"/>
          </p:nvPr>
        </p:nvSpPr>
        <p:spPr>
          <a:xfrm>
            <a:off x="457200" y="1357745"/>
            <a:ext cx="14782800" cy="756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377190" algn="just">
              <a:spcBef>
                <a:spcPts val="0"/>
              </a:spcBef>
              <a:buSzPts val="2160"/>
              <a:buNone/>
            </a:pPr>
            <a:r>
              <a:rPr lang="ru-RU" dirty="0"/>
              <a:t>современный метод, массового бесполого </a:t>
            </a:r>
          </a:p>
          <a:p>
            <a:pPr marL="514350" lvl="0" indent="-377190" algn="just">
              <a:spcBef>
                <a:spcPts val="0"/>
              </a:spcBef>
              <a:buSzPts val="2160"/>
              <a:buNone/>
            </a:pPr>
            <a:r>
              <a:rPr lang="ru-RU" dirty="0"/>
              <a:t>размножения растений в культуре клеток и</a:t>
            </a:r>
          </a:p>
          <a:p>
            <a:pPr marL="514350" lvl="0" indent="-377190" algn="just">
              <a:spcBef>
                <a:spcPts val="0"/>
              </a:spcBef>
              <a:buSzPts val="2160"/>
              <a:buNone/>
            </a:pPr>
            <a:r>
              <a:rPr lang="ru-RU" dirty="0"/>
              <a:t>тканей, при котором возникшие формы растений </a:t>
            </a:r>
          </a:p>
          <a:p>
            <a:pPr marL="514350" lvl="0" indent="-377190" algn="just">
              <a:spcBef>
                <a:spcPts val="0"/>
              </a:spcBef>
              <a:buSzPts val="2160"/>
              <a:buNone/>
            </a:pPr>
            <a:r>
              <a:rPr lang="ru-RU" dirty="0"/>
              <a:t>генетически идентичны исходному экземпляру. </a:t>
            </a:r>
            <a:endParaRPr dirty="0"/>
          </a:p>
        </p:txBody>
      </p:sp>
      <p:sp>
        <p:nvSpPr>
          <p:cNvPr id="183" name="Google Shape;183;p3"/>
          <p:cNvSpPr txBox="1">
            <a:spLocks noGrp="1"/>
          </p:cNvSpPr>
          <p:nvPr>
            <p:ph type="title"/>
          </p:nvPr>
        </p:nvSpPr>
        <p:spPr>
          <a:xfrm>
            <a:off x="454616" y="342899"/>
            <a:ext cx="13566183" cy="1684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ru-RU" sz="4800" kern="1200" dirty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  <a:cs typeface="+mj-cs"/>
              </a:rPr>
              <a:t>Клональное микроразмножение</a:t>
            </a:r>
            <a:endParaRPr sz="8000" dirty="0"/>
          </a:p>
        </p:txBody>
      </p:sp>
      <p:sp>
        <p:nvSpPr>
          <p:cNvPr id="184" name="Google Shape;184;p3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3000"/>
              <a:t>2</a:t>
            </a:fld>
            <a:endParaRPr sz="30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E3B9B8-98B5-4A0E-B86F-D134586656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01" b="3901"/>
          <a:stretch>
            <a:fillRect/>
          </a:stretch>
        </p:blipFill>
        <p:spPr>
          <a:xfrm>
            <a:off x="3561045" y="3042540"/>
            <a:ext cx="9837454" cy="6802567"/>
          </a:xfrm>
          <a:prstGeom prst="roundRect">
            <a:avLst>
              <a:gd name="adj" fmla="val 1356"/>
            </a:avLst>
          </a:prstGeom>
          <a:solidFill>
            <a:sysClr val="window" lastClr="FFFFFF">
              <a:lumMod val="95000"/>
            </a:sysClr>
          </a:solidFill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16802100" cy="1892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/>
            <a:r>
              <a:rPr lang="ru-RU" dirty="0"/>
              <a:t>Актуальность и преимущества метода</a:t>
            </a:r>
            <a:endParaRPr b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" name="Google Shape;200;p5"/>
          <p:cNvSpPr txBox="1">
            <a:spLocks noGrp="1"/>
          </p:cNvSpPr>
          <p:nvPr>
            <p:ph type="body" idx="1"/>
          </p:nvPr>
        </p:nvSpPr>
        <p:spPr>
          <a:xfrm>
            <a:off x="424662" y="1373799"/>
            <a:ext cx="12689759" cy="5382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spcBef>
                <a:spcPts val="0"/>
              </a:spcBef>
              <a:buSzPts val="2160"/>
            </a:pPr>
            <a:r>
              <a:rPr lang="ru-RU" dirty="0"/>
              <a:t>генетически однородный посадочный материал;</a:t>
            </a:r>
          </a:p>
          <a:p>
            <a:pPr>
              <a:spcBef>
                <a:spcPts val="0"/>
              </a:spcBef>
              <a:buSzPts val="2160"/>
            </a:pPr>
            <a:r>
              <a:rPr lang="ru-RU" dirty="0"/>
              <a:t>освобождение растений от </a:t>
            </a:r>
            <a:r>
              <a:rPr lang="ru-RU" dirty="0" err="1"/>
              <a:t>бактериально</a:t>
            </a:r>
            <a:r>
              <a:rPr lang="ru-RU" dirty="0"/>
              <a:t>-вирусной инфекции;</a:t>
            </a:r>
          </a:p>
          <a:p>
            <a:pPr>
              <a:spcBef>
                <a:spcPts val="0"/>
              </a:spcBef>
              <a:buSzPts val="2160"/>
            </a:pPr>
            <a:r>
              <a:rPr lang="ru-RU" dirty="0"/>
              <a:t>высокий коэффициент размножения;</a:t>
            </a:r>
          </a:p>
          <a:p>
            <a:pPr>
              <a:spcBef>
                <a:spcPts val="0"/>
              </a:spcBef>
              <a:buSzPts val="2160"/>
            </a:pPr>
            <a:r>
              <a:rPr lang="ru-RU" dirty="0"/>
              <a:t>проведения работ в течение года и экономия площадей;</a:t>
            </a:r>
          </a:p>
          <a:p>
            <a:pPr>
              <a:spcBef>
                <a:spcPts val="0"/>
              </a:spcBef>
              <a:buSzPts val="2160"/>
            </a:pPr>
            <a:r>
              <a:rPr lang="ru-RU" dirty="0"/>
              <a:t>Импортозамещение</a:t>
            </a:r>
          </a:p>
          <a:p>
            <a:pPr marL="137160" indent="0">
              <a:spcBef>
                <a:spcPts val="0"/>
              </a:spcBef>
              <a:buSzPts val="2160"/>
              <a:buNone/>
            </a:pPr>
            <a:endParaRPr lang="ru-RU" dirty="0"/>
          </a:p>
          <a:p>
            <a:pPr marL="514350" lvl="0" indent="-377190" algn="l" rtl="0">
              <a:spcBef>
                <a:spcPts val="0"/>
              </a:spcBef>
              <a:spcAft>
                <a:spcPts val="0"/>
              </a:spcAft>
              <a:buSzPts val="2160"/>
              <a:buFont typeface="Trebuchet MS"/>
              <a:buNone/>
            </a:pPr>
            <a:endParaRPr dirty="0">
              <a:solidFill>
                <a:srgbClr val="588400"/>
              </a:solidFill>
            </a:endParaRPr>
          </a:p>
        </p:txBody>
      </p:sp>
      <p:sp>
        <p:nvSpPr>
          <p:cNvPr id="201" name="Google Shape;201;p5"/>
          <p:cNvSpPr txBox="1">
            <a:spLocks noGrp="1"/>
          </p:cNvSpPr>
          <p:nvPr>
            <p:ph type="sldNum" idx="12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3000"/>
              <a:t>3</a:t>
            </a:fld>
            <a:endParaRPr sz="3000"/>
          </a:p>
        </p:txBody>
      </p:sp>
      <p:pic>
        <p:nvPicPr>
          <p:cNvPr id="2050" name="Picture 2" descr="https://sun9-20.userapi.com/impg/eRssDdwogFRPIq_EesKVWp5zPvfe-Id8W1zrPA/Qdqt8mEPVOE.jpg?size=1620x2160&amp;quality=95&amp;sign=20c016e39483239de2e0be47d82e9e43&amp;type=album">
            <a:extLst>
              <a:ext uri="{FF2B5EF4-FFF2-40B4-BE49-F238E27FC236}">
                <a16:creationId xmlns:a16="http://schemas.microsoft.com/office/drawing/2014/main" id="{58452831-B988-4297-8C54-CFF9553CD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462" y="3516979"/>
            <a:ext cx="4660497" cy="581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FBD293-104F-40EE-A3A3-935522BF55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17" y="3516979"/>
            <a:ext cx="7758545" cy="58189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 txBox="1">
            <a:spLocks noGrp="1"/>
          </p:cNvSpPr>
          <p:nvPr>
            <p:ph type="title"/>
          </p:nvPr>
        </p:nvSpPr>
        <p:spPr>
          <a:xfrm>
            <a:off x="697346" y="532779"/>
            <a:ext cx="12895002" cy="116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</a:pPr>
            <a:r>
              <a:rPr lang="ru-RU" dirty="0"/>
              <a:t>Этапы размножения картофеля</a:t>
            </a:r>
            <a:endParaRPr dirty="0"/>
          </a:p>
        </p:txBody>
      </p:sp>
      <p:sp>
        <p:nvSpPr>
          <p:cNvPr id="194" name="Google Shape;194;p4"/>
          <p:cNvSpPr txBox="1">
            <a:spLocks noGrp="1"/>
          </p:cNvSpPr>
          <p:nvPr>
            <p:ph type="sldNum" idx="12"/>
          </p:nvPr>
        </p:nvSpPr>
        <p:spPr>
          <a:xfrm>
            <a:off x="12801389" y="9067278"/>
            <a:ext cx="1109616" cy="542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3000"/>
              <a:t>4</a:t>
            </a:fld>
            <a:endParaRPr sz="300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C78D4DB-837C-40FE-825C-E74E57664311}"/>
              </a:ext>
            </a:extLst>
          </p:cNvPr>
          <p:cNvSpPr txBox="1">
            <a:spLocks/>
          </p:cNvSpPr>
          <p:nvPr/>
        </p:nvSpPr>
        <p:spPr>
          <a:xfrm>
            <a:off x="1856509" y="1745774"/>
            <a:ext cx="3816524" cy="857005"/>
          </a:xfrm>
          <a:prstGeom prst="rect">
            <a:avLst/>
          </a:prstGeom>
          <a:ln>
            <a:solidFill>
              <a:srgbClr val="9ACB39"/>
            </a:solidFill>
          </a:ln>
        </p:spPr>
        <p:txBody>
          <a:bodyPr vert="horz" lIns="0" tIns="108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66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29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7632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97D53"/>
                </a:solidFill>
                <a:effectLst/>
                <a:uLnTx/>
                <a:uFillTx/>
                <a:ea typeface="+mn-ea"/>
                <a:cs typeface="+mn-cs"/>
              </a:rPr>
              <a:t>Этап 1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21B28F04-CD2D-4592-A5D6-103E2D1CA8FF}"/>
              </a:ext>
            </a:extLst>
          </p:cNvPr>
          <p:cNvSpPr txBox="1">
            <a:spLocks/>
          </p:cNvSpPr>
          <p:nvPr/>
        </p:nvSpPr>
        <p:spPr>
          <a:xfrm>
            <a:off x="1783279" y="2780689"/>
            <a:ext cx="4779031" cy="5380441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ysClr val="window" lastClr="FFFFFF">
              <a:lumMod val="95000"/>
            </a:sysClr>
          </a:solidFill>
        </p:spPr>
        <p:txBody>
          <a:bodyPr vert="horz" lIns="180000" tIns="180000" rIns="18000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ru-RU" sz="2800" dirty="0">
                <a:solidFill>
                  <a:sysClr val="windowText" lastClr="000000"/>
                </a:solidFill>
                <a:latin typeface="Calibri Light"/>
              </a:rPr>
              <a:t>О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тбор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подходящих эксплантов, их стерилизация (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оздравливание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) перенос на питательную среду;</a:t>
            </a:r>
          </a:p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0" name="Текст 8">
            <a:extLst>
              <a:ext uri="{FF2B5EF4-FFF2-40B4-BE49-F238E27FC236}">
                <a16:creationId xmlns:a16="http://schemas.microsoft.com/office/drawing/2014/main" id="{AE908B2C-07E6-4C7D-9C2A-10B27C38F282}"/>
              </a:ext>
            </a:extLst>
          </p:cNvPr>
          <p:cNvSpPr txBox="1">
            <a:spLocks/>
          </p:cNvSpPr>
          <p:nvPr/>
        </p:nvSpPr>
        <p:spPr>
          <a:xfrm>
            <a:off x="5720609" y="1745773"/>
            <a:ext cx="3816524" cy="856936"/>
          </a:xfrm>
          <a:prstGeom prst="rect">
            <a:avLst/>
          </a:prstGeom>
          <a:ln>
            <a:solidFill>
              <a:srgbClr val="64C24A"/>
            </a:solidFill>
          </a:ln>
        </p:spPr>
        <p:txBody>
          <a:bodyPr vert="horz" lIns="0" tIns="108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297D53"/>
                </a:solidFill>
                <a:effectLst/>
                <a:uLnTx/>
                <a:uFillTx/>
                <a:ea typeface="+mn-ea"/>
                <a:cs typeface="+mn-cs"/>
              </a:rPr>
              <a:t>Этап 2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60F14EE5-C3C2-4561-8B59-B577E49F4261}"/>
              </a:ext>
            </a:extLst>
          </p:cNvPr>
          <p:cNvSpPr txBox="1">
            <a:spLocks/>
          </p:cNvSpPr>
          <p:nvPr/>
        </p:nvSpPr>
        <p:spPr>
          <a:xfrm>
            <a:off x="5652822" y="2780548"/>
            <a:ext cx="4779629" cy="5379881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ysClr val="window" lastClr="FFFFFF">
              <a:lumMod val="95000"/>
            </a:sysClr>
          </a:solidFill>
        </p:spPr>
        <p:txBody>
          <a:bodyPr vert="horz" lIns="180000" tIns="180000" rIns="18000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Микроразмножение (черенкование);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7C2BEA1D-EA8C-4F16-99BD-C1FDE18D2074}"/>
              </a:ext>
            </a:extLst>
          </p:cNvPr>
          <p:cNvSpPr txBox="1">
            <a:spLocks/>
          </p:cNvSpPr>
          <p:nvPr/>
        </p:nvSpPr>
        <p:spPr>
          <a:xfrm>
            <a:off x="9596259" y="1745839"/>
            <a:ext cx="3816524" cy="856940"/>
          </a:xfrm>
          <a:prstGeom prst="rect">
            <a:avLst/>
          </a:prstGeom>
          <a:ln>
            <a:solidFill>
              <a:srgbClr val="297D53"/>
            </a:solidFill>
          </a:ln>
        </p:spPr>
        <p:txBody>
          <a:bodyPr vert="horz" lIns="0" tIns="108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297D53"/>
                </a:solidFill>
                <a:effectLst/>
                <a:uLnTx/>
                <a:uFillTx/>
                <a:ea typeface="+mn-ea"/>
                <a:cs typeface="+mn-cs"/>
              </a:rPr>
              <a:t>Этап 3</a:t>
            </a:r>
            <a:b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732D499B-389A-49CA-8EB6-27D489E5E065}"/>
              </a:ext>
            </a:extLst>
          </p:cNvPr>
          <p:cNvSpPr txBox="1">
            <a:spLocks/>
          </p:cNvSpPr>
          <p:nvPr/>
        </p:nvSpPr>
        <p:spPr>
          <a:xfrm>
            <a:off x="9597428" y="2780548"/>
            <a:ext cx="3801185" cy="5379881"/>
          </a:xfrm>
          <a:prstGeom prst="rect">
            <a:avLst/>
          </a:prstGeom>
          <a:solidFill>
            <a:sysClr val="window" lastClr="FFFFFF">
              <a:lumMod val="95000"/>
            </a:sysClr>
          </a:solidFill>
        </p:spPr>
        <p:txBody>
          <a:bodyPr vert="horz" lIns="180000" tIns="180000" rIns="180000" bIns="0" rtlCol="0">
            <a:noAutofit/>
          </a:bodyPr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укоренение побегов с последующей адаптацией их к условиям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in vivo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FD988-0199-4DCB-95FC-A784807C1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677268"/>
            <a:ext cx="12895002" cy="1345496"/>
          </a:xfrm>
        </p:spPr>
        <p:txBody>
          <a:bodyPr>
            <a:normAutofit/>
          </a:bodyPr>
          <a:lstStyle/>
          <a:p>
            <a:r>
              <a:rPr lang="ru-RU" sz="6000" dirty="0"/>
              <a:t>Приготовление питательной среды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B454F0-8907-4F46-A9F6-648281BAC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A82859-1686-4DA2-810C-36886C1EBB8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pic>
        <p:nvPicPr>
          <p:cNvPr id="5" name="Объект 7">
            <a:extLst>
              <a:ext uri="{FF2B5EF4-FFF2-40B4-BE49-F238E27FC236}">
                <a16:creationId xmlns:a16="http://schemas.microsoft.com/office/drawing/2014/main" id="{8C5439E0-7965-4482-8CDB-40F463816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21" y="1788396"/>
            <a:ext cx="5826741" cy="388449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3DD6D2-7225-40F4-B01B-75D3ABFF7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062" y="1788396"/>
            <a:ext cx="3631718" cy="38844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B088C6-F382-4234-A000-7824BE595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320" y="5672890"/>
            <a:ext cx="5826741" cy="38844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2AE33F-C2ED-4B24-B3A0-67651633B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104" y="5672890"/>
            <a:ext cx="3631717" cy="39368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A9665F-A7D1-4C53-863D-9C5466CF0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26777" y="2837331"/>
            <a:ext cx="3597805" cy="490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4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9D49E-AD60-4C9C-9F07-3D5C9E606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677268"/>
            <a:ext cx="12895002" cy="1213444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Введение картофеля в среду </a:t>
            </a:r>
            <a:r>
              <a:rPr lang="en-US" sz="6000" dirty="0"/>
              <a:t>in vitro</a:t>
            </a:r>
            <a:endParaRPr lang="ru-RU" sz="60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B8EC26-6C73-4DBC-94EE-F5CCC6992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001" y="2438400"/>
            <a:ext cx="12895002" cy="66236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0CAB1C-E809-46F6-9D7A-1554AD8F63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pic>
        <p:nvPicPr>
          <p:cNvPr id="5" name="Объект 11">
            <a:extLst>
              <a:ext uri="{FF2B5EF4-FFF2-40B4-BE49-F238E27FC236}">
                <a16:creationId xmlns:a16="http://schemas.microsoft.com/office/drawing/2014/main" id="{614C441B-F2DD-4186-BDCD-45695D5A1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999" y="2595562"/>
            <a:ext cx="4051395" cy="540186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B85B147-0022-40D4-A7F0-04993812A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449" y="2565401"/>
            <a:ext cx="4074017" cy="54320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5A91D9-C7DC-4CA0-AA45-E84DF19B24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8048" y="2595562"/>
            <a:ext cx="4074017" cy="543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9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D6D5E-4655-4182-B779-0A8E2F52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677268"/>
            <a:ext cx="12895002" cy="1437282"/>
          </a:xfrm>
        </p:spPr>
        <p:txBody>
          <a:bodyPr>
            <a:normAutofit fontScale="90000"/>
          </a:bodyPr>
          <a:lstStyle/>
          <a:p>
            <a:r>
              <a:rPr lang="ru-RU" dirty="0"/>
              <a:t>Создания необходимых условий в фитотроне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F002C5-9E9B-4960-B949-C1C501631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001" y="2609850"/>
            <a:ext cx="12895002" cy="7677150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dirty="0"/>
              <a:t>Освещение 10000 люкс                    Температура 19 – 23 градуса Цельсия</a:t>
            </a:r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r>
              <a:rPr lang="ru-RU" dirty="0" err="1"/>
              <a:t>Фотопериод</a:t>
            </a:r>
            <a:r>
              <a:rPr lang="ru-RU" dirty="0"/>
              <a:t> 16 часов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C5678A-D309-4F27-8935-A3AE05EC9B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51F865-7C18-440B-8734-BF6852792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672" y="3518867"/>
            <a:ext cx="5108278" cy="60384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B553DA-F914-4B3E-A261-143D77368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896" y="3518867"/>
            <a:ext cx="5425702" cy="603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6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F0A2D7-8855-4295-B877-C56CD7367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1" y="438150"/>
            <a:ext cx="12895002" cy="1962150"/>
          </a:xfrm>
        </p:spPr>
        <p:txBody>
          <a:bodyPr/>
          <a:lstStyle/>
          <a:p>
            <a:r>
              <a:rPr lang="ru-RU" dirty="0"/>
              <a:t>Этапы развития картофеля в питательной среде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E032DC-C44C-4876-89DE-DD22C5F57C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3074" name="Picture 2" descr="https://sun9-70.userapi.com/impg/w3YNiXAzufiLSfmppcbQwaGqqQdDEVF61Q6jfg/WK_uC54cEO0.jpg?size=810x1080&amp;quality=95&amp;sign=1d49a55fbd06dd3108a782999882372f&amp;type=album">
            <a:extLst>
              <a:ext uri="{FF2B5EF4-FFF2-40B4-BE49-F238E27FC236}">
                <a16:creationId xmlns:a16="http://schemas.microsoft.com/office/drawing/2014/main" id="{87FA862F-C9FE-4CD2-B02F-2917D7A91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933" y="2400300"/>
            <a:ext cx="5572125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20.userapi.com/impg/eRssDdwogFRPIq_EesKVWp5zPvfe-Id8W1zrPA/Qdqt8mEPVOE.jpg?size=810x1080&amp;quality=95&amp;sign=6ccbbad8df547798eb7bdfb058c52632&amp;type=album">
            <a:extLst>
              <a:ext uri="{FF2B5EF4-FFF2-40B4-BE49-F238E27FC236}">
                <a16:creationId xmlns:a16="http://schemas.microsoft.com/office/drawing/2014/main" id="{51D10C2D-023B-4790-94BC-D688C85F3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3021" y="2419350"/>
            <a:ext cx="5572126" cy="742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266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"/>
          <p:cNvSpPr txBox="1"/>
          <p:nvPr/>
        </p:nvSpPr>
        <p:spPr>
          <a:xfrm>
            <a:off x="9724313" y="3034711"/>
            <a:ext cx="5532000" cy="1292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799" b="1" dirty="0">
                <a:latin typeface="Open Sans"/>
                <a:ea typeface="Open Sans"/>
                <a:cs typeface="Open Sans"/>
                <a:sym typeface="Open Sans"/>
              </a:rPr>
              <a:t>Качуро Мария Дмитриевна</a:t>
            </a:r>
            <a:endParaRPr lang="ru-RU" sz="2799" b="1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1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8" name="Google Shape;208;p6"/>
          <p:cNvCxnSpPr/>
          <p:nvPr/>
        </p:nvCxnSpPr>
        <p:spPr>
          <a:xfrm>
            <a:off x="9144000" y="3110911"/>
            <a:ext cx="0" cy="5278709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09" name="Google Shape;209;p6"/>
          <p:cNvGrpSpPr/>
          <p:nvPr/>
        </p:nvGrpSpPr>
        <p:grpSpPr>
          <a:xfrm>
            <a:off x="-152400" y="-204462"/>
            <a:ext cx="18744249" cy="10638865"/>
            <a:chOff x="-76200" y="-161364"/>
            <a:chExt cx="18591849" cy="10638865"/>
          </a:xfrm>
        </p:grpSpPr>
        <p:grpSp>
          <p:nvGrpSpPr>
            <p:cNvPr id="210" name="Google Shape;210;p6"/>
            <p:cNvGrpSpPr/>
            <p:nvPr/>
          </p:nvGrpSpPr>
          <p:grpSpPr>
            <a:xfrm>
              <a:off x="-76200" y="9054391"/>
              <a:ext cx="18591849" cy="1423110"/>
              <a:chOff x="141316" y="10666499"/>
              <a:chExt cx="18440890" cy="1232610"/>
            </a:xfrm>
          </p:grpSpPr>
          <p:sp>
            <p:nvSpPr>
              <p:cNvPr id="211" name="Google Shape;211;p6"/>
              <p:cNvSpPr/>
              <p:nvPr/>
            </p:nvSpPr>
            <p:spPr>
              <a:xfrm>
                <a:off x="141316" y="10666499"/>
                <a:ext cx="18286857" cy="123261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12" name="Google Shape;212;p6"/>
              <p:cNvSpPr txBox="1"/>
              <p:nvPr/>
            </p:nvSpPr>
            <p:spPr>
              <a:xfrm>
                <a:off x="15116950" y="10888704"/>
                <a:ext cx="3465256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Саратовский государственный университет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генетики, биотехнологии и инженерии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rgbClr val="006CA2"/>
                    </a:solidFill>
                    <a:latin typeface="Arial"/>
                    <a:ea typeface="Arial"/>
                    <a:cs typeface="Arial"/>
                    <a:sym typeface="Arial"/>
                  </a:rPr>
                  <a:t>имени Н.И. Вавилова</a:t>
                </a:r>
                <a:endParaRPr sz="1600">
                  <a:solidFill>
                    <a:srgbClr val="006CA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3" name="Google Shape;213;p6"/>
            <p:cNvGrpSpPr/>
            <p:nvPr/>
          </p:nvGrpSpPr>
          <p:grpSpPr>
            <a:xfrm>
              <a:off x="57841" y="-161364"/>
              <a:ext cx="18288000" cy="10552670"/>
              <a:chOff x="0" y="-170420"/>
              <a:chExt cx="18288000" cy="10552670"/>
            </a:xfrm>
          </p:grpSpPr>
          <p:grpSp>
            <p:nvGrpSpPr>
              <p:cNvPr id="214" name="Google Shape;214;p6"/>
              <p:cNvGrpSpPr/>
              <p:nvPr/>
            </p:nvGrpSpPr>
            <p:grpSpPr>
              <a:xfrm>
                <a:off x="39243" y="9146724"/>
                <a:ext cx="14981646" cy="1235526"/>
                <a:chOff x="39243" y="9146724"/>
                <a:chExt cx="14981646" cy="1235526"/>
              </a:xfrm>
            </p:grpSpPr>
            <p:pic>
              <p:nvPicPr>
                <p:cNvPr id="215" name="Google Shape;215;p6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6" name="Google Shape;216;p6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3157582" y="9216390"/>
                  <a:ext cx="3322937" cy="10287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7" name="Google Shape;217;p6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8" name="Google Shape;218;p6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t="31272" r="2457" b="28085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9" name="Google Shape;219;p6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t="15332" r="64737" b="9407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0" name="Google Shape;220;p6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21" name="Google Shape;221;p6"/>
              <p:cNvGrpSpPr/>
              <p:nvPr/>
            </p:nvGrpSpPr>
            <p:grpSpPr>
              <a:xfrm>
                <a:off x="0" y="-170420"/>
                <a:ext cx="18288000" cy="2201728"/>
                <a:chOff x="0" y="-170420"/>
                <a:chExt cx="18288000" cy="2201728"/>
              </a:xfrm>
            </p:grpSpPr>
            <p:sp>
              <p:nvSpPr>
                <p:cNvPr id="222" name="Google Shape;222;p6"/>
                <p:cNvSpPr/>
                <p:nvPr/>
              </p:nvSpPr>
              <p:spPr>
                <a:xfrm>
                  <a:off x="0" y="0"/>
                  <a:ext cx="18288000" cy="198868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pic>
              <p:nvPicPr>
                <p:cNvPr id="223" name="Google Shape;223;p6"/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4" name="Google Shape;224;p6"/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5" name="Google Shape;225;p6"/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6" name="Google Shape;226;p6"/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7" name="Google Shape;227;p6"/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8" name="Google Shape;228;p6"/>
                <p:cNvSpPr/>
                <p:nvPr/>
              </p:nvSpPr>
              <p:spPr>
                <a:xfrm>
                  <a:off x="228599" y="456387"/>
                  <a:ext cx="5654481" cy="107590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sp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3200" b="1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ПРОДОВОЛЬСТВЕННАЯ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3200" b="1">
                      <a:solidFill>
                        <a:srgbClr val="000000"/>
                      </a:solidFill>
                      <a:latin typeface="Open Sans"/>
                      <a:ea typeface="Open Sans"/>
                      <a:cs typeface="Open Sans"/>
                      <a:sym typeface="Open Sans"/>
                    </a:rPr>
                    <a:t> БЕЗОПАСНОСТЬ</a:t>
                  </a:r>
                  <a:endParaRPr sz="3200" b="1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endParaRPr>
                </a:p>
              </p:txBody>
            </p:sp>
          </p:grp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EC53C1-D2BC-4F00-90AE-C8A52EA6372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19805" y="3110911"/>
            <a:ext cx="3409568" cy="5107560"/>
          </a:xfrm>
          <a:prstGeom prst="rect">
            <a:avLst/>
          </a:prstGeom>
        </p:spPr>
      </p:pic>
      <p:pic>
        <p:nvPicPr>
          <p:cNvPr id="4098" name="Picture 2" descr="https://sun9-66.userapi.com/impg/W2NRSi--FdtcONHV7NC75PnkWRzmXqlGaD-Nbw/-iq8_OyHyIY.jpg?size=757x689&amp;quality=95&amp;sign=a2ee31570a66030a2f012ecf3acb0116&amp;type=album">
            <a:extLst>
              <a:ext uri="{FF2B5EF4-FFF2-40B4-BE49-F238E27FC236}">
                <a16:creationId xmlns:a16="http://schemas.microsoft.com/office/drawing/2014/main" id="{2DA07A0E-CBCF-4F47-98A6-085741130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433" y="3955218"/>
            <a:ext cx="4405312" cy="400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208</Words>
  <Application>Microsoft Office PowerPoint</Application>
  <PresentationFormat>Произвольный</PresentationFormat>
  <Paragraphs>59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Trebuchet MS</vt:lpstr>
      <vt:lpstr>Calibri Light</vt:lpstr>
      <vt:lpstr>Wingdings</vt:lpstr>
      <vt:lpstr>Open Sans</vt:lpstr>
      <vt:lpstr>Noto Sans Symbols</vt:lpstr>
      <vt:lpstr>Calibri</vt:lpstr>
      <vt:lpstr>Arial</vt:lpstr>
      <vt:lpstr>Аспект</vt:lpstr>
      <vt:lpstr>Презентация PowerPoint</vt:lpstr>
      <vt:lpstr>Клональное микроразмножение</vt:lpstr>
      <vt:lpstr>Актуальность и преимущества метода</vt:lpstr>
      <vt:lpstr>Этапы размножения картофеля</vt:lpstr>
      <vt:lpstr>Приготовление питательной среды</vt:lpstr>
      <vt:lpstr>Введение картофеля в среду in vitro</vt:lpstr>
      <vt:lpstr>Создания необходимых условий в фитотроне</vt:lpstr>
      <vt:lpstr>Этапы развития картофеля в питательной среде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Качуро Мария Дмитревна</cp:lastModifiedBy>
  <cp:revision>8</cp:revision>
  <dcterms:created xsi:type="dcterms:W3CDTF">2006-08-16T00:00:00Z</dcterms:created>
  <dcterms:modified xsi:type="dcterms:W3CDTF">2023-04-24T11:52:52Z</dcterms:modified>
</cp:coreProperties>
</file>