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0" r:id="rId6"/>
    <p:sldMasterId id="2147483652" r:id="rId7"/>
    <p:sldMasterId id="2147483666" r:id="rId8"/>
    <p:sldMasterId id="2147483668" r:id="rId9"/>
  </p:sldMasterIdLst>
  <p:notesMasterIdLst>
    <p:notesMasterId r:id="rId10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</p:sldIdLst>
  <p:sldSz cy="6858000" cx="9144000"/>
  <p:notesSz cx="6858000" cy="9947275"/>
  <p:embeddedFontLst>
    <p:embeddedFont>
      <p:font typeface="Open Sans"/>
      <p:bold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38" roundtripDataSignature="AMtx7mju/dvo8/IKsncPQZiZ4E0pgMbB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7741B02-B3C3-4249-B5E2-A606AD5860BB}">
  <a:tblStyle styleId="{87741B02-B3C3-4249-B5E2-A606AD5860B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0.xml"/><Relationship Id="rId22" Type="http://schemas.openxmlformats.org/officeDocument/2006/relationships/slide" Target="slides/slide12.xml"/><Relationship Id="rId21" Type="http://schemas.openxmlformats.org/officeDocument/2006/relationships/slide" Target="slides/slide11.xml"/><Relationship Id="rId24" Type="http://schemas.openxmlformats.org/officeDocument/2006/relationships/slide" Target="slides/slide14.xml"/><Relationship Id="rId23" Type="http://schemas.openxmlformats.org/officeDocument/2006/relationships/slide" Target="slides/slide13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Master" Target="slideMasters/slideMaster5.xml"/><Relationship Id="rId26" Type="http://schemas.openxmlformats.org/officeDocument/2006/relationships/slide" Target="slides/slide16.xml"/><Relationship Id="rId25" Type="http://schemas.openxmlformats.org/officeDocument/2006/relationships/slide" Target="slides/slide15.xml"/><Relationship Id="rId28" Type="http://schemas.openxmlformats.org/officeDocument/2006/relationships/slide" Target="slides/slide18.xml"/><Relationship Id="rId27" Type="http://schemas.openxmlformats.org/officeDocument/2006/relationships/slide" Target="slides/slide17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31" Type="http://schemas.openxmlformats.org/officeDocument/2006/relationships/slide" Target="slides/slide21.xml"/><Relationship Id="rId30" Type="http://schemas.openxmlformats.org/officeDocument/2006/relationships/slide" Target="slides/slide20.xml"/><Relationship Id="rId11" Type="http://schemas.openxmlformats.org/officeDocument/2006/relationships/slide" Target="slides/slide1.xml"/><Relationship Id="rId33" Type="http://schemas.openxmlformats.org/officeDocument/2006/relationships/slide" Target="slides/slide23.xml"/><Relationship Id="rId10" Type="http://schemas.openxmlformats.org/officeDocument/2006/relationships/notesMaster" Target="notesMasters/notesMaster1.xml"/><Relationship Id="rId32" Type="http://schemas.openxmlformats.org/officeDocument/2006/relationships/slide" Target="slides/slide22.xml"/><Relationship Id="rId13" Type="http://schemas.openxmlformats.org/officeDocument/2006/relationships/slide" Target="slides/slide3.xml"/><Relationship Id="rId35" Type="http://schemas.openxmlformats.org/officeDocument/2006/relationships/slide" Target="slides/slide25.xml"/><Relationship Id="rId12" Type="http://schemas.openxmlformats.org/officeDocument/2006/relationships/slide" Target="slides/slide2.xml"/><Relationship Id="rId34" Type="http://schemas.openxmlformats.org/officeDocument/2006/relationships/slide" Target="slides/slide24.xml"/><Relationship Id="rId15" Type="http://schemas.openxmlformats.org/officeDocument/2006/relationships/slide" Target="slides/slide5.xml"/><Relationship Id="rId37" Type="http://schemas.openxmlformats.org/officeDocument/2006/relationships/font" Target="fonts/OpenSans-boldItalic.fntdata"/><Relationship Id="rId14" Type="http://schemas.openxmlformats.org/officeDocument/2006/relationships/slide" Target="slides/slide4.xml"/><Relationship Id="rId36" Type="http://schemas.openxmlformats.org/officeDocument/2006/relationships/font" Target="fonts/OpenSans-bold.fntdata"/><Relationship Id="rId17" Type="http://schemas.openxmlformats.org/officeDocument/2006/relationships/slide" Target="slides/slide7.xml"/><Relationship Id="rId16" Type="http://schemas.openxmlformats.org/officeDocument/2006/relationships/slide" Target="slides/slide6.xml"/><Relationship Id="rId38" Type="http://customschemas.google.com/relationships/presentationmetadata" Target="metadata"/><Relationship Id="rId19" Type="http://schemas.openxmlformats.org/officeDocument/2006/relationships/slide" Target="slides/slide9.xml"/><Relationship Id="rId18" Type="http://schemas.openxmlformats.org/officeDocument/2006/relationships/slide" Target="slides/slide8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47212"/>
            <a:ext cx="2971800" cy="4984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25" lIns="91675" spcFirstLastPara="1" rIns="91675" wrap="square" tIns="458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9447212"/>
            <a:ext cx="2971800" cy="4984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25" lIns="91675" spcFirstLastPara="1" rIns="91675" wrap="square" tIns="458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6" name="Google Shape;236;p2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Эксплозия-взрыв</a:t>
            </a:r>
            <a:endParaRPr/>
          </a:p>
        </p:txBody>
      </p:sp>
      <p:sp>
        <p:nvSpPr>
          <p:cNvPr id="237" name="Google Shape;237;p2:notes"/>
          <p:cNvSpPr txBox="1"/>
          <p:nvPr/>
        </p:nvSpPr>
        <p:spPr>
          <a:xfrm>
            <a:off x="3884612" y="9447212"/>
            <a:ext cx="2971800" cy="498475"/>
          </a:xfrm>
          <a:prstGeom prst="rect">
            <a:avLst/>
          </a:prstGeom>
          <a:noFill/>
          <a:ln>
            <a:noFill/>
          </a:ln>
        </p:spPr>
        <p:txBody>
          <a:bodyPr anchorCtr="0" anchor="b" bIns="45825" lIns="91675" spcFirstLastPara="1" rIns="91675" wrap="square" tIns="458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4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5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6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6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7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7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8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8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9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9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0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0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1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4" name="Google Shape;374;p11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2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2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3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13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4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14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15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15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6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16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7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17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8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18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19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19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0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20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1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21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2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22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3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23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24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0" name="Google Shape;530;p24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Основные положения работы доложены на XXXVI студенческой научной конференции (г. Оренбург, 2014 г.). </a:t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По материалам исследования опубликовано 4 печатные работы, </a:t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получен диплом участника II Образовательно-промышленного форума «Инновационное образование-локомотив технологического прорыва России» и XII Российской ярмарки инновационных проектов профессиональных образовательных организаций и организаций высшего образования и науки «Российским инновациям – российский капитал» (г. Нижний Новгород, 2014 г.), </a:t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получен сертификат участника ежегодной областной молодежной научно-практической конференции «Молодые ученые Оренбуржья - науке XXI века» (г. Оренбург, 2014 г.), </a:t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выполнялся научный проект «Разработка конструкции автоматизированного устройства для выпечки хлеба» (областной грант, соглашение № 7 от 30.06.2014 г.),  </a:t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выигран областной грант на выполнение научного проекта «Разработка технологии производства сухих растительных порошков из сырья Оренбургской области» (соглашение № 13 от 23.06.2015 г.).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5:notes"/>
          <p:cNvSpPr txBox="1"/>
          <p:nvPr>
            <p:ph idx="1" type="body"/>
          </p:nvPr>
        </p:nvSpPr>
        <p:spPr>
          <a:xfrm>
            <a:off x="685800" y="4722812"/>
            <a:ext cx="5486400" cy="4478337"/>
          </a:xfrm>
          <a:prstGeom prst="rect">
            <a:avLst/>
          </a:prstGeom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5:notes"/>
          <p:cNvSpPr/>
          <p:nvPr>
            <p:ph idx="2" type="sldImg"/>
          </p:nvPr>
        </p:nvSpPr>
        <p:spPr>
          <a:xfrm>
            <a:off x="942975" y="746125"/>
            <a:ext cx="4973637" cy="3730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9"/>
          <p:cNvSpPr txBox="1"/>
          <p:nvPr>
            <p:ph type="ctrTitle"/>
          </p:nvPr>
        </p:nvSpPr>
        <p:spPr>
          <a:xfrm>
            <a:off x="1130301" y="2404534"/>
            <a:ext cx="5825202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  <a:defRPr sz="405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" type="subTitle"/>
          </p:nvPr>
        </p:nvSpPr>
        <p:spPr>
          <a:xfrm>
            <a:off x="1130301" y="4050834"/>
            <a:ext cx="5825202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spcBef>
                <a:spcPts val="750"/>
              </a:spcBef>
              <a:spcAft>
                <a:spcPts val="0"/>
              </a:spcAft>
              <a:buSzPts val="108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75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750"/>
              </a:spcBef>
              <a:spcAft>
                <a:spcPts val="0"/>
              </a:spcAft>
              <a:buSzPts val="84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" name="Google Shape;29;p29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9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9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/>
          <p:nvPr>
            <p:ph type="ctrTitle"/>
          </p:nvPr>
        </p:nvSpPr>
        <p:spPr>
          <a:xfrm>
            <a:off x="1130301" y="2404534"/>
            <a:ext cx="5825202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  <a:defRPr sz="405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8"/>
          <p:cNvSpPr txBox="1"/>
          <p:nvPr>
            <p:ph idx="1" type="subTitle"/>
          </p:nvPr>
        </p:nvSpPr>
        <p:spPr>
          <a:xfrm>
            <a:off x="1130301" y="4050834"/>
            <a:ext cx="5825202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spcBef>
                <a:spcPts val="750"/>
              </a:spcBef>
              <a:spcAft>
                <a:spcPts val="0"/>
              </a:spcAft>
              <a:buSzPts val="108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75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750"/>
              </a:spcBef>
              <a:spcAft>
                <a:spcPts val="0"/>
              </a:spcAft>
              <a:buSzPts val="84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2" name="Google Shape;52;p28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/>
          <p:nvPr>
            <p:ph type="title"/>
          </p:nvPr>
        </p:nvSpPr>
        <p:spPr>
          <a:xfrm rot="5400000">
            <a:off x="3839309" y="2746047"/>
            <a:ext cx="5251451" cy="9785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1"/>
          <p:cNvSpPr txBox="1"/>
          <p:nvPr>
            <p:ph idx="1" type="body"/>
          </p:nvPr>
        </p:nvSpPr>
        <p:spPr>
          <a:xfrm rot="5400000">
            <a:off x="529833" y="587769"/>
            <a:ext cx="5251450" cy="529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5" name="Google Shape;75;p31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1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/>
          <p:nvPr>
            <p:ph type="title"/>
          </p:nvPr>
        </p:nvSpPr>
        <p:spPr>
          <a:xfrm>
            <a:off x="508000" y="609600"/>
            <a:ext cx="6446837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2"/>
          <p:cNvSpPr txBox="1"/>
          <p:nvPr>
            <p:ph idx="1" type="body"/>
          </p:nvPr>
        </p:nvSpPr>
        <p:spPr>
          <a:xfrm rot="5400000">
            <a:off x="1790700" y="877887"/>
            <a:ext cx="3881437" cy="6446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81" name="Google Shape;81;p32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2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2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Истина или ложь">
  <p:cSld name="Истина или ложь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3"/>
          <p:cNvSpPr txBox="1"/>
          <p:nvPr>
            <p:ph type="title"/>
          </p:nvPr>
        </p:nvSpPr>
        <p:spPr>
          <a:xfrm>
            <a:off x="514350" y="609600"/>
            <a:ext cx="644115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Trebuchet MS"/>
              <a:buNone/>
              <a:defRPr b="0" sz="33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3"/>
          <p:cNvSpPr txBox="1"/>
          <p:nvPr>
            <p:ph idx="1" type="body"/>
          </p:nvPr>
        </p:nvSpPr>
        <p:spPr>
          <a:xfrm>
            <a:off x="508000" y="4013200"/>
            <a:ext cx="6447502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960"/>
              <a:buFont typeface="Trebuchet MS"/>
              <a:buNone/>
              <a:defRPr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840"/>
              <a:buFont typeface="Trebuchet MS"/>
              <a:buNone/>
              <a:defRPr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5pPr>
            <a:lvl6pPr indent="-320039" lvl="5" marL="2743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87" name="Google Shape;87;p33"/>
          <p:cNvSpPr txBox="1"/>
          <p:nvPr>
            <p:ph idx="2" type="body"/>
          </p:nvPr>
        </p:nvSpPr>
        <p:spPr>
          <a:xfrm>
            <a:off x="508002" y="4527448"/>
            <a:ext cx="6447501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8" name="Google Shape;88;p33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3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3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Карточка имени">
  <p:cSld name="Карточка имени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4"/>
          <p:cNvSpPr txBox="1"/>
          <p:nvPr>
            <p:ph type="title"/>
          </p:nvPr>
        </p:nvSpPr>
        <p:spPr>
          <a:xfrm>
            <a:off x="508002" y="1931988"/>
            <a:ext cx="6447501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Trebuchet MS"/>
              <a:buNone/>
              <a:defRPr b="0" sz="33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34"/>
          <p:cNvSpPr txBox="1"/>
          <p:nvPr>
            <p:ph idx="1" type="body"/>
          </p:nvPr>
        </p:nvSpPr>
        <p:spPr>
          <a:xfrm>
            <a:off x="508002" y="4527448"/>
            <a:ext cx="6447501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4" name="Google Shape;94;p34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4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4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подпись">
  <p:cSld name="Заголовок и подпись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5"/>
          <p:cNvSpPr txBox="1"/>
          <p:nvPr>
            <p:ph type="title"/>
          </p:nvPr>
        </p:nvSpPr>
        <p:spPr>
          <a:xfrm>
            <a:off x="508002" y="609600"/>
            <a:ext cx="6447501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Trebuchet MS"/>
              <a:buNone/>
              <a:defRPr b="0" sz="33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35"/>
          <p:cNvSpPr txBox="1"/>
          <p:nvPr>
            <p:ph idx="1" type="body"/>
          </p:nvPr>
        </p:nvSpPr>
        <p:spPr>
          <a:xfrm>
            <a:off x="508002" y="4470400"/>
            <a:ext cx="6447501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0" name="Google Shape;100;p35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5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5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6"/>
          <p:cNvSpPr txBox="1"/>
          <p:nvPr>
            <p:ph type="title"/>
          </p:nvPr>
        </p:nvSpPr>
        <p:spPr>
          <a:xfrm>
            <a:off x="508001" y="4800600"/>
            <a:ext cx="6447501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  <a:defRPr b="0" sz="1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6"/>
          <p:cNvSpPr/>
          <p:nvPr>
            <p:ph idx="2" type="pic"/>
          </p:nvPr>
        </p:nvSpPr>
        <p:spPr>
          <a:xfrm>
            <a:off x="508001" y="609600"/>
            <a:ext cx="6447501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36"/>
          <p:cNvSpPr txBox="1"/>
          <p:nvPr>
            <p:ph idx="1" type="body"/>
          </p:nvPr>
        </p:nvSpPr>
        <p:spPr>
          <a:xfrm>
            <a:off x="508001" y="5367338"/>
            <a:ext cx="6447501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720"/>
              <a:buNone/>
              <a:defRPr sz="900"/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720"/>
              <a:buNone/>
              <a:defRPr sz="900"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9pPr>
          </a:lstStyle>
          <a:p/>
        </p:txBody>
      </p:sp>
      <p:sp>
        <p:nvSpPr>
          <p:cNvPr id="107" name="Google Shape;107;p36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6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6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7"/>
          <p:cNvSpPr txBox="1"/>
          <p:nvPr>
            <p:ph type="title"/>
          </p:nvPr>
        </p:nvSpPr>
        <p:spPr>
          <a:xfrm>
            <a:off x="508001" y="1498604"/>
            <a:ext cx="2890896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rebuchet MS"/>
              <a:buNone/>
              <a:defRPr sz="15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37"/>
          <p:cNvSpPr txBox="1"/>
          <p:nvPr>
            <p:ph idx="1" type="body"/>
          </p:nvPr>
        </p:nvSpPr>
        <p:spPr>
          <a:xfrm>
            <a:off x="3570346" y="514925"/>
            <a:ext cx="3385156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3" name="Google Shape;113;p37"/>
          <p:cNvSpPr txBox="1"/>
          <p:nvPr>
            <p:ph idx="2" type="body"/>
          </p:nvPr>
        </p:nvSpPr>
        <p:spPr>
          <a:xfrm>
            <a:off x="508001" y="2777069"/>
            <a:ext cx="2890896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/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720"/>
              <a:buNone/>
              <a:defRPr sz="900"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9pPr>
          </a:lstStyle>
          <a:p/>
        </p:txBody>
      </p:sp>
      <p:sp>
        <p:nvSpPr>
          <p:cNvPr id="114" name="Google Shape;114;p37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37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37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8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38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38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9"/>
          <p:cNvSpPr txBox="1"/>
          <p:nvPr>
            <p:ph type="title"/>
          </p:nvPr>
        </p:nvSpPr>
        <p:spPr>
          <a:xfrm>
            <a:off x="508001" y="609600"/>
            <a:ext cx="6447501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39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39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9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0"/>
          <p:cNvSpPr txBox="1"/>
          <p:nvPr>
            <p:ph type="title"/>
          </p:nvPr>
        </p:nvSpPr>
        <p:spPr>
          <a:xfrm>
            <a:off x="508000" y="609600"/>
            <a:ext cx="6446837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40"/>
          <p:cNvSpPr txBox="1"/>
          <p:nvPr>
            <p:ph idx="1" type="body"/>
          </p:nvPr>
        </p:nvSpPr>
        <p:spPr>
          <a:xfrm>
            <a:off x="506809" y="2160984"/>
            <a:ext cx="31392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440"/>
              <a:buNone/>
              <a:defRPr b="0" sz="1800"/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500"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080"/>
              <a:buNone/>
              <a:defRPr b="1" sz="1350"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960"/>
              <a:buNone/>
              <a:defRPr b="1" sz="1200"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960"/>
              <a:buNone/>
              <a:defRPr b="1" sz="1200"/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960"/>
              <a:buNone/>
              <a:defRPr b="1" sz="1200"/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960"/>
              <a:buNone/>
              <a:defRPr b="1" sz="1200"/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960"/>
              <a:buNone/>
              <a:defRPr b="1" sz="1200"/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960"/>
              <a:buNone/>
              <a:defRPr b="1" sz="1200"/>
            </a:lvl9pPr>
          </a:lstStyle>
          <a:p/>
        </p:txBody>
      </p:sp>
      <p:sp>
        <p:nvSpPr>
          <p:cNvPr id="129" name="Google Shape;129;p40"/>
          <p:cNvSpPr txBox="1"/>
          <p:nvPr>
            <p:ph idx="2" type="body"/>
          </p:nvPr>
        </p:nvSpPr>
        <p:spPr>
          <a:xfrm>
            <a:off x="506809" y="2737246"/>
            <a:ext cx="3139218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0" name="Google Shape;130;p40"/>
          <p:cNvSpPr txBox="1"/>
          <p:nvPr>
            <p:ph idx="3" type="body"/>
          </p:nvPr>
        </p:nvSpPr>
        <p:spPr>
          <a:xfrm>
            <a:off x="3816288" y="2160984"/>
            <a:ext cx="313921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440"/>
              <a:buNone/>
              <a:defRPr b="0" sz="1800"/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200"/>
              <a:buNone/>
              <a:defRPr b="1" sz="1500"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1080"/>
              <a:buNone/>
              <a:defRPr b="1" sz="1350"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960"/>
              <a:buNone/>
              <a:defRPr b="1" sz="1200"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960"/>
              <a:buNone/>
              <a:defRPr b="1" sz="1200"/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960"/>
              <a:buNone/>
              <a:defRPr b="1" sz="1200"/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960"/>
              <a:buNone/>
              <a:defRPr b="1" sz="1200"/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960"/>
              <a:buNone/>
              <a:defRPr b="1" sz="1200"/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960"/>
              <a:buNone/>
              <a:defRPr b="1" sz="1200"/>
            </a:lvl9pPr>
          </a:lstStyle>
          <a:p/>
        </p:txBody>
      </p:sp>
      <p:sp>
        <p:nvSpPr>
          <p:cNvPr id="131" name="Google Shape;131;p40"/>
          <p:cNvSpPr txBox="1"/>
          <p:nvPr>
            <p:ph idx="4" type="body"/>
          </p:nvPr>
        </p:nvSpPr>
        <p:spPr>
          <a:xfrm>
            <a:off x="3816289" y="2737246"/>
            <a:ext cx="313921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2" name="Google Shape;132;p40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40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40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1"/>
          <p:cNvSpPr txBox="1"/>
          <p:nvPr>
            <p:ph type="title"/>
          </p:nvPr>
        </p:nvSpPr>
        <p:spPr>
          <a:xfrm>
            <a:off x="508000" y="609600"/>
            <a:ext cx="6446837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41"/>
          <p:cNvSpPr txBox="1"/>
          <p:nvPr>
            <p:ph idx="1" type="body"/>
          </p:nvPr>
        </p:nvSpPr>
        <p:spPr>
          <a:xfrm>
            <a:off x="508001" y="2160589"/>
            <a:ext cx="3138027" cy="38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8" name="Google Shape;138;p41"/>
          <p:cNvSpPr txBox="1"/>
          <p:nvPr>
            <p:ph idx="2" type="body"/>
          </p:nvPr>
        </p:nvSpPr>
        <p:spPr>
          <a:xfrm>
            <a:off x="3817478" y="2160590"/>
            <a:ext cx="313802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9" name="Google Shape;139;p41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41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41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2"/>
          <p:cNvSpPr txBox="1"/>
          <p:nvPr>
            <p:ph type="title"/>
          </p:nvPr>
        </p:nvSpPr>
        <p:spPr>
          <a:xfrm>
            <a:off x="508002" y="2700868"/>
            <a:ext cx="6447501" cy="1826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Trebuchet MS"/>
              <a:buNone/>
              <a:defRPr b="0" sz="3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42"/>
          <p:cNvSpPr txBox="1"/>
          <p:nvPr>
            <p:ph idx="1" type="body"/>
          </p:nvPr>
        </p:nvSpPr>
        <p:spPr>
          <a:xfrm>
            <a:off x="508002" y="4527448"/>
            <a:ext cx="6447501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200"/>
              <a:buNone/>
              <a:defRPr sz="15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5" name="Google Shape;145;p42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42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42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3"/>
          <p:cNvSpPr txBox="1"/>
          <p:nvPr>
            <p:ph type="title"/>
          </p:nvPr>
        </p:nvSpPr>
        <p:spPr>
          <a:xfrm>
            <a:off x="508000" y="609600"/>
            <a:ext cx="6446837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sz="27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43"/>
          <p:cNvSpPr txBox="1"/>
          <p:nvPr>
            <p:ph idx="1" type="body"/>
          </p:nvPr>
        </p:nvSpPr>
        <p:spPr>
          <a:xfrm>
            <a:off x="508000" y="2160587"/>
            <a:ext cx="6446837" cy="3881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51" name="Google Shape;151;p43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43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43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 с подписью">
  <p:cSld name="Цитата с подписью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5"/>
          <p:cNvSpPr txBox="1"/>
          <p:nvPr>
            <p:ph type="title"/>
          </p:nvPr>
        </p:nvSpPr>
        <p:spPr>
          <a:xfrm>
            <a:off x="698501" y="609600"/>
            <a:ext cx="6070601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Trebuchet MS"/>
              <a:buNone/>
              <a:defRPr b="0" sz="33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45"/>
          <p:cNvSpPr txBox="1"/>
          <p:nvPr>
            <p:ph idx="1" type="body"/>
          </p:nvPr>
        </p:nvSpPr>
        <p:spPr>
          <a:xfrm>
            <a:off x="1024605" y="3632200"/>
            <a:ext cx="5418393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960"/>
              <a:buFont typeface="Trebuchet MS"/>
              <a:buNone/>
              <a:defRPr sz="12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960"/>
              <a:buFont typeface="Trebuchet MS"/>
              <a:buNone/>
              <a:defRPr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840"/>
              <a:buFont typeface="Trebuchet MS"/>
              <a:buNone/>
              <a:defRPr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5pPr>
            <a:lvl6pPr indent="-320039" lvl="5" marL="2743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76" name="Google Shape;176;p45"/>
          <p:cNvSpPr txBox="1"/>
          <p:nvPr>
            <p:ph idx="2" type="body"/>
          </p:nvPr>
        </p:nvSpPr>
        <p:spPr>
          <a:xfrm>
            <a:off x="508002" y="4470400"/>
            <a:ext cx="6447501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7" name="Google Shape;177;p45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45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45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 карточки имени">
  <p:cSld name="Цитата карточки имени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7"/>
          <p:cNvSpPr txBox="1"/>
          <p:nvPr>
            <p:ph type="title"/>
          </p:nvPr>
        </p:nvSpPr>
        <p:spPr>
          <a:xfrm>
            <a:off x="698501" y="609600"/>
            <a:ext cx="6070601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Trebuchet MS"/>
              <a:buNone/>
              <a:defRPr b="0" sz="33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47"/>
          <p:cNvSpPr txBox="1"/>
          <p:nvPr>
            <p:ph idx="1" type="body"/>
          </p:nvPr>
        </p:nvSpPr>
        <p:spPr>
          <a:xfrm>
            <a:off x="508000" y="4013200"/>
            <a:ext cx="6447502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960"/>
              <a:buFont typeface="Trebuchet MS"/>
              <a:buNone/>
              <a:defRPr/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840"/>
              <a:buFont typeface="Trebuchet MS"/>
              <a:buNone/>
              <a:defRPr/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5pPr>
            <a:lvl6pPr indent="-320039" lvl="5" marL="27432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02" name="Google Shape;202;p47"/>
          <p:cNvSpPr txBox="1"/>
          <p:nvPr>
            <p:ph idx="2" type="body"/>
          </p:nvPr>
        </p:nvSpPr>
        <p:spPr>
          <a:xfrm>
            <a:off x="508002" y="4527448"/>
            <a:ext cx="6447501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3" name="Google Shape;203;p47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47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47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5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theme" Target="../theme/theme6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7"/>
          <p:cNvGrpSpPr/>
          <p:nvPr/>
        </p:nvGrpSpPr>
        <p:grpSpPr>
          <a:xfrm>
            <a:off x="0" y="-7937"/>
            <a:ext cx="9144000" cy="6865937"/>
            <a:chOff x="0" y="-8467"/>
            <a:chExt cx="12192000" cy="6866467"/>
          </a:xfrm>
        </p:grpSpPr>
        <p:cxnSp>
          <p:nvCxnSpPr>
            <p:cNvPr id="11" name="Google Shape;11;p27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rnd" cmpd="sng" w="9525">
              <a:solidFill>
                <a:srgbClr val="BFBFB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2" name="Google Shape;12;p27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rnd" cmpd="sng" w="9525">
              <a:solidFill>
                <a:srgbClr val="D9D9D9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3" name="Google Shape;13;p27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7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7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216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7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6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7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6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7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21600" name="adj"/>
              </a:avLst>
            </a:prstGeom>
            <a:solidFill>
              <a:schemeClr val="accent1">
                <a:alpha val="7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7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2160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" name="Google Shape;21;p27"/>
          <p:cNvSpPr txBox="1"/>
          <p:nvPr>
            <p:ph type="title"/>
          </p:nvPr>
        </p:nvSpPr>
        <p:spPr>
          <a:xfrm>
            <a:off x="508000" y="609600"/>
            <a:ext cx="6446837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b="0" i="0" sz="2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" name="Google Shape;22;p27"/>
          <p:cNvSpPr txBox="1"/>
          <p:nvPr>
            <p:ph idx="1" type="body"/>
          </p:nvPr>
        </p:nvSpPr>
        <p:spPr>
          <a:xfrm>
            <a:off x="508000" y="2160587"/>
            <a:ext cx="6446837" cy="3881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►"/>
              <a:defRPr b="0" i="0" sz="135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89560" lvl="1" marL="914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81939" lvl="2" marL="1371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►"/>
              <a:defRPr b="0" i="0" sz="105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74319" lvl="3" marL="1828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74320" lvl="4" marL="22860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74320" lvl="5" marL="2743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74320" lvl="6" marL="3200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74320" lvl="7" marL="3657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74320" lvl="8" marL="4114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" name="Google Shape;23;p27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27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27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26"/>
          <p:cNvGrpSpPr/>
          <p:nvPr/>
        </p:nvGrpSpPr>
        <p:grpSpPr>
          <a:xfrm>
            <a:off x="0" y="-7937"/>
            <a:ext cx="9144000" cy="6865937"/>
            <a:chOff x="0" y="-8467"/>
            <a:chExt cx="12192000" cy="6866467"/>
          </a:xfrm>
        </p:grpSpPr>
        <p:cxnSp>
          <p:nvCxnSpPr>
            <p:cNvPr id="34" name="Google Shape;34;p26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rnd" cmpd="sng" w="9525">
              <a:solidFill>
                <a:srgbClr val="BFBFB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35" name="Google Shape;35;p26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rnd" cmpd="sng" w="9525">
              <a:solidFill>
                <a:srgbClr val="D9D9D9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36" name="Google Shape;36;p26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26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216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26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6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6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6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6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21600" name="adj"/>
              </a:avLst>
            </a:prstGeom>
            <a:solidFill>
              <a:schemeClr val="accent1">
                <a:alpha val="7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6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2160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" name="Google Shape;44;p26"/>
          <p:cNvSpPr txBox="1"/>
          <p:nvPr>
            <p:ph type="title"/>
          </p:nvPr>
        </p:nvSpPr>
        <p:spPr>
          <a:xfrm>
            <a:off x="508000" y="609600"/>
            <a:ext cx="6446837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b="0" i="0" sz="2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5" name="Google Shape;45;p26"/>
          <p:cNvSpPr txBox="1"/>
          <p:nvPr>
            <p:ph idx="1" type="body"/>
          </p:nvPr>
        </p:nvSpPr>
        <p:spPr>
          <a:xfrm>
            <a:off x="508000" y="2160587"/>
            <a:ext cx="6446837" cy="3881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►"/>
              <a:defRPr b="0" i="0" sz="135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89560" lvl="1" marL="914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81939" lvl="2" marL="1371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►"/>
              <a:defRPr b="0" i="0" sz="105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74319" lvl="3" marL="1828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74320" lvl="4" marL="22860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74320" lvl="5" marL="2743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74320" lvl="6" marL="3200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74320" lvl="7" marL="3657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74320" lvl="8" marL="4114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6" name="Google Shape;46;p26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26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26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30"/>
          <p:cNvGrpSpPr/>
          <p:nvPr/>
        </p:nvGrpSpPr>
        <p:grpSpPr>
          <a:xfrm>
            <a:off x="0" y="-7937"/>
            <a:ext cx="9144000" cy="6865937"/>
            <a:chOff x="0" y="-8467"/>
            <a:chExt cx="12192000" cy="6866467"/>
          </a:xfrm>
        </p:grpSpPr>
        <p:cxnSp>
          <p:nvCxnSpPr>
            <p:cNvPr id="57" name="Google Shape;57;p30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rnd" cmpd="sng" w="9525">
              <a:solidFill>
                <a:srgbClr val="BFBFB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8" name="Google Shape;58;p30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rnd" cmpd="sng" w="9525">
              <a:solidFill>
                <a:srgbClr val="D9D9D9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59" name="Google Shape;59;p30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30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30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216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30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6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30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6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30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21600" name="adj"/>
              </a:avLst>
            </a:prstGeom>
            <a:solidFill>
              <a:schemeClr val="accent1">
                <a:alpha val="7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30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" name="Google Shape;67;p30"/>
          <p:cNvSpPr txBox="1"/>
          <p:nvPr>
            <p:ph type="title"/>
          </p:nvPr>
        </p:nvSpPr>
        <p:spPr>
          <a:xfrm>
            <a:off x="508000" y="609600"/>
            <a:ext cx="6446837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b="0" i="0" sz="2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8" name="Google Shape;68;p30"/>
          <p:cNvSpPr txBox="1"/>
          <p:nvPr>
            <p:ph idx="1" type="body"/>
          </p:nvPr>
        </p:nvSpPr>
        <p:spPr>
          <a:xfrm>
            <a:off x="508000" y="2160587"/>
            <a:ext cx="6446837" cy="3881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►"/>
              <a:defRPr b="0" i="0" sz="135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89560" lvl="1" marL="914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81939" lvl="2" marL="1371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►"/>
              <a:defRPr b="0" i="0" sz="105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74319" lvl="3" marL="1828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74320" lvl="4" marL="22860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74320" lvl="5" marL="2743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74320" lvl="6" marL="3200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74320" lvl="7" marL="3657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74320" lvl="8" marL="4114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9" name="Google Shape;69;p30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30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30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44"/>
          <p:cNvGrpSpPr/>
          <p:nvPr/>
        </p:nvGrpSpPr>
        <p:grpSpPr>
          <a:xfrm>
            <a:off x="0" y="-7937"/>
            <a:ext cx="9144000" cy="6865937"/>
            <a:chOff x="0" y="-8467"/>
            <a:chExt cx="12192000" cy="6866467"/>
          </a:xfrm>
        </p:grpSpPr>
        <p:cxnSp>
          <p:nvCxnSpPr>
            <p:cNvPr id="156" name="Google Shape;156;p44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rnd" cmpd="sng" w="9525">
              <a:solidFill>
                <a:srgbClr val="BFBFB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57" name="Google Shape;157;p44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rnd" cmpd="sng" w="9525">
              <a:solidFill>
                <a:srgbClr val="D9D9D9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58" name="Google Shape;158;p44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44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44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216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44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6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44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6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44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44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21600" name="adj"/>
              </a:avLst>
            </a:prstGeom>
            <a:solidFill>
              <a:schemeClr val="accent1">
                <a:alpha val="7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44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6" name="Google Shape;166;p44"/>
          <p:cNvSpPr txBox="1"/>
          <p:nvPr/>
        </p:nvSpPr>
        <p:spPr>
          <a:xfrm>
            <a:off x="406400" y="79057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E474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rgbClr val="C0E474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67" name="Google Shape;167;p44"/>
          <p:cNvSpPr txBox="1"/>
          <p:nvPr/>
        </p:nvSpPr>
        <p:spPr>
          <a:xfrm>
            <a:off x="6669087" y="2886075"/>
            <a:ext cx="457200" cy="58578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E474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rgbClr val="C0E474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  <p:sp>
        <p:nvSpPr>
          <p:cNvPr id="168" name="Google Shape;168;p44"/>
          <p:cNvSpPr txBox="1"/>
          <p:nvPr>
            <p:ph type="title"/>
          </p:nvPr>
        </p:nvSpPr>
        <p:spPr>
          <a:xfrm>
            <a:off x="508000" y="609600"/>
            <a:ext cx="6446837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b="0" i="0" sz="2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9" name="Google Shape;169;p44"/>
          <p:cNvSpPr txBox="1"/>
          <p:nvPr>
            <p:ph idx="1" type="body"/>
          </p:nvPr>
        </p:nvSpPr>
        <p:spPr>
          <a:xfrm>
            <a:off x="508000" y="2160587"/>
            <a:ext cx="6446837" cy="3881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►"/>
              <a:defRPr b="0" i="0" sz="135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89560" lvl="1" marL="914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81939" lvl="2" marL="1371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►"/>
              <a:defRPr b="0" i="0" sz="105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74319" lvl="3" marL="1828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74320" lvl="4" marL="22860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74320" lvl="5" marL="2743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74320" lvl="6" marL="3200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74320" lvl="7" marL="3657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74320" lvl="8" marL="4114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70" name="Google Shape;170;p44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1" name="Google Shape;171;p44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2" name="Google Shape;172;p44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46"/>
          <p:cNvGrpSpPr/>
          <p:nvPr/>
        </p:nvGrpSpPr>
        <p:grpSpPr>
          <a:xfrm>
            <a:off x="0" y="-7937"/>
            <a:ext cx="9144000" cy="6865937"/>
            <a:chOff x="0" y="-8467"/>
            <a:chExt cx="12192000" cy="6866467"/>
          </a:xfrm>
        </p:grpSpPr>
        <p:cxnSp>
          <p:nvCxnSpPr>
            <p:cNvPr id="182" name="Google Shape;182;p46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rnd" cmpd="sng" w="9525">
              <a:solidFill>
                <a:srgbClr val="BFBFBF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83" name="Google Shape;183;p46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rnd" cmpd="sng" w="9525">
              <a:solidFill>
                <a:srgbClr val="D9D9D9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84" name="Google Shape;184;p46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46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4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216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46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6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46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69803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46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4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21600" name="adj"/>
              </a:avLst>
            </a:prstGeom>
            <a:solidFill>
              <a:schemeClr val="accent1">
                <a:alpha val="7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46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2" name="Google Shape;192;p46"/>
          <p:cNvSpPr txBox="1"/>
          <p:nvPr/>
        </p:nvSpPr>
        <p:spPr>
          <a:xfrm>
            <a:off x="406400" y="79057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E474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rgbClr val="C0E474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93" name="Google Shape;193;p46"/>
          <p:cNvSpPr txBox="1"/>
          <p:nvPr/>
        </p:nvSpPr>
        <p:spPr>
          <a:xfrm>
            <a:off x="6669087" y="2886075"/>
            <a:ext cx="457200" cy="58578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E474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rgbClr val="C0E474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  <p:sp>
        <p:nvSpPr>
          <p:cNvPr id="194" name="Google Shape;194;p46"/>
          <p:cNvSpPr txBox="1"/>
          <p:nvPr>
            <p:ph type="title"/>
          </p:nvPr>
        </p:nvSpPr>
        <p:spPr>
          <a:xfrm>
            <a:off x="508000" y="609600"/>
            <a:ext cx="6446837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b="0" i="0" sz="2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5" name="Google Shape;195;p46"/>
          <p:cNvSpPr txBox="1"/>
          <p:nvPr>
            <p:ph idx="1" type="body"/>
          </p:nvPr>
        </p:nvSpPr>
        <p:spPr>
          <a:xfrm>
            <a:off x="508000" y="2160587"/>
            <a:ext cx="6446837" cy="3881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97180" lvl="0" marL="457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►"/>
              <a:defRPr b="0" i="0" sz="135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89560" lvl="1" marL="914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81939" lvl="2" marL="1371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►"/>
              <a:defRPr b="0" i="0" sz="105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74319" lvl="3" marL="1828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74320" lvl="4" marL="22860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74320" lvl="5" marL="2743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74320" lvl="6" marL="3200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74320" lvl="7" marL="3657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74320" lvl="8" marL="4114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6" name="Google Shape;196;p46"/>
          <p:cNvSpPr txBox="1"/>
          <p:nvPr>
            <p:ph idx="10" type="dt"/>
          </p:nvPr>
        </p:nvSpPr>
        <p:spPr>
          <a:xfrm>
            <a:off x="5403850" y="6042025"/>
            <a:ext cx="6842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7" name="Google Shape;197;p46"/>
          <p:cNvSpPr txBox="1"/>
          <p:nvPr>
            <p:ph idx="11" type="ftr"/>
          </p:nvPr>
        </p:nvSpPr>
        <p:spPr>
          <a:xfrm>
            <a:off x="508000" y="6042025"/>
            <a:ext cx="47228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8" name="Google Shape;198;p46"/>
          <p:cNvSpPr txBox="1"/>
          <p:nvPr>
            <p:ph idx="12" type="sldNum"/>
          </p:nvPr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  <a:defRPr b="0" i="0" sz="6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9.png"/><Relationship Id="rId10" Type="http://schemas.openxmlformats.org/officeDocument/2006/relationships/image" Target="../media/image3.png"/><Relationship Id="rId13" Type="http://schemas.openxmlformats.org/officeDocument/2006/relationships/image" Target="../media/image1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1.jpg"/><Relationship Id="rId9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5.jpg"/><Relationship Id="rId7" Type="http://schemas.openxmlformats.org/officeDocument/2006/relationships/image" Target="../media/image2.png"/><Relationship Id="rId8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7.png"/><Relationship Id="rId7" Type="http://schemas.openxmlformats.org/officeDocument/2006/relationships/image" Target="../media/image38.png"/><Relationship Id="rId8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23.png"/><Relationship Id="rId5" Type="http://schemas.openxmlformats.org/officeDocument/2006/relationships/image" Target="../media/image36.png"/><Relationship Id="rId6" Type="http://schemas.openxmlformats.org/officeDocument/2006/relationships/image" Target="../media/image2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25.png"/><Relationship Id="rId5" Type="http://schemas.openxmlformats.org/officeDocument/2006/relationships/image" Target="../media/image3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0.png"/><Relationship Id="rId4" Type="http://schemas.openxmlformats.org/officeDocument/2006/relationships/image" Target="../media/image24.png"/><Relationship Id="rId5" Type="http://schemas.openxmlformats.org/officeDocument/2006/relationships/image" Target="../media/image3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Relationship Id="rId5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Relationship Id="rId4" Type="http://schemas.openxmlformats.org/officeDocument/2006/relationships/image" Target="../media/image26.png"/><Relationship Id="rId5" Type="http://schemas.openxmlformats.org/officeDocument/2006/relationships/image" Target="../media/image3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7.png"/><Relationship Id="rId4" Type="http://schemas.openxmlformats.org/officeDocument/2006/relationships/image" Target="../media/image33.png"/><Relationship Id="rId5" Type="http://schemas.openxmlformats.org/officeDocument/2006/relationships/image" Target="../media/image3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9.png"/><Relationship Id="rId4" Type="http://schemas.openxmlformats.org/officeDocument/2006/relationships/image" Target="../media/image43.png"/><Relationship Id="rId5" Type="http://schemas.openxmlformats.org/officeDocument/2006/relationships/image" Target="../media/image4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0.png"/><Relationship Id="rId4" Type="http://schemas.openxmlformats.org/officeDocument/2006/relationships/image" Target="../media/image49.png"/><Relationship Id="rId5" Type="http://schemas.openxmlformats.org/officeDocument/2006/relationships/image" Target="../media/image4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4.png"/><Relationship Id="rId4" Type="http://schemas.openxmlformats.org/officeDocument/2006/relationships/image" Target="../media/image46.jpg"/><Relationship Id="rId5" Type="http://schemas.openxmlformats.org/officeDocument/2006/relationships/image" Target="../media/image5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1.png"/><Relationship Id="rId4" Type="http://schemas.openxmlformats.org/officeDocument/2006/relationships/image" Target="../media/image48.png"/><Relationship Id="rId5" Type="http://schemas.openxmlformats.org/officeDocument/2006/relationships/image" Target="../media/image4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0.png"/><Relationship Id="rId4" Type="http://schemas.openxmlformats.org/officeDocument/2006/relationships/image" Target="../media/image45.png"/><Relationship Id="rId5" Type="http://schemas.openxmlformats.org/officeDocument/2006/relationships/image" Target="../media/image5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ts val="600"/>
              <a:buFont typeface="Trebuchet MS"/>
              <a:buNone/>
            </a:pPr>
            <a:fld id="{00000000-1234-1234-1234-123412341234}" type="slidenum">
              <a:rPr b="0" i="0" lang="en-US" sz="600" u="none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/>
          </a:p>
        </p:txBody>
      </p:sp>
      <p:grpSp>
        <p:nvGrpSpPr>
          <p:cNvPr id="211" name="Google Shape;211;p1"/>
          <p:cNvGrpSpPr/>
          <p:nvPr/>
        </p:nvGrpSpPr>
        <p:grpSpPr>
          <a:xfrm>
            <a:off x="-76200" y="755650"/>
            <a:ext cx="9369798" cy="5324016"/>
            <a:chOff x="-76200" y="-161364"/>
            <a:chExt cx="18586290" cy="10650650"/>
          </a:xfrm>
        </p:grpSpPr>
        <p:grpSp>
          <p:nvGrpSpPr>
            <p:cNvPr id="212" name="Google Shape;212;p1"/>
            <p:cNvGrpSpPr/>
            <p:nvPr/>
          </p:nvGrpSpPr>
          <p:grpSpPr>
            <a:xfrm>
              <a:off x="-76200" y="9054391"/>
              <a:ext cx="18586290" cy="1434895"/>
              <a:chOff x="141316" y="10666499"/>
              <a:chExt cx="18435377" cy="1242817"/>
            </a:xfrm>
          </p:grpSpPr>
          <p:sp>
            <p:nvSpPr>
              <p:cNvPr id="213" name="Google Shape;213;p1"/>
              <p:cNvSpPr txBox="1"/>
              <p:nvPr/>
            </p:nvSpPr>
            <p:spPr>
              <a:xfrm>
                <a:off x="141316" y="10666499"/>
                <a:ext cx="18286857" cy="123261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" name="Google Shape;214;p1"/>
              <p:cNvSpPr txBox="1"/>
              <p:nvPr/>
            </p:nvSpPr>
            <p:spPr>
              <a:xfrm>
                <a:off x="15111393" y="10682616"/>
                <a:ext cx="3465300" cy="122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6CA2"/>
                  </a:buClr>
                  <a:buSzPts val="800"/>
                  <a:buFont typeface="Arial"/>
                  <a:buNone/>
                </a:pPr>
                <a:r>
                  <a:rPr b="0" i="0" lang="en-US" sz="800" u="none">
                    <a:solidFill>
                      <a:srgbClr val="006CA2"/>
                    </a:solidFill>
                    <a:latin typeface="Arial"/>
                    <a:ea typeface="Arial"/>
                    <a:cs typeface="Arial"/>
                    <a:sym typeface="Arial"/>
                  </a:rPr>
                  <a:t>Саратовский государственный университет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6CA2"/>
                  </a:buClr>
                  <a:buSzPts val="800"/>
                  <a:buFont typeface="Arial"/>
                  <a:buNone/>
                </a:pPr>
                <a:r>
                  <a:rPr b="0" i="0" lang="en-US" sz="800" u="none">
                    <a:solidFill>
                      <a:srgbClr val="006CA2"/>
                    </a:solidFill>
                    <a:latin typeface="Arial"/>
                    <a:ea typeface="Arial"/>
                    <a:cs typeface="Arial"/>
                    <a:sym typeface="Arial"/>
                  </a:rPr>
                  <a:t>генетики, биотехнологии и инженерии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6CA2"/>
                  </a:buClr>
                  <a:buSzPts val="800"/>
                  <a:buFont typeface="Arial"/>
                  <a:buNone/>
                </a:pPr>
                <a:r>
                  <a:rPr b="0" i="0" lang="en-US" sz="800" u="none">
                    <a:solidFill>
                      <a:srgbClr val="006CA2"/>
                    </a:solidFill>
                    <a:latin typeface="Arial"/>
                    <a:ea typeface="Arial"/>
                    <a:cs typeface="Arial"/>
                    <a:sym typeface="Arial"/>
                  </a:rPr>
                  <a:t>имени Н.И. Вавилова</a:t>
                </a:r>
                <a:endParaRPr/>
              </a:p>
            </p:txBody>
          </p:sp>
        </p:grpSp>
        <p:grpSp>
          <p:nvGrpSpPr>
            <p:cNvPr id="215" name="Google Shape;215;p1"/>
            <p:cNvGrpSpPr/>
            <p:nvPr/>
          </p:nvGrpSpPr>
          <p:grpSpPr>
            <a:xfrm>
              <a:off x="57841" y="-161364"/>
              <a:ext cx="18288000" cy="10552670"/>
              <a:chOff x="0" y="-170420"/>
              <a:chExt cx="18288000" cy="10552670"/>
            </a:xfrm>
          </p:grpSpPr>
          <p:grpSp>
            <p:nvGrpSpPr>
              <p:cNvPr id="216" name="Google Shape;216;p1"/>
              <p:cNvGrpSpPr/>
              <p:nvPr/>
            </p:nvGrpSpPr>
            <p:grpSpPr>
              <a:xfrm>
                <a:off x="39243" y="9146724"/>
                <a:ext cx="14981646" cy="1235526"/>
                <a:chOff x="39243" y="9146724"/>
                <a:chExt cx="14981646" cy="1235526"/>
              </a:xfrm>
            </p:grpSpPr>
            <p:pic>
              <p:nvPicPr>
                <p:cNvPr id="217" name="Google Shape;217;p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6611390" y="9146724"/>
                  <a:ext cx="2656410" cy="11396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8" name="Google Shape;218;p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3157582" y="9216390"/>
                  <a:ext cx="3322937" cy="10287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9" name="Google Shape;219;p1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1975254" y="9174424"/>
                  <a:ext cx="1714500" cy="109916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0" name="Google Shape;220;p1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28085" l="0" r="2455" t="31270"/>
                <a:stretch/>
              </p:blipFill>
              <p:spPr>
                <a:xfrm>
                  <a:off x="9143999" y="9201149"/>
                  <a:ext cx="2743202" cy="11430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1" name="Google Shape;221;p1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9407" l="0" r="64736" t="15332"/>
                <a:stretch/>
              </p:blipFill>
              <p:spPr>
                <a:xfrm>
                  <a:off x="13818731" y="9163050"/>
                  <a:ext cx="1202158" cy="1219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2" name="Google Shape;222;p1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39243" y="9288780"/>
                  <a:ext cx="2987468" cy="8839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23" name="Google Shape;223;p1"/>
              <p:cNvGrpSpPr/>
              <p:nvPr/>
            </p:nvGrpSpPr>
            <p:grpSpPr>
              <a:xfrm>
                <a:off x="0" y="-170420"/>
                <a:ext cx="18288000" cy="2201728"/>
                <a:chOff x="0" y="-170420"/>
                <a:chExt cx="18288000" cy="2201728"/>
              </a:xfrm>
            </p:grpSpPr>
            <p:sp>
              <p:nvSpPr>
                <p:cNvPr id="224" name="Google Shape;224;p1"/>
                <p:cNvSpPr txBox="1"/>
                <p:nvPr/>
              </p:nvSpPr>
              <p:spPr>
                <a:xfrm>
                  <a:off x="0" y="0"/>
                  <a:ext cx="18288000" cy="198868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225" name="Google Shape;225;p1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0" l="0" r="0" t="0"/>
                <a:stretch/>
              </p:blipFill>
              <p:spPr>
                <a:xfrm>
                  <a:off x="12801600" y="-170420"/>
                  <a:ext cx="3238650" cy="2159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6" name="Google Shape;226;p1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5237481" y="-44912"/>
                  <a:ext cx="2936369" cy="20762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7" name="Google Shape;227;p1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0732201" y="78583"/>
                  <a:ext cx="2486106" cy="177259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8" name="Google Shape;228;p1"/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 b="0" l="0" r="0" t="0"/>
                <a:stretch/>
              </p:blipFill>
              <p:spPr>
                <a:xfrm>
                  <a:off x="8529544" y="46939"/>
                  <a:ext cx="1890712" cy="183588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9" name="Google Shape;229;p1"/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 b="0" l="0" r="0" t="0"/>
                <a:stretch/>
              </p:blipFill>
              <p:spPr>
                <a:xfrm>
                  <a:off x="5884224" y="456387"/>
                  <a:ext cx="2489348" cy="10759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30" name="Google Shape;230;p1"/>
                <p:cNvSpPr txBox="1"/>
                <p:nvPr/>
              </p:nvSpPr>
              <p:spPr>
                <a:xfrm>
                  <a:off x="228598" y="456388"/>
                  <a:ext cx="5654481" cy="11695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Open Sans"/>
                    <a:buNone/>
                  </a:pPr>
                  <a:r>
                    <a:rPr b="1" i="0" lang="en-US" sz="1600" u="none">
                      <a:solidFill>
                        <a:srgbClr val="000000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ПРОДОВОЛЬСТВЕННАЯ</a:t>
                  </a:r>
                  <a:endParaRPr/>
                </a:p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Open Sans"/>
                    <a:buNone/>
                  </a:pPr>
                  <a:r>
                    <a:rPr b="1" i="0" lang="en-US" sz="1600" u="none">
                      <a:solidFill>
                        <a:srgbClr val="000000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 БЕЗОПАСНОСТЬ</a:t>
                  </a:r>
                  <a:endParaRPr/>
                </a:p>
              </p:txBody>
            </p:sp>
          </p:grpSp>
        </p:grpSp>
      </p:grpSp>
      <p:sp>
        <p:nvSpPr>
          <p:cNvPr id="231" name="Google Shape;231;p1"/>
          <p:cNvSpPr txBox="1"/>
          <p:nvPr/>
        </p:nvSpPr>
        <p:spPr>
          <a:xfrm>
            <a:off x="265112" y="1903412"/>
            <a:ext cx="7894637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Министерство науки и высшего образования Российской Федерации</a:t>
            </a:r>
            <a:br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ФЕДЕРАЛЬНОЕ ГОСУДАРСТВЕННОЕ БЮДЖЕТНОЕ ОБРАЗОВАТЕЛЬНОЕ УЧРЕЖДЕНИЕ </a:t>
            </a:r>
            <a:br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ВЫСШЕГО ОБРАЗОВАНИЯ</a:t>
            </a:r>
            <a:br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«ОРЕНБУРГСКИЙ ГОСУДАРСТВЕННЫЙ УНИВЕРСИТЕТ»</a:t>
            </a:r>
            <a:br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Факультет прикладной биотехнологии и инженерии</a:t>
            </a:r>
            <a:br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пищевой биотехнологии</a:t>
            </a:r>
            <a:endParaRPr/>
          </a:p>
        </p:txBody>
      </p:sp>
      <p:sp>
        <p:nvSpPr>
          <p:cNvPr id="232" name="Google Shape;232;p1"/>
          <p:cNvSpPr txBox="1"/>
          <p:nvPr/>
        </p:nvSpPr>
        <p:spPr>
          <a:xfrm>
            <a:off x="282575" y="3365500"/>
            <a:ext cx="8305800" cy="898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Ультразвуковые технологии переработки органического сырья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(на примере получения плодоовощных экстрактов)</a:t>
            </a:r>
            <a:endParaRPr/>
          </a:p>
        </p:txBody>
      </p:sp>
      <p:sp>
        <p:nvSpPr>
          <p:cNvPr id="233" name="Google Shape;233;p1"/>
          <p:cNvSpPr txBox="1"/>
          <p:nvPr/>
        </p:nvSpPr>
        <p:spPr>
          <a:xfrm>
            <a:off x="457200" y="4570412"/>
            <a:ext cx="5265737" cy="51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b="0" i="0" lang="en-US" sz="16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Руководитель темы: доцент кафедры пищевой биотехнологии к.т.н., доцент Быков А.В.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240" name="Google Shape;240;p2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241" name="Google Shape;241;p2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pic>
        <p:nvPicPr>
          <p:cNvPr id="242" name="Google Shape;24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862" y="434975"/>
            <a:ext cx="3581400" cy="550862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"/>
          <p:cNvSpPr txBox="1"/>
          <p:nvPr/>
        </p:nvSpPr>
        <p:spPr>
          <a:xfrm>
            <a:off x="727075" y="5943600"/>
            <a:ext cx="35655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2  – Стадии развития кавитационного пузырька</a:t>
            </a:r>
            <a:endParaRPr/>
          </a:p>
        </p:txBody>
      </p:sp>
      <p:pic>
        <p:nvPicPr>
          <p:cNvPr id="244" name="Google Shape;244;p2"/>
          <p:cNvPicPr preferRelativeResize="0"/>
          <p:nvPr/>
        </p:nvPicPr>
        <p:blipFill rotWithShape="1">
          <a:blip r:embed="rId4">
            <a:alphaModFix/>
          </a:blip>
          <a:srcRect b="1836" l="983" r="982" t="1419"/>
          <a:stretch/>
        </p:blipFill>
        <p:spPr>
          <a:xfrm>
            <a:off x="4679950" y="1208088"/>
            <a:ext cx="3933825" cy="3048000"/>
          </a:xfrm>
          <a:prstGeom prst="rect">
            <a:avLst/>
          </a:prstGeom>
          <a:noFill/>
          <a:ln cap="flat" cmpd="sng" w="19050">
            <a:solidFill>
              <a:srgbClr val="D5CFB8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245" name="Google Shape;245;p2"/>
          <p:cNvSpPr txBox="1"/>
          <p:nvPr/>
        </p:nvSpPr>
        <p:spPr>
          <a:xfrm>
            <a:off x="4132262" y="4495800"/>
            <a:ext cx="5029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3 - Ультразвуковой диспергатор УЗД 2-0,4/22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251" name="Google Shape;251;p3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252" name="Google Shape;252;p3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pic>
        <p:nvPicPr>
          <p:cNvPr id="253" name="Google Shape;25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4837" y="817562"/>
            <a:ext cx="1944687" cy="233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92500" y="803275"/>
            <a:ext cx="2482850" cy="219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"/>
          <p:cNvSpPr txBox="1"/>
          <p:nvPr/>
        </p:nvSpPr>
        <p:spPr>
          <a:xfrm>
            <a:off x="395287" y="84137"/>
            <a:ext cx="835342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49262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Times New Roman"/>
              <a:buNone/>
            </a:pPr>
            <a:r>
              <a:rPr b="1" i="0" lang="en-US" sz="1800" u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Устройства для реализации ультразвуковых технологии</a:t>
            </a:r>
            <a:endParaRPr/>
          </a:p>
        </p:txBody>
      </p:sp>
      <p:sp>
        <p:nvSpPr>
          <p:cNvPr id="256" name="Google Shape;256;p3"/>
          <p:cNvSpPr txBox="1"/>
          <p:nvPr/>
        </p:nvSpPr>
        <p:spPr>
          <a:xfrm>
            <a:off x="3132137" y="2940050"/>
            <a:ext cx="33845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</a:pPr>
            <a:r>
              <a:rPr b="0" i="0" lang="en-US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Устройство для получения жидких однородных смесей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</a:pPr>
            <a:r>
              <a:rPr b="0" i="0" lang="en-US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Патент на изобретение № 2689627</a:t>
            </a:r>
            <a:endParaRPr/>
          </a:p>
        </p:txBody>
      </p:sp>
      <p:sp>
        <p:nvSpPr>
          <p:cNvPr id="257" name="Google Shape;257;p3"/>
          <p:cNvSpPr txBox="1"/>
          <p:nvPr/>
        </p:nvSpPr>
        <p:spPr>
          <a:xfrm>
            <a:off x="204787" y="2965450"/>
            <a:ext cx="2927350" cy="415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</a:pPr>
            <a:r>
              <a:rPr b="0" i="0" lang="en-US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Устройство для получения однородных смесей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</a:pPr>
            <a:r>
              <a:rPr b="0" i="0" lang="en-US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Патент на изобретение № 2688599</a:t>
            </a:r>
            <a:endParaRPr/>
          </a:p>
        </p:txBody>
      </p:sp>
      <p:pic>
        <p:nvPicPr>
          <p:cNvPr descr="уст" id="258" name="Google Shape;258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3850" y="3449637"/>
            <a:ext cx="2087562" cy="2544762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"/>
          <p:cNvSpPr txBox="1"/>
          <p:nvPr/>
        </p:nvSpPr>
        <p:spPr>
          <a:xfrm>
            <a:off x="298450" y="5938837"/>
            <a:ext cx="2138362" cy="246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</a:pPr>
            <a:r>
              <a:rPr b="0" i="0" lang="en-US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Устройство для очистки воды </a:t>
            </a:r>
            <a:endParaRPr/>
          </a:p>
        </p:txBody>
      </p:sp>
      <p:pic>
        <p:nvPicPr>
          <p:cNvPr id="260" name="Google Shape;260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09912" y="3586162"/>
            <a:ext cx="2398712" cy="27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15100" y="731837"/>
            <a:ext cx="2160587" cy="2608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515100" y="3586162"/>
            <a:ext cx="2089150" cy="280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268" name="Google Shape;268;p4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269" name="Google Shape;269;p4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sp>
        <p:nvSpPr>
          <p:cNvPr id="270" name="Google Shape;270;p4"/>
          <p:cNvSpPr txBox="1"/>
          <p:nvPr/>
        </p:nvSpPr>
        <p:spPr>
          <a:xfrm>
            <a:off x="395287" y="260350"/>
            <a:ext cx="8353425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49262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Times New Roman"/>
              <a:buNone/>
            </a:pPr>
            <a:r>
              <a:rPr b="1" i="0" lang="en-US" sz="1800" u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Устройства для контроля кавитационного воздействия на органические вещества</a:t>
            </a:r>
            <a:endParaRPr/>
          </a:p>
        </p:txBody>
      </p:sp>
      <p:pic>
        <p:nvPicPr>
          <p:cNvPr id="271" name="Google Shape;27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287" y="1412875"/>
            <a:ext cx="4251325" cy="306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700" y="4652962"/>
            <a:ext cx="3213100" cy="427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51500" y="1052512"/>
            <a:ext cx="2449512" cy="2808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16462" y="3860800"/>
            <a:ext cx="4032250" cy="2316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280" name="Google Shape;280;p5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281" name="Google Shape;281;p5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82" name="Google Shape;282;p5"/>
          <p:cNvSpPr txBox="1"/>
          <p:nvPr/>
        </p:nvSpPr>
        <p:spPr>
          <a:xfrm>
            <a:off x="906462" y="307975"/>
            <a:ext cx="7439025" cy="36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b="1" i="0" lang="en-US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исследования качества исходного плодоовощного сырья</a:t>
            </a:r>
            <a:r>
              <a:rPr b="0" i="0" lang="en-US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283" name="Google Shape;283;p5"/>
          <p:cNvSpPr txBox="1"/>
          <p:nvPr/>
        </p:nvSpPr>
        <p:spPr>
          <a:xfrm>
            <a:off x="906462" y="838200"/>
            <a:ext cx="6659562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Таблица 1 – Химический состав плодов рябины, смородины и листьев шпината</a:t>
            </a:r>
            <a:endParaRPr/>
          </a:p>
        </p:txBody>
      </p:sp>
      <p:graphicFrame>
        <p:nvGraphicFramePr>
          <p:cNvPr id="284" name="Google Shape;284;p5"/>
          <p:cNvGraphicFramePr/>
          <p:nvPr/>
        </p:nvGraphicFramePr>
        <p:xfrm>
          <a:off x="457200" y="121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{87741B02-B3C3-4249-B5E2-A606AD5860BB}</a:tableStyleId>
              </a:tblPr>
              <a:tblGrid>
                <a:gridCol w="3810000"/>
                <a:gridCol w="1447800"/>
                <a:gridCol w="1547800"/>
                <a:gridCol w="1500175"/>
              </a:tblGrid>
              <a:tr h="27462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Trebuchet MS"/>
                        <a:buNone/>
                      </a:pPr>
                      <a:r>
                        <a:t/>
                      </a:r>
                      <a:endParaRPr b="1" i="0" sz="13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Показатели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сырья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4873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Плоды </a:t>
                      </a:r>
                      <a:endParaRPr b="1" i="0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рябины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Плоды </a:t>
                      </a:r>
                      <a:endParaRPr b="1" i="0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смородины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Листья </a:t>
                      </a:r>
                      <a:endParaRPr b="1" i="0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шпината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влаги, %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68,48±2,03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78,11±1,27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79,44±3,72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0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растворимых сухих веществ, %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17,83±0,21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9,54±0,57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1,57±0,36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общего сахара, %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7,27±0,58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6,56±0,06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1,79±0,01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0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органических кислот, %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1,68±0,01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4,81±0,07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0,09±0,001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клетчатки, %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3,1±0,07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2,9±0,01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0,8±0,01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пектиновых веществ, %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1,9±0,03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0,8±0,01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0,7±0,01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0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витамина С, мг %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65±2,81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175±2,56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48±1,07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каротина, мг %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8,6± 0,11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0,1±0,001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3,1±0,06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5" name="Google Shape;285;p5"/>
          <p:cNvSpPr txBox="1"/>
          <p:nvPr/>
        </p:nvSpPr>
        <p:spPr>
          <a:xfrm>
            <a:off x="977900" y="4595812"/>
            <a:ext cx="3616325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Таблица 2 - Содержание нитратов в сырье</a:t>
            </a:r>
            <a:endParaRPr/>
          </a:p>
        </p:txBody>
      </p:sp>
      <p:graphicFrame>
        <p:nvGraphicFramePr>
          <p:cNvPr id="286" name="Google Shape;286;p5"/>
          <p:cNvGraphicFramePr/>
          <p:nvPr/>
        </p:nvGraphicFramePr>
        <p:xfrm>
          <a:off x="533400" y="4953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{87741B02-B3C3-4249-B5E2-A606AD5860BB}</a:tableStyleId>
              </a:tblPr>
              <a:tblGrid>
                <a:gridCol w="2676525"/>
                <a:gridCol w="1746250"/>
                <a:gridCol w="1746250"/>
                <a:gridCol w="1984375"/>
              </a:tblGrid>
              <a:tr h="28892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Trebuchet MS"/>
                        <a:buNone/>
                      </a:pPr>
                      <a:r>
                        <a:t/>
                      </a:r>
                      <a:endParaRPr b="1" i="0" sz="13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Показатели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сырья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508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Рябина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Смородина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Шпинат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0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Содержание нитратов, мг/кг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32±0,74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48±1,15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1250±25,2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ПДК не более, мг/кг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6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292" name="Google Shape;292;p6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293" name="Google Shape;293;p6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94" name="Google Shape;294;p6"/>
          <p:cNvSpPr txBox="1"/>
          <p:nvPr/>
        </p:nvSpPr>
        <p:spPr>
          <a:xfrm>
            <a:off x="-1296987" y="1535112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p6"/>
          <p:cNvPicPr preferRelativeResize="0"/>
          <p:nvPr/>
        </p:nvPicPr>
        <p:blipFill rotWithShape="1">
          <a:blip r:embed="rId3">
            <a:alphaModFix/>
          </a:blip>
          <a:srcRect b="8818" l="2247" r="22376" t="1543"/>
          <a:stretch/>
        </p:blipFill>
        <p:spPr>
          <a:xfrm>
            <a:off x="838200" y="693737"/>
            <a:ext cx="3429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6"/>
          <p:cNvSpPr txBox="1"/>
          <p:nvPr/>
        </p:nvSpPr>
        <p:spPr>
          <a:xfrm>
            <a:off x="-990600" y="19050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p6"/>
          <p:cNvPicPr preferRelativeResize="0"/>
          <p:nvPr/>
        </p:nvPicPr>
        <p:blipFill rotWithShape="1">
          <a:blip r:embed="rId4">
            <a:alphaModFix/>
          </a:blip>
          <a:srcRect b="14795" l="1588" r="23878" t="2281"/>
          <a:stretch/>
        </p:blipFill>
        <p:spPr>
          <a:xfrm>
            <a:off x="5181600" y="727075"/>
            <a:ext cx="3352800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6"/>
          <p:cNvSpPr txBox="1"/>
          <p:nvPr/>
        </p:nvSpPr>
        <p:spPr>
          <a:xfrm>
            <a:off x="4648200" y="3121025"/>
            <a:ext cx="4191000" cy="64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49262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5 -</a:t>
            </a:r>
            <a:r>
              <a:rPr b="1" i="0" lang="en-US" sz="12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Зависимость содержания растворимых сухих веществ в образцах смородины от температуры и продолжительности экстрагирования </a:t>
            </a:r>
            <a:endParaRPr/>
          </a:p>
        </p:txBody>
      </p:sp>
      <p:sp>
        <p:nvSpPr>
          <p:cNvPr id="299" name="Google Shape;299;p6"/>
          <p:cNvSpPr txBox="1"/>
          <p:nvPr/>
        </p:nvSpPr>
        <p:spPr>
          <a:xfrm>
            <a:off x="304800" y="3121025"/>
            <a:ext cx="4305300" cy="64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085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 4 - Зависимость содержания растворимых сухих веществ в образцах рябины от температуры и продолжительности экстрагирования </a:t>
            </a:r>
            <a:endParaRPr/>
          </a:p>
        </p:txBody>
      </p:sp>
      <p:sp>
        <p:nvSpPr>
          <p:cNvPr id="300" name="Google Shape;300;p6"/>
          <p:cNvSpPr txBox="1"/>
          <p:nvPr/>
        </p:nvSpPr>
        <p:spPr>
          <a:xfrm>
            <a:off x="-1316037" y="150495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p6"/>
          <p:cNvPicPr preferRelativeResize="0"/>
          <p:nvPr/>
        </p:nvPicPr>
        <p:blipFill rotWithShape="1">
          <a:blip r:embed="rId5">
            <a:alphaModFix/>
          </a:blip>
          <a:srcRect b="23782" l="2364" r="25207" t="9033"/>
          <a:stretch/>
        </p:blipFill>
        <p:spPr>
          <a:xfrm>
            <a:off x="2971800" y="3749675"/>
            <a:ext cx="3352800" cy="2560637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6"/>
          <p:cNvSpPr txBox="1"/>
          <p:nvPr/>
        </p:nvSpPr>
        <p:spPr>
          <a:xfrm>
            <a:off x="1600200" y="6264275"/>
            <a:ext cx="57912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085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6 - Зависимость содержания растворимых сухих веществ в образцах шпината от температуры и продолжительности экстрагирования</a:t>
            </a:r>
            <a:endParaRPr/>
          </a:p>
        </p:txBody>
      </p:sp>
      <p:sp>
        <p:nvSpPr>
          <p:cNvPr id="303" name="Google Shape;303;p6"/>
          <p:cNvSpPr txBox="1"/>
          <p:nvPr/>
        </p:nvSpPr>
        <p:spPr>
          <a:xfrm>
            <a:off x="228600" y="152400"/>
            <a:ext cx="8763000" cy="517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085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исследования содержания растворимых сухих веществ в образцах плодоовощного сырья в зависимости от температуры и продолжительности экстрагирования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7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309" name="Google Shape;309;p7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310" name="Google Shape;310;p7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11" name="Google Shape;311;p7"/>
          <p:cNvSpPr txBox="1"/>
          <p:nvPr/>
        </p:nvSpPr>
        <p:spPr>
          <a:xfrm>
            <a:off x="-625475" y="1676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7"/>
          <p:cNvSpPr txBox="1"/>
          <p:nvPr/>
        </p:nvSpPr>
        <p:spPr>
          <a:xfrm>
            <a:off x="152400" y="3116262"/>
            <a:ext cx="4329112" cy="6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49262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7 - Зависимость содержания растворимых сухих веществ в образцах рябины от режима ультразвукового воздействия</a:t>
            </a:r>
            <a:r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313" name="Google Shape;313;p7"/>
          <p:cNvSpPr txBox="1"/>
          <p:nvPr/>
        </p:nvSpPr>
        <p:spPr>
          <a:xfrm>
            <a:off x="-768350" y="1643062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7"/>
          <p:cNvSpPr txBox="1"/>
          <p:nvPr/>
        </p:nvSpPr>
        <p:spPr>
          <a:xfrm>
            <a:off x="4481512" y="3090862"/>
            <a:ext cx="4510087" cy="64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49262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8 - Зависимость содержания растворимых сухих веществ в образцах смородины от режима ультразвукового воздействия </a:t>
            </a:r>
            <a:endParaRPr/>
          </a:p>
        </p:txBody>
      </p:sp>
      <p:sp>
        <p:nvSpPr>
          <p:cNvPr id="315" name="Google Shape;315;p7"/>
          <p:cNvSpPr txBox="1"/>
          <p:nvPr/>
        </p:nvSpPr>
        <p:spPr>
          <a:xfrm>
            <a:off x="-668337" y="164147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7"/>
          <p:cNvSpPr txBox="1"/>
          <p:nvPr/>
        </p:nvSpPr>
        <p:spPr>
          <a:xfrm>
            <a:off x="1295400" y="6324600"/>
            <a:ext cx="59356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49262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 9 - Зависимость содержания растворимых сухих веществ в образцах шпината от режима ультразвукового воздействия</a:t>
            </a:r>
            <a:r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317" name="Google Shape;317;p7"/>
          <p:cNvSpPr txBox="1"/>
          <p:nvPr/>
        </p:nvSpPr>
        <p:spPr>
          <a:xfrm>
            <a:off x="225425" y="55562"/>
            <a:ext cx="8763000" cy="517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085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исследования содержания растворимых сухих веществ в образцах плодоовощного сырья в зависимости от режима ультразвукового воздействия</a:t>
            </a:r>
            <a:endParaRPr/>
          </a:p>
        </p:txBody>
      </p:sp>
      <p:pic>
        <p:nvPicPr>
          <p:cNvPr id="318" name="Google Shape;31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162" y="568325"/>
            <a:ext cx="5102225" cy="261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4387" y="544512"/>
            <a:ext cx="5086350" cy="2617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16162" y="3698875"/>
            <a:ext cx="5148262" cy="2671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8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326" name="Google Shape;326;p8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327" name="Google Shape;327;p8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28" name="Google Shape;328;p8"/>
          <p:cNvSpPr txBox="1"/>
          <p:nvPr/>
        </p:nvSpPr>
        <p:spPr>
          <a:xfrm>
            <a:off x="-93662" y="168592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8"/>
          <p:cNvSpPr txBox="1"/>
          <p:nvPr/>
        </p:nvSpPr>
        <p:spPr>
          <a:xfrm>
            <a:off x="179387" y="3181350"/>
            <a:ext cx="4343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49262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10 - Зависимость содержания общего сахара в образцах рябины от режима ультразвукового воздействия</a:t>
            </a:r>
            <a:r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330" name="Google Shape;330;p8"/>
          <p:cNvSpPr txBox="1"/>
          <p:nvPr/>
        </p:nvSpPr>
        <p:spPr>
          <a:xfrm>
            <a:off x="-238125" y="1585912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8"/>
          <p:cNvSpPr txBox="1"/>
          <p:nvPr/>
        </p:nvSpPr>
        <p:spPr>
          <a:xfrm>
            <a:off x="4506912" y="3184525"/>
            <a:ext cx="4475162" cy="461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49262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 11 -  Зависимость содержания общего сахара в образцах смородины от режима ультразвукового воздействия </a:t>
            </a:r>
            <a:endParaRPr/>
          </a:p>
        </p:txBody>
      </p:sp>
      <p:sp>
        <p:nvSpPr>
          <p:cNvPr id="332" name="Google Shape;332;p8"/>
          <p:cNvSpPr txBox="1"/>
          <p:nvPr/>
        </p:nvSpPr>
        <p:spPr>
          <a:xfrm>
            <a:off x="-187325" y="167005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8"/>
          <p:cNvSpPr txBox="1"/>
          <p:nvPr/>
        </p:nvSpPr>
        <p:spPr>
          <a:xfrm>
            <a:off x="1695450" y="6267450"/>
            <a:ext cx="53768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49262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Рисунок  12 -  Зависимость содержания общего сахара в</a:t>
            </a:r>
            <a:endParaRPr/>
          </a:p>
          <a:p>
            <a:pPr indent="449262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образцах шпината от режима ультразвукового воздействия </a:t>
            </a:r>
            <a:endParaRPr/>
          </a:p>
        </p:txBody>
      </p:sp>
      <p:sp>
        <p:nvSpPr>
          <p:cNvPr id="334" name="Google Shape;334;p8"/>
          <p:cNvSpPr txBox="1"/>
          <p:nvPr/>
        </p:nvSpPr>
        <p:spPr>
          <a:xfrm>
            <a:off x="238125" y="165100"/>
            <a:ext cx="8763000" cy="517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085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исследования содержания общего сахара в образцах плодоовощного сырья в зависимости от режима ультразвукового воздействия</a:t>
            </a:r>
            <a:endParaRPr/>
          </a:p>
        </p:txBody>
      </p:sp>
      <p:pic>
        <p:nvPicPr>
          <p:cNvPr id="335" name="Google Shape;33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04837"/>
            <a:ext cx="5016500" cy="2576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00600" y="642937"/>
            <a:ext cx="5019675" cy="249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14600" y="3646487"/>
            <a:ext cx="5105400" cy="2620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9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343" name="Google Shape;343;p9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344" name="Google Shape;344;p9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45" name="Google Shape;345;p9"/>
          <p:cNvSpPr txBox="1"/>
          <p:nvPr/>
        </p:nvSpPr>
        <p:spPr>
          <a:xfrm>
            <a:off x="-382587" y="164782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9"/>
          <p:cNvSpPr txBox="1"/>
          <p:nvPr/>
        </p:nvSpPr>
        <p:spPr>
          <a:xfrm>
            <a:off x="-525462" y="158273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9"/>
          <p:cNvSpPr txBox="1"/>
          <p:nvPr/>
        </p:nvSpPr>
        <p:spPr>
          <a:xfrm>
            <a:off x="4670425" y="3182937"/>
            <a:ext cx="4321175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b="1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 14 - Зависимость содержания пектиновых веществ в образцах смородины от режима ультразвукового воздействия </a:t>
            </a:r>
            <a:endParaRPr/>
          </a:p>
        </p:txBody>
      </p:sp>
      <p:sp>
        <p:nvSpPr>
          <p:cNvPr id="348" name="Google Shape;348;p9"/>
          <p:cNvSpPr txBox="1"/>
          <p:nvPr/>
        </p:nvSpPr>
        <p:spPr>
          <a:xfrm>
            <a:off x="-425450" y="165258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9"/>
          <p:cNvSpPr txBox="1"/>
          <p:nvPr/>
        </p:nvSpPr>
        <p:spPr>
          <a:xfrm>
            <a:off x="1720850" y="6294437"/>
            <a:ext cx="5441950" cy="492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49262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 15- Зависимость содержания пектиновых веществ в образцах шпината от режима ультразвукового воздействия</a:t>
            </a: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350" name="Google Shape;350;p9"/>
          <p:cNvSpPr txBox="1"/>
          <p:nvPr/>
        </p:nvSpPr>
        <p:spPr>
          <a:xfrm>
            <a:off x="255587" y="3294062"/>
            <a:ext cx="4419600" cy="64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49262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 13 - Зависимость содержания пектиновых веществ в образцах рябины от режима ультразвукового воздействия </a:t>
            </a:r>
            <a:endParaRPr/>
          </a:p>
        </p:txBody>
      </p:sp>
      <p:sp>
        <p:nvSpPr>
          <p:cNvPr id="351" name="Google Shape;351;p9"/>
          <p:cNvSpPr txBox="1"/>
          <p:nvPr/>
        </p:nvSpPr>
        <p:spPr>
          <a:xfrm>
            <a:off x="228600" y="152400"/>
            <a:ext cx="8763000" cy="517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085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исследования содержания пектиновых веществ в образцах плодоовощного сырья в зависимости от режима ультразвукового воздействия</a:t>
            </a:r>
            <a:endParaRPr/>
          </a:p>
        </p:txBody>
      </p:sp>
      <p:pic>
        <p:nvPicPr>
          <p:cNvPr id="352" name="Google Shape;35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742950"/>
            <a:ext cx="5029200" cy="257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6125" y="669925"/>
            <a:ext cx="5041900" cy="255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65387" y="3783012"/>
            <a:ext cx="4926012" cy="251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0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360" name="Google Shape;360;p10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361" name="Google Shape;361;p10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62" name="Google Shape;362;p10"/>
          <p:cNvSpPr txBox="1"/>
          <p:nvPr/>
        </p:nvSpPr>
        <p:spPr>
          <a:xfrm>
            <a:off x="0" y="168592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0"/>
          <p:cNvSpPr txBox="1"/>
          <p:nvPr/>
        </p:nvSpPr>
        <p:spPr>
          <a:xfrm>
            <a:off x="339725" y="3254375"/>
            <a:ext cx="4075112" cy="64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49262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16 - Зависимость содержания клетчатки в образцах рябины от режима ультразвукового воздействия</a:t>
            </a:r>
            <a:r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364" name="Google Shape;364;p10"/>
          <p:cNvSpPr txBox="1"/>
          <p:nvPr/>
        </p:nvSpPr>
        <p:spPr>
          <a:xfrm>
            <a:off x="-115887" y="163353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0"/>
          <p:cNvSpPr txBox="1"/>
          <p:nvPr/>
        </p:nvSpPr>
        <p:spPr>
          <a:xfrm>
            <a:off x="4740275" y="3189287"/>
            <a:ext cx="4044950" cy="64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49262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17 - Зависимость содержания клетчатки в образцах смородины от режима ультразвукового воздействия </a:t>
            </a:r>
            <a:endParaRPr/>
          </a:p>
        </p:txBody>
      </p:sp>
      <p:sp>
        <p:nvSpPr>
          <p:cNvPr id="366" name="Google Shape;366;p10"/>
          <p:cNvSpPr txBox="1"/>
          <p:nvPr/>
        </p:nvSpPr>
        <p:spPr>
          <a:xfrm>
            <a:off x="-15875" y="1535112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0"/>
          <p:cNvSpPr txBox="1"/>
          <p:nvPr/>
        </p:nvSpPr>
        <p:spPr>
          <a:xfrm>
            <a:off x="1774825" y="6337300"/>
            <a:ext cx="56388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49262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 18 - Зависимость содержания клетчатки в образцах шпината от режима ультразвукового воздействия</a:t>
            </a:r>
            <a:endParaRPr/>
          </a:p>
        </p:txBody>
      </p:sp>
      <p:sp>
        <p:nvSpPr>
          <p:cNvPr id="368" name="Google Shape;368;p10"/>
          <p:cNvSpPr txBox="1"/>
          <p:nvPr/>
        </p:nvSpPr>
        <p:spPr>
          <a:xfrm>
            <a:off x="174625" y="76200"/>
            <a:ext cx="8763000" cy="517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085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исследования содержания клетчатки в образцах плодоовощного сырья в зависимости от режима ультразвукового воздействия</a:t>
            </a:r>
            <a:endParaRPr/>
          </a:p>
        </p:txBody>
      </p:sp>
      <p:pic>
        <p:nvPicPr>
          <p:cNvPr id="369" name="Google Shape;36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425" y="593725"/>
            <a:ext cx="5218112" cy="26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43462" y="593725"/>
            <a:ext cx="4992687" cy="26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62187" y="3808412"/>
            <a:ext cx="5111750" cy="2624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1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377" name="Google Shape;377;p11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378" name="Google Shape;378;p11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79" name="Google Shape;379;p11"/>
          <p:cNvSpPr txBox="1"/>
          <p:nvPr/>
        </p:nvSpPr>
        <p:spPr>
          <a:xfrm>
            <a:off x="228600" y="92075"/>
            <a:ext cx="8686800" cy="70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исследование влияния ультразвукового воздействия на микробиологические показатели сырья</a:t>
            </a:r>
            <a:endParaRPr/>
          </a:p>
        </p:txBody>
      </p:sp>
      <p:sp>
        <p:nvSpPr>
          <p:cNvPr id="380" name="Google Shape;380;p11"/>
          <p:cNvSpPr txBox="1"/>
          <p:nvPr/>
        </p:nvSpPr>
        <p:spPr>
          <a:xfrm>
            <a:off x="457200" y="730250"/>
            <a:ext cx="8229600" cy="581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</a:t>
            </a:r>
            <a:r>
              <a:rPr b="1" i="0" lang="en-US" sz="16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Таблица 3 - Количество мезофильных аэробных и факультативно анаэробных микроорганизмов</a:t>
            </a:r>
            <a:r>
              <a:rPr b="1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b="1" i="0" lang="en-US" sz="16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КМАФАнМ) в образцах рябины, КОЕ/г</a:t>
            </a:r>
            <a:endParaRPr/>
          </a:p>
        </p:txBody>
      </p:sp>
      <p:graphicFrame>
        <p:nvGraphicFramePr>
          <p:cNvPr id="381" name="Google Shape;381;p11"/>
          <p:cNvGraphicFramePr/>
          <p:nvPr/>
        </p:nvGraphicFramePr>
        <p:xfrm>
          <a:off x="533400" y="1371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{87741B02-B3C3-4249-B5E2-A606AD5860BB}</a:tableStyleId>
              </a:tblPr>
              <a:tblGrid>
                <a:gridCol w="2193925"/>
                <a:gridCol w="758825"/>
                <a:gridCol w="874700"/>
                <a:gridCol w="877875"/>
                <a:gridCol w="874700"/>
                <a:gridCol w="877875"/>
                <a:gridCol w="879475"/>
                <a:gridCol w="815975"/>
              </a:tblGrid>
              <a:tr h="30480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Режим ультразвуковой обработки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Продолжительность ультразвуковой обработки, мин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4270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15,0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0,2 кВт, t = 20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0,2 кВт, t = 40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0,2 кВт, t = 60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0,3 кВт, t = 20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0,3 кВт, t = 40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0,3 кВт, t = 60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0,4 кВт, t = 20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0,4 кВт, t = 40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0,4 кВт, t = 60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</a:tr>
            </a:tbl>
          </a:graphicData>
        </a:graphic>
      </p:graphicFrame>
      <p:sp>
        <p:nvSpPr>
          <p:cNvPr id="382" name="Google Shape;382;p11"/>
          <p:cNvSpPr txBox="1"/>
          <p:nvPr/>
        </p:nvSpPr>
        <p:spPr>
          <a:xfrm>
            <a:off x="533400" y="5715000"/>
            <a:ext cx="8077200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Количество мезофильных аэробных и факультативно анаэробных микроорганизмов (КМАФАнМ) в образце рябины без ультразвуковой обработки - </a:t>
            </a:r>
            <a:r>
              <a:rPr b="1" i="0" lang="en-US" sz="16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8·10</a:t>
            </a:r>
            <a:r>
              <a:rPr b="1" baseline="30000" i="0" lang="en-US" sz="16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 </a:t>
            </a: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КОЕ/г.</a:t>
            </a: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2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388" name="Google Shape;388;p12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389" name="Google Shape;389;p12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90" name="Google Shape;390;p12"/>
          <p:cNvSpPr txBox="1"/>
          <p:nvPr/>
        </p:nvSpPr>
        <p:spPr>
          <a:xfrm>
            <a:off x="533400" y="273050"/>
            <a:ext cx="8153400" cy="581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</a:t>
            </a:r>
            <a:r>
              <a:rPr b="1" i="0" lang="en-US" sz="16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Таблица 4 - Количество мезофильных аэробных и факультативно анаэробных микроорганизмов</a:t>
            </a:r>
            <a:r>
              <a:rPr b="1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b="1" i="0" lang="en-US" sz="16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КМАФАнМ) в образцах смородины, КОЕ/г</a:t>
            </a:r>
            <a:endParaRPr/>
          </a:p>
        </p:txBody>
      </p:sp>
      <p:graphicFrame>
        <p:nvGraphicFramePr>
          <p:cNvPr id="391" name="Google Shape;391;p12"/>
          <p:cNvGraphicFramePr/>
          <p:nvPr/>
        </p:nvGraphicFramePr>
        <p:xfrm>
          <a:off x="609600" y="990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{87741B02-B3C3-4249-B5E2-A606AD5860BB}</a:tableStyleId>
              </a:tblPr>
              <a:tblGrid>
                <a:gridCol w="2309800"/>
                <a:gridCol w="758825"/>
                <a:gridCol w="874700"/>
                <a:gridCol w="876300"/>
                <a:gridCol w="836600"/>
                <a:gridCol w="917575"/>
                <a:gridCol w="879475"/>
                <a:gridCol w="700075"/>
              </a:tblGrid>
              <a:tr h="30480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Режим ультразвуковой обработки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Продолжительность ультразвуковой обработки, мин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4191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15,0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0,2 кВт, t = 20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0,2 кВт, t = 40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0,2 кВт, t = 60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0,3 кВт, t = 20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0,3 кВт, t = 40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0,3 кВт, t = 60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0,4 кВт, t = 20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0,4 кВт, t = 40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0,4 кВт, t = 60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</a:tr>
            </a:tbl>
          </a:graphicData>
        </a:graphic>
      </p:graphicFrame>
      <p:sp>
        <p:nvSpPr>
          <p:cNvPr id="392" name="Google Shape;392;p12"/>
          <p:cNvSpPr txBox="1"/>
          <p:nvPr/>
        </p:nvSpPr>
        <p:spPr>
          <a:xfrm>
            <a:off x="609600" y="5562600"/>
            <a:ext cx="8229600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Количество мезофильных аэробных и факультативно анаэробных микроорганизмов (КМАФАнМ) в образце смородины без ультразвуковой  обработки - </a:t>
            </a:r>
            <a:r>
              <a:rPr b="1" i="0" lang="en-US" sz="16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2·10</a:t>
            </a:r>
            <a:r>
              <a:rPr b="1" baseline="30000" i="0" lang="en-US" sz="16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 </a:t>
            </a: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КОЕ/г.</a:t>
            </a: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3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398" name="Google Shape;398;p13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399" name="Google Shape;399;p13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00" name="Google Shape;400;p13"/>
          <p:cNvSpPr txBox="1"/>
          <p:nvPr/>
        </p:nvSpPr>
        <p:spPr>
          <a:xfrm>
            <a:off x="609600" y="304800"/>
            <a:ext cx="8255000" cy="581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b="1" i="0" lang="en-US" sz="16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Таблица 5 - Количество мезофильных аэробных и факультативно анаэробных микроорганизмов</a:t>
            </a:r>
            <a:r>
              <a:rPr b="1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b="1" i="0" lang="en-US" sz="16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КМАФАнМ) в образцах шпината, КОЕ/г</a:t>
            </a:r>
            <a:endParaRPr/>
          </a:p>
        </p:txBody>
      </p:sp>
      <p:graphicFrame>
        <p:nvGraphicFramePr>
          <p:cNvPr id="401" name="Google Shape;401;p13"/>
          <p:cNvGraphicFramePr/>
          <p:nvPr/>
        </p:nvGraphicFramePr>
        <p:xfrm>
          <a:off x="685800" y="990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{87741B02-B3C3-4249-B5E2-A606AD5860BB}</a:tableStyleId>
              </a:tblPr>
              <a:tblGrid>
                <a:gridCol w="2152650"/>
                <a:gridCol w="744525"/>
                <a:gridCol w="858825"/>
                <a:gridCol w="860425"/>
                <a:gridCol w="860425"/>
                <a:gridCol w="860425"/>
                <a:gridCol w="862000"/>
                <a:gridCol w="801675"/>
              </a:tblGrid>
              <a:tr h="30480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Режим ультразвуковой обработки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Продолжительность ультразвуковой обработки, мин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254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15,0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17,5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0,2 кВт, t = 20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4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0,2 кВт, t = 40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0,2 кВт, t = 60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0,3 кВт, t = 20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0,3 кВт, t = 40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0,3 кВт, t = 60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0,4 кВт, t = 20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</a:tr>
              <a:tr h="401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0,4 кВт, t = 40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4·10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 = 0,4 кВт, t = 60 °С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7·10</a:t>
                      </a:r>
                      <a:r>
                        <a:rPr b="1" baseline="30000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2·10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FFFF"/>
                    </a:solidFill>
                  </a:tcPr>
                </a:tc>
              </a:tr>
            </a:tbl>
          </a:graphicData>
        </a:graphic>
      </p:graphicFrame>
      <p:sp>
        <p:nvSpPr>
          <p:cNvPr id="402" name="Google Shape;402;p13"/>
          <p:cNvSpPr txBox="1"/>
          <p:nvPr/>
        </p:nvSpPr>
        <p:spPr>
          <a:xfrm>
            <a:off x="609600" y="5562600"/>
            <a:ext cx="8077200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Количество мезофильных аэробных и факультативно анаэробных микроорганизмов (КМАФАнМ) в образце шпината без ультразвуковой обработки - </a:t>
            </a:r>
            <a:r>
              <a:rPr b="1" i="0" lang="en-US" sz="16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4·10</a:t>
            </a:r>
            <a:r>
              <a:rPr b="1" baseline="30000" i="0" lang="en-US" sz="16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 </a:t>
            </a: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КОЕ/г.</a:t>
            </a: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4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408" name="Google Shape;408;p14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409" name="Google Shape;409;p14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10" name="Google Shape;410;p14"/>
          <p:cNvSpPr txBox="1"/>
          <p:nvPr/>
        </p:nvSpPr>
        <p:spPr>
          <a:xfrm>
            <a:off x="528637" y="158750"/>
            <a:ext cx="8086725" cy="523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исследование влияния способа сушки на кинетику потери влаги в образцах плодоовощных   </a:t>
            </a:r>
            <a:r>
              <a:rPr b="1" i="0" lang="en-US" sz="14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порошков</a:t>
            </a:r>
            <a:endParaRPr/>
          </a:p>
        </p:txBody>
      </p:sp>
      <p:sp>
        <p:nvSpPr>
          <p:cNvPr id="411" name="Google Shape;411;p14"/>
          <p:cNvSpPr txBox="1"/>
          <p:nvPr/>
        </p:nvSpPr>
        <p:spPr>
          <a:xfrm>
            <a:off x="0" y="180975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2" name="Google Shape;412;p14"/>
          <p:cNvPicPr preferRelativeResize="0"/>
          <p:nvPr/>
        </p:nvPicPr>
        <p:blipFill rotWithShape="1">
          <a:blip r:embed="rId3">
            <a:alphaModFix/>
          </a:blip>
          <a:srcRect b="17366" l="892" r="17915" t="1547"/>
          <a:stretch/>
        </p:blipFill>
        <p:spPr>
          <a:xfrm>
            <a:off x="265112" y="822325"/>
            <a:ext cx="4424362" cy="22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14"/>
          <p:cNvSpPr txBox="1"/>
          <p:nvPr/>
        </p:nvSpPr>
        <p:spPr>
          <a:xfrm>
            <a:off x="231775" y="3051175"/>
            <a:ext cx="4111625" cy="64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49262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 19 -  График зависимости массовой доли влаги от способа и продолжительности сушки в образцах рябины</a:t>
            </a:r>
            <a:endParaRPr/>
          </a:p>
        </p:txBody>
      </p:sp>
      <p:sp>
        <p:nvSpPr>
          <p:cNvPr id="414" name="Google Shape;414;p14"/>
          <p:cNvSpPr txBox="1"/>
          <p:nvPr/>
        </p:nvSpPr>
        <p:spPr>
          <a:xfrm>
            <a:off x="0" y="187483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5" name="Google Shape;415;p14"/>
          <p:cNvPicPr preferRelativeResize="0"/>
          <p:nvPr/>
        </p:nvPicPr>
        <p:blipFill rotWithShape="1">
          <a:blip r:embed="rId4">
            <a:alphaModFix/>
          </a:blip>
          <a:srcRect b="16264" l="901" r="17930" t="1416"/>
          <a:stretch/>
        </p:blipFill>
        <p:spPr>
          <a:xfrm>
            <a:off x="4811712" y="822325"/>
            <a:ext cx="4202112" cy="22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14"/>
          <p:cNvSpPr txBox="1"/>
          <p:nvPr/>
        </p:nvSpPr>
        <p:spPr>
          <a:xfrm>
            <a:off x="4787900" y="3051175"/>
            <a:ext cx="4152900" cy="64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20 - График зависимости массовой доли влаги от способа и продолжительности сушки в образцах черной смородины</a:t>
            </a:r>
            <a:endParaRPr/>
          </a:p>
        </p:txBody>
      </p:sp>
      <p:sp>
        <p:nvSpPr>
          <p:cNvPr id="417" name="Google Shape;417;p14"/>
          <p:cNvSpPr txBox="1"/>
          <p:nvPr/>
        </p:nvSpPr>
        <p:spPr>
          <a:xfrm>
            <a:off x="0" y="1941512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8" name="Google Shape;418;p14"/>
          <p:cNvPicPr preferRelativeResize="0"/>
          <p:nvPr/>
        </p:nvPicPr>
        <p:blipFill rotWithShape="1">
          <a:blip r:embed="rId5">
            <a:alphaModFix/>
          </a:blip>
          <a:srcRect b="16698" l="746" r="17725" t="1724"/>
          <a:stretch/>
        </p:blipFill>
        <p:spPr>
          <a:xfrm>
            <a:off x="2209800" y="3841750"/>
            <a:ext cx="4654550" cy="2359025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14"/>
          <p:cNvSpPr txBox="1"/>
          <p:nvPr/>
        </p:nvSpPr>
        <p:spPr>
          <a:xfrm>
            <a:off x="2041525" y="6200775"/>
            <a:ext cx="4602162" cy="461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 21 - График зависимости массовой доли влаги от способа и продолжительности сушки в образцах шпината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5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425" name="Google Shape;425;p15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426" name="Google Shape;426;p15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27" name="Google Shape;427;p15"/>
          <p:cNvSpPr txBox="1"/>
          <p:nvPr/>
        </p:nvSpPr>
        <p:spPr>
          <a:xfrm>
            <a:off x="376237" y="-12700"/>
            <a:ext cx="83820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исследования влияния способа и продолжительности сушки на содержание витамина С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образцах плодоовощных порошков</a:t>
            </a:r>
            <a:endParaRPr/>
          </a:p>
        </p:txBody>
      </p:sp>
      <p:sp>
        <p:nvSpPr>
          <p:cNvPr id="428" name="Google Shape;428;p15"/>
          <p:cNvSpPr txBox="1"/>
          <p:nvPr/>
        </p:nvSpPr>
        <p:spPr>
          <a:xfrm>
            <a:off x="-249237" y="202247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9" name="Google Shape;429;p15"/>
          <p:cNvPicPr preferRelativeResize="0"/>
          <p:nvPr/>
        </p:nvPicPr>
        <p:blipFill rotWithShape="1">
          <a:blip r:embed="rId3">
            <a:alphaModFix/>
          </a:blip>
          <a:srcRect b="16061" l="978" r="31430" t="1571"/>
          <a:stretch/>
        </p:blipFill>
        <p:spPr>
          <a:xfrm>
            <a:off x="398462" y="495300"/>
            <a:ext cx="4070350" cy="2516187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15"/>
          <p:cNvSpPr txBox="1"/>
          <p:nvPr/>
        </p:nvSpPr>
        <p:spPr>
          <a:xfrm>
            <a:off x="300037" y="2971800"/>
            <a:ext cx="4267200" cy="64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22 -  График зависимости содержания витамина С от способа и продолжительности сушки в образцах рябины</a:t>
            </a:r>
            <a:endParaRPr/>
          </a:p>
        </p:txBody>
      </p:sp>
      <p:pic>
        <p:nvPicPr>
          <p:cNvPr id="431" name="Google Shape;431;p15"/>
          <p:cNvPicPr preferRelativeResize="0"/>
          <p:nvPr/>
        </p:nvPicPr>
        <p:blipFill rotWithShape="1">
          <a:blip r:embed="rId4">
            <a:alphaModFix/>
          </a:blip>
          <a:srcRect b="7920" l="1600" r="30179" t="2035"/>
          <a:stretch/>
        </p:blipFill>
        <p:spPr>
          <a:xfrm>
            <a:off x="4783137" y="498475"/>
            <a:ext cx="3992562" cy="2600325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15"/>
          <p:cNvSpPr txBox="1"/>
          <p:nvPr/>
        </p:nvSpPr>
        <p:spPr>
          <a:xfrm>
            <a:off x="4783137" y="2971800"/>
            <a:ext cx="4191000" cy="64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 23 -  График зависимости содержания витамина С от способа и продолжительности сушки в образцах черной смородины</a:t>
            </a:r>
            <a:endParaRPr/>
          </a:p>
        </p:txBody>
      </p:sp>
      <p:sp>
        <p:nvSpPr>
          <p:cNvPr id="433" name="Google Shape;433;p15"/>
          <p:cNvSpPr txBox="1"/>
          <p:nvPr/>
        </p:nvSpPr>
        <p:spPr>
          <a:xfrm>
            <a:off x="-268287" y="2024062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4" name="Google Shape;434;p15"/>
          <p:cNvPicPr preferRelativeResize="0"/>
          <p:nvPr/>
        </p:nvPicPr>
        <p:blipFill rotWithShape="1">
          <a:blip r:embed="rId5">
            <a:alphaModFix/>
          </a:blip>
          <a:srcRect b="9891" l="2357" r="1001" t="2032"/>
          <a:stretch/>
        </p:blipFill>
        <p:spPr>
          <a:xfrm>
            <a:off x="1928812" y="3643312"/>
            <a:ext cx="5734050" cy="257810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15"/>
          <p:cNvSpPr txBox="1"/>
          <p:nvPr/>
        </p:nvSpPr>
        <p:spPr>
          <a:xfrm>
            <a:off x="1741487" y="6203950"/>
            <a:ext cx="5599112" cy="461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24 График зависимости содержания витамина С от способа и продолжительности сушки в в образцах шпината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6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441" name="Google Shape;441;p16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442" name="Google Shape;442;p16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43" name="Google Shape;443;p16"/>
          <p:cNvSpPr txBox="1"/>
          <p:nvPr/>
        </p:nvSpPr>
        <p:spPr>
          <a:xfrm>
            <a:off x="777875" y="261937"/>
            <a:ext cx="8001000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1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исследования влияния способа и продолжительности сушки на содержание каротина в образцах плодоовощных порошков</a:t>
            </a:r>
            <a:endParaRPr/>
          </a:p>
        </p:txBody>
      </p:sp>
      <p:sp>
        <p:nvSpPr>
          <p:cNvPr id="444" name="Google Shape;444;p16"/>
          <p:cNvSpPr txBox="1"/>
          <p:nvPr/>
        </p:nvSpPr>
        <p:spPr>
          <a:xfrm>
            <a:off x="-230187" y="20193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5" name="Google Shape;445;p16"/>
          <p:cNvPicPr preferRelativeResize="0"/>
          <p:nvPr/>
        </p:nvPicPr>
        <p:blipFill rotWithShape="1">
          <a:blip r:embed="rId3">
            <a:alphaModFix/>
          </a:blip>
          <a:srcRect b="16688" l="806" r="18068" t="1684"/>
          <a:stretch/>
        </p:blipFill>
        <p:spPr>
          <a:xfrm>
            <a:off x="1825625" y="1676400"/>
            <a:ext cx="5715000" cy="281940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16"/>
          <p:cNvSpPr txBox="1"/>
          <p:nvPr/>
        </p:nvSpPr>
        <p:spPr>
          <a:xfrm>
            <a:off x="800100" y="4751387"/>
            <a:ext cx="7764462" cy="523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68312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 25  - Графики зависимости содержания каротина от способа и продолжительности сушки в образцах рябины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7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452" name="Google Shape;452;p17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453" name="Google Shape;453;p17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54" name="Google Shape;454;p17"/>
          <p:cNvSpPr txBox="1"/>
          <p:nvPr/>
        </p:nvSpPr>
        <p:spPr>
          <a:xfrm>
            <a:off x="923925" y="138112"/>
            <a:ext cx="7807325" cy="366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b="1" i="0" lang="en-US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Комплексная оценка потребительских свойств плодоовощных порошков</a:t>
            </a:r>
            <a:endParaRPr/>
          </a:p>
        </p:txBody>
      </p:sp>
      <p:sp>
        <p:nvSpPr>
          <p:cNvPr id="455" name="Google Shape;455;p17"/>
          <p:cNvSpPr txBox="1"/>
          <p:nvPr/>
        </p:nvSpPr>
        <p:spPr>
          <a:xfrm>
            <a:off x="0" y="-53498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17"/>
          <p:cNvSpPr txBox="1"/>
          <p:nvPr/>
        </p:nvSpPr>
        <p:spPr>
          <a:xfrm>
            <a:off x="4038600" y="2743200"/>
            <a:ext cx="725487" cy="307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</a:t>
            </a:r>
            <a:endParaRPr/>
          </a:p>
        </p:txBody>
      </p:sp>
      <p:sp>
        <p:nvSpPr>
          <p:cNvPr id="457" name="Google Shape;457;p17"/>
          <p:cNvSpPr txBox="1"/>
          <p:nvPr/>
        </p:nvSpPr>
        <p:spPr>
          <a:xfrm>
            <a:off x="304800" y="2971800"/>
            <a:ext cx="67818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 - порошок из рябины,  б – порошок из черной смородины,  в – порошок из шпината</a:t>
            </a:r>
            <a:endParaRPr/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1" i="0" sz="8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26 - Вид готовых порошков</a:t>
            </a:r>
            <a:endParaRPr/>
          </a:p>
        </p:txBody>
      </p:sp>
      <p:sp>
        <p:nvSpPr>
          <p:cNvPr id="458" name="Google Shape;458;p17"/>
          <p:cNvSpPr txBox="1"/>
          <p:nvPr/>
        </p:nvSpPr>
        <p:spPr>
          <a:xfrm>
            <a:off x="685800" y="3657600"/>
            <a:ext cx="666115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Таблица 6 – Органолептические показатели качества плодоовощных порошков</a:t>
            </a:r>
            <a:endParaRPr/>
          </a:p>
        </p:txBody>
      </p:sp>
      <p:graphicFrame>
        <p:nvGraphicFramePr>
          <p:cNvPr id="459" name="Google Shape;459;p17"/>
          <p:cNvGraphicFramePr/>
          <p:nvPr/>
        </p:nvGraphicFramePr>
        <p:xfrm>
          <a:off x="266700" y="396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{87741B02-B3C3-4249-B5E2-A606AD5860BB}</a:tableStyleId>
              </a:tblPr>
              <a:tblGrid>
                <a:gridCol w="3240075"/>
                <a:gridCol w="1679575"/>
                <a:gridCol w="2014525"/>
                <a:gridCol w="1676400"/>
              </a:tblGrid>
              <a:tr h="2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показателя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Порошок из рябины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Порошок из смородины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Порошок из шпината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Внешний вид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Порошкообразная однородная сыпучая масса. Допускается незначительное количество неплотно слежавшихся комочков, рассыпающихся при легком надавливании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Вкус и запах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Свойственный рябине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Свойственный черной смородине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Свойственный шпинату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Цвет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Оранжево-коричневый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Бордово-фиолетовый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Темно-зеленый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Размер частиц в наибольшем линейном размере, мм, не более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0,2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</a:tbl>
          </a:graphicData>
        </a:graphic>
      </p:graphicFrame>
      <p:pic>
        <p:nvPicPr>
          <p:cNvPr id="460" name="Google Shape;46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533400"/>
            <a:ext cx="2857500" cy="21431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461" name="Google Shape;461;p17"/>
          <p:cNvSpPr txBox="1"/>
          <p:nvPr/>
        </p:nvSpPr>
        <p:spPr>
          <a:xfrm>
            <a:off x="6934200" y="2743200"/>
            <a:ext cx="727075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</a:t>
            </a:r>
            <a:endParaRPr/>
          </a:p>
        </p:txBody>
      </p:sp>
      <p:sp>
        <p:nvSpPr>
          <p:cNvPr id="462" name="Google Shape;462;p17"/>
          <p:cNvSpPr txBox="1"/>
          <p:nvPr/>
        </p:nvSpPr>
        <p:spPr>
          <a:xfrm>
            <a:off x="1295400" y="2667000"/>
            <a:ext cx="725487" cy="307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endParaRPr/>
          </a:p>
        </p:txBody>
      </p:sp>
      <p:pic>
        <p:nvPicPr>
          <p:cNvPr descr="C:\Users\Эльмира\Desktop\фото уменьш. вес\DSCN1671уменьш.jpg" id="463" name="Google Shape;46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62300" y="533400"/>
            <a:ext cx="2846387" cy="21351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Эльмира\Desktop\фото уменьш. вес\DSCN1670-2.jpg" id="464" name="Google Shape;46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08687" y="685800"/>
            <a:ext cx="2665412" cy="1998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8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470" name="Google Shape;470;p18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471" name="Google Shape;471;p18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72" name="Google Shape;472;p18"/>
          <p:cNvSpPr txBox="1"/>
          <p:nvPr/>
        </p:nvSpPr>
        <p:spPr>
          <a:xfrm>
            <a:off x="914400" y="457200"/>
            <a:ext cx="6105525" cy="338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b="1" i="0" lang="en-US" sz="16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Таблица 7 – Химический состав 100 г плодоовощных порошков</a:t>
            </a:r>
            <a:endParaRPr/>
          </a:p>
        </p:txBody>
      </p:sp>
      <p:graphicFrame>
        <p:nvGraphicFramePr>
          <p:cNvPr id="473" name="Google Shape;473;p18"/>
          <p:cNvGraphicFramePr/>
          <p:nvPr/>
        </p:nvGraphicFramePr>
        <p:xfrm>
          <a:off x="439737" y="7953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{87741B02-B3C3-4249-B5E2-A606AD5860BB}</a:tableStyleId>
              </a:tblPr>
              <a:tblGrid>
                <a:gridCol w="3446450"/>
                <a:gridCol w="854075"/>
                <a:gridCol w="1265225"/>
                <a:gridCol w="1422400"/>
                <a:gridCol w="1470025"/>
              </a:tblGrid>
              <a:tr h="946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Trebuchet MS"/>
                        <a:buNone/>
                      </a:pPr>
                      <a:r>
                        <a:t/>
                      </a:r>
                      <a:endParaRPr b="1" i="0" sz="13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показателя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Суточ-ная потреб-ность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Порошок из рябины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Порошок из</a:t>
                      </a:r>
                      <a:endParaRPr b="1" i="0"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смородины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Порошок из шпината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влаги, %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9,20±0,58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8,10±0,56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7,50±0,29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общего сахара, г (%)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41,67±0,88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43,19±1,20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15,26±0,59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в % от суточной потребности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83,3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86,4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9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органических кислот, г (%)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17,21±0,56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30,28±0,52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0,61±0,02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в % от суточной потребности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860,5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1514,0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клетчатки, г (%)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20,0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11,03±0,21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10,56±0,29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3,01±0,07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в % от суточной потребности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55,2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52,8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15,1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пектиновых веществ, г (%)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14,30±0,53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9,88±0,12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9,43±0,17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в % от суточной потребности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715,0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494,0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471,5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витамина С, мг %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70,0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147,3±1,28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603,1±2,08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129,2±1,15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в % от суточной потребности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210,5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861,6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184,6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каротина, мг %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31,33±0,58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0,47±0,02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16,18±0,18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в % от суточной потребности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626,6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9,4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Times New Roman"/>
                        <a:buNone/>
                      </a:pPr>
                      <a:r>
                        <a:rPr b="1" i="0" lang="en-US" sz="13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323,6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9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479" name="Google Shape;479;p19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480" name="Google Shape;480;p19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81" name="Google Shape;481;p19"/>
          <p:cNvSpPr txBox="1"/>
          <p:nvPr/>
        </p:nvSpPr>
        <p:spPr>
          <a:xfrm>
            <a:off x="228600" y="227012"/>
            <a:ext cx="8686800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b="1" i="0" lang="en-US" sz="16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Таблица 8 – Изменение содержания БАВ в плодоовощном сырье после УЗ-обработки и сушки (</a:t>
            </a:r>
            <a:r>
              <a:rPr b="1" i="0" lang="en-US" sz="16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пересчете на сухое вещество</a:t>
            </a:r>
            <a:r>
              <a:rPr b="1" i="0" lang="en-US" sz="16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/>
          </a:p>
        </p:txBody>
      </p:sp>
      <p:graphicFrame>
        <p:nvGraphicFramePr>
          <p:cNvPr id="482" name="Google Shape;482;p19"/>
          <p:cNvGraphicFramePr/>
          <p:nvPr/>
        </p:nvGraphicFramePr>
        <p:xfrm>
          <a:off x="228600" y="914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{87741B02-B3C3-4249-B5E2-A606AD5860BB}</a:tableStyleId>
              </a:tblPr>
              <a:tblGrid>
                <a:gridCol w="1730375"/>
                <a:gridCol w="773100"/>
                <a:gridCol w="774700"/>
                <a:gridCol w="771525"/>
                <a:gridCol w="774700"/>
                <a:gridCol w="771525"/>
                <a:gridCol w="773100"/>
                <a:gridCol w="771525"/>
                <a:gridCol w="774700"/>
                <a:gridCol w="771525"/>
              </a:tblGrid>
              <a:tr h="27462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rebuchet MS"/>
                        <a:buNone/>
                      </a:pPr>
                      <a:r>
                        <a:t/>
                      </a:r>
                      <a:endParaRPr b="1" i="0" sz="12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показателя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Рябина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Смородина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Шпинат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11890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Сырье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УЗ - обработка мощностью 0,3 кВт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Комбинирован-ная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сушка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Сырье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УЗ-обработка мощностью 0,3 кВт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Комбинирован-ная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сушка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Сырье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УЗ- обработка мощностью 0,3 кВт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Комбинирован-ная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сушка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растворимых сухих веществ, %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59,01±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0,58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79,82±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0,58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80,02±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0,46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49,15±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0,45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67,75±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0,54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68,56±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0,60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8,0±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0,33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12,55±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0,12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12,93±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0,09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общего сахара, г (%)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23,06±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0,32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44,32±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0,27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45,89±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29,97±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0,55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46,36±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0,35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47,00±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0,58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8,71±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0,23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15,45±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0,58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16,49±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органических кислот, г (%)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5,32±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0,13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18,95±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0,36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18,95±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0,36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21,97±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0,35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32,95±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0,15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32,95±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0,15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0,44±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0,03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0,66±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0,03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0,66±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0,03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клетчатки, г (%)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14,15±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0,35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12,57±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0,12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12,15±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0,12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13,25±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0,15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12,52±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0,12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11,85±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0,12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3,89±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0,06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3,87±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0,06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3,82±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0,06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пектиновых веществ, г (%)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6,03±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0,13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15,75±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0,59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15,75±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0,59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3,65±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0,05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10,75±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0,38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10,75±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0,38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3,40±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0,05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10,19±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0,39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10,19±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0,39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витамина С, мг %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212,48±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1,81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186,54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±1,52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162,25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±1,34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796,45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±4,16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706,55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±4,05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656,25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±3,64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193,15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±1,56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166,76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±1,28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139,69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±1,06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Массовая доля каротина, мг %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35,28±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0,47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34,49±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0,46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34,50±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0,46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0,56±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0,04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0,53±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0,03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0,52±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0,03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18,08±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0,68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17,71±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0,61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17,69±</a:t>
                      </a:r>
                      <a:endParaRPr b="1" i="0" sz="10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0,61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0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488" name="Google Shape;488;p20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489" name="Google Shape;489;p20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90" name="Google Shape;490;p20"/>
          <p:cNvSpPr txBox="1"/>
          <p:nvPr/>
        </p:nvSpPr>
        <p:spPr>
          <a:xfrm>
            <a:off x="912812" y="688975"/>
            <a:ext cx="7705725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Таблица 9 – Физико-химические показатели хлеба с добавлением плодоовощных порошков</a:t>
            </a:r>
            <a:endParaRPr/>
          </a:p>
        </p:txBody>
      </p:sp>
      <p:graphicFrame>
        <p:nvGraphicFramePr>
          <p:cNvPr id="491" name="Google Shape;491;p20"/>
          <p:cNvGraphicFramePr/>
          <p:nvPr/>
        </p:nvGraphicFramePr>
        <p:xfrm>
          <a:off x="304800" y="990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{87741B02-B3C3-4249-B5E2-A606AD5860BB}</a:tableStyleId>
              </a:tblPr>
              <a:tblGrid>
                <a:gridCol w="850900"/>
                <a:gridCol w="930275"/>
                <a:gridCol w="735000"/>
                <a:gridCol w="752475"/>
                <a:gridCol w="796925"/>
                <a:gridCol w="957250"/>
                <a:gridCol w="957250"/>
                <a:gridCol w="909625"/>
                <a:gridCol w="844550"/>
                <a:gridCol w="876300"/>
              </a:tblGrid>
              <a:tr h="1096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Содержа-ние порошка, %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Влаж-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ность, %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Кислот-ность, град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Удель-ный объем, см</a:t>
                      </a:r>
                      <a:r>
                        <a:rPr b="1" baseline="30000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/г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Порис-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тость мякиша, %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Содержа-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ние общего сахара, %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Содержа-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ние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клетчатки, %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Содержа-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ние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пектин-овых веществ, %,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Содержа-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ние каротина,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мг %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Содержа-ние витамина С, мг %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0350">
                <a:tc gridSpan="10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Контроль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58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44,10±0,09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1,4±0,03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3,5±0,07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72,5±0,58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0,25±0,58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0,1±0,01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0,07±0,001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8750">
                <a:tc gridSpan="10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Хлеб с добавлением порошка из рябины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58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45,20±0,20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2,4±0,09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3,7±0,07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83,4±0,58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1,25±0,04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0,43±0,01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0,47±0,01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1,04±0,05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3,40±0,04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8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45,59±0,17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3,5±0,08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3,3±0,07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71,7±0,59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2,50±0,03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0,76±0,02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0,95±0,02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2,08±0,04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6,81±0,12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46,14±0,22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4,6±0,09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3,1±0,07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70,4±0,57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3,75±0,03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1,09±0,03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1,41±0,03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3,12±0,05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10,21±0,18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8750">
                <a:tc gridSpan="10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Хлеб с добавлением порошка из черной смородины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58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45,52±0,21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4,4±0,09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3,4±0,08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70,8±0,56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1,29±0,05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0,42±0,01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0,31±0,01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0,01±0,001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15,40±0,19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8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46,24±0,19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8,2±0,09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2,7±0,07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65,7±0,58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2,59±0,04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0,74±0,04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0,62±0,02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0,02±0,001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30,79±0,20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46,97±0,23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12,5±0,09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2,2±0,06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48,8±0,58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3,89±0,03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1,06±0,05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0,93±0,02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0,03±0,001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46,17±0,20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8750">
                <a:tc gridSpan="10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Хлеб с добавлением порошка из шпината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60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44,52±0,28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1,6±0,06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3,8±0,08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83,4±0,58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0,45±0,02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0,19±0,01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0,31±0,01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0,36±0,01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2,92±0,02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8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44,96±0,25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1,8±0,06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3,4±0,06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70,4±0,57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0,92±0,02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0,28±0,01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0,62±0,02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0,72±0,02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5,84±0,11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8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45,48±0,27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2,0±0,06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3,3±0,07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65,7±0,58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1,37±0,03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0,37±0,01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0,93±0,02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1,08±0,02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1" i="0" lang="en-US" sz="11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8,76±0,11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92" name="Google Shape;492;p20"/>
          <p:cNvSpPr txBox="1"/>
          <p:nvPr/>
        </p:nvSpPr>
        <p:spPr>
          <a:xfrm>
            <a:off x="228600" y="228600"/>
            <a:ext cx="8748712" cy="336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исследования влияния плодоовощных порошков на показатели качества хлеба</a:t>
            </a: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1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498" name="Google Shape;498;p21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499" name="Google Shape;499;p21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pic>
        <p:nvPicPr>
          <p:cNvPr id="500" name="Google Shape;500;p21"/>
          <p:cNvPicPr preferRelativeResize="0"/>
          <p:nvPr/>
        </p:nvPicPr>
        <p:blipFill rotWithShape="1">
          <a:blip r:embed="rId3">
            <a:alphaModFix/>
          </a:blip>
          <a:srcRect b="10812" l="2313" r="27204" t="1496"/>
          <a:stretch/>
        </p:blipFill>
        <p:spPr>
          <a:xfrm>
            <a:off x="457200" y="573087"/>
            <a:ext cx="3733800" cy="239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21"/>
          <p:cNvPicPr preferRelativeResize="0"/>
          <p:nvPr/>
        </p:nvPicPr>
        <p:blipFill rotWithShape="1">
          <a:blip r:embed="rId4">
            <a:alphaModFix/>
          </a:blip>
          <a:srcRect b="11491" l="2456" r="27338" t="1457"/>
          <a:stretch/>
        </p:blipFill>
        <p:spPr>
          <a:xfrm>
            <a:off x="2743200" y="3571875"/>
            <a:ext cx="3657600" cy="2338387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21"/>
          <p:cNvSpPr txBox="1"/>
          <p:nvPr/>
        </p:nvSpPr>
        <p:spPr>
          <a:xfrm>
            <a:off x="2286000" y="5943600"/>
            <a:ext cx="4648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 29  - Изменения удельного объема хлеба при различной дозировке шпинатного порошка</a:t>
            </a:r>
            <a:r>
              <a:rPr b="0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503" name="Google Shape;503;p21"/>
          <p:cNvSpPr txBox="1"/>
          <p:nvPr/>
        </p:nvSpPr>
        <p:spPr>
          <a:xfrm>
            <a:off x="4876800" y="3009900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</a:t>
            </a:r>
            <a:r>
              <a:rPr b="1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 28  - Изменения удельного объема хлеба при различной дозировке смородинового порошка</a:t>
            </a:r>
            <a:endParaRPr/>
          </a:p>
        </p:txBody>
      </p:sp>
      <p:sp>
        <p:nvSpPr>
          <p:cNvPr id="504" name="Google Shape;504;p21"/>
          <p:cNvSpPr txBox="1"/>
          <p:nvPr/>
        </p:nvSpPr>
        <p:spPr>
          <a:xfrm>
            <a:off x="381000" y="3009900"/>
            <a:ext cx="4038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0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</a:t>
            </a:r>
            <a:r>
              <a:rPr b="1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 27  - Изменения удельного объема хлеба при различной дозировке рябинового порошка </a:t>
            </a:r>
            <a:endParaRPr/>
          </a:p>
        </p:txBody>
      </p:sp>
      <p:pic>
        <p:nvPicPr>
          <p:cNvPr id="505" name="Google Shape;505;p21"/>
          <p:cNvPicPr preferRelativeResize="0"/>
          <p:nvPr/>
        </p:nvPicPr>
        <p:blipFill rotWithShape="1">
          <a:blip r:embed="rId5">
            <a:alphaModFix/>
          </a:blip>
          <a:srcRect b="10415" l="1449" r="25085" t="3092"/>
          <a:stretch/>
        </p:blipFill>
        <p:spPr>
          <a:xfrm>
            <a:off x="4876800" y="606425"/>
            <a:ext cx="3962400" cy="240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2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511" name="Google Shape;511;p22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512" name="Google Shape;512;p22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13" name="Google Shape;513;p22"/>
          <p:cNvSpPr txBox="1"/>
          <p:nvPr/>
        </p:nvSpPr>
        <p:spPr>
          <a:xfrm>
            <a:off x="0" y="197643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4" name="Google Shape;51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304800"/>
            <a:ext cx="4648200" cy="1868488"/>
          </a:xfrm>
          <a:prstGeom prst="rect">
            <a:avLst/>
          </a:prstGeom>
          <a:noFill/>
          <a:ln cap="flat" cmpd="sng" w="25400">
            <a:solidFill>
              <a:srgbClr val="D5CFB8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515" name="Google Shape;51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800" y="2438400"/>
            <a:ext cx="4648200" cy="1974850"/>
          </a:xfrm>
          <a:prstGeom prst="rect">
            <a:avLst/>
          </a:prstGeom>
          <a:noFill/>
          <a:ln cap="flat" cmpd="sng" w="25400">
            <a:solidFill>
              <a:srgbClr val="D5CFB8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516" name="Google Shape;516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4800" y="4724400"/>
            <a:ext cx="4648200" cy="1787525"/>
          </a:xfrm>
          <a:prstGeom prst="rect">
            <a:avLst/>
          </a:prstGeom>
          <a:noFill/>
          <a:ln cap="flat" cmpd="sng" w="25400">
            <a:solidFill>
              <a:srgbClr val="D5CFB8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517" name="Google Shape;517;p22"/>
          <p:cNvSpPr txBox="1"/>
          <p:nvPr/>
        </p:nvSpPr>
        <p:spPr>
          <a:xfrm>
            <a:off x="5181600" y="5268912"/>
            <a:ext cx="3733800" cy="64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i="0" sz="12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2Вид хлеба при различной дозировке шпинатного порошка </a:t>
            </a:r>
            <a:endParaRPr/>
          </a:p>
        </p:txBody>
      </p:sp>
      <p:sp>
        <p:nvSpPr>
          <p:cNvPr id="518" name="Google Shape;518;p22"/>
          <p:cNvSpPr txBox="1"/>
          <p:nvPr/>
        </p:nvSpPr>
        <p:spPr>
          <a:xfrm>
            <a:off x="5105400" y="815975"/>
            <a:ext cx="3641725" cy="831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дозировка: 1 - контроль, 2 – 3 %,  3 – 6 %,  4 – 9 %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i="0" sz="12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30  -  Вид хлеба при различной дозировке рябинового порошка </a:t>
            </a:r>
            <a:endParaRPr/>
          </a:p>
        </p:txBody>
      </p:sp>
      <p:sp>
        <p:nvSpPr>
          <p:cNvPr id="519" name="Google Shape;519;p22"/>
          <p:cNvSpPr txBox="1"/>
          <p:nvPr/>
        </p:nvSpPr>
        <p:spPr>
          <a:xfrm>
            <a:off x="5181600" y="2967037"/>
            <a:ext cx="3733800" cy="831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дозировка: 1 - контроль, 2 – 3 %,  3 – 6 %,  4 – 9 %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i="0" sz="12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b="1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Рисунок 31  - Вид хлеба при различной дозировке смородинового  порошка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3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525" name="Google Shape;525;p23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526" name="Google Shape;526;p23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27" name="Google Shape;527;p23"/>
          <p:cNvSpPr txBox="1"/>
          <p:nvPr/>
        </p:nvSpPr>
        <p:spPr>
          <a:xfrm>
            <a:off x="152400" y="152400"/>
            <a:ext cx="8763000" cy="6494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Выводы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t/>
            </a:r>
            <a:endParaRPr b="0" i="0" sz="6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0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1. Анализ литературных источников показал, что использование растительного сырья в виде порошков в производстве продуктов питания позволяет получить готовую продукцию с повышенной пищевой и биологической ценностью, а также улучшить структурно-механических и органолептических показатели готовой продукции. В настоящее время недостаточно изучено влияние нетрадиционных способов воздействия на плодоовощное сырье, ограничены области применения плодоовощных порошков.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0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2. Теоретически обоснована целесообразность применения ультразвуковой обработки плодоовощного сырья с целью увеличения выхода и биодоступности биологически активных веществ, сокращения продолжительности технологических процессов и снижения энергозатрат.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0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3. Анализ химического состава сырья показал, что исследуемое плодоовощное сырье характеризуются высоким содержанием ценных пищевых компонентов и их использование целесообразно для получения плодоовощных порошков. Содержание в рябине, смородине и шпинате витамина С составило 65, 175 и 48 мг % соответственно, каротина - 8,6; 0,1 и 3,1 мг %, пектиновых веществ - 1,9; 0,8 и 0,7 %, клетчатки - 3,1; 2,9 и 0,8 %.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0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4. Использование ультразвуковой обработки  плодоовощного сырья при экстрагировании приводит к интенсификации процесса. Наибольшая скорость экстрагирования при частоте 22 кГц достигается при мощности ультразвукового воздействия 0,3 кВт и температуре 40 °С. При обработке рябины скорость экстрагирования увеличивается в 10 раз, черной смородины – в 25,6 раз, шпината - в18,3 раза, что позволяет завершить процесс за 12,5-15,0 минут. При этом содержание растворимых сухих веществ в образцах увеличивается на 40-50 %.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0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5. Обработка сырья ультразвуком мощностью 0,3 кВт при частоте 22 кГц в течение 12,5-15,0 минут приводит к снижению первоначальной микробной обсемененности на 88-89 %. При использовании мощности ультразвукового воздействия 0,4 кВт через 12,5-15,0 минут происходит полное уничтожение мезофильно-аэробных и факультативно анаэробных микроорганизмов.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4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533" name="Google Shape;533;p24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534" name="Google Shape;534;p24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35" name="Google Shape;535;p24"/>
          <p:cNvSpPr txBox="1"/>
          <p:nvPr/>
        </p:nvSpPr>
        <p:spPr>
          <a:xfrm>
            <a:off x="152400" y="228600"/>
            <a:ext cx="8839200" cy="6740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0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6. Исследование процесса сушки образцов плодоовощного сырья показало, что применение комбинированного способа позволяет сократить продолжительность процесса сушки в 1,5-2 раза по сравнению с микроволновой и инфракрасной сушкой. Установлены оптимальные режимы сушки, позволяющие максимально сохранить ценные компоненты сырья. Применение на первом этапе микроволновой сушки в течение 0,25 часа при  температуре 55-60 °С и использование на втором этапе инфракрасной сушки при  температуре 55-60 °С позволяет высушить образцы плодоовощного сырья до влажности 7,0-10,0 % в течение 0,75-1,0 часа.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0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7. Установлено, что сохранность витамина С, каротина и общего сахара в порошках, полученных комбинированным способом сушки на 10-12 % больше чем в порошках, полученных инфракрасной сушкой и на 18-20 % больше чем в порошках полученных микроволновой сушкой.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0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8. Плодоовощные порошки, полученные с использованием ультразвукового воздействия и сушки комбинированным способом имеют высокую биологическую ценность. 100 г порошка из рябины, смородины и шпината содержат углеводов 83,3; 86,4 и 30,5 % от суточной потребности организма, пектиновых веществ – 715,0; 494,0 и 471,5 %, органических кислот – 860; 1514 и 30,5 %, витамина С - 210,5; 861,6 и 184,6 %, каротина – 626,6; 9,4 и 323,6 % соответственно.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0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9. Определены оптимальные дозировки плодоовощных порошков при производстве хлеба в количестве 3 % от массы муки по рецептуре, что способствует улучшению структурно-механических свойств тестовых полуфабрикатов и органолептических и физико-химических показателей готовых изделий по сравнению с контрольными образцами. В сравнении с контрольным образцом при использовании порошков из рябины и шпината показатели удельного объема увеличились в среднем на 6 %. При использовании порошка, полученного из смородины в той же дозировке  удельный объем хлеба уменьшается на 2,9 %.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0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10. Изучение влияния плодоовощных порошков на пищевую ценность хлеба показало, что все образцы с добавлением плодоовощных порошков характеризуются высоким содержанием пектиновых веществ, клетчатки, витамина С. Высокое содержание каротина обусловлено добавлением рябинового порошка.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25"/>
          <p:cNvSpPr txBox="1"/>
          <p:nvPr>
            <p:ph type="ctrTitle"/>
          </p:nvPr>
        </p:nvSpPr>
        <p:spPr>
          <a:xfrm>
            <a:off x="1130300" y="2405062"/>
            <a:ext cx="5824537" cy="1646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</a:pPr>
            <a:r>
              <a:t/>
            </a:r>
            <a:endParaRPr sz="4050">
              <a:solidFill>
                <a:schemeClr val="accent1"/>
              </a:solidFill>
            </a:endParaRPr>
          </a:p>
        </p:txBody>
      </p:sp>
      <p:sp>
        <p:nvSpPr>
          <p:cNvPr id="541" name="Google Shape;541;p25"/>
          <p:cNvSpPr txBox="1"/>
          <p:nvPr>
            <p:ph idx="1" type="subTitle"/>
          </p:nvPr>
        </p:nvSpPr>
        <p:spPr>
          <a:xfrm>
            <a:off x="1130300" y="4051300"/>
            <a:ext cx="5824537" cy="109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>
              <a:solidFill>
                <a:srgbClr val="7F7F7F"/>
              </a:solidFill>
            </a:endParaRPr>
          </a:p>
        </p:txBody>
      </p:sp>
      <p:sp>
        <p:nvSpPr>
          <p:cNvPr id="542" name="Google Shape;542;p25"/>
          <p:cNvSpPr txBox="1"/>
          <p:nvPr/>
        </p:nvSpPr>
        <p:spPr>
          <a:xfrm>
            <a:off x="6443662" y="6042025"/>
            <a:ext cx="511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43" name="Google Shape;543;p25"/>
          <p:cNvSpPr txBox="1"/>
          <p:nvPr/>
        </p:nvSpPr>
        <p:spPr>
          <a:xfrm>
            <a:off x="1239837" y="2224087"/>
            <a:ext cx="6554787" cy="1754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b="1" i="0" lang="en-US" sz="3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СПАСИБО ЗА ВНИМАНИЕ !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6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b="1" i="0" lang="en-US" sz="3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ДОКЛАД ОКОНЧЕН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3_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Аспект">
  <a:themeElements>
    <a:clrScheme name="defaul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FFFFFF"/>
      </a:accent3>
      <a:accent4>
        <a:srgbClr val="90C226"/>
      </a:accent4>
      <a:accent5>
        <a:srgbClr val="54A021"/>
      </a:accent5>
      <a:accent6>
        <a:srgbClr val="FFFFFF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1_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2_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1601-01-01T00:00:00Z</dcterms:created>
  <dc:creator>Эльмира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