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7" r:id="rId1"/>
  </p:sldMasterIdLst>
  <p:notesMasterIdLst>
    <p:notesMasterId r:id="rId10"/>
  </p:notesMasterIdLst>
  <p:sldIdLst>
    <p:sldId id="256" r:id="rId2"/>
    <p:sldId id="267" r:id="rId3"/>
    <p:sldId id="257" r:id="rId4"/>
    <p:sldId id="266" r:id="rId5"/>
    <p:sldId id="263" r:id="rId6"/>
    <p:sldId id="270" r:id="rId7"/>
    <p:sldId id="268" r:id="rId8"/>
    <p:sldId id="265" r:id="rId9"/>
  </p:sldIdLst>
  <p:sldSz cx="18288000" cy="10287000"/>
  <p:notesSz cx="6858000" cy="9144000"/>
  <p:embeddedFontLst>
    <p:embeddedFont>
      <p:font typeface="Open Sans Bold" charset="0"/>
      <p:regular r:id="rId11"/>
    </p:embeddedFont>
    <p:embeddedFont>
      <p:font typeface="Calibri" pitchFamily="34" charset="0"/>
      <p:regular r:id="rId12"/>
      <p:bold r:id="rId13"/>
      <p:italic r:id="rId14"/>
      <p:boldItalic r:id="rId15"/>
    </p:embeddedFont>
    <p:embeddedFont>
      <p:font typeface="Bahnschrift SemiBold Condensed" charset="0"/>
      <p:bold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558402"/>
    <a:srgbClr val="008080"/>
    <a:srgbClr val="006CA2"/>
    <a:srgbClr val="5884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40" d="100"/>
          <a:sy n="40" d="100"/>
        </p:scale>
        <p:origin x="-1116" y="-3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1\Desktop\&#1056;&#1086;&#1073;&#1086;&#1090;&#1099;%20&#1085;&#1072;%2001.01.2023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57;&#1056;&#1054;&#1063;&#1053;&#1054;%20&#1043;&#1054;&#1058;&#1054;&#1042;&#1048;&#1058;&#1068;\&#1056;&#1040;&#1041;&#1054;&#1058;&#1040;%202020\3.4.3%20&#1056;&#1086;&#1073;&#1086;&#1090;&#1099;\&#1050;&#1088;&#1086;&#1074;&#1100;,%20&#1082;&#1083;&#1080;&#1085;&#1080;&#1082;&#1072;,%20&#1075;&#1086;&#1088;&#1084;&#1086;&#1085;&#1099;_&#1043;&#1083;&#1080;&#1085;&#1074;&#1089;&#1082;&#1080;&#1081;_&#1056;&#1086;&#1073;&#1086;&#1090;&#1099;_&#1084;&#1086;&#1083;&#1086;&#1082;&#1086;&#1087;&#1088;&#1086;&#1074;&#1086;&#1076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008080"/>
            </a:solidFill>
          </c:spPr>
          <c:dLbls>
            <c:txPr>
              <a:bodyPr/>
              <a:lstStyle/>
              <a:p>
                <a:pPr>
                  <a:defRPr sz="2800" b="1"/>
                </a:pPr>
                <a:endParaRPr lang="ru-RU"/>
              </a:p>
            </c:txPr>
            <c:showVal val="1"/>
          </c:dLbls>
          <c:cat>
            <c:strRef>
              <c:f>'[Роботы на 01.01.2023.xlsx]Лист1'!$A$1:$J$1</c:f>
              <c:strCache>
                <c:ptCount val="10"/>
                <c:pt idx="0">
                  <c:v>2013 г</c:v>
                </c:pt>
                <c:pt idx="1">
                  <c:v>2014 г</c:v>
                </c:pt>
                <c:pt idx="2">
                  <c:v>2015 г</c:v>
                </c:pt>
                <c:pt idx="3">
                  <c:v>2016 г</c:v>
                </c:pt>
                <c:pt idx="4">
                  <c:v>2017 г</c:v>
                </c:pt>
                <c:pt idx="5">
                  <c:v>2018 г</c:v>
                </c:pt>
                <c:pt idx="6">
                  <c:v>2019 г</c:v>
                </c:pt>
                <c:pt idx="7">
                  <c:v>2020 г</c:v>
                </c:pt>
                <c:pt idx="8">
                  <c:v>2021 г</c:v>
                </c:pt>
                <c:pt idx="9">
                  <c:v>2022 г</c:v>
                </c:pt>
              </c:strCache>
            </c:strRef>
          </c:cat>
          <c:val>
            <c:numRef>
              <c:f>'[Роботы на 01.01.2023.xlsx]Лист1'!$A$2:$J$2</c:f>
              <c:numCache>
                <c:formatCode>General</c:formatCode>
                <c:ptCount val="10"/>
                <c:pt idx="0">
                  <c:v>5</c:v>
                </c:pt>
                <c:pt idx="1">
                  <c:v>8</c:v>
                </c:pt>
                <c:pt idx="2">
                  <c:v>7</c:v>
                </c:pt>
                <c:pt idx="3">
                  <c:v>10</c:v>
                </c:pt>
                <c:pt idx="4">
                  <c:v>2</c:v>
                </c:pt>
                <c:pt idx="5">
                  <c:v>10</c:v>
                </c:pt>
                <c:pt idx="6">
                  <c:v>2</c:v>
                </c:pt>
                <c:pt idx="7">
                  <c:v>3</c:v>
                </c:pt>
                <c:pt idx="8">
                  <c:v>1</c:v>
                </c:pt>
                <c:pt idx="9">
                  <c:v>4</c:v>
                </c:pt>
              </c:numCache>
            </c:numRef>
          </c:val>
        </c:ser>
        <c:axId val="75469952"/>
        <c:axId val="75471488"/>
      </c:barChart>
      <c:catAx>
        <c:axId val="75469952"/>
        <c:scaling>
          <c:orientation val="minMax"/>
        </c:scaling>
        <c:axPos val="b"/>
        <c:tickLblPos val="nextTo"/>
        <c:txPr>
          <a:bodyPr/>
          <a:lstStyle/>
          <a:p>
            <a:pPr>
              <a:defRPr sz="2800" b="0"/>
            </a:pPr>
            <a:endParaRPr lang="ru-RU"/>
          </a:p>
        </c:txPr>
        <c:crossAx val="75471488"/>
        <c:crosses val="autoZero"/>
        <c:auto val="1"/>
        <c:lblAlgn val="ctr"/>
        <c:lblOffset val="100"/>
      </c:catAx>
      <c:valAx>
        <c:axId val="75471488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2800" b="1"/>
            </a:pPr>
            <a:endParaRPr lang="ru-RU"/>
          </a:p>
        </c:txPr>
        <c:crossAx val="7546995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4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6189836564547094"/>
          <c:y val="5.4127092836871511E-2"/>
          <c:w val="0.83810166586319579"/>
          <c:h val="0.47477295313813928"/>
        </c:manualLayout>
      </c:layout>
      <c:bar3DChart>
        <c:barDir val="col"/>
        <c:grouping val="clustered"/>
        <c:ser>
          <c:idx val="0"/>
          <c:order val="0"/>
          <c:tx>
            <c:strRef>
              <c:f>гормоны!$O$19</c:f>
              <c:strCache>
                <c:ptCount val="1"/>
                <c:pt idx="0">
                  <c:v>I группа, роботизированное доение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  <a:effectLst/>
            <a:sp3d/>
          </c:spPr>
          <c:dLbls>
            <c:dLbl>
              <c:idx val="0"/>
              <c:layout>
                <c:manualLayout>
                  <c:x val="-3.0555555555555596E-2"/>
                  <c:y val="-3.7037037037037222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327-4863-BC99-A8BC65DCE97A}"/>
                </c:ext>
              </c:extLst>
            </c:dLbl>
            <c:dLbl>
              <c:idx val="1"/>
              <c:layout>
                <c:manualLayout>
                  <c:x val="2.7777777777777141E-3"/>
                  <c:y val="-1.388888888888899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8327-4863-BC99-A8BC65DCE97A}"/>
                </c:ext>
              </c:extLst>
            </c:dLbl>
            <c:dLbl>
              <c:idx val="2"/>
              <c:layout>
                <c:manualLayout>
                  <c:x val="-1.6666666666666701E-2"/>
                  <c:y val="-1.388888888888899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8327-4863-BC99-A8BC65DCE97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гормоны!$N$20:$N$22</c:f>
              <c:strCache>
                <c:ptCount val="3"/>
                <c:pt idx="0">
                  <c:v>высокий</c:v>
                </c:pt>
                <c:pt idx="1">
                  <c:v>нестабильный</c:v>
                </c:pt>
                <c:pt idx="2">
                  <c:v>низкий</c:v>
                </c:pt>
              </c:strCache>
            </c:strRef>
          </c:cat>
          <c:val>
            <c:numRef>
              <c:f>гормоны!$O$20:$O$22</c:f>
              <c:numCache>
                <c:formatCode>General</c:formatCode>
                <c:ptCount val="3"/>
                <c:pt idx="0">
                  <c:v>8.3000000000000007</c:v>
                </c:pt>
                <c:pt idx="1">
                  <c:v>29.2</c:v>
                </c:pt>
                <c:pt idx="2">
                  <c:v>4.2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327-4863-BC99-A8BC65DCE97A}"/>
            </c:ext>
          </c:extLst>
        </c:ser>
        <c:ser>
          <c:idx val="1"/>
          <c:order val="1"/>
          <c:tx>
            <c:strRef>
              <c:f>гормоны!$P$19</c:f>
              <c:strCache>
                <c:ptCount val="1"/>
                <c:pt idx="0">
                  <c:v>II группа, доение в молокопровод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  <a:sp3d/>
          </c:spPr>
          <c:dLbls>
            <c:dLbl>
              <c:idx val="0"/>
              <c:layout>
                <c:manualLayout>
                  <c:x val="5.5555555555555558E-3"/>
                  <c:y val="-4.1666666666666671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327-4863-BC99-A8BC65DCE97A}"/>
                </c:ext>
              </c:extLst>
            </c:dLbl>
            <c:dLbl>
              <c:idx val="1"/>
              <c:layout>
                <c:manualLayout>
                  <c:x val="3.3333333333333354E-2"/>
                  <c:y val="-2.3148148148148147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8327-4863-BC99-A8BC65DCE97A}"/>
                </c:ext>
              </c:extLst>
            </c:dLbl>
            <c:dLbl>
              <c:idx val="2"/>
              <c:layout>
                <c:manualLayout>
                  <c:x val="2.2222222222222202E-2"/>
                  <c:y val="-3.7037037037037222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8327-4863-BC99-A8BC65DCE97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гормоны!$N$20:$N$22</c:f>
              <c:strCache>
                <c:ptCount val="3"/>
                <c:pt idx="0">
                  <c:v>высокий</c:v>
                </c:pt>
                <c:pt idx="1">
                  <c:v>нестабильный</c:v>
                </c:pt>
                <c:pt idx="2">
                  <c:v>низкий</c:v>
                </c:pt>
              </c:strCache>
            </c:strRef>
          </c:cat>
          <c:val>
            <c:numRef>
              <c:f>гормоны!$P$20:$P$22</c:f>
              <c:numCache>
                <c:formatCode>General</c:formatCode>
                <c:ptCount val="3"/>
                <c:pt idx="0" formatCode="0.0">
                  <c:v>16.7</c:v>
                </c:pt>
                <c:pt idx="1">
                  <c:v>16.7</c:v>
                </c:pt>
                <c:pt idx="2">
                  <c:v>8.3000000000000007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327-4863-BC99-A8BC65DCE97A}"/>
            </c:ext>
          </c:extLst>
        </c:ser>
        <c:shape val="box"/>
        <c:axId val="79077376"/>
        <c:axId val="79079296"/>
        <c:axId val="0"/>
      </c:bar3DChart>
      <c:catAx>
        <c:axId val="79077376"/>
        <c:scaling>
          <c:orientation val="minMax"/>
        </c:scaling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 sz="2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Тип стрессоустойчивости коров</a:t>
                </a:r>
              </a:p>
            </c:rich>
          </c:tx>
          <c:layout>
            <c:manualLayout>
              <c:xMode val="edge"/>
              <c:yMode val="edge"/>
              <c:x val="0.27236959457737681"/>
              <c:y val="0.79631029737787651"/>
            </c:manualLayout>
          </c:layout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79079296"/>
        <c:crosses val="autoZero"/>
        <c:auto val="1"/>
        <c:lblAlgn val="ctr"/>
        <c:lblOffset val="100"/>
      </c:catAx>
      <c:valAx>
        <c:axId val="7907929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 sz="2400" b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Количество   голов, %</a:t>
                </a:r>
              </a:p>
            </c:rich>
          </c:tx>
          <c:layout>
            <c:manualLayout>
              <c:xMode val="edge"/>
              <c:yMode val="edge"/>
              <c:x val="1.0508880564686695E-2"/>
              <c:y val="0.18602239173228352"/>
            </c:manualLayout>
          </c:layout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79077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9954896414647361E-3"/>
          <c:y val="0.902827810586177"/>
          <c:w val="0.96259141757765732"/>
          <c:h val="8.6755522747156644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278E56-C59C-4D94-99E6-28436BAAEACF}" type="datetimeFigureOut">
              <a:rPr lang="ru-RU" smtClean="0"/>
              <a:pPr/>
              <a:t>23.04.2023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F19F2-FB17-4029-8DDA-0F2D637654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64236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1600" y="3195640"/>
            <a:ext cx="15544800" cy="22050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200" y="5829300"/>
            <a:ext cx="12801600" cy="26289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8164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2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20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9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91FCB-9E0F-4119-9CD0-3A67282F35CF}" type="datetime1">
              <a:rPr lang="en-US" smtClean="0"/>
              <a:pPr/>
              <a:t>4/23/2023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E13FB-87FF-4EE5-825A-16DCEF1AB28F}" type="datetime1">
              <a:rPr lang="en-US" smtClean="0"/>
              <a:pPr/>
              <a:t>4/23/2023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4626" y="6610352"/>
            <a:ext cx="15544800" cy="2043113"/>
          </a:xfrm>
        </p:spPr>
        <p:txBody>
          <a:bodyPr anchor="t"/>
          <a:lstStyle>
            <a:lvl1pPr algn="l">
              <a:defRPr sz="71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44626" y="4360072"/>
            <a:ext cx="15544800" cy="2250281"/>
          </a:xfrm>
        </p:spPr>
        <p:txBody>
          <a:bodyPr anchor="b"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816415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32832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44924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326566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408207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898493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571490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6531325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CD9FE-E108-4E5B-8DAB-46E8D174CC93}" type="datetime1">
              <a:rPr lang="en-US" smtClean="0"/>
              <a:pPr/>
              <a:t>4/23/2023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14400" y="2400302"/>
            <a:ext cx="8077200" cy="6788945"/>
          </a:xfrm>
        </p:spPr>
        <p:txBody>
          <a:bodyPr/>
          <a:lstStyle>
            <a:lvl1pPr>
              <a:defRPr sz="50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9296400" y="2400302"/>
            <a:ext cx="8077200" cy="6788945"/>
          </a:xfrm>
        </p:spPr>
        <p:txBody>
          <a:bodyPr/>
          <a:lstStyle>
            <a:lvl1pPr>
              <a:defRPr sz="5000"/>
            </a:lvl1pPr>
            <a:lvl2pPr>
              <a:defRPr sz="43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C3FD-64EF-48A6-A8A5-E8804FF5EA22}" type="datetime1">
              <a:rPr lang="en-US" smtClean="0"/>
              <a:pPr/>
              <a:t>4/23/2023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2302671"/>
            <a:ext cx="8080376" cy="959643"/>
          </a:xfrm>
        </p:spPr>
        <p:txBody>
          <a:bodyPr anchor="b"/>
          <a:lstStyle>
            <a:lvl1pPr marL="0" indent="0">
              <a:buNone/>
              <a:defRPr sz="4300" b="1"/>
            </a:lvl1pPr>
            <a:lvl2pPr marL="816415" indent="0">
              <a:buNone/>
              <a:defRPr sz="3600" b="1"/>
            </a:lvl2pPr>
            <a:lvl3pPr marL="1632832" indent="0">
              <a:buNone/>
              <a:defRPr sz="3200" b="1"/>
            </a:lvl3pPr>
            <a:lvl4pPr marL="2449246" indent="0">
              <a:buNone/>
              <a:defRPr sz="2900" b="1"/>
            </a:lvl4pPr>
            <a:lvl5pPr marL="3265661" indent="0">
              <a:buNone/>
              <a:defRPr sz="2900" b="1"/>
            </a:lvl5pPr>
            <a:lvl6pPr marL="4082078" indent="0">
              <a:buNone/>
              <a:defRPr sz="2900" b="1"/>
            </a:lvl6pPr>
            <a:lvl7pPr marL="4898493" indent="0">
              <a:buNone/>
              <a:defRPr sz="2900" b="1"/>
            </a:lvl7pPr>
            <a:lvl8pPr marL="5714908" indent="0">
              <a:buNone/>
              <a:defRPr sz="2900" b="1"/>
            </a:lvl8pPr>
            <a:lvl9pPr marL="6531325" indent="0">
              <a:buNone/>
              <a:defRPr sz="2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914400" y="3262313"/>
            <a:ext cx="8080376" cy="5926932"/>
          </a:xfrm>
        </p:spPr>
        <p:txBody>
          <a:bodyPr/>
          <a:lstStyle>
            <a:lvl1pPr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9290053" y="2302671"/>
            <a:ext cx="8083550" cy="959643"/>
          </a:xfrm>
        </p:spPr>
        <p:txBody>
          <a:bodyPr anchor="b"/>
          <a:lstStyle>
            <a:lvl1pPr marL="0" indent="0">
              <a:buNone/>
              <a:defRPr sz="4300" b="1"/>
            </a:lvl1pPr>
            <a:lvl2pPr marL="816415" indent="0">
              <a:buNone/>
              <a:defRPr sz="3600" b="1"/>
            </a:lvl2pPr>
            <a:lvl3pPr marL="1632832" indent="0">
              <a:buNone/>
              <a:defRPr sz="3200" b="1"/>
            </a:lvl3pPr>
            <a:lvl4pPr marL="2449246" indent="0">
              <a:buNone/>
              <a:defRPr sz="2900" b="1"/>
            </a:lvl4pPr>
            <a:lvl5pPr marL="3265661" indent="0">
              <a:buNone/>
              <a:defRPr sz="2900" b="1"/>
            </a:lvl5pPr>
            <a:lvl6pPr marL="4082078" indent="0">
              <a:buNone/>
              <a:defRPr sz="2900" b="1"/>
            </a:lvl6pPr>
            <a:lvl7pPr marL="4898493" indent="0">
              <a:buNone/>
              <a:defRPr sz="2900" b="1"/>
            </a:lvl7pPr>
            <a:lvl8pPr marL="5714908" indent="0">
              <a:buNone/>
              <a:defRPr sz="2900" b="1"/>
            </a:lvl8pPr>
            <a:lvl9pPr marL="6531325" indent="0">
              <a:buNone/>
              <a:defRPr sz="2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9290053" y="3262313"/>
            <a:ext cx="8083550" cy="5926932"/>
          </a:xfrm>
        </p:spPr>
        <p:txBody>
          <a:bodyPr/>
          <a:lstStyle>
            <a:lvl1pPr>
              <a:defRPr sz="4300"/>
            </a:lvl1pPr>
            <a:lvl2pPr>
              <a:defRPr sz="36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FAF79-0718-4E04-903C-9E2D0EBCF0F1}" type="datetime1">
              <a:rPr lang="en-US" smtClean="0"/>
              <a:pPr/>
              <a:t>4/23/2023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3C762-5342-4151-B875-29C430E30478}" type="datetime1">
              <a:rPr lang="en-US" smtClean="0"/>
              <a:pPr/>
              <a:t>4/23/2023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DF835-F9D5-4B85-9074-E05ED0C268EF}" type="datetime1">
              <a:rPr lang="en-US" smtClean="0"/>
              <a:pPr/>
              <a:t>4/23/2023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3" y="409575"/>
            <a:ext cx="6016626" cy="1743075"/>
          </a:xfrm>
        </p:spPr>
        <p:txBody>
          <a:bodyPr anchor="b"/>
          <a:lstStyle>
            <a:lvl1pPr algn="l">
              <a:defRPr sz="36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50100" y="409577"/>
            <a:ext cx="10223500" cy="8779670"/>
          </a:xfrm>
        </p:spPr>
        <p:txBody>
          <a:bodyPr/>
          <a:lstStyle>
            <a:lvl1pPr>
              <a:defRPr sz="5700"/>
            </a:lvl1pPr>
            <a:lvl2pPr>
              <a:defRPr sz="5000"/>
            </a:lvl2pPr>
            <a:lvl3pPr>
              <a:defRPr sz="43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3" y="2152652"/>
            <a:ext cx="6016626" cy="7036595"/>
          </a:xfrm>
        </p:spPr>
        <p:txBody>
          <a:bodyPr/>
          <a:lstStyle>
            <a:lvl1pPr marL="0" indent="0">
              <a:buNone/>
              <a:defRPr sz="2500"/>
            </a:lvl1pPr>
            <a:lvl2pPr marL="816415" indent="0">
              <a:buNone/>
              <a:defRPr sz="2100"/>
            </a:lvl2pPr>
            <a:lvl3pPr marL="1632832" indent="0">
              <a:buNone/>
              <a:defRPr sz="1800"/>
            </a:lvl3pPr>
            <a:lvl4pPr marL="2449246" indent="0">
              <a:buNone/>
              <a:defRPr sz="1600"/>
            </a:lvl4pPr>
            <a:lvl5pPr marL="3265661" indent="0">
              <a:buNone/>
              <a:defRPr sz="1600"/>
            </a:lvl5pPr>
            <a:lvl6pPr marL="4082078" indent="0">
              <a:buNone/>
              <a:defRPr sz="1600"/>
            </a:lvl6pPr>
            <a:lvl7pPr marL="4898493" indent="0">
              <a:buNone/>
              <a:defRPr sz="1600"/>
            </a:lvl7pPr>
            <a:lvl8pPr marL="5714908" indent="0">
              <a:buNone/>
              <a:defRPr sz="1600"/>
            </a:lvl8pPr>
            <a:lvl9pPr marL="6531325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8A8A5-9900-4068-BD37-72661DD795BD}" type="datetime1">
              <a:rPr lang="en-US" smtClean="0"/>
              <a:pPr/>
              <a:t>4/23/2023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4576" y="7200900"/>
            <a:ext cx="10972800" cy="850107"/>
          </a:xfrm>
        </p:spPr>
        <p:txBody>
          <a:bodyPr anchor="b"/>
          <a:lstStyle>
            <a:lvl1pPr algn="l">
              <a:defRPr sz="36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584576" y="919163"/>
            <a:ext cx="10972800" cy="6172200"/>
          </a:xfrm>
        </p:spPr>
        <p:txBody>
          <a:bodyPr/>
          <a:lstStyle>
            <a:lvl1pPr marL="0" indent="0">
              <a:buNone/>
              <a:defRPr sz="5700"/>
            </a:lvl1pPr>
            <a:lvl2pPr marL="816415" indent="0">
              <a:buNone/>
              <a:defRPr sz="5000"/>
            </a:lvl2pPr>
            <a:lvl3pPr marL="1632832" indent="0">
              <a:buNone/>
              <a:defRPr sz="4300"/>
            </a:lvl3pPr>
            <a:lvl4pPr marL="2449246" indent="0">
              <a:buNone/>
              <a:defRPr sz="3600"/>
            </a:lvl4pPr>
            <a:lvl5pPr marL="3265661" indent="0">
              <a:buNone/>
              <a:defRPr sz="3600"/>
            </a:lvl5pPr>
            <a:lvl6pPr marL="4082078" indent="0">
              <a:buNone/>
              <a:defRPr sz="3600"/>
            </a:lvl6pPr>
            <a:lvl7pPr marL="4898493" indent="0">
              <a:buNone/>
              <a:defRPr sz="3600"/>
            </a:lvl7pPr>
            <a:lvl8pPr marL="5714908" indent="0">
              <a:buNone/>
              <a:defRPr sz="3600"/>
            </a:lvl8pPr>
            <a:lvl9pPr marL="6531325" indent="0">
              <a:buNone/>
              <a:defRPr sz="36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584576" y="8051007"/>
            <a:ext cx="10972800" cy="1207293"/>
          </a:xfrm>
        </p:spPr>
        <p:txBody>
          <a:bodyPr/>
          <a:lstStyle>
            <a:lvl1pPr marL="0" indent="0">
              <a:buNone/>
              <a:defRPr sz="2500"/>
            </a:lvl1pPr>
            <a:lvl2pPr marL="816415" indent="0">
              <a:buNone/>
              <a:defRPr sz="2100"/>
            </a:lvl2pPr>
            <a:lvl3pPr marL="1632832" indent="0">
              <a:buNone/>
              <a:defRPr sz="1800"/>
            </a:lvl3pPr>
            <a:lvl4pPr marL="2449246" indent="0">
              <a:buNone/>
              <a:defRPr sz="1600"/>
            </a:lvl4pPr>
            <a:lvl5pPr marL="3265661" indent="0">
              <a:buNone/>
              <a:defRPr sz="1600"/>
            </a:lvl5pPr>
            <a:lvl6pPr marL="4082078" indent="0">
              <a:buNone/>
              <a:defRPr sz="1600"/>
            </a:lvl6pPr>
            <a:lvl7pPr marL="4898493" indent="0">
              <a:buNone/>
              <a:defRPr sz="1600"/>
            </a:lvl7pPr>
            <a:lvl8pPr marL="5714908" indent="0">
              <a:buNone/>
              <a:defRPr sz="1600"/>
            </a:lvl8pPr>
            <a:lvl9pPr marL="6531325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EE60E-897A-4438-ACB9-75E0EF2D3558}" type="datetime1">
              <a:rPr lang="en-US" smtClean="0"/>
              <a:pPr/>
              <a:t>4/23/2023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8A997-8C4A-485F-B395-103D20850179}" type="datetime1">
              <a:rPr lang="en-US" smtClean="0"/>
              <a:pPr/>
              <a:t>4/23/2023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3258800" y="411959"/>
            <a:ext cx="4114800" cy="87772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411959"/>
            <a:ext cx="12039600" cy="87772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98C42-6004-4857-9ED1-3499B825C20C}" type="datetime1">
              <a:rPr lang="en-US" smtClean="0"/>
              <a:pPr/>
              <a:t>4/23/2023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11957"/>
            <a:ext cx="16459200" cy="1714500"/>
          </a:xfrm>
          <a:prstGeom prst="rect">
            <a:avLst/>
          </a:prstGeom>
        </p:spPr>
        <p:txBody>
          <a:bodyPr vert="horz" lIns="163283" tIns="81642" rIns="163283" bIns="81642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2400302"/>
            <a:ext cx="16459200" cy="6788945"/>
          </a:xfrm>
          <a:prstGeom prst="rect">
            <a:avLst/>
          </a:prstGeom>
        </p:spPr>
        <p:txBody>
          <a:bodyPr vert="horz" lIns="163283" tIns="81642" rIns="163283" bIns="81642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914400" y="9534527"/>
            <a:ext cx="4267200" cy="547688"/>
          </a:xfrm>
          <a:prstGeom prst="rect">
            <a:avLst/>
          </a:prstGeom>
        </p:spPr>
        <p:txBody>
          <a:bodyPr vert="horz" lIns="163283" tIns="81642" rIns="163283" bIns="81642" rtlCol="0" anchor="ctr"/>
          <a:lstStyle>
            <a:lvl1pPr algn="l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344690-C493-4F55-95EF-AD4B55D6A88C}" type="datetime1">
              <a:rPr lang="en-US" smtClean="0"/>
              <a:pPr/>
              <a:t>4/23/2023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248400" y="9534527"/>
            <a:ext cx="5791200" cy="547688"/>
          </a:xfrm>
          <a:prstGeom prst="rect">
            <a:avLst/>
          </a:prstGeom>
        </p:spPr>
        <p:txBody>
          <a:bodyPr vert="horz" lIns="163283" tIns="81642" rIns="163283" bIns="81642" rtlCol="0" anchor="ctr"/>
          <a:lstStyle>
            <a:lvl1pPr algn="ct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3106400" y="9534527"/>
            <a:ext cx="4267200" cy="547688"/>
          </a:xfrm>
          <a:prstGeom prst="rect">
            <a:avLst/>
          </a:prstGeom>
        </p:spPr>
        <p:txBody>
          <a:bodyPr vert="horz" lIns="163283" tIns="81642" rIns="163283" bIns="81642" rtlCol="0" anchor="ctr"/>
          <a:lstStyle>
            <a:lvl1pPr algn="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hf hdr="0" ftr="0" dt="0"/>
  <p:txStyles>
    <p:titleStyle>
      <a:lvl1pPr algn="ctr" defTabSz="1632832" rtl="0" eaLnBrk="1" latinLnBrk="0" hangingPunct="1">
        <a:spcBef>
          <a:spcPct val="0"/>
        </a:spcBef>
        <a:buNone/>
        <a:defRPr sz="7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12313" indent="-612313" algn="l" defTabSz="1632832" rtl="0" eaLnBrk="1" latinLnBrk="0" hangingPunct="1">
        <a:spcBef>
          <a:spcPct val="20000"/>
        </a:spcBef>
        <a:buFont typeface="Arial" pitchFamily="34" charset="0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1pPr>
      <a:lvl2pPr marL="1326675" indent="-510260" algn="l" defTabSz="1632832" rtl="0" eaLnBrk="1" latinLnBrk="0" hangingPunct="1">
        <a:spcBef>
          <a:spcPct val="20000"/>
        </a:spcBef>
        <a:buFont typeface="Arial" pitchFamily="34" charset="0"/>
        <a:buChar char="–"/>
        <a:defRPr sz="5000" kern="1200">
          <a:solidFill>
            <a:schemeClr val="tx1"/>
          </a:solidFill>
          <a:latin typeface="+mn-lt"/>
          <a:ea typeface="+mn-ea"/>
          <a:cs typeface="+mn-cs"/>
        </a:defRPr>
      </a:lvl2pPr>
      <a:lvl3pPr marL="2041039" indent="-408207" algn="l" defTabSz="1632832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2857454" indent="-408207" algn="l" defTabSz="1632832" rtl="0" eaLnBrk="1" latinLnBrk="0" hangingPunct="1">
        <a:spcBef>
          <a:spcPct val="20000"/>
        </a:spcBef>
        <a:buFont typeface="Arial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73869" indent="-408207" algn="l" defTabSz="1632832" rtl="0" eaLnBrk="1" latinLnBrk="0" hangingPunct="1">
        <a:spcBef>
          <a:spcPct val="20000"/>
        </a:spcBef>
        <a:buFont typeface="Arial" pitchFamily="34" charset="0"/>
        <a:buChar char="»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490286" indent="-408207" algn="l" defTabSz="1632832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306700" indent="-408207" algn="l" defTabSz="1632832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123115" indent="-408207" algn="l" defTabSz="1632832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6939532" indent="-408207" algn="l" defTabSz="1632832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63283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6415" algn="l" defTabSz="163283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32832" algn="l" defTabSz="163283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49246" algn="l" defTabSz="163283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5661" algn="l" defTabSz="163283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82078" algn="l" defTabSz="163283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98493" algn="l" defTabSz="163283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714908" algn="l" defTabSz="163283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31325" algn="l" defTabSz="163283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jpeg"/><Relationship Id="rId9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9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31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2"/>
          <p:cNvSpPr txBox="1"/>
          <p:nvPr/>
        </p:nvSpPr>
        <p:spPr>
          <a:xfrm>
            <a:off x="457200" y="6819900"/>
            <a:ext cx="16230600" cy="1723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sz="4000" spc="-192" dirty="0" smtClean="0">
                <a:solidFill>
                  <a:srgbClr val="000000"/>
                </a:solidFill>
                <a:latin typeface="Open Sans Bold"/>
              </a:rPr>
              <a:t>Чеченихина Ольга Сергеевна, </a:t>
            </a:r>
          </a:p>
          <a:p>
            <a:pPr lvl="0">
              <a:spcBef>
                <a:spcPct val="0"/>
              </a:spcBef>
            </a:pPr>
            <a:r>
              <a:rPr lang="ru-RU" sz="2400" b="1" spc="-192" dirty="0" smtClean="0">
                <a:solidFill>
                  <a:srgbClr val="000000"/>
                </a:solidFill>
                <a:latin typeface="Open Sans Bold"/>
              </a:rPr>
              <a:t>д.б.н., профессор кафедры биотехнологии и пищевых продуктов  </a:t>
            </a:r>
          </a:p>
          <a:p>
            <a:pPr lvl="0">
              <a:spcBef>
                <a:spcPct val="0"/>
              </a:spcBef>
            </a:pPr>
            <a:r>
              <a:rPr lang="ru-RU" sz="2400" b="1" spc="-192" dirty="0" smtClean="0">
                <a:solidFill>
                  <a:srgbClr val="000000"/>
                </a:solidFill>
                <a:latin typeface="Open Sans Bold"/>
              </a:rPr>
              <a:t>ФГБОУ ВО Уральский ГАУ</a:t>
            </a:r>
          </a:p>
          <a:p>
            <a:pPr lvl="0">
              <a:spcBef>
                <a:spcPct val="0"/>
              </a:spcBef>
            </a:pPr>
            <a:r>
              <a:rPr lang="ru-RU" sz="2400" b="1" spc="-192" dirty="0" smtClean="0">
                <a:solidFill>
                  <a:srgbClr val="000000"/>
                </a:solidFill>
                <a:latin typeface="Open Sans Bold"/>
              </a:rPr>
              <a:t>г. Екатеринбург</a:t>
            </a:r>
            <a:endParaRPr lang="en-US" sz="2400" b="1" spc="-79" dirty="0">
              <a:solidFill>
                <a:srgbClr val="000000"/>
              </a:solidFill>
              <a:latin typeface="Open Sans Bold"/>
            </a:endParaRPr>
          </a:p>
        </p:txBody>
      </p:sp>
      <p:sp>
        <p:nvSpPr>
          <p:cNvPr id="9" name="TextBox 3"/>
          <p:cNvSpPr txBox="1"/>
          <p:nvPr/>
        </p:nvSpPr>
        <p:spPr>
          <a:xfrm>
            <a:off x="0" y="3314700"/>
            <a:ext cx="16230600" cy="203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ctr"/>
            <a:r>
              <a:rPr lang="ru-RU" sz="4400" spc="-192" dirty="0" smtClean="0">
                <a:solidFill>
                  <a:srgbClr val="000000"/>
                </a:solidFill>
                <a:latin typeface="Open Sans Bold"/>
              </a:rPr>
              <a:t>Эффективность </a:t>
            </a:r>
          </a:p>
          <a:p>
            <a:pPr lvl="0" algn="ctr"/>
            <a:r>
              <a:rPr lang="ru-RU" sz="4400" spc="-192" dirty="0" smtClean="0">
                <a:solidFill>
                  <a:srgbClr val="000000"/>
                </a:solidFill>
                <a:latin typeface="Open Sans Bold"/>
              </a:rPr>
              <a:t>применения роботизированных установок </a:t>
            </a:r>
          </a:p>
          <a:p>
            <a:pPr lvl="0" algn="ctr"/>
            <a:r>
              <a:rPr lang="ru-RU" sz="4400" spc="-192" dirty="0" smtClean="0">
                <a:solidFill>
                  <a:srgbClr val="000000"/>
                </a:solidFill>
                <a:latin typeface="Open Sans Bold"/>
              </a:rPr>
              <a:t>при получении высококачественного молока</a:t>
            </a:r>
            <a:endParaRPr lang="en-US" sz="4400" spc="-192" dirty="0">
              <a:solidFill>
                <a:srgbClr val="000000"/>
              </a:solidFill>
              <a:latin typeface="Open Sans Bold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grpSp>
        <p:nvGrpSpPr>
          <p:cNvPr id="42" name="Группа 41"/>
          <p:cNvGrpSpPr/>
          <p:nvPr/>
        </p:nvGrpSpPr>
        <p:grpSpPr>
          <a:xfrm>
            <a:off x="-152400" y="-266700"/>
            <a:ext cx="18744249" cy="10638863"/>
            <a:chOff x="-76200" y="-161364"/>
            <a:chExt cx="18591849" cy="10638863"/>
          </a:xfrm>
        </p:grpSpPr>
        <p:grpSp>
          <p:nvGrpSpPr>
            <p:cNvPr id="43" name="Группа 42"/>
            <p:cNvGrpSpPr/>
            <p:nvPr/>
          </p:nvGrpSpPr>
          <p:grpSpPr>
            <a:xfrm>
              <a:off x="-76200" y="9013809"/>
              <a:ext cx="18591849" cy="1463690"/>
              <a:chOff x="141316" y="10631351"/>
              <a:chExt cx="18440890" cy="1267758"/>
            </a:xfrm>
          </p:grpSpPr>
          <p:sp>
            <p:nvSpPr>
              <p:cNvPr id="60" name="Прямоугольник 59"/>
              <p:cNvSpPr/>
              <p:nvPr/>
            </p:nvSpPr>
            <p:spPr>
              <a:xfrm>
                <a:off x="141316" y="10666499"/>
                <a:ext cx="18286857" cy="12326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15116950" y="10631351"/>
                <a:ext cx="346525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600" dirty="0" smtClean="0">
                    <a:solidFill>
                      <a:srgbClr val="006CA2"/>
                    </a:solidFill>
                    <a:latin typeface="Bahnschrift SemiBold Condensed" panose="020B0502040204020203" pitchFamily="34" charset="0"/>
                  </a:rPr>
                  <a:t>Саратовский государственный университет</a:t>
                </a:r>
              </a:p>
              <a:p>
                <a:r>
                  <a:rPr lang="ru-RU" sz="1600" dirty="0" smtClean="0">
                    <a:solidFill>
                      <a:srgbClr val="006CA2"/>
                    </a:solidFill>
                    <a:latin typeface="Bahnschrift SemiBold Condensed" panose="020B0502040204020203" pitchFamily="34" charset="0"/>
                  </a:rPr>
                  <a:t>генетики, биотехнологии и инженерии</a:t>
                </a:r>
              </a:p>
              <a:p>
                <a:r>
                  <a:rPr lang="ru-RU" sz="1600" dirty="0">
                    <a:solidFill>
                      <a:srgbClr val="006CA2"/>
                    </a:solidFill>
                    <a:latin typeface="Bahnschrift SemiBold Condensed" panose="020B0502040204020203" pitchFamily="34" charset="0"/>
                  </a:rPr>
                  <a:t>и</a:t>
                </a:r>
                <a:r>
                  <a:rPr lang="ru-RU" sz="1600" dirty="0" smtClean="0">
                    <a:solidFill>
                      <a:srgbClr val="006CA2"/>
                    </a:solidFill>
                    <a:latin typeface="Bahnschrift SemiBold Condensed" panose="020B0502040204020203" pitchFamily="34" charset="0"/>
                  </a:rPr>
                  <a:t>мени Н.И. Вавилова</a:t>
                </a:r>
                <a:endParaRPr lang="ru-RU" sz="1600" dirty="0">
                  <a:solidFill>
                    <a:srgbClr val="006CA2"/>
                  </a:solidFill>
                  <a:latin typeface="Bahnschrift SemiBold Condensed" panose="020B0502040204020203" pitchFamily="34" charset="0"/>
                </a:endParaRPr>
              </a:p>
            </p:txBody>
          </p:sp>
        </p:grpSp>
        <p:grpSp>
          <p:nvGrpSpPr>
            <p:cNvPr id="44" name="Группа 43"/>
            <p:cNvGrpSpPr/>
            <p:nvPr/>
          </p:nvGrpSpPr>
          <p:grpSpPr>
            <a:xfrm>
              <a:off x="57841" y="-161364"/>
              <a:ext cx="18288000" cy="10552670"/>
              <a:chOff x="0" y="-170420"/>
              <a:chExt cx="18288000" cy="10552670"/>
            </a:xfrm>
          </p:grpSpPr>
          <p:grpSp>
            <p:nvGrpSpPr>
              <p:cNvPr id="45" name="Группа 44"/>
              <p:cNvGrpSpPr/>
              <p:nvPr/>
            </p:nvGrpSpPr>
            <p:grpSpPr>
              <a:xfrm>
                <a:off x="39243" y="9125980"/>
                <a:ext cx="14981646" cy="1256270"/>
                <a:chOff x="39243" y="9125980"/>
                <a:chExt cx="14981646" cy="1256270"/>
              </a:xfrm>
            </p:grpSpPr>
            <p:pic>
              <p:nvPicPr>
                <p:cNvPr id="55" name="Рисунок 54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233162" y="9125980"/>
                  <a:ext cx="3692150" cy="1143000"/>
                </a:xfrm>
                <a:prstGeom prst="rect">
                  <a:avLst/>
                </a:prstGeom>
              </p:spPr>
            </p:pic>
            <p:pic>
              <p:nvPicPr>
                <p:cNvPr id="54" name="Рисунок 53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611390" y="9146724"/>
                  <a:ext cx="2656410" cy="1139633"/>
                </a:xfrm>
                <a:prstGeom prst="rect">
                  <a:avLst/>
                </a:prstGeom>
              </p:spPr>
            </p:pic>
            <p:pic>
              <p:nvPicPr>
                <p:cNvPr id="56" name="Рисунок 55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1975254" y="9174424"/>
                  <a:ext cx="1714500" cy="1099165"/>
                </a:xfrm>
                <a:prstGeom prst="rect">
                  <a:avLst/>
                </a:prstGeom>
              </p:spPr>
            </p:pic>
            <p:pic>
              <p:nvPicPr>
                <p:cNvPr id="57" name="Рисунок 56"/>
                <p:cNvPicPr>
                  <a:picLocks noChangeAspect="1"/>
                </p:cNvPicPr>
                <p:nvPr/>
              </p:nvPicPr>
              <p:blipFill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 t="31272" r="2457" b="28085"/>
                <a:stretch/>
              </p:blipFill>
              <p:spPr>
                <a:xfrm>
                  <a:off x="9143999" y="9201149"/>
                  <a:ext cx="2743202" cy="1143001"/>
                </a:xfrm>
                <a:prstGeom prst="rect">
                  <a:avLst/>
                </a:prstGeom>
              </p:spPr>
            </p:pic>
            <p:pic>
              <p:nvPicPr>
                <p:cNvPr id="58" name="Рисунок 57"/>
                <p:cNvPicPr>
                  <a:picLocks noChangeAspect="1"/>
                </p:cNvPicPr>
                <p:nvPr/>
              </p:nvPicPr>
              <p:blipFill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 t="15332" r="64737" b="9407"/>
                <a:stretch/>
              </p:blipFill>
              <p:spPr>
                <a:xfrm>
                  <a:off x="13818731" y="9163050"/>
                  <a:ext cx="1202158" cy="1219200"/>
                </a:xfrm>
                <a:prstGeom prst="rect">
                  <a:avLst/>
                </a:prstGeom>
              </p:spPr>
            </p:pic>
            <p:pic>
              <p:nvPicPr>
                <p:cNvPr id="59" name="Рисунок 58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9243" y="9288780"/>
                  <a:ext cx="2987468" cy="883920"/>
                </a:xfrm>
                <a:prstGeom prst="rect">
                  <a:avLst/>
                </a:prstGeom>
              </p:spPr>
            </p:pic>
          </p:grpSp>
          <p:grpSp>
            <p:nvGrpSpPr>
              <p:cNvPr id="46" name="Группа 45"/>
              <p:cNvGrpSpPr/>
              <p:nvPr/>
            </p:nvGrpSpPr>
            <p:grpSpPr>
              <a:xfrm>
                <a:off x="0" y="-170420"/>
                <a:ext cx="18288000" cy="2201728"/>
                <a:chOff x="0" y="-170420"/>
                <a:chExt cx="18288000" cy="2201728"/>
              </a:xfrm>
            </p:grpSpPr>
            <p:sp>
              <p:nvSpPr>
                <p:cNvPr id="47" name="Прямоугольник 46"/>
                <p:cNvSpPr/>
                <p:nvPr/>
              </p:nvSpPr>
              <p:spPr>
                <a:xfrm>
                  <a:off x="0" y="0"/>
                  <a:ext cx="18288000" cy="1988680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pic>
              <p:nvPicPr>
                <p:cNvPr id="48" name="Рисунок 47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801600" y="-170420"/>
                  <a:ext cx="3238650" cy="2159100"/>
                </a:xfrm>
                <a:prstGeom prst="rect">
                  <a:avLst/>
                </a:prstGeom>
              </p:spPr>
            </p:pic>
            <p:pic>
              <p:nvPicPr>
                <p:cNvPr id="49" name="Рисунок 48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237481" y="-44912"/>
                  <a:ext cx="2936369" cy="2076220"/>
                </a:xfrm>
                <a:prstGeom prst="rect">
                  <a:avLst/>
                </a:prstGeom>
              </p:spPr>
            </p:pic>
            <p:pic>
              <p:nvPicPr>
                <p:cNvPr id="50" name="Рисунок 49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732201" y="78583"/>
                  <a:ext cx="2486106" cy="1772594"/>
                </a:xfrm>
                <a:prstGeom prst="rect">
                  <a:avLst/>
                </a:prstGeom>
              </p:spPr>
            </p:pic>
            <p:pic>
              <p:nvPicPr>
                <p:cNvPr id="51" name="Рисунок 50"/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529544" y="46939"/>
                  <a:ext cx="1890712" cy="1835881"/>
                </a:xfrm>
                <a:prstGeom prst="rect">
                  <a:avLst/>
                </a:prstGeom>
              </p:spPr>
            </p:pic>
            <p:pic>
              <p:nvPicPr>
                <p:cNvPr id="52" name="Рисунок 51"/>
                <p:cNvPicPr>
                  <a:picLocks noChangeAspect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84224" y="456387"/>
                  <a:ext cx="2489348" cy="1075905"/>
                </a:xfrm>
                <a:prstGeom prst="rect">
                  <a:avLst/>
                </a:prstGeom>
              </p:spPr>
            </p:pic>
            <p:sp>
              <p:nvSpPr>
                <p:cNvPr id="53" name="Прямоугольник 52"/>
                <p:cNvSpPr/>
                <p:nvPr/>
              </p:nvSpPr>
              <p:spPr>
                <a:xfrm>
                  <a:off x="228599" y="456387"/>
                  <a:ext cx="5654481" cy="107590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>
                    <a:spcBef>
                      <a:spcPct val="0"/>
                    </a:spcBef>
                  </a:pPr>
                  <a:r>
                    <a:rPr lang="ru-RU" sz="3200" dirty="0" smtClean="0">
                      <a:solidFill>
                        <a:srgbClr val="000000"/>
                      </a:solidFill>
                      <a:latin typeface="Open Sans Bold" panose="020B0604020202020204" charset="0"/>
                      <a:ea typeface="Open Sans Bold" panose="020B0604020202020204" charset="0"/>
                      <a:cs typeface="Open Sans Bold" panose="020B0604020202020204" charset="0"/>
                    </a:rPr>
                    <a:t>ПРОДОВОЛЬСТВЕННАЯ</a:t>
                  </a:r>
                </a:p>
                <a:p>
                  <a:pPr lvl="0">
                    <a:spcBef>
                      <a:spcPct val="0"/>
                    </a:spcBef>
                  </a:pPr>
                  <a:r>
                    <a:rPr lang="ru-RU" sz="3200" dirty="0" smtClean="0">
                      <a:solidFill>
                        <a:srgbClr val="000000"/>
                      </a:solidFill>
                      <a:latin typeface="Open Sans Bold" panose="020B0604020202020204" charset="0"/>
                      <a:ea typeface="Open Sans Bold" panose="020B0604020202020204" charset="0"/>
                      <a:cs typeface="Open Sans Bold" panose="020B0604020202020204" charset="0"/>
                    </a:rPr>
                    <a:t> БЕЗОПАСНОСТЬ</a:t>
                  </a:r>
                  <a:endParaRPr lang="en-US" sz="3200" dirty="0">
                    <a:solidFill>
                      <a:srgbClr val="000000"/>
                    </a:solidFill>
                    <a:latin typeface="Open Sans Bold" panose="020B0604020202020204" charset="0"/>
                    <a:ea typeface="Open Sans Bold" panose="020B0604020202020204" charset="0"/>
                    <a:cs typeface="Open Sans Bold" panose="020B0604020202020204" charset="0"/>
                  </a:endParaRPr>
                </a:p>
              </p:txBody>
            </p:sp>
          </p:grpSp>
        </p:grpSp>
      </p:grp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-38100"/>
            <a:ext cx="18364696" cy="1032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FC4B8817-6A64-67B8-3D91-31A234EDDEF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-1" t="10727" r="-405" b="6684"/>
          <a:stretch/>
        </p:blipFill>
        <p:spPr>
          <a:xfrm>
            <a:off x="15392400" y="6210300"/>
            <a:ext cx="1944322" cy="305248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100" y="114300"/>
            <a:ext cx="4466900" cy="13716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5145872" y="266700"/>
            <a:ext cx="210589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/>
              <a:t>СПК «Глинский», </a:t>
            </a:r>
          </a:p>
          <a:p>
            <a:pPr algn="ctr"/>
            <a:r>
              <a:rPr lang="ru-RU" sz="2000" b="1" dirty="0" err="1" smtClean="0"/>
              <a:t>Режевской</a:t>
            </a:r>
            <a:r>
              <a:rPr lang="ru-RU" sz="2000" b="1" dirty="0" smtClean="0"/>
              <a:t> ГО</a:t>
            </a:r>
          </a:p>
          <a:p>
            <a:pPr algn="ctr"/>
            <a:endParaRPr lang="ru-RU" sz="20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5127181" y="1181100"/>
            <a:ext cx="212737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/>
              <a:t>Колхоз «Урал»</a:t>
            </a:r>
            <a:endParaRPr lang="en-US" sz="2000" b="1" dirty="0" smtClean="0"/>
          </a:p>
          <a:p>
            <a:pPr algn="ctr"/>
            <a:r>
              <a:rPr lang="ru-RU" sz="2000" b="1" dirty="0" err="1" smtClean="0"/>
              <a:t>Ирбитский</a:t>
            </a:r>
            <a:r>
              <a:rPr lang="ru-RU" sz="2000" b="1" dirty="0" smtClean="0"/>
              <a:t> район</a:t>
            </a:r>
            <a:endParaRPr lang="ru-RU" sz="2000" b="1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775165CC-1FC2-B22B-B8A0-CF977BF5431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592322" y="2324100"/>
            <a:ext cx="3238478" cy="263765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4529FFAC-BA87-A42F-40AF-025AA5C873E4}"/>
              </a:ext>
            </a:extLst>
          </p:cNvPr>
          <p:cNvSpPr txBox="1"/>
          <p:nvPr/>
        </p:nvSpPr>
        <p:spPr>
          <a:xfrm>
            <a:off x="14859000" y="9334500"/>
            <a:ext cx="3124200" cy="646325"/>
          </a:xfrm>
          <a:prstGeom prst="rect">
            <a:avLst/>
          </a:prstGeom>
          <a:noFill/>
        </p:spPr>
        <p:txBody>
          <a:bodyPr wrap="square" lIns="91434" tIns="45717" rIns="91434" bIns="45717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Роботизированная установка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DeLaval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Швеция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57DDC84-A32B-6EF8-809C-1C5026E16F72}"/>
              </a:ext>
            </a:extLst>
          </p:cNvPr>
          <p:cNvSpPr txBox="1"/>
          <p:nvPr/>
        </p:nvSpPr>
        <p:spPr>
          <a:xfrm>
            <a:off x="14630400" y="4991100"/>
            <a:ext cx="3200400" cy="646325"/>
          </a:xfrm>
          <a:prstGeom prst="rect">
            <a:avLst/>
          </a:prstGeom>
          <a:noFill/>
        </p:spPr>
        <p:txBody>
          <a:bodyPr wrap="square" lIns="91434" tIns="45717" rIns="91434" bIns="45717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Роботизированная установка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«Lely»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Нидерланды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8821400" y="7734300"/>
            <a:ext cx="29482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Королев Андрей Юрьевич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8973800" y="8115300"/>
            <a:ext cx="3541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Никифоров Валерий Сергеевич</a:t>
            </a:r>
            <a:endParaRPr lang="ru-RU" dirty="0"/>
          </a:p>
        </p:txBody>
      </p:sp>
      <p:graphicFrame>
        <p:nvGraphicFramePr>
          <p:cNvPr id="16" name="Диаграмма 15"/>
          <p:cNvGraphicFramePr>
            <a:graphicFrameLocks/>
          </p:cNvGraphicFramePr>
          <p:nvPr/>
        </p:nvGraphicFramePr>
        <p:xfrm>
          <a:off x="533400" y="2095500"/>
          <a:ext cx="12877800" cy="647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1295400" y="8877300"/>
            <a:ext cx="11887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Рис. 1 Приобретение доильных роботов на предприятиях  Свердловской области </a:t>
            </a:r>
          </a:p>
          <a:p>
            <a:pPr algn="ctr"/>
            <a:r>
              <a:rPr lang="ru-RU" sz="2400" b="1" dirty="0" smtClean="0"/>
              <a:t>(по данным Министерства агропромышленного комплекса и</a:t>
            </a:r>
          </a:p>
          <a:p>
            <a:pPr algn="ctr"/>
            <a:r>
              <a:rPr lang="ru-RU" sz="2400" b="1" dirty="0" smtClean="0"/>
              <a:t>потребительского рынка Свердловской области)</a:t>
            </a:r>
            <a:endParaRPr lang="ru-RU" sz="24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8610600" y="1485900"/>
            <a:ext cx="388196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/>
              <a:t>52 </a:t>
            </a:r>
            <a:r>
              <a:rPr lang="ru-RU" sz="4000" b="1" dirty="0" err="1" smtClean="0"/>
              <a:t>робота-дояря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xmlns="" val="337597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https://doilnye-apparaty.ru/uploads/files/images/catalog-2/5.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81000" y="0"/>
            <a:ext cx="8763000" cy="720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z="3000" smtClean="0"/>
              <a:pPr/>
              <a:t>3</a:t>
            </a:fld>
            <a:endParaRPr lang="en-US" sz="3000" dirty="0"/>
          </a:p>
        </p:txBody>
      </p:sp>
      <p:pic>
        <p:nvPicPr>
          <p:cNvPr id="11" name="Picture 11"/>
          <p:cNvPicPr>
            <a:picLocks noChangeAspect="1" noChangeArrowheads="1"/>
          </p:cNvPicPr>
          <p:nvPr/>
        </p:nvPicPr>
        <p:blipFill>
          <a:blip r:embed="rId3" cstate="print"/>
          <a:srcRect r="7692"/>
          <a:stretch>
            <a:fillRect/>
          </a:stretch>
        </p:blipFill>
        <p:spPr bwMode="auto">
          <a:xfrm>
            <a:off x="8440616" y="0"/>
            <a:ext cx="9970476" cy="720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304800" y="7595058"/>
            <a:ext cx="85344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50505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 — манипулятор позиционирования животного;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50505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 — входная дверца; 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50505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 — выходная дверца;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50505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4 — автоматическая кормораздаточная станция;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/>
              <a:t>5 — блок регулирования перемещения руки;  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050505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839200" y="7658100"/>
            <a:ext cx="939567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/>
              <a:t>6 — доильные стаканы; </a:t>
            </a:r>
          </a:p>
          <a:p>
            <a:r>
              <a:rPr lang="ru-RU" sz="2800" b="1" i="1" dirty="0" smtClean="0"/>
              <a:t>7 — лазерные датчики;   </a:t>
            </a:r>
          </a:p>
          <a:p>
            <a:r>
              <a:rPr lang="ru-RU" sz="2800" b="1" i="1" dirty="0" smtClean="0"/>
              <a:t>8 — рука робота;   </a:t>
            </a:r>
          </a:p>
          <a:p>
            <a:r>
              <a:rPr lang="ru-RU" sz="2800" b="1" i="1" dirty="0" smtClean="0"/>
              <a:t>9 — ролики обмыва вымени</a:t>
            </a:r>
            <a:endParaRPr lang="ru-RU" sz="28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>
            <a:off x="10363200" y="0"/>
            <a:ext cx="7924800" cy="69723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0"/>
            <a:ext cx="9144000" cy="69723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2" descr="https://avatars.mds.yandex.net/i?id=2a0000017a004d759f8786010e263a636454-3742807-images-thumbs&amp;n=13"/>
          <p:cNvPicPr>
            <a:picLocks noChangeAspect="1" noChangeArrowheads="1"/>
          </p:cNvPicPr>
          <p:nvPr/>
        </p:nvPicPr>
        <p:blipFill>
          <a:blip r:embed="rId2" cstate="print"/>
          <a:srcRect t="4601" b="5674"/>
          <a:stretch>
            <a:fillRect/>
          </a:stretch>
        </p:blipFill>
        <p:spPr bwMode="auto">
          <a:xfrm>
            <a:off x="457200" y="3619500"/>
            <a:ext cx="4419600" cy="2971800"/>
          </a:xfrm>
          <a:prstGeom prst="rect">
            <a:avLst/>
          </a:prstGeom>
          <a:noFill/>
        </p:spPr>
      </p:pic>
      <p:pic>
        <p:nvPicPr>
          <p:cNvPr id="11" name="Picture 4" descr="https://avatars.mds.yandex.net/i?id=96f75670e23defd427d36c168ef288bfe480087b-5221301-images-thumbs&amp;n=13"/>
          <p:cNvPicPr>
            <a:picLocks noChangeAspect="1" noChangeArrowheads="1"/>
          </p:cNvPicPr>
          <p:nvPr/>
        </p:nvPicPr>
        <p:blipFill>
          <a:blip r:embed="rId3" cstate="print"/>
          <a:srcRect r="3720" b="7500"/>
          <a:stretch>
            <a:fillRect/>
          </a:stretch>
        </p:blipFill>
        <p:spPr bwMode="auto">
          <a:xfrm>
            <a:off x="381000" y="342900"/>
            <a:ext cx="4530811" cy="3048000"/>
          </a:xfrm>
          <a:prstGeom prst="rect">
            <a:avLst/>
          </a:prstGeom>
          <a:noFill/>
        </p:spPr>
      </p:pic>
      <p:pic>
        <p:nvPicPr>
          <p:cNvPr id="12" name="Picture 2" descr="http://dsh.kurganobl.ru/assets/images/photo/lely_02.jpeg"/>
          <p:cNvPicPr>
            <a:picLocks noChangeAspect="1" noChangeArrowheads="1"/>
          </p:cNvPicPr>
          <p:nvPr/>
        </p:nvPicPr>
        <p:blipFill>
          <a:blip r:embed="rId4" cstate="print"/>
          <a:srcRect r="5769"/>
          <a:stretch>
            <a:fillRect/>
          </a:stretch>
        </p:blipFill>
        <p:spPr bwMode="auto">
          <a:xfrm>
            <a:off x="5029200" y="3619500"/>
            <a:ext cx="3733800" cy="2965609"/>
          </a:xfrm>
          <a:prstGeom prst="rect">
            <a:avLst/>
          </a:prstGeom>
          <a:noFill/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28762E05-6C45-1E2F-D0F9-F1A0F685DC1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29200" y="419100"/>
            <a:ext cx="3733800" cy="2963400"/>
          </a:xfrm>
          <a:prstGeom prst="rect">
            <a:avLst/>
          </a:prstGeom>
        </p:spPr>
      </p:pic>
      <p:pic>
        <p:nvPicPr>
          <p:cNvPr id="14" name="Рисунок 13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820400" y="419100"/>
            <a:ext cx="3848100" cy="3200400"/>
          </a:xfrm>
          <a:prstGeom prst="rect">
            <a:avLst/>
          </a:prstGeom>
          <a:noFill/>
        </p:spPr>
      </p:pic>
      <p:pic>
        <p:nvPicPr>
          <p:cNvPr id="15" name="Рисунок 14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782300" y="3771900"/>
            <a:ext cx="3962400" cy="2819400"/>
          </a:xfrm>
          <a:prstGeom prst="rect">
            <a:avLst/>
          </a:prstGeom>
          <a:noFill/>
        </p:spPr>
      </p:pic>
      <p:pic>
        <p:nvPicPr>
          <p:cNvPr id="16" name="Рисунок 15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973300" y="4381500"/>
            <a:ext cx="2933700" cy="2190750"/>
          </a:xfrm>
          <a:prstGeom prst="rect">
            <a:avLst/>
          </a:prstGeom>
          <a:noFill/>
        </p:spPr>
      </p:pic>
      <p:pic>
        <p:nvPicPr>
          <p:cNvPr id="17" name="Рисунок 16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049500" y="419100"/>
            <a:ext cx="2819400" cy="3733800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2362200" y="7886700"/>
            <a:ext cx="4918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</a:rPr>
              <a:t>9,72 ± 0,24 мин</a:t>
            </a:r>
            <a:endParaRPr lang="ru-RU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963400" y="7810500"/>
            <a:ext cx="4918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558402"/>
                </a:solidFill>
              </a:rPr>
              <a:t>9,65 ± 0,37 мин</a:t>
            </a:r>
            <a:endParaRPr lang="ru-RU" sz="3200" b="1" dirty="0">
              <a:solidFill>
                <a:srgbClr val="558402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791200" y="7149525"/>
            <a:ext cx="81088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/>
              <a:t>Средняя продолжительность всех операций</a:t>
            </a:r>
            <a:endParaRPr lang="ru-RU" sz="32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6781800" y="8521125"/>
            <a:ext cx="56354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/>
              <a:t>Эффективность в течение часа</a:t>
            </a:r>
            <a:endParaRPr lang="ru-RU" sz="32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11049000" y="9130725"/>
            <a:ext cx="723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558402"/>
                </a:solidFill>
              </a:rPr>
              <a:t> 1 смена – 200 голов – 6 операторов</a:t>
            </a:r>
            <a:endParaRPr lang="ru-RU" sz="3200" b="1" dirty="0">
              <a:solidFill>
                <a:srgbClr val="558402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43000" y="9206925"/>
            <a:ext cx="723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</a:rPr>
              <a:t>1 смена – 200 голов – 3 человека</a:t>
            </a:r>
            <a:endParaRPr lang="ru-RU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853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87203727"/>
              </p:ext>
            </p:extLst>
          </p:nvPr>
        </p:nvGraphicFramePr>
        <p:xfrm>
          <a:off x="457200" y="1181100"/>
          <a:ext cx="17449800" cy="8851315"/>
        </p:xfrm>
        <a:graphic>
          <a:graphicData uri="http://schemas.openxmlformats.org/drawingml/2006/table">
            <a:tbl>
              <a:tblPr/>
              <a:tblGrid>
                <a:gridCol w="76190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87774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953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6659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+mn-lt"/>
                          <a:ea typeface="Times New Roman"/>
                        </a:rPr>
                        <a:t>Показатель</a:t>
                      </a:r>
                    </a:p>
                  </a:txBody>
                  <a:tcPr marL="62473" marR="624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latin typeface="+mn-lt"/>
                          <a:ea typeface="Times New Roman"/>
                        </a:rPr>
                        <a:t>Группа коров, технология доения</a:t>
                      </a:r>
                      <a:endParaRPr lang="ru-RU" sz="2400" b="1" dirty="0">
                        <a:latin typeface="+mn-lt"/>
                        <a:ea typeface="Times New Roman"/>
                      </a:endParaRPr>
                    </a:p>
                  </a:txBody>
                  <a:tcPr marL="62473" marR="624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131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I</a:t>
                      </a:r>
                      <a:r>
                        <a:rPr lang="ru-RU" sz="28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,</a:t>
                      </a:r>
                      <a:endParaRPr lang="ru-RU" sz="2800" b="1" dirty="0">
                        <a:latin typeface="+mn-lt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роботизированная </a:t>
                      </a:r>
                      <a:endParaRPr lang="ru-RU" sz="2800" b="1" dirty="0">
                        <a:latin typeface="+mn-lt"/>
                        <a:ea typeface="Times New Roman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доильная </a:t>
                      </a:r>
                      <a:r>
                        <a:rPr lang="ru-RU" sz="2800" b="1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система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 </a:t>
                      </a:r>
                      <a:r>
                        <a:rPr lang="en-US" sz="2800" b="1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«Lely Astronaut A4»</a:t>
                      </a:r>
                      <a:r>
                        <a:rPr lang="ru-RU" sz="2800" b="1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, </a:t>
                      </a:r>
                      <a:endParaRPr lang="ru-RU" sz="2800" b="1" dirty="0">
                        <a:latin typeface="+mn-lt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беспривязное содержание</a:t>
                      </a:r>
                      <a:endParaRPr lang="ru-RU" sz="2800" b="1" dirty="0">
                        <a:latin typeface="+mn-lt"/>
                        <a:ea typeface="Times New Roman"/>
                      </a:endParaRPr>
                    </a:p>
                  </a:txBody>
                  <a:tcPr marL="62473" marR="624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II</a:t>
                      </a:r>
                      <a:r>
                        <a:rPr lang="ru-RU" sz="28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, </a:t>
                      </a:r>
                      <a:endParaRPr lang="ru-RU" sz="2800" b="1" dirty="0">
                        <a:latin typeface="+mn-lt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доение в </a:t>
                      </a:r>
                      <a:endParaRPr lang="ru-RU" sz="2800" b="1" dirty="0">
                        <a:latin typeface="+mn-lt"/>
                        <a:ea typeface="Times New Roman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молокопровод аппаратами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ДА-2М «</a:t>
                      </a:r>
                      <a:r>
                        <a:rPr lang="ru-RU" sz="2800" b="1" dirty="0" err="1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Майга</a:t>
                      </a:r>
                      <a:r>
                        <a:rPr lang="ru-RU" sz="2800" b="1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», </a:t>
                      </a:r>
                      <a:endParaRPr lang="ru-RU" sz="2800" b="1" dirty="0">
                        <a:latin typeface="+mn-lt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привязное </a:t>
                      </a:r>
                      <a:r>
                        <a:rPr lang="ru-RU" sz="2800" b="1" dirty="0" smtClean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 содержание</a:t>
                      </a:r>
                      <a:endParaRPr lang="ru-RU" sz="2800" b="1" dirty="0">
                        <a:latin typeface="+mn-lt"/>
                        <a:ea typeface="Times New Roman"/>
                      </a:endParaRPr>
                    </a:p>
                  </a:txBody>
                  <a:tcPr marL="62473" marR="624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8401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+mn-lt"/>
                          <a:ea typeface="Times New Roman"/>
                        </a:rPr>
                        <a:t>Удой за 305 дней лактации, кг</a:t>
                      </a:r>
                    </a:p>
                  </a:txBody>
                  <a:tcPr marL="62473" marR="624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+mn-lt"/>
                          <a:ea typeface="Times New Roman"/>
                        </a:rPr>
                        <a:t>6189,0±125,1***</a:t>
                      </a:r>
                    </a:p>
                  </a:txBody>
                  <a:tcPr marL="62473" marR="624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+mn-lt"/>
                          <a:ea typeface="Times New Roman"/>
                        </a:rPr>
                        <a:t>4999,0±118,1</a:t>
                      </a:r>
                    </a:p>
                  </a:txBody>
                  <a:tcPr marL="62473" marR="624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0860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latin typeface="+mn-lt"/>
                          <a:ea typeface="Times New Roman"/>
                        </a:rPr>
                        <a:t>Массовая доля жира в молоке, </a:t>
                      </a:r>
                      <a:r>
                        <a:rPr lang="ru-RU" sz="2800" b="1" dirty="0">
                          <a:latin typeface="+mn-lt"/>
                          <a:ea typeface="Times New Roman"/>
                        </a:rPr>
                        <a:t>%</a:t>
                      </a:r>
                    </a:p>
                  </a:txBody>
                  <a:tcPr marL="62473" marR="624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+mn-lt"/>
                          <a:ea typeface="Times New Roman"/>
                        </a:rPr>
                        <a:t>3,59±0,02**</a:t>
                      </a:r>
                    </a:p>
                  </a:txBody>
                  <a:tcPr marL="62473" marR="624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+mn-lt"/>
                          <a:ea typeface="Times New Roman"/>
                        </a:rPr>
                        <a:t>3,70±0,04</a:t>
                      </a:r>
                    </a:p>
                  </a:txBody>
                  <a:tcPr marL="62473" marR="624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0860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latin typeface="+mn-lt"/>
                          <a:ea typeface="Times New Roman"/>
                        </a:rPr>
                        <a:t>Массовая доля белка </a:t>
                      </a:r>
                      <a:r>
                        <a:rPr lang="ru-RU" sz="2800" b="1" smtClean="0">
                          <a:latin typeface="+mn-lt"/>
                          <a:ea typeface="Times New Roman"/>
                        </a:rPr>
                        <a:t>в молоке, </a:t>
                      </a:r>
                      <a:r>
                        <a:rPr lang="ru-RU" sz="2800" b="1" dirty="0">
                          <a:latin typeface="+mn-lt"/>
                          <a:ea typeface="Times New Roman"/>
                        </a:rPr>
                        <a:t>%</a:t>
                      </a:r>
                    </a:p>
                  </a:txBody>
                  <a:tcPr marL="62473" marR="624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+mn-lt"/>
                          <a:ea typeface="Times New Roman"/>
                        </a:rPr>
                        <a:t>2,99±0,01</a:t>
                      </a:r>
                    </a:p>
                  </a:txBody>
                  <a:tcPr marL="62473" marR="624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+mn-lt"/>
                          <a:ea typeface="Times New Roman"/>
                        </a:rPr>
                        <a:t>2,95±0,04</a:t>
                      </a:r>
                    </a:p>
                  </a:txBody>
                  <a:tcPr marL="62473" marR="624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852680">
                <a:tc>
                  <a:txBody>
                    <a:bodyPr/>
                    <a:lstStyle/>
                    <a:p>
                      <a:pPr marL="0" marR="0" indent="0" algn="just" defTabSz="1632832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 smtClean="0">
                          <a:latin typeface="+mn-lt"/>
                          <a:ea typeface="Times New Roman"/>
                        </a:rPr>
                        <a:t>Скорость  молокоотдачи, кг/мин</a:t>
                      </a:r>
                      <a:endParaRPr lang="ru-RU" sz="2800" b="1" dirty="0">
                        <a:latin typeface="+mn-lt"/>
                        <a:ea typeface="Times New Roman"/>
                      </a:endParaRPr>
                    </a:p>
                  </a:txBody>
                  <a:tcPr marL="62473" marR="624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2,18±0,06</a:t>
                      </a:r>
                      <a:endParaRPr lang="ru-RU" sz="2800" b="1" dirty="0">
                        <a:latin typeface="+mn-lt"/>
                        <a:ea typeface="Times New Roman"/>
                      </a:endParaRPr>
                    </a:p>
                  </a:txBody>
                  <a:tcPr marL="62473" marR="624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1,98±0,24</a:t>
                      </a:r>
                      <a:endParaRPr lang="ru-RU" sz="2800" b="1" dirty="0">
                        <a:latin typeface="+mn-lt"/>
                        <a:ea typeface="Times New Roman"/>
                      </a:endParaRPr>
                    </a:p>
                  </a:txBody>
                  <a:tcPr marL="62473" marR="624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7200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+mn-lt"/>
                          <a:ea typeface="Times New Roman"/>
                        </a:rPr>
                        <a:t>Продуктивное долголетие</a:t>
                      </a:r>
                      <a:r>
                        <a:rPr lang="ru-RU" sz="2800" b="1" dirty="0" smtClean="0">
                          <a:latin typeface="+mn-lt"/>
                          <a:ea typeface="Times New Roman"/>
                        </a:rPr>
                        <a:t>,  </a:t>
                      </a:r>
                      <a:r>
                        <a:rPr lang="ru-RU" sz="2800" b="1" dirty="0">
                          <a:latin typeface="+mn-lt"/>
                          <a:ea typeface="Times New Roman"/>
                        </a:rPr>
                        <a:t>лактаций</a:t>
                      </a:r>
                    </a:p>
                  </a:txBody>
                  <a:tcPr marL="62473" marR="624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2,0±0,07</a:t>
                      </a:r>
                      <a:endParaRPr lang="ru-RU" sz="2800" b="1" dirty="0">
                        <a:latin typeface="+mn-lt"/>
                        <a:ea typeface="Times New Roman"/>
                      </a:endParaRPr>
                    </a:p>
                  </a:txBody>
                  <a:tcPr marL="62473" marR="624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</a:rPr>
                        <a:t>2,2±0,1***</a:t>
                      </a:r>
                      <a:endParaRPr lang="ru-RU" sz="2800" b="1" dirty="0">
                        <a:latin typeface="+mn-lt"/>
                        <a:ea typeface="Times New Roman"/>
                      </a:endParaRPr>
                    </a:p>
                  </a:txBody>
                  <a:tcPr marL="62473" marR="624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9331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 smtClean="0">
                          <a:latin typeface="+mn-lt"/>
                          <a:ea typeface="Times New Roman"/>
                        </a:rPr>
                        <a:t>Удой за период жизни коров, </a:t>
                      </a:r>
                      <a:r>
                        <a:rPr lang="ru-RU" sz="2800" b="1" dirty="0">
                          <a:latin typeface="+mn-lt"/>
                          <a:ea typeface="Times New Roman"/>
                        </a:rPr>
                        <a:t>кг</a:t>
                      </a:r>
                    </a:p>
                  </a:txBody>
                  <a:tcPr marL="62473" marR="624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+mn-lt"/>
                          <a:ea typeface="Times New Roman"/>
                        </a:rPr>
                        <a:t>13150,0±494,0**</a:t>
                      </a:r>
                    </a:p>
                  </a:txBody>
                  <a:tcPr marL="62473" marR="624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+mn-lt"/>
                          <a:ea typeface="Times New Roman"/>
                        </a:rPr>
                        <a:t>11268,0±505,9</a:t>
                      </a:r>
                    </a:p>
                  </a:txBody>
                  <a:tcPr marL="62473" marR="624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8414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spc="-70" dirty="0">
                          <a:latin typeface="+mn-lt"/>
                          <a:ea typeface="Times New Roman"/>
                        </a:rPr>
                        <a:t>Уровень </a:t>
                      </a:r>
                      <a:r>
                        <a:rPr lang="ru-RU" sz="2800" b="1" spc="-70" dirty="0" smtClean="0">
                          <a:latin typeface="+mn-lt"/>
                          <a:ea typeface="Times New Roman"/>
                        </a:rPr>
                        <a:t>рентабельности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spc="-70" dirty="0" smtClean="0">
                          <a:latin typeface="+mn-lt"/>
                          <a:ea typeface="Times New Roman"/>
                        </a:rPr>
                        <a:t> </a:t>
                      </a:r>
                      <a:r>
                        <a:rPr lang="ru-RU" sz="2800" b="1" spc="-70" dirty="0">
                          <a:latin typeface="+mn-lt"/>
                          <a:ea typeface="Times New Roman"/>
                        </a:rPr>
                        <a:t>производства молока, %</a:t>
                      </a:r>
                      <a:endParaRPr lang="ru-RU" sz="2800" b="1" dirty="0">
                        <a:latin typeface="+mn-lt"/>
                        <a:ea typeface="Times New Roman"/>
                      </a:endParaRPr>
                    </a:p>
                  </a:txBody>
                  <a:tcPr marL="62473" marR="624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+mn-lt"/>
                          <a:ea typeface="Times New Roman"/>
                        </a:rPr>
                        <a:t>27,7</a:t>
                      </a:r>
                    </a:p>
                  </a:txBody>
                  <a:tcPr marL="62473" marR="624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+mn-lt"/>
                          <a:ea typeface="Times New Roman"/>
                        </a:rPr>
                        <a:t>6,3</a:t>
                      </a:r>
                    </a:p>
                  </a:txBody>
                  <a:tcPr marL="62473" marR="6247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33400" y="342900"/>
            <a:ext cx="17220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/>
              <a:t>Таблица 1 – Некоторые показатели эффективности применения роботизированных установок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57200" y="2247900"/>
          <a:ext cx="8763000" cy="3114675"/>
        </p:xfrm>
        <a:graphic>
          <a:graphicData uri="http://schemas.openxmlformats.org/drawingml/2006/table">
            <a:tbl>
              <a:tblPr/>
              <a:tblGrid>
                <a:gridCol w="167374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00093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08831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828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00" dirty="0" err="1" smtClean="0">
                          <a:latin typeface="Times New Roman"/>
                          <a:ea typeface="Calibri"/>
                          <a:cs typeface="Times New Roman"/>
                        </a:rPr>
                        <a:t>Экспери-ментальная</a:t>
                      </a:r>
                      <a:r>
                        <a:rPr lang="ru-RU" sz="2000" b="1" kern="100" dirty="0" smtClean="0">
                          <a:latin typeface="Times New Roman"/>
                          <a:ea typeface="Calibri"/>
                          <a:cs typeface="Times New Roman"/>
                        </a:rPr>
                        <a:t> группа животных</a:t>
                      </a:r>
                      <a:endParaRPr lang="ru-RU" sz="2000" b="1" kern="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00" dirty="0">
                          <a:latin typeface="Times New Roman"/>
                          <a:ea typeface="Calibri"/>
                          <a:cs typeface="Times New Roman"/>
                        </a:rPr>
                        <a:t>Применяемая технология</a:t>
                      </a:r>
                      <a:endParaRPr lang="ru-RU" sz="2000" b="1" kern="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00" dirty="0">
                          <a:latin typeface="Times New Roman"/>
                          <a:ea typeface="Calibri"/>
                          <a:cs typeface="Times New Roman"/>
                        </a:rPr>
                        <a:t>Соматические клетки </a:t>
                      </a:r>
                      <a:endParaRPr lang="ru-RU" sz="2000" b="1" kern="1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00" dirty="0" smtClean="0">
                          <a:latin typeface="Times New Roman"/>
                          <a:ea typeface="Calibri"/>
                          <a:cs typeface="Times New Roman"/>
                        </a:rPr>
                        <a:t>в </a:t>
                      </a:r>
                      <a:r>
                        <a:rPr lang="ru-RU" sz="2000" b="1" kern="100" dirty="0">
                          <a:latin typeface="Times New Roman"/>
                          <a:ea typeface="Calibri"/>
                          <a:cs typeface="Times New Roman"/>
                        </a:rPr>
                        <a:t>молоке, </a:t>
                      </a:r>
                      <a:endParaRPr lang="ru-RU" sz="2000" b="1" kern="1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00" dirty="0" smtClean="0">
                          <a:latin typeface="Times New Roman"/>
                          <a:ea typeface="Calibri"/>
                          <a:cs typeface="Times New Roman"/>
                        </a:rPr>
                        <a:t>условная </a:t>
                      </a:r>
                      <a:r>
                        <a:rPr lang="ru-RU" sz="2000" b="1" kern="100" dirty="0">
                          <a:latin typeface="Times New Roman"/>
                          <a:ea typeface="Calibri"/>
                          <a:cs typeface="Times New Roman"/>
                        </a:rPr>
                        <a:t>группа молока</a:t>
                      </a:r>
                      <a:endParaRPr lang="ru-RU" sz="2000" b="1" kern="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endParaRPr lang="ru-RU" sz="2000" b="1" kern="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Роботизированная установка «Lely Astronaut A4»</a:t>
                      </a:r>
                      <a:endParaRPr lang="ru-RU" sz="2000" b="1" kern="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00" dirty="0">
                          <a:latin typeface="Times New Roman"/>
                          <a:ea typeface="Calibri"/>
                          <a:cs typeface="Times New Roman"/>
                        </a:rPr>
                        <a:t>1,0±0,0</a:t>
                      </a:r>
                      <a:endParaRPr lang="ru-RU" sz="2000" b="1" kern="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238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II</a:t>
                      </a:r>
                      <a:endParaRPr lang="ru-RU" sz="2000" b="1" kern="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Аппараты ДА-2М «</a:t>
                      </a:r>
                      <a:r>
                        <a:rPr lang="ru-RU" sz="2000" b="1" kern="1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Майга</a:t>
                      </a:r>
                      <a:r>
                        <a:rPr lang="ru-RU" sz="2000" b="1" kern="1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»</a:t>
                      </a:r>
                      <a:endParaRPr lang="ru-RU" sz="2000" b="1" kern="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00" dirty="0">
                          <a:latin typeface="Times New Roman"/>
                          <a:ea typeface="Calibri"/>
                          <a:cs typeface="Times New Roman"/>
                        </a:rPr>
                        <a:t>1,2±0,001***</a:t>
                      </a:r>
                      <a:endParaRPr lang="ru-RU" sz="2000" b="1" kern="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57200" y="34290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cs typeface="Times New Roman" pitchFamily="18" charset="0"/>
              </a:rPr>
              <a:t>Таблица </a:t>
            </a:r>
            <a:r>
              <a:rPr lang="ru-RU" sz="3200" b="1" dirty="0" smtClean="0">
                <a:cs typeface="Times New Roman" pitchFamily="18" charset="0"/>
              </a:rPr>
              <a:t>2 </a:t>
            </a:r>
            <a:r>
              <a:rPr lang="ru-RU" sz="3200" b="1" dirty="0">
                <a:cs typeface="Times New Roman" pitchFamily="18" charset="0"/>
              </a:rPr>
              <a:t>— Количество соматических клеток в молоке в зависимости от технологии его </a:t>
            </a:r>
            <a:r>
              <a:rPr lang="ru-RU" sz="3200" b="1" dirty="0" smtClean="0">
                <a:cs typeface="Times New Roman" pitchFamily="18" charset="0"/>
              </a:rPr>
              <a:t>получения</a:t>
            </a:r>
            <a:endParaRPr lang="ru-RU" sz="3200" b="1" dirty="0"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9601200" y="2247900"/>
          <a:ext cx="8305800" cy="3124200"/>
        </p:xfrm>
        <a:graphic>
          <a:graphicData uri="http://schemas.openxmlformats.org/drawingml/2006/table">
            <a:tbl>
              <a:tblPr/>
              <a:tblGrid>
                <a:gridCol w="169056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82213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9310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828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00" dirty="0" err="1" smtClean="0">
                          <a:latin typeface="Times New Roman"/>
                          <a:ea typeface="Calibri"/>
                          <a:cs typeface="Times New Roman"/>
                        </a:rPr>
                        <a:t>Экспери-ментальная</a:t>
                      </a:r>
                      <a:r>
                        <a:rPr lang="ru-RU" sz="2000" b="1" kern="1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b="1" kern="100" dirty="0">
                          <a:latin typeface="Times New Roman"/>
                          <a:ea typeface="Calibri"/>
                          <a:cs typeface="Times New Roman"/>
                        </a:rPr>
                        <a:t>группа животных</a:t>
                      </a:r>
                      <a:endParaRPr lang="ru-RU" sz="2000" b="1" kern="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00" dirty="0">
                          <a:latin typeface="Times New Roman"/>
                          <a:ea typeface="Calibri"/>
                          <a:cs typeface="Times New Roman"/>
                        </a:rPr>
                        <a:t>Применяемая технология</a:t>
                      </a:r>
                      <a:endParaRPr lang="ru-RU" sz="2000" b="1" kern="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00" dirty="0">
                          <a:latin typeface="Times New Roman"/>
                          <a:ea typeface="Calibri"/>
                          <a:cs typeface="Times New Roman"/>
                        </a:rPr>
                        <a:t>Бактериальная обсемененность молока, класс</a:t>
                      </a:r>
                      <a:endParaRPr lang="ru-RU" sz="2000" b="1" kern="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endParaRPr lang="ru-RU" sz="2000" b="1" kern="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Роботизированная установка «Lely Astronaut A4»</a:t>
                      </a:r>
                      <a:endParaRPr lang="ru-RU" sz="2000" b="1" kern="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00" dirty="0">
                          <a:latin typeface="Times New Roman"/>
                          <a:ea typeface="Calibri"/>
                          <a:cs typeface="Times New Roman"/>
                        </a:rPr>
                        <a:t>1,2±0,2</a:t>
                      </a:r>
                      <a:endParaRPr lang="ru-RU" sz="2000" b="1" kern="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b="1" kern="1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II</a:t>
                      </a:r>
                      <a:endParaRPr lang="ru-RU" sz="2000" b="1" kern="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Аппараты ДА-2М «</a:t>
                      </a:r>
                      <a:r>
                        <a:rPr lang="ru-RU" sz="2000" b="1" kern="100" dirty="0" err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Майга</a:t>
                      </a:r>
                      <a:r>
                        <a:rPr lang="ru-RU" sz="2000" b="1" kern="1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»</a:t>
                      </a:r>
                      <a:endParaRPr lang="ru-RU" sz="2000" b="1" kern="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00" dirty="0">
                          <a:latin typeface="Times New Roman"/>
                          <a:ea typeface="Calibri"/>
                          <a:cs typeface="Times New Roman"/>
                        </a:rPr>
                        <a:t>1,8±0,3</a:t>
                      </a:r>
                      <a:endParaRPr lang="ru-RU" sz="2000" b="1" kern="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9677400" y="419100"/>
            <a:ext cx="8610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cs typeface="Times New Roman" pitchFamily="18" charset="0"/>
              </a:rPr>
              <a:t>Таблица </a:t>
            </a:r>
            <a:r>
              <a:rPr lang="ru-RU" sz="3200" b="1" dirty="0" smtClean="0">
                <a:cs typeface="Times New Roman" pitchFamily="18" charset="0"/>
              </a:rPr>
              <a:t>2 </a:t>
            </a:r>
            <a:r>
              <a:rPr lang="ru-RU" sz="3200" b="1" dirty="0">
                <a:cs typeface="Times New Roman" pitchFamily="18" charset="0"/>
              </a:rPr>
              <a:t>— Бактериальная обсемененность молока в зависимости от технологии его </a:t>
            </a:r>
            <a:r>
              <a:rPr lang="ru-RU" sz="3200" b="1" dirty="0" smtClean="0">
                <a:cs typeface="Times New Roman" pitchFamily="18" charset="0"/>
              </a:rPr>
              <a:t>получения</a:t>
            </a:r>
            <a:endParaRPr lang="ru-RU" sz="3200" b="1" dirty="0">
              <a:cs typeface="Times New Roman" pitchFamily="18" charset="0"/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944600" y="6210300"/>
            <a:ext cx="3962400" cy="3733800"/>
          </a:xfrm>
          <a:prstGeom prst="rect">
            <a:avLst/>
          </a:prstGeom>
          <a:noFill/>
        </p:spPr>
      </p:pic>
      <p:pic>
        <p:nvPicPr>
          <p:cNvPr id="10" name="Рисунок 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6210300"/>
            <a:ext cx="4267200" cy="3733800"/>
          </a:xfrm>
          <a:prstGeom prst="rect">
            <a:avLst/>
          </a:prstGeom>
          <a:noFill/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2E6DD4C-31D7-DFC2-967A-DF80A7FAB43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220200" y="6210300"/>
            <a:ext cx="4562936" cy="3733800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/>
          <a:srcRect t="20469" b="13750"/>
          <a:stretch>
            <a:fillRect/>
          </a:stretch>
        </p:blipFill>
        <p:spPr bwMode="auto">
          <a:xfrm>
            <a:off x="381000" y="6210300"/>
            <a:ext cx="4267200" cy="3742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xmlns="" id="{6B4F9195-09DE-47CC-B3AD-764735AB6C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528838128"/>
              </p:ext>
            </p:extLst>
          </p:nvPr>
        </p:nvGraphicFramePr>
        <p:xfrm>
          <a:off x="381000" y="342900"/>
          <a:ext cx="7848600" cy="784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-228600" y="8420100"/>
            <a:ext cx="9144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Рис. 2  Распределение коров по типам стрессоустойчивости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000000"/>
                </a:solidFill>
                <a:ea typeface="Times New Roman" pitchFamily="18" charset="0"/>
                <a:cs typeface="Arial" pitchFamily="34" charset="0"/>
              </a:rPr>
              <a:t>в зависимости от технологии доения, %</a:t>
            </a:r>
            <a:endParaRPr lang="ru-RU" sz="3200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8610601" y="2171700"/>
          <a:ext cx="9296398" cy="7842504"/>
        </p:xfrm>
        <a:graphic>
          <a:graphicData uri="http://schemas.openxmlformats.org/drawingml/2006/table">
            <a:tbl>
              <a:tblPr/>
              <a:tblGrid>
                <a:gridCol w="3015568"/>
                <a:gridCol w="2093610"/>
                <a:gridCol w="2093610"/>
                <a:gridCol w="2093610"/>
              </a:tblGrid>
              <a:tr h="3535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Показатель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высокий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нестаблильный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низкий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80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Количество посещений робота, раз в сутки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2,7±0,1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Calibri"/>
                          <a:cs typeface="Times New Roman"/>
                        </a:rPr>
                        <a:t>2,9±0,4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2,6±0,1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07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Количество доений, </a:t>
                      </a:r>
                      <a:endParaRPr lang="ru-RU" sz="1800" b="1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раз </a:t>
                      </a: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в сутки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2,7±0,1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Calibri"/>
                          <a:cs typeface="Times New Roman"/>
                        </a:rPr>
                        <a:t>2,6±0,2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2,6±0,1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90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Количество посещений робота «вхолостую», </a:t>
                      </a:r>
                      <a:endParaRPr lang="ru-RU" sz="1800" b="1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раз </a:t>
                      </a: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в сутки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0,0±0,0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0,3±0,3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0,0±0,0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07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Расход концентратов, </a:t>
                      </a:r>
                      <a:endParaRPr lang="ru-RU" sz="1800" b="1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кг </a:t>
                      </a: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в сутки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6,3±0,3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6,2±0,6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6,2±0,3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90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Расход концентратов </a:t>
                      </a:r>
                      <a:endParaRPr lang="ru-RU" sz="1800" b="1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latin typeface="Times New Roman"/>
                          <a:ea typeface="Calibri"/>
                          <a:cs typeface="Times New Roman"/>
                        </a:rPr>
                        <a:t>на </a:t>
                      </a: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1 кг молока в сутки, г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223,4±17,1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258,3±74,8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224,9±13,0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06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Calibri"/>
                          <a:cs typeface="Times New Roman"/>
                        </a:rPr>
                        <a:t>Суточный удой, кг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30,65±2,13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31,21±4,08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28,69±2,03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07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Calibri"/>
                          <a:cs typeface="Times New Roman"/>
                        </a:rPr>
                        <a:t>Интенсивность молокоотдачи, кг/мин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2,89±0,09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/>
                          <a:ea typeface="Calibri"/>
                          <a:cs typeface="Times New Roman"/>
                        </a:rPr>
                        <a:t>2,15±0,02</a:t>
                      </a:r>
                      <a:endParaRPr lang="ru-RU" sz="1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1,62±0,08</a:t>
                      </a:r>
                      <a:endParaRPr lang="ru-RU" sz="1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8610600" y="297240"/>
            <a:ext cx="9601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Таблица 4 - Продуктивность и расход концентрированных кормов при добровольном доении коров различных типов стрессоустойчивости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6"/>
          <p:cNvSpPr/>
          <p:nvPr/>
        </p:nvSpPr>
        <p:spPr>
          <a:xfrm>
            <a:off x="7924800" y="3162300"/>
            <a:ext cx="0" cy="540000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2" name="Группа 31"/>
          <p:cNvGrpSpPr/>
          <p:nvPr/>
        </p:nvGrpSpPr>
        <p:grpSpPr>
          <a:xfrm>
            <a:off x="-152400" y="-204462"/>
            <a:ext cx="18744249" cy="10638865"/>
            <a:chOff x="-76200" y="-161364"/>
            <a:chExt cx="18591849" cy="10638865"/>
          </a:xfrm>
        </p:grpSpPr>
        <p:grpSp>
          <p:nvGrpSpPr>
            <p:cNvPr id="30" name="Группа 29"/>
            <p:cNvGrpSpPr/>
            <p:nvPr/>
          </p:nvGrpSpPr>
          <p:grpSpPr>
            <a:xfrm>
              <a:off x="-76200" y="9054391"/>
              <a:ext cx="18591849" cy="1423110"/>
              <a:chOff x="141316" y="10666499"/>
              <a:chExt cx="18440890" cy="1232610"/>
            </a:xfrm>
          </p:grpSpPr>
          <p:sp>
            <p:nvSpPr>
              <p:cNvPr id="28" name="Прямоугольник 27"/>
              <p:cNvSpPr/>
              <p:nvPr/>
            </p:nvSpPr>
            <p:spPr>
              <a:xfrm>
                <a:off x="141316" y="10666499"/>
                <a:ext cx="18286857" cy="12326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15116950" y="10682442"/>
                <a:ext cx="346525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600" dirty="0" smtClean="0">
                    <a:solidFill>
                      <a:srgbClr val="006CA2"/>
                    </a:solidFill>
                    <a:latin typeface="Bahnschrift SemiBold Condensed" panose="020B0502040204020203" pitchFamily="34" charset="0"/>
                  </a:rPr>
                  <a:t>Саратовский государственный университет</a:t>
                </a:r>
              </a:p>
              <a:p>
                <a:r>
                  <a:rPr lang="ru-RU" sz="1600" dirty="0" smtClean="0">
                    <a:solidFill>
                      <a:srgbClr val="006CA2"/>
                    </a:solidFill>
                    <a:latin typeface="Bahnschrift SemiBold Condensed" panose="020B0502040204020203" pitchFamily="34" charset="0"/>
                  </a:rPr>
                  <a:t>генетики, биотехнологии и инженерии</a:t>
                </a:r>
              </a:p>
              <a:p>
                <a:r>
                  <a:rPr lang="ru-RU" sz="1600" dirty="0">
                    <a:solidFill>
                      <a:srgbClr val="006CA2"/>
                    </a:solidFill>
                    <a:latin typeface="Bahnschrift SemiBold Condensed" panose="020B0502040204020203" pitchFamily="34" charset="0"/>
                  </a:rPr>
                  <a:t>и</a:t>
                </a:r>
                <a:r>
                  <a:rPr lang="ru-RU" sz="1600" dirty="0" smtClean="0">
                    <a:solidFill>
                      <a:srgbClr val="006CA2"/>
                    </a:solidFill>
                    <a:latin typeface="Bahnschrift SemiBold Condensed" panose="020B0502040204020203" pitchFamily="34" charset="0"/>
                  </a:rPr>
                  <a:t>мени Н.И. Вавилова</a:t>
                </a:r>
                <a:endParaRPr lang="ru-RU" sz="1600" dirty="0">
                  <a:solidFill>
                    <a:srgbClr val="006CA2"/>
                  </a:solidFill>
                  <a:latin typeface="Bahnschrift SemiBold Condensed" panose="020B0502040204020203" pitchFamily="34" charset="0"/>
                </a:endParaRPr>
              </a:p>
            </p:txBody>
          </p:sp>
        </p:grpSp>
        <p:grpSp>
          <p:nvGrpSpPr>
            <p:cNvPr id="27" name="Группа 26"/>
            <p:cNvGrpSpPr/>
            <p:nvPr/>
          </p:nvGrpSpPr>
          <p:grpSpPr>
            <a:xfrm>
              <a:off x="57841" y="-161364"/>
              <a:ext cx="18288000" cy="10552670"/>
              <a:chOff x="0" y="-170420"/>
              <a:chExt cx="18288000" cy="10552670"/>
            </a:xfrm>
          </p:grpSpPr>
          <p:grpSp>
            <p:nvGrpSpPr>
              <p:cNvPr id="22" name="Группа 21"/>
              <p:cNvGrpSpPr/>
              <p:nvPr/>
            </p:nvGrpSpPr>
            <p:grpSpPr>
              <a:xfrm>
                <a:off x="39243" y="9063742"/>
                <a:ext cx="14981646" cy="1318508"/>
                <a:chOff x="39243" y="9063742"/>
                <a:chExt cx="14981646" cy="1318508"/>
              </a:xfrm>
            </p:grpSpPr>
            <p:pic>
              <p:nvPicPr>
                <p:cNvPr id="10" name="Рисунок 9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157581" y="9063742"/>
                  <a:ext cx="4061368" cy="1257300"/>
                </a:xfrm>
                <a:prstGeom prst="rect">
                  <a:avLst/>
                </a:prstGeom>
              </p:spPr>
            </p:pic>
            <p:pic>
              <p:nvPicPr>
                <p:cNvPr id="9" name="Рисунок 8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611390" y="9146724"/>
                  <a:ext cx="2656410" cy="1139633"/>
                </a:xfrm>
                <a:prstGeom prst="rect">
                  <a:avLst/>
                </a:prstGeom>
              </p:spPr>
            </p:pic>
            <p:pic>
              <p:nvPicPr>
                <p:cNvPr id="12" name="Рисунок 11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1975254" y="9174424"/>
                  <a:ext cx="1714500" cy="1099165"/>
                </a:xfrm>
                <a:prstGeom prst="rect">
                  <a:avLst/>
                </a:prstGeom>
              </p:spPr>
            </p:pic>
            <p:pic>
              <p:nvPicPr>
                <p:cNvPr id="13" name="Рисунок 12"/>
                <p:cNvPicPr>
                  <a:picLocks noChangeAspect="1"/>
                </p:cNvPicPr>
                <p:nvPr/>
              </p:nvPicPr>
              <p:blipFill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 t="31272" r="2457" b="28085"/>
                <a:stretch/>
              </p:blipFill>
              <p:spPr>
                <a:xfrm>
                  <a:off x="9143999" y="9201149"/>
                  <a:ext cx="2743202" cy="1143001"/>
                </a:xfrm>
                <a:prstGeom prst="rect">
                  <a:avLst/>
                </a:prstGeom>
              </p:spPr>
            </p:pic>
            <p:pic>
              <p:nvPicPr>
                <p:cNvPr id="15" name="Рисунок 14"/>
                <p:cNvPicPr>
                  <a:picLocks noChangeAspect="1"/>
                </p:cNvPicPr>
                <p:nvPr/>
              </p:nvPicPr>
              <p:blipFill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 t="15332" r="64737" b="9407"/>
                <a:stretch/>
              </p:blipFill>
              <p:spPr>
                <a:xfrm>
                  <a:off x="13818731" y="9163050"/>
                  <a:ext cx="1202158" cy="1219200"/>
                </a:xfrm>
                <a:prstGeom prst="rect">
                  <a:avLst/>
                </a:prstGeom>
              </p:spPr>
            </p:pic>
            <p:pic>
              <p:nvPicPr>
                <p:cNvPr id="16" name="Рисунок 15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9243" y="9288780"/>
                  <a:ext cx="2987468" cy="883920"/>
                </a:xfrm>
                <a:prstGeom prst="rect">
                  <a:avLst/>
                </a:prstGeom>
              </p:spPr>
            </p:pic>
          </p:grpSp>
          <p:grpSp>
            <p:nvGrpSpPr>
              <p:cNvPr id="25" name="Группа 24"/>
              <p:cNvGrpSpPr/>
              <p:nvPr/>
            </p:nvGrpSpPr>
            <p:grpSpPr>
              <a:xfrm>
                <a:off x="0" y="-170420"/>
                <a:ext cx="18288000" cy="2201728"/>
                <a:chOff x="0" y="-170420"/>
                <a:chExt cx="18288000" cy="2201728"/>
              </a:xfrm>
            </p:grpSpPr>
            <p:sp>
              <p:nvSpPr>
                <p:cNvPr id="23" name="Прямоугольник 22"/>
                <p:cNvSpPr/>
                <p:nvPr/>
              </p:nvSpPr>
              <p:spPr>
                <a:xfrm>
                  <a:off x="0" y="0"/>
                  <a:ext cx="18288000" cy="1988680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pic>
              <p:nvPicPr>
                <p:cNvPr id="17" name="Рисунок 16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801600" y="-170420"/>
                  <a:ext cx="3238650" cy="2159100"/>
                </a:xfrm>
                <a:prstGeom prst="rect">
                  <a:avLst/>
                </a:prstGeom>
              </p:spPr>
            </p:pic>
            <p:pic>
              <p:nvPicPr>
                <p:cNvPr id="18" name="Рисунок 17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237481" y="-44912"/>
                  <a:ext cx="2936369" cy="2076220"/>
                </a:xfrm>
                <a:prstGeom prst="rect">
                  <a:avLst/>
                </a:prstGeom>
              </p:spPr>
            </p:pic>
            <p:pic>
              <p:nvPicPr>
                <p:cNvPr id="19" name="Рисунок 18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732201" y="78583"/>
                  <a:ext cx="2486106" cy="1772594"/>
                </a:xfrm>
                <a:prstGeom prst="rect">
                  <a:avLst/>
                </a:prstGeom>
              </p:spPr>
            </p:pic>
            <p:pic>
              <p:nvPicPr>
                <p:cNvPr id="20" name="Рисунок 19"/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529544" y="46939"/>
                  <a:ext cx="1890712" cy="1835881"/>
                </a:xfrm>
                <a:prstGeom prst="rect">
                  <a:avLst/>
                </a:prstGeom>
              </p:spPr>
            </p:pic>
            <p:pic>
              <p:nvPicPr>
                <p:cNvPr id="21" name="Рисунок 20"/>
                <p:cNvPicPr>
                  <a:picLocks noChangeAspect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84224" y="456387"/>
                  <a:ext cx="2489348" cy="1075905"/>
                </a:xfrm>
                <a:prstGeom prst="rect">
                  <a:avLst/>
                </a:prstGeom>
              </p:spPr>
            </p:pic>
            <p:sp>
              <p:nvSpPr>
                <p:cNvPr id="24" name="Прямоугольник 23"/>
                <p:cNvSpPr/>
                <p:nvPr/>
              </p:nvSpPr>
              <p:spPr>
                <a:xfrm>
                  <a:off x="228599" y="456387"/>
                  <a:ext cx="5654481" cy="107590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>
                    <a:spcBef>
                      <a:spcPct val="0"/>
                    </a:spcBef>
                  </a:pPr>
                  <a:r>
                    <a:rPr lang="ru-RU" sz="3200" dirty="0" smtClean="0">
                      <a:solidFill>
                        <a:srgbClr val="000000"/>
                      </a:solidFill>
                      <a:latin typeface="Open Sans Bold" panose="020B0604020202020204" charset="0"/>
                      <a:ea typeface="Open Sans Bold" panose="020B0604020202020204" charset="0"/>
                      <a:cs typeface="Open Sans Bold" panose="020B0604020202020204" charset="0"/>
                    </a:rPr>
                    <a:t>ПРОДОВОЛЬСТВЕННАЯ</a:t>
                  </a:r>
                </a:p>
                <a:p>
                  <a:pPr lvl="0">
                    <a:spcBef>
                      <a:spcPct val="0"/>
                    </a:spcBef>
                  </a:pPr>
                  <a:r>
                    <a:rPr lang="ru-RU" sz="3200" dirty="0" smtClean="0">
                      <a:solidFill>
                        <a:srgbClr val="000000"/>
                      </a:solidFill>
                      <a:latin typeface="Open Sans Bold" panose="020B0604020202020204" charset="0"/>
                      <a:ea typeface="Open Sans Bold" panose="020B0604020202020204" charset="0"/>
                      <a:cs typeface="Open Sans Bold" panose="020B0604020202020204" charset="0"/>
                    </a:rPr>
                    <a:t> БЕЗОПАСНОСТЬ</a:t>
                  </a:r>
                  <a:endParaRPr lang="en-US" sz="3200" dirty="0">
                    <a:solidFill>
                      <a:srgbClr val="000000"/>
                    </a:solidFill>
                    <a:latin typeface="Open Sans Bold" panose="020B0604020202020204" charset="0"/>
                    <a:ea typeface="Open Sans Bold" panose="020B0604020202020204" charset="0"/>
                    <a:cs typeface="Open Sans Bold" panose="020B0604020202020204" charset="0"/>
                  </a:endParaRPr>
                </a:p>
              </p:txBody>
            </p:sp>
          </p:grpSp>
        </p:grpSp>
      </p:grpSp>
      <p:sp>
        <p:nvSpPr>
          <p:cNvPr id="1026" name="AutoShape 2" descr="blob:https://web.telegram.org/47385a88-dfb1-487c-9d25-aef4b9164ea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" name="TextBox 4"/>
          <p:cNvSpPr txBox="1"/>
          <p:nvPr/>
        </p:nvSpPr>
        <p:spPr>
          <a:xfrm>
            <a:off x="8534400" y="3162300"/>
            <a:ext cx="7511338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sz="4000" dirty="0" smtClean="0">
                <a:solidFill>
                  <a:srgbClr val="000000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Чеченихина </a:t>
            </a:r>
          </a:p>
          <a:p>
            <a:pPr lvl="0">
              <a:spcBef>
                <a:spcPct val="0"/>
              </a:spcBef>
            </a:pPr>
            <a:r>
              <a:rPr lang="ru-RU" sz="4000" dirty="0" smtClean="0">
                <a:solidFill>
                  <a:srgbClr val="000000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Ольга </a:t>
            </a:r>
          </a:p>
          <a:p>
            <a:pPr lvl="0">
              <a:spcBef>
                <a:spcPct val="0"/>
              </a:spcBef>
            </a:pPr>
            <a:r>
              <a:rPr lang="ru-RU" sz="4000" dirty="0" smtClean="0">
                <a:solidFill>
                  <a:srgbClr val="000000"/>
                </a:solidFill>
                <a:latin typeface="Open Sans Bold" panose="020B0604020202020204" charset="0"/>
                <a:ea typeface="Open Sans Bold" panose="020B0604020202020204" charset="0"/>
                <a:cs typeface="Open Sans Bold" panose="020B0604020202020204" charset="0"/>
              </a:rPr>
              <a:t>Сергеевна</a:t>
            </a:r>
            <a:endParaRPr lang="en-US" sz="4000" dirty="0">
              <a:solidFill>
                <a:srgbClr val="000000"/>
              </a:solidFill>
              <a:latin typeface="Open Sans Bold" panose="020B0604020202020204" charset="0"/>
              <a:ea typeface="Open Sans Bold" panose="020B0604020202020204" charset="0"/>
              <a:cs typeface="Open Sans Bold" panose="020B060402020202020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3" cstate="print"/>
          <a:srcRect t="19323"/>
          <a:stretch>
            <a:fillRect/>
          </a:stretch>
        </p:blipFill>
        <p:spPr bwMode="auto">
          <a:xfrm>
            <a:off x="2819400" y="3162300"/>
            <a:ext cx="4484633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4" cstate="print"/>
          <a:srcRect b="8889"/>
          <a:stretch>
            <a:fillRect/>
          </a:stretch>
        </p:blipFill>
        <p:spPr bwMode="auto">
          <a:xfrm>
            <a:off x="8305800" y="5295900"/>
            <a:ext cx="3596268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18296930" cy="1028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299</TotalTime>
  <Words>500</Words>
  <Application>Microsoft Office PowerPoint</Application>
  <PresentationFormat>Произвольный</PresentationFormat>
  <Paragraphs>154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Open Sans Bold</vt:lpstr>
      <vt:lpstr>Calibri</vt:lpstr>
      <vt:lpstr>Bahnschrift SemiBold Condensed</vt:lpstr>
      <vt:lpstr>Times New Roman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ФИО ТЕМА</dc:title>
  <dc:creator>User</dc:creator>
  <cp:lastModifiedBy>Чеченихины</cp:lastModifiedBy>
  <cp:revision>47</cp:revision>
  <dcterms:created xsi:type="dcterms:W3CDTF">2006-08-16T00:00:00Z</dcterms:created>
  <dcterms:modified xsi:type="dcterms:W3CDTF">2023-04-23T07:17:18Z</dcterms:modified>
  <dc:identifier>DAFgykPQ4VA</dc:identifier>
</cp:coreProperties>
</file>