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57" r:id="rId4"/>
    <p:sldId id="262" r:id="rId5"/>
    <p:sldId id="261" r:id="rId6"/>
    <p:sldId id="263" r:id="rId7"/>
    <p:sldId id="264" r:id="rId8"/>
    <p:sldId id="265" r:id="rId9"/>
    <p:sldId id="266" r:id="rId10"/>
    <p:sldId id="269" r:id="rId11"/>
    <p:sldId id="267" r:id="rId12"/>
    <p:sldId id="268" r:id="rId13"/>
    <p:sldId id="25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otype Corsiva" panose="03010101010201010101" pitchFamily="66" charset="0"/>
      <p:italic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ExtraBold" panose="020B0906030804020204" pitchFamily="34" charset="0"/>
      <p:bold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W8ULA9HAEk8mzreai89NWLHSY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53" d="100"/>
          <a:sy n="53" d="100"/>
        </p:scale>
        <p:origin x="2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2105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7445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0645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7599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8279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0899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3821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925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8189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4597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43040" y="2386768"/>
            <a:ext cx="10226559" cy="4801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Open Sans"/>
                <a:ea typeface="Open Sans"/>
                <a:cs typeface="Open Sans"/>
                <a:sym typeface="Open Sans"/>
              </a:rPr>
              <a:t>Организация выпуска аграрных и грузовых дронов с </a:t>
            </a:r>
            <a:r>
              <a:rPr lang="ru-RU" sz="4000" b="1" dirty="0" err="1">
                <a:latin typeface="Open Sans"/>
                <a:ea typeface="Open Sans"/>
                <a:cs typeface="Open Sans"/>
                <a:sym typeface="Open Sans"/>
              </a:rPr>
              <a:t>винто</a:t>
            </a:r>
            <a:r>
              <a:rPr lang="ru-RU" sz="4000" b="1" dirty="0">
                <a:latin typeface="Open Sans"/>
                <a:ea typeface="Open Sans"/>
                <a:cs typeface="Open Sans"/>
                <a:sym typeface="Open Sans"/>
              </a:rPr>
              <a:t>-кольцевыми движителями</a:t>
            </a:r>
            <a:endParaRPr sz="4000" dirty="0"/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40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Рыбаков Дмитрий Владимирович</a:t>
            </a:r>
          </a:p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latin typeface="Open Sans"/>
                <a:ea typeface="Open Sans"/>
                <a:cs typeface="Open Sans"/>
                <a:sym typeface="Open Sans"/>
              </a:rPr>
              <a:t>Севастопольский Гос. Университет</a:t>
            </a:r>
            <a:endParaRPr sz="4000" dirty="0"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757123" y="7050040"/>
            <a:ext cx="8992577" cy="2411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26" b="1" i="0" u="none" strike="noStrike" cap="none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ОриеНТИр</a:t>
            </a:r>
            <a:endParaRPr/>
          </a:p>
          <a:p>
            <a:pPr marL="0" marR="0" lvl="0" indent="0" algn="just" rtl="0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926" b="1" i="0" u="none" strike="noStrike" cap="none">
              <a:solidFill>
                <a:srgbClr val="E8360D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757123" y="8354375"/>
            <a:ext cx="6401104" cy="86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9" b="1" i="0" u="none" strike="noStrike" cap="none" dirty="0" err="1">
                <a:solidFill>
                  <a:srgbClr val="E8360D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предпринимателя</a:t>
            </a:r>
            <a:endParaRPr dirty="0"/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867959" y="1700225"/>
            <a:ext cx="16884591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БАС как бизнес – разработка и применение</a:t>
            </a:r>
            <a:endParaRPr sz="4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BDFB628-E362-3F1D-EA17-6C00411C65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234" y="2793341"/>
            <a:ext cx="15257412" cy="71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0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4">
            <a:alphaModFix amt="20999"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7070837" y="271019"/>
            <a:ext cx="9765734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i="0" u="none" strike="noStrike" cap="none" dirty="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Перспективные рынки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397D29-1D06-40D9-2441-199CD7A508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6849" y="5914400"/>
            <a:ext cx="7106230" cy="43466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77104D-E9F3-373B-849E-20769DE83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5914" y="1763096"/>
            <a:ext cx="7419472" cy="4029446"/>
          </a:xfrm>
          <a:prstGeom prst="rect">
            <a:avLst/>
          </a:prstGeom>
        </p:spPr>
      </p:pic>
      <p:sp>
        <p:nvSpPr>
          <p:cNvPr id="5" name="Google Shape;97;p2">
            <a:extLst>
              <a:ext uri="{FF2B5EF4-FFF2-40B4-BE49-F238E27FC236}">
                <a16:creationId xmlns:a16="http://schemas.microsoft.com/office/drawing/2014/main" id="{CDF80DE1-76F9-0372-F7D3-16845C80189D}"/>
              </a:ext>
            </a:extLst>
          </p:cNvPr>
          <p:cNvSpPr txBox="1"/>
          <p:nvPr/>
        </p:nvSpPr>
        <p:spPr>
          <a:xfrm>
            <a:off x="10033786" y="2156063"/>
            <a:ext cx="7777482" cy="6263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57250" marR="0" lvl="0" indent="-85725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5815" b="1" dirty="0" err="1">
                <a:latin typeface="Open Sans ExtraBold"/>
                <a:ea typeface="Open Sans ExtraBold"/>
                <a:cs typeface="Open Sans ExtraBold"/>
                <a:sym typeface="Open Sans ExtraBold"/>
              </a:rPr>
              <a:t>Агроавиахимия</a:t>
            </a:r>
            <a:endParaRPr lang="ru-RU" sz="5815" b="1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857250" marR="0" lvl="0" indent="-85725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5815" b="1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857250" marR="0" lvl="0" indent="-85725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5815" b="1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857250" marR="0" lvl="0" indent="-85725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5815" b="1" dirty="0"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marL="857250" marR="0" lvl="0" indent="-85725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5815" b="1" dirty="0" err="1">
                <a:latin typeface="Open Sans ExtraBold"/>
                <a:ea typeface="Open Sans ExtraBold"/>
                <a:cs typeface="Open Sans ExtraBold"/>
                <a:sym typeface="Open Sans ExtraBold"/>
              </a:rPr>
              <a:t>Аэрологистика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867959" y="1700225"/>
            <a:ext cx="16884591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i="0" u="none" strike="noStrike" cap="none" dirty="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БАС в современном сельском хозяйстве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5BA9168-FEDC-9C13-489C-C54B5F70B9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7640" y="2770511"/>
            <a:ext cx="14872720" cy="73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28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867959" y="1700225"/>
            <a:ext cx="16884591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i="0" u="none" strike="noStrike" cap="none" dirty="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Беспилотные системы </a:t>
            </a:r>
            <a:r>
              <a:rPr lang="ru-RU" sz="5815" b="1" i="0" u="none" strike="noStrike" cap="none" dirty="0" err="1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аэродоставки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69961D-19BC-D3DA-672B-E11EDD3527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542" y="3011991"/>
            <a:ext cx="14195474" cy="71137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0DA595-3940-1391-95D1-FAEE56C7E4C8}"/>
              </a:ext>
            </a:extLst>
          </p:cNvPr>
          <p:cNvSpPr txBox="1"/>
          <p:nvPr/>
        </p:nvSpPr>
        <p:spPr>
          <a:xfrm rot="20812305">
            <a:off x="388184" y="6316900"/>
            <a:ext cx="3149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БЕСПИЛОТНАЯ ДОСТАВКА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AC96AC-C99E-3E1D-A0BA-3A4E0F22C68B}"/>
              </a:ext>
            </a:extLst>
          </p:cNvPr>
          <p:cNvSpPr txBox="1"/>
          <p:nvPr/>
        </p:nvSpPr>
        <p:spPr>
          <a:xfrm>
            <a:off x="4339771" y="5971682"/>
            <a:ext cx="12772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</a:p>
          <a:p>
            <a:pPr algn="ctr"/>
            <a:r>
              <a:rPr lang="ru-RU" sz="9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72351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867959" y="1700225"/>
            <a:ext cx="16884591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i="0" u="none" strike="noStrike" cap="none" dirty="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Разработки </a:t>
            </a:r>
            <a:r>
              <a:rPr lang="ru-RU" sz="5815" b="1" i="0" u="none" strike="noStrike" cap="none" dirty="0" err="1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СевГУ</a:t>
            </a:r>
            <a:r>
              <a:rPr lang="ru-RU" sz="5815" b="1" i="0" u="none" strike="noStrike" cap="none" dirty="0">
                <a:solidFill>
                  <a:srgbClr val="000000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– основа создания БАС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6D27A5D-2E66-F144-BC68-9491F2CF1A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122" y="3088025"/>
            <a:ext cx="7960088" cy="31095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2EE63D-BCDD-B165-4CC6-E0B932F7D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450" y="6405468"/>
            <a:ext cx="7501021" cy="38815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3DE070-2717-3632-C289-2F78F38ED8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0769" y="3140020"/>
            <a:ext cx="8701781" cy="6530896"/>
          </a:xfrm>
          <a:prstGeom prst="rect">
            <a:avLst/>
          </a:prstGeom>
        </p:spPr>
      </p:pic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DB48EDDC-EA0F-6847-CFB0-0226A01387AE}"/>
              </a:ext>
            </a:extLst>
          </p:cNvPr>
          <p:cNvSpPr/>
          <p:nvPr/>
        </p:nvSpPr>
        <p:spPr>
          <a:xfrm>
            <a:off x="1741714" y="6589486"/>
            <a:ext cx="484200" cy="812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3162D58B-D521-55D2-0C32-F00701FFE4CA}"/>
              </a:ext>
            </a:extLst>
          </p:cNvPr>
          <p:cNvSpPr/>
          <p:nvPr/>
        </p:nvSpPr>
        <p:spPr>
          <a:xfrm rot="16200000">
            <a:off x="7721530" y="6753786"/>
            <a:ext cx="484200" cy="812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5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397F8F-0E09-5FF0-75F8-AD0E546D46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340" y="1763096"/>
            <a:ext cx="16205696" cy="8488698"/>
          </a:xfrm>
          <a:prstGeom prst="rect">
            <a:avLst/>
          </a:prstGeom>
        </p:spPr>
      </p:pic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35322FB7-FB23-60C8-F51B-E1A6F3D4B9A9}"/>
              </a:ext>
            </a:extLst>
          </p:cNvPr>
          <p:cNvSpPr txBox="1"/>
          <p:nvPr/>
        </p:nvSpPr>
        <p:spPr>
          <a:xfrm>
            <a:off x="6038266" y="300707"/>
            <a:ext cx="6544223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Проект </a:t>
            </a:r>
            <a:r>
              <a:rPr lang="en-US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Pegasus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495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35322FB7-FB23-60C8-F51B-E1A6F3D4B9A9}"/>
              </a:ext>
            </a:extLst>
          </p:cNvPr>
          <p:cNvSpPr txBox="1"/>
          <p:nvPr/>
        </p:nvSpPr>
        <p:spPr>
          <a:xfrm>
            <a:off x="6038266" y="300707"/>
            <a:ext cx="6544223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Проект </a:t>
            </a:r>
            <a:r>
              <a:rPr lang="en-US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Pegasus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46DFB3-C8CC-2601-9671-6B19FB6FE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123" y="1976668"/>
            <a:ext cx="17127132" cy="84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99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35322FB7-FB23-60C8-F51B-E1A6F3D4B9A9}"/>
              </a:ext>
            </a:extLst>
          </p:cNvPr>
          <p:cNvSpPr txBox="1"/>
          <p:nvPr/>
        </p:nvSpPr>
        <p:spPr>
          <a:xfrm>
            <a:off x="6038266" y="300707"/>
            <a:ext cx="6544223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Проект </a:t>
            </a:r>
            <a:r>
              <a:rPr lang="en-US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Pegasus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E8A1CD-75C6-A91E-2829-DE386E039B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123" y="2056458"/>
            <a:ext cx="17005147" cy="834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12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35322FB7-FB23-60C8-F51B-E1A6F3D4B9A9}"/>
              </a:ext>
            </a:extLst>
          </p:cNvPr>
          <p:cNvSpPr txBox="1"/>
          <p:nvPr/>
        </p:nvSpPr>
        <p:spPr>
          <a:xfrm>
            <a:off x="6038266" y="300707"/>
            <a:ext cx="6544223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Проект </a:t>
            </a:r>
            <a:r>
              <a:rPr lang="en-US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Pegasus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5EB208-BED9-77DE-D4F6-0559752A6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819" y="1866296"/>
            <a:ext cx="16770731" cy="817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05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35322FB7-FB23-60C8-F51B-E1A6F3D4B9A9}"/>
              </a:ext>
            </a:extLst>
          </p:cNvPr>
          <p:cNvSpPr txBox="1"/>
          <p:nvPr/>
        </p:nvSpPr>
        <p:spPr>
          <a:xfrm>
            <a:off x="5880097" y="303364"/>
            <a:ext cx="6860562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Планы развития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43A1BD-0419-F1C4-2ADA-25BB11D7F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123" y="1977247"/>
            <a:ext cx="17027344" cy="789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7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2234C0-7DB7-3F57-3B1C-10CDC14D9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7327" y="294305"/>
            <a:ext cx="4605223" cy="1270899"/>
          </a:xfrm>
          <a:prstGeom prst="rect">
            <a:avLst/>
          </a:prstGeom>
        </p:spPr>
      </p:pic>
      <p:sp>
        <p:nvSpPr>
          <p:cNvPr id="10" name="Google Shape;97;p2">
            <a:extLst>
              <a:ext uri="{FF2B5EF4-FFF2-40B4-BE49-F238E27FC236}">
                <a16:creationId xmlns:a16="http://schemas.microsoft.com/office/drawing/2014/main" id="{35322FB7-FB23-60C8-F51B-E1A6F3D4B9A9}"/>
              </a:ext>
            </a:extLst>
          </p:cNvPr>
          <p:cNvSpPr txBox="1"/>
          <p:nvPr/>
        </p:nvSpPr>
        <p:spPr>
          <a:xfrm>
            <a:off x="5880097" y="303364"/>
            <a:ext cx="6860562" cy="125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815" b="1" dirty="0">
                <a:latin typeface="Open Sans ExtraBold"/>
                <a:ea typeface="Open Sans ExtraBold"/>
                <a:cs typeface="Open Sans ExtraBold"/>
                <a:sym typeface="Open Sans ExtraBold"/>
              </a:rPr>
              <a:t>Планы развития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4B322C-37C9-D12E-45A8-2FDD4B468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17" y="1946228"/>
            <a:ext cx="17073933" cy="792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38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2276" y="416162"/>
            <a:ext cx="2871153" cy="122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3"/>
          <p:cNvPicPr preferRelativeResize="0"/>
          <p:nvPr/>
        </p:nvPicPr>
        <p:blipFill rotWithShape="1">
          <a:blip r:embed="rId4">
            <a:alphaModFix amt="20999"/>
          </a:blip>
          <a:srcRect/>
          <a:stretch/>
        </p:blipFill>
        <p:spPr>
          <a:xfrm>
            <a:off x="10033786" y="-1300648"/>
            <a:ext cx="13052828" cy="12176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123" y="294305"/>
            <a:ext cx="1468791" cy="1468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4BA94A-E80B-A8DF-E8CE-E617C36108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89" y="2489417"/>
            <a:ext cx="11612097" cy="65674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Произвольный</PresentationFormat>
  <Paragraphs>25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Open Sans ExtraBold</vt:lpstr>
      <vt:lpstr>Calibri</vt:lpstr>
      <vt:lpstr>Open Sans</vt:lpstr>
      <vt:lpstr>Monotype Corsiva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Dmitrii Rybakov</dc:creator>
  <cp:lastModifiedBy>Dmitry Rybakov</cp:lastModifiedBy>
  <cp:revision>1</cp:revision>
  <dcterms:created xsi:type="dcterms:W3CDTF">2006-08-16T00:00:00Z</dcterms:created>
  <dcterms:modified xsi:type="dcterms:W3CDTF">2023-05-24T04:28:57Z</dcterms:modified>
</cp:coreProperties>
</file>