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364" r:id="rId3"/>
    <p:sldId id="342" r:id="rId4"/>
    <p:sldId id="344" r:id="rId5"/>
    <p:sldId id="346" r:id="rId6"/>
    <p:sldId id="345" r:id="rId7"/>
    <p:sldId id="353" r:id="rId8"/>
    <p:sldId id="352" r:id="rId9"/>
    <p:sldId id="347" r:id="rId10"/>
    <p:sldId id="343" r:id="rId11"/>
    <p:sldId id="348" r:id="rId12"/>
    <p:sldId id="349" r:id="rId13"/>
    <p:sldId id="350" r:id="rId14"/>
    <p:sldId id="351" r:id="rId15"/>
    <p:sldId id="354" r:id="rId16"/>
    <p:sldId id="355" r:id="rId17"/>
    <p:sldId id="361" r:id="rId18"/>
    <p:sldId id="362" r:id="rId19"/>
    <p:sldId id="363" r:id="rId20"/>
    <p:sldId id="323" r:id="rId21"/>
    <p:sldId id="324" r:id="rId22"/>
    <p:sldId id="325" r:id="rId23"/>
    <p:sldId id="327" r:id="rId24"/>
    <p:sldId id="329" r:id="rId25"/>
    <p:sldId id="330" r:id="rId26"/>
    <p:sldId id="328" r:id="rId27"/>
    <p:sldId id="331" r:id="rId28"/>
    <p:sldId id="333" r:id="rId29"/>
    <p:sldId id="332" r:id="rId30"/>
    <p:sldId id="258" r:id="rId31"/>
  </p:sldIdLst>
  <p:sldSz cx="18288000" cy="1028700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Open Sans" panose="020B0604020202020204" charset="0"/>
      <p:bold r:id="rId37"/>
      <p:boldItalic r:id="rId38"/>
    </p:embeddedFont>
    <p:embeddedFont>
      <p:font typeface="Open Sans ExtraBold" panose="020B0604020202020204" charset="0"/>
      <p:bold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iW8ULA9HAEk8mzreai89NWLHSY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18" y="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8384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5179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757123" y="2396458"/>
            <a:ext cx="8595599" cy="4653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ru-RU" sz="3600" b="1" dirty="0">
                <a:latin typeface="Open Sans"/>
                <a:ea typeface="Open Sans"/>
                <a:cs typeface="Open Sans"/>
                <a:sym typeface="Open Sans"/>
              </a:rPr>
              <a:t>Научно-технический кружок, как инструмент визуализации и популяризации БАС российских компаний</a:t>
            </a:r>
            <a:endParaRPr sz="5815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algn="just">
              <a:lnSpc>
                <a:spcPct val="140000"/>
              </a:lnSpc>
            </a:pPr>
            <a:r>
              <a:rPr lang="ru-RU" sz="2400" dirty="0">
                <a:latin typeface="Open Sans"/>
                <a:ea typeface="Open Sans"/>
                <a:cs typeface="Open Sans"/>
                <a:sym typeface="Open Sans"/>
              </a:rPr>
              <a:t>Пономарев Владимир, заведующий лабораторией 3D-моделирования и веб-технологий, программный директор ТК МГУТУ им. К.Г. Разумовского</a:t>
            </a:r>
            <a:endParaRPr dirty="0"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33786" y="-1300648"/>
            <a:ext cx="13052828" cy="1217614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757123" y="7050040"/>
            <a:ext cx="8992577" cy="2411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26" b="1" i="0" u="none" strike="noStrike" cap="none">
                <a:solidFill>
                  <a:srgbClr val="E8360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ОриеНТИр</a:t>
            </a:r>
            <a:endParaRPr/>
          </a:p>
          <a:p>
            <a:pPr marL="0" marR="0" lvl="0" indent="0" algn="just" rtl="0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926" b="1" i="0" u="none" strike="noStrike" cap="none">
              <a:solidFill>
                <a:srgbClr val="E8360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757123" y="8354375"/>
            <a:ext cx="6401104" cy="865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9" b="1" i="0" u="none" strike="noStrike" cap="none">
                <a:solidFill>
                  <a:srgbClr val="E8360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предпринимателя</a:t>
            </a:r>
            <a:endParaRPr/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757123" y="2396458"/>
            <a:ext cx="8595599" cy="5170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ru-RU" sz="4800" b="1" dirty="0">
                <a:latin typeface="Open Sans"/>
                <a:ea typeface="Open Sans"/>
                <a:cs typeface="Open Sans"/>
                <a:sym typeface="Open Sans"/>
              </a:rPr>
              <a:t>Создание приложений дополненной реальности для популяризации российских беспилотных авиационных систем</a:t>
            </a: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33786" y="-1300648"/>
            <a:ext cx="13052828" cy="1217614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757123" y="7238884"/>
            <a:ext cx="8992577" cy="2411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26" b="1" i="0" u="none" strike="noStrike" cap="none" dirty="0" err="1">
                <a:solidFill>
                  <a:srgbClr val="E8360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ОриеНТИр</a:t>
            </a:r>
            <a:endParaRPr dirty="0"/>
          </a:p>
          <a:p>
            <a:pPr marL="0" marR="0" lvl="0" indent="0" algn="just" rtl="0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926" b="1" i="0" u="none" strike="noStrike" cap="none" dirty="0">
              <a:solidFill>
                <a:srgbClr val="E8360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757123" y="8543219"/>
            <a:ext cx="6401104" cy="865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9" b="1" i="0" u="none" strike="noStrike" cap="none">
                <a:solidFill>
                  <a:srgbClr val="E8360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предпринимателя</a:t>
            </a:r>
            <a:endParaRPr/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196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A685D10-467D-4F9B-80CF-7C9EAAF3D7EA}"/>
              </a:ext>
            </a:extLst>
          </p:cNvPr>
          <p:cNvGrpSpPr/>
          <p:nvPr/>
        </p:nvGrpSpPr>
        <p:grpSpPr>
          <a:xfrm>
            <a:off x="1374287" y="1389077"/>
            <a:ext cx="16291190" cy="7508847"/>
            <a:chOff x="1117897" y="1927857"/>
            <a:chExt cx="6513758" cy="300228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0863409-B91E-45BE-AF65-82356C593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897" y="1927857"/>
              <a:ext cx="2103124" cy="300228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7A14057-975D-4326-9D04-FB42FDD2C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3214" y="1927857"/>
              <a:ext cx="2103124" cy="300228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7C01709-F19A-47B1-8416-9CCA6E251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8531" y="1927857"/>
              <a:ext cx="2103124" cy="30022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79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_2023-03-21_09-45-41">
            <a:hlinkClick r:id="" action="ppaction://media"/>
            <a:extLst>
              <a:ext uri="{FF2B5EF4-FFF2-40B4-BE49-F238E27FC236}">
                <a16:creationId xmlns:a16="http://schemas.microsoft.com/office/drawing/2014/main" id="{5C1D0692-AB2D-4BA5-BD21-5F8AD2A805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29425" y="0"/>
            <a:ext cx="4629150" cy="10287000"/>
          </a:xfrm>
          <a:prstGeom prst="rect">
            <a:avLst/>
          </a:prstGeom>
        </p:spPr>
      </p:pic>
      <p:pic>
        <p:nvPicPr>
          <p:cNvPr id="3" name="Google Shape;86;p1">
            <a:extLst>
              <a:ext uri="{FF2B5EF4-FFF2-40B4-BE49-F238E27FC236}">
                <a16:creationId xmlns:a16="http://schemas.microsoft.com/office/drawing/2014/main" id="{5C667AAF-C22D-45BD-AF97-85B54482575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643925" y="-1300648"/>
            <a:ext cx="13052828" cy="121761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482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_2023-03-21_09-45-48">
            <a:hlinkClick r:id="" action="ppaction://media"/>
            <a:extLst>
              <a:ext uri="{FF2B5EF4-FFF2-40B4-BE49-F238E27FC236}">
                <a16:creationId xmlns:a16="http://schemas.microsoft.com/office/drawing/2014/main" id="{E5F5DE52-3C6F-4C32-AA20-95BE9F57BB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29425" y="0"/>
            <a:ext cx="4629150" cy="10287000"/>
          </a:xfrm>
          <a:prstGeom prst="rect">
            <a:avLst/>
          </a:prstGeom>
        </p:spPr>
      </p:pic>
      <p:pic>
        <p:nvPicPr>
          <p:cNvPr id="4" name="Google Shape;86;p1">
            <a:extLst>
              <a:ext uri="{FF2B5EF4-FFF2-40B4-BE49-F238E27FC236}">
                <a16:creationId xmlns:a16="http://schemas.microsoft.com/office/drawing/2014/main" id="{D2C2AAD5-2D63-49BF-B587-00F76679B50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643925" y="-1300648"/>
            <a:ext cx="13052828" cy="121761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63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7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oker1_landup">
            <a:hlinkClick r:id="" action="ppaction://media"/>
            <a:extLst>
              <a:ext uri="{FF2B5EF4-FFF2-40B4-BE49-F238E27FC236}">
                <a16:creationId xmlns:a16="http://schemas.microsoft.com/office/drawing/2014/main" id="{E6E671D1-739E-4A8D-8943-48F2885176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96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oker1_rotate">
            <a:hlinkClick r:id="" action="ppaction://media"/>
            <a:extLst>
              <a:ext uri="{FF2B5EF4-FFF2-40B4-BE49-F238E27FC236}">
                <a16:creationId xmlns:a16="http://schemas.microsoft.com/office/drawing/2014/main" id="{8DD89D35-F3BC-4149-AE10-0ACD5DC775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05050" y="0"/>
            <a:ext cx="13677900" cy="102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7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oker1_rotate_landup">
            <a:hlinkClick r:id="" action="ppaction://media"/>
            <a:extLst>
              <a:ext uri="{FF2B5EF4-FFF2-40B4-BE49-F238E27FC236}">
                <a16:creationId xmlns:a16="http://schemas.microsoft.com/office/drawing/2014/main" id="{07E723F9-C843-4A21-977A-F9222B0DFF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e1_rotate">
            <a:hlinkClick r:id="" action="ppaction://media"/>
            <a:extLst>
              <a:ext uri="{FF2B5EF4-FFF2-40B4-BE49-F238E27FC236}">
                <a16:creationId xmlns:a16="http://schemas.microsoft.com/office/drawing/2014/main" id="{6C539693-65A4-4F93-9E5B-030A72E09C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7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e1_rotate">
            <a:hlinkClick r:id="" action="ppaction://media"/>
            <a:extLst>
              <a:ext uri="{FF2B5EF4-FFF2-40B4-BE49-F238E27FC236}">
                <a16:creationId xmlns:a16="http://schemas.microsoft.com/office/drawing/2014/main" id="{3D7D6EF9-91D3-407E-9C82-9705343EB5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63914" y="2349"/>
            <a:ext cx="13712870" cy="1028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7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e2_rotate">
            <a:hlinkClick r:id="" action="ppaction://media"/>
            <a:extLst>
              <a:ext uri="{FF2B5EF4-FFF2-40B4-BE49-F238E27FC236}">
                <a16:creationId xmlns:a16="http://schemas.microsoft.com/office/drawing/2014/main" id="{8B2C039F-39D7-4EFE-BD88-1121530CCB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0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e2_rotate_landup">
            <a:hlinkClick r:id="" action="ppaction://media"/>
            <a:extLst>
              <a:ext uri="{FF2B5EF4-FFF2-40B4-BE49-F238E27FC236}">
                <a16:creationId xmlns:a16="http://schemas.microsoft.com/office/drawing/2014/main" id="{DB6F7BE0-6E29-40AF-B669-8BA2A22707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4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e3_rotate">
            <a:hlinkClick r:id="" action="ppaction://media"/>
            <a:extLst>
              <a:ext uri="{FF2B5EF4-FFF2-40B4-BE49-F238E27FC236}">
                <a16:creationId xmlns:a16="http://schemas.microsoft.com/office/drawing/2014/main" id="{8EAE54CC-AA0A-4892-9CEC-2A7E3413AB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63483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e3_rotate_landup">
            <a:hlinkClick r:id="" action="ppaction://media"/>
            <a:extLst>
              <a:ext uri="{FF2B5EF4-FFF2-40B4-BE49-F238E27FC236}">
                <a16:creationId xmlns:a16="http://schemas.microsoft.com/office/drawing/2014/main" id="{707ED79D-66C7-44F6-9443-BCC398A5D2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2" y="0"/>
            <a:ext cx="13743476" cy="1030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3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oker2_rotate">
            <a:hlinkClick r:id="" action="ppaction://media"/>
            <a:extLst>
              <a:ext uri="{FF2B5EF4-FFF2-40B4-BE49-F238E27FC236}">
                <a16:creationId xmlns:a16="http://schemas.microsoft.com/office/drawing/2014/main" id="{122F6787-F8CA-40F8-80FB-368265315F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58891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26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oker2_rotate_landup">
            <a:hlinkClick r:id="" action="ppaction://media"/>
            <a:extLst>
              <a:ext uri="{FF2B5EF4-FFF2-40B4-BE49-F238E27FC236}">
                <a16:creationId xmlns:a16="http://schemas.microsoft.com/office/drawing/2014/main" id="{35F2540E-7B0D-4B1C-A48C-DA034BEF78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8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ing1_rotate">
            <a:hlinkClick r:id="" action="ppaction://media"/>
            <a:extLst>
              <a:ext uri="{FF2B5EF4-FFF2-40B4-BE49-F238E27FC236}">
                <a16:creationId xmlns:a16="http://schemas.microsoft.com/office/drawing/2014/main" id="{81B37DB0-2751-4E42-83E1-C4929601DB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7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ing1_rotate_landup">
            <a:hlinkClick r:id="" action="ppaction://media"/>
            <a:extLst>
              <a:ext uri="{FF2B5EF4-FFF2-40B4-BE49-F238E27FC236}">
                <a16:creationId xmlns:a16="http://schemas.microsoft.com/office/drawing/2014/main" id="{8CF2B0D2-88B5-446D-842D-0792370C16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8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757123" y="2396458"/>
            <a:ext cx="8595599" cy="4136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</a:pPr>
            <a:r>
              <a:rPr lang="ru-RU" sz="4800" b="1" dirty="0">
                <a:latin typeface="Open Sans"/>
                <a:ea typeface="Open Sans"/>
                <a:cs typeface="Open Sans"/>
                <a:sym typeface="Open Sans"/>
              </a:rPr>
              <a:t>XR-технологии: современное состояние дел и перспективы развития</a:t>
            </a: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33786" y="-1300648"/>
            <a:ext cx="13052828" cy="1217614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757123" y="7050040"/>
            <a:ext cx="8992577" cy="2411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26" b="1" i="0" u="none" strike="noStrike" cap="none">
                <a:solidFill>
                  <a:srgbClr val="E8360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ОриеНТИр</a:t>
            </a:r>
            <a:endParaRPr/>
          </a:p>
          <a:p>
            <a:pPr marL="0" marR="0" lvl="0" indent="0" algn="just" rtl="0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926" b="1" i="0" u="none" strike="noStrike" cap="none">
              <a:solidFill>
                <a:srgbClr val="E8360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757123" y="8354375"/>
            <a:ext cx="6401104" cy="865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9" b="1" i="0" u="none" strike="noStrike" cap="none">
                <a:solidFill>
                  <a:srgbClr val="E8360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предпринимателя</a:t>
            </a:r>
            <a:endParaRPr/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8157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28;p18">
            <a:extLst>
              <a:ext uri="{FF2B5EF4-FFF2-40B4-BE49-F238E27FC236}">
                <a16:creationId xmlns:a16="http://schemas.microsoft.com/office/drawing/2014/main" id="{07D52FC1-78BD-4734-78D6-CF93DB4EB31F}"/>
              </a:ext>
            </a:extLst>
          </p:cNvPr>
          <p:cNvSpPr txBox="1"/>
          <p:nvPr/>
        </p:nvSpPr>
        <p:spPr bwMode="auto">
          <a:xfrm>
            <a:off x="2180493" y="547965"/>
            <a:ext cx="13821507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38" tIns="41550" rIns="83138" bIns="41550" anchor="t" anchorCtr="0">
            <a:noAutofit/>
          </a:bodyPr>
          <a:lstStyle/>
          <a:p>
            <a:pPr algn="ctr">
              <a:buClr>
                <a:srgbClr val="000000"/>
              </a:buClr>
              <a:buSzPts val="4400"/>
              <a:defRPr/>
            </a:pPr>
            <a:r>
              <a:rPr lang="en-US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VR</a:t>
            </a: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 И </a:t>
            </a:r>
            <a:r>
              <a:rPr lang="en-US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AR </a:t>
            </a: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СЕГОДНЯ</a:t>
            </a:r>
            <a:endParaRPr lang="en-US" sz="5400" dirty="0">
              <a:solidFill>
                <a:srgbClr val="1C1C1C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6" name="Google Shape;886;p21">
            <a:extLst>
              <a:ext uri="{FF2B5EF4-FFF2-40B4-BE49-F238E27FC236}">
                <a16:creationId xmlns:a16="http://schemas.microsoft.com/office/drawing/2014/main" id="{29A664A5-0CF4-93DE-F25A-EEE59932DE7E}"/>
              </a:ext>
            </a:extLst>
          </p:cNvPr>
          <p:cNvSpPr/>
          <p:nvPr/>
        </p:nvSpPr>
        <p:spPr bwMode="auto">
          <a:xfrm>
            <a:off x="11307247" y="1739565"/>
            <a:ext cx="4328828" cy="2869338"/>
          </a:xfrm>
          <a:prstGeom prst="rect">
            <a:avLst/>
          </a:prstGeom>
          <a:blipFill>
            <a:blip r:embed="rId2">
              <a:alphaModFix/>
            </a:blip>
            <a:srcRect l="427" r="1550" b="36310"/>
            <a:stretch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1067"/>
              <a:defRPr/>
            </a:pPr>
            <a:endParaRPr sz="1575"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887;p21">
            <a:extLst>
              <a:ext uri="{FF2B5EF4-FFF2-40B4-BE49-F238E27FC236}">
                <a16:creationId xmlns:a16="http://schemas.microsoft.com/office/drawing/2014/main" id="{D7970405-72B8-323B-5392-115AAD1EED8A}"/>
              </a:ext>
            </a:extLst>
          </p:cNvPr>
          <p:cNvSpPr/>
          <p:nvPr/>
        </p:nvSpPr>
        <p:spPr bwMode="auto">
          <a:xfrm>
            <a:off x="2672240" y="1739565"/>
            <a:ext cx="4308518" cy="2869338"/>
          </a:xfrm>
          <a:prstGeom prst="rect">
            <a:avLst/>
          </a:prstGeom>
          <a:blipFill>
            <a:blip r:embed="rId3">
              <a:alphaModFix/>
            </a:blip>
            <a:srcRect t="30178" b="12413"/>
            <a:stretch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1067"/>
              <a:defRPr/>
            </a:pPr>
            <a:endParaRPr sz="1575"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888;p21">
            <a:extLst>
              <a:ext uri="{FF2B5EF4-FFF2-40B4-BE49-F238E27FC236}">
                <a16:creationId xmlns:a16="http://schemas.microsoft.com/office/drawing/2014/main" id="{D05F538D-09BC-EA2C-9A02-C25C0BC450F3}"/>
              </a:ext>
            </a:extLst>
          </p:cNvPr>
          <p:cNvSpPr/>
          <p:nvPr/>
        </p:nvSpPr>
        <p:spPr bwMode="auto">
          <a:xfrm>
            <a:off x="6979533" y="1739565"/>
            <a:ext cx="4328934" cy="2869338"/>
          </a:xfrm>
          <a:prstGeom prst="rect">
            <a:avLst/>
          </a:prstGeom>
          <a:blipFill>
            <a:blip r:embed="rId4">
              <a:alphaModFix/>
            </a:blip>
            <a:srcRect t="5173" b="37419"/>
            <a:stretch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1067"/>
              <a:defRPr/>
            </a:pPr>
            <a:endParaRPr sz="1575"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889;p21">
            <a:extLst>
              <a:ext uri="{FF2B5EF4-FFF2-40B4-BE49-F238E27FC236}">
                <a16:creationId xmlns:a16="http://schemas.microsoft.com/office/drawing/2014/main" id="{B81E1A53-E18B-8657-0D9C-68E7C27D572C}"/>
              </a:ext>
            </a:extLst>
          </p:cNvPr>
          <p:cNvSpPr txBox="1"/>
          <p:nvPr/>
        </p:nvSpPr>
        <p:spPr bwMode="auto">
          <a:xfrm>
            <a:off x="2982197" y="4880092"/>
            <a:ext cx="3609713" cy="617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r>
              <a:rPr lang="ru-RU" sz="2400" dirty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Рост эффективности тренингов</a:t>
            </a:r>
            <a:endParaRPr sz="2400" dirty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Google Shape;890;p21">
            <a:extLst>
              <a:ext uri="{FF2B5EF4-FFF2-40B4-BE49-F238E27FC236}">
                <a16:creationId xmlns:a16="http://schemas.microsoft.com/office/drawing/2014/main" id="{6B22426F-AF08-D827-6B7F-F59AAECF0624}"/>
              </a:ext>
            </a:extLst>
          </p:cNvPr>
          <p:cNvSpPr txBox="1"/>
          <p:nvPr/>
        </p:nvSpPr>
        <p:spPr bwMode="auto">
          <a:xfrm>
            <a:off x="11659174" y="4880088"/>
            <a:ext cx="3412790" cy="36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r>
              <a:rPr lang="ru-RU" sz="2400" dirty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Удаленное обучение</a:t>
            </a:r>
            <a:endParaRPr sz="2400" dirty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Google Shape;891;p21">
            <a:extLst>
              <a:ext uri="{FF2B5EF4-FFF2-40B4-BE49-F238E27FC236}">
                <a16:creationId xmlns:a16="http://schemas.microsoft.com/office/drawing/2014/main" id="{9CCF5CAF-3425-D791-469F-323BC0788125}"/>
              </a:ext>
            </a:extLst>
          </p:cNvPr>
          <p:cNvSpPr txBox="1"/>
          <p:nvPr/>
        </p:nvSpPr>
        <p:spPr bwMode="auto">
          <a:xfrm>
            <a:off x="7529942" y="4678025"/>
            <a:ext cx="3531225" cy="617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r>
              <a:rPr lang="ru-RU" sz="2400" dirty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Единое пространство</a:t>
            </a:r>
            <a:endParaRPr sz="2400" dirty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  <a:p>
            <a:pPr algn="ctr">
              <a:buClr>
                <a:srgbClr val="000000"/>
              </a:buClr>
              <a:buSzPts val="1600"/>
              <a:defRPr/>
            </a:pPr>
            <a:r>
              <a:rPr lang="ru-RU" sz="2400" dirty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для  совещаний и презентаций</a:t>
            </a:r>
            <a:endParaRPr sz="2400" dirty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2" name="Google Shape;901;p22">
            <a:extLst>
              <a:ext uri="{FF2B5EF4-FFF2-40B4-BE49-F238E27FC236}">
                <a16:creationId xmlns:a16="http://schemas.microsoft.com/office/drawing/2014/main" id="{5ADC4E66-0C6C-C2FE-3CCD-BFA21A90C3D0}"/>
              </a:ext>
            </a:extLst>
          </p:cNvPr>
          <p:cNvSpPr/>
          <p:nvPr/>
        </p:nvSpPr>
        <p:spPr bwMode="auto">
          <a:xfrm>
            <a:off x="6953005" y="5962883"/>
            <a:ext cx="8682962" cy="2869341"/>
          </a:xfrm>
          <a:prstGeom prst="rect">
            <a:avLst/>
          </a:prstGeom>
          <a:blipFill>
            <a:blip r:embed="rId5">
              <a:alphaModFix/>
            </a:blip>
            <a:srcRect t="24848" b="30391"/>
            <a:stretch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1067"/>
              <a:defRPr/>
            </a:pPr>
            <a:endParaRPr sz="1575">
              <a:solidFill>
                <a:schemeClr val="accent6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902;p22">
            <a:extLst>
              <a:ext uri="{FF2B5EF4-FFF2-40B4-BE49-F238E27FC236}">
                <a16:creationId xmlns:a16="http://schemas.microsoft.com/office/drawing/2014/main" id="{5EB25D06-B187-28AC-AEC2-A9C34EF0C2B6}"/>
              </a:ext>
            </a:extLst>
          </p:cNvPr>
          <p:cNvSpPr/>
          <p:nvPr/>
        </p:nvSpPr>
        <p:spPr bwMode="auto">
          <a:xfrm>
            <a:off x="2672240" y="5962886"/>
            <a:ext cx="4308518" cy="2869340"/>
          </a:xfrm>
          <a:prstGeom prst="rect">
            <a:avLst/>
          </a:prstGeom>
          <a:blipFill>
            <a:blip r:embed="rId6">
              <a:alphaModFix/>
            </a:blip>
            <a:srcRect t="11111" b="44129"/>
            <a:stretch/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1067"/>
              <a:defRPr/>
            </a:pPr>
            <a:endParaRPr sz="1575">
              <a:solidFill>
                <a:schemeClr val="accent6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903;p22">
            <a:extLst>
              <a:ext uri="{FF2B5EF4-FFF2-40B4-BE49-F238E27FC236}">
                <a16:creationId xmlns:a16="http://schemas.microsoft.com/office/drawing/2014/main" id="{C829D020-9287-0648-2173-60DAD01B8781}"/>
              </a:ext>
            </a:extLst>
          </p:cNvPr>
          <p:cNvSpPr txBox="1"/>
          <p:nvPr/>
        </p:nvSpPr>
        <p:spPr bwMode="auto">
          <a:xfrm>
            <a:off x="2934527" y="8848498"/>
            <a:ext cx="3657350" cy="494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r>
              <a:rPr lang="ru-RU" sz="2400" dirty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Отработка действий при  чрезвычайных ситуациях</a:t>
            </a:r>
            <a:endParaRPr sz="2400" dirty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5" name="Google Shape;904;p22">
            <a:extLst>
              <a:ext uri="{FF2B5EF4-FFF2-40B4-BE49-F238E27FC236}">
                <a16:creationId xmlns:a16="http://schemas.microsoft.com/office/drawing/2014/main" id="{6E0CCA68-8B04-11D6-6301-D049674B9150}"/>
              </a:ext>
            </a:extLst>
          </p:cNvPr>
          <p:cNvSpPr txBox="1"/>
          <p:nvPr/>
        </p:nvSpPr>
        <p:spPr bwMode="auto">
          <a:xfrm>
            <a:off x="7176695" y="8848500"/>
            <a:ext cx="3884472" cy="72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r>
              <a:rPr lang="ru-RU" sz="2400" dirty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Прототипирование и доработка  продукта перед запуском</a:t>
            </a:r>
            <a:endParaRPr sz="2400" dirty="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6" name="Google Shape;905;p22">
            <a:extLst>
              <a:ext uri="{FF2B5EF4-FFF2-40B4-BE49-F238E27FC236}">
                <a16:creationId xmlns:a16="http://schemas.microsoft.com/office/drawing/2014/main" id="{A694BCE6-ADBD-F002-70F0-3C2D6659323D}"/>
              </a:ext>
            </a:extLst>
          </p:cNvPr>
          <p:cNvSpPr txBox="1"/>
          <p:nvPr/>
        </p:nvSpPr>
        <p:spPr bwMode="auto">
          <a:xfrm>
            <a:off x="11562099" y="8860065"/>
            <a:ext cx="4077993" cy="72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50" rIns="0" bIns="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r>
              <a:rPr lang="ru-RU" sz="240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Ремонт и обслуживание  оборудования</a:t>
            </a:r>
            <a:endParaRPr sz="2400">
              <a:solidFill>
                <a:schemeClr val="tx1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030139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8;p18">
            <a:extLst>
              <a:ext uri="{FF2B5EF4-FFF2-40B4-BE49-F238E27FC236}">
                <a16:creationId xmlns:a16="http://schemas.microsoft.com/office/drawing/2014/main" id="{6A8C2DE7-CB84-3CDB-7ECB-517901D52F47}"/>
              </a:ext>
            </a:extLst>
          </p:cNvPr>
          <p:cNvSpPr txBox="1"/>
          <p:nvPr/>
        </p:nvSpPr>
        <p:spPr bwMode="auto">
          <a:xfrm>
            <a:off x="2703009" y="1190903"/>
            <a:ext cx="13821507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38" tIns="41550" rIns="83138" bIns="41550" anchor="t" anchorCtr="0">
            <a:noAutofit/>
          </a:bodyPr>
          <a:lstStyle/>
          <a:p>
            <a:pPr algn="ctr">
              <a:buSzPts val="4400"/>
              <a:defRPr/>
            </a:pP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ОСНОВНЫЕ ВЕХИ РАЗВИТИЯ </a:t>
            </a:r>
            <a:r>
              <a:rPr lang="en-US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VR</a:t>
            </a: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FB3986E9-EF32-E066-0D81-B99F9D097344}"/>
              </a:ext>
            </a:extLst>
          </p:cNvPr>
          <p:cNvSpPr txBox="1">
            <a:spLocks/>
          </p:cNvSpPr>
          <p:nvPr/>
        </p:nvSpPr>
        <p:spPr>
          <a:xfrm>
            <a:off x="6298561" y="2931143"/>
            <a:ext cx="9084536" cy="19885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1C1C1C"/>
                </a:solidFill>
                <a:latin typeface="Open Sans" panose="020B0606030504020204" pitchFamily="34" charset="0"/>
              </a:rPr>
              <a:t>2012 год — </a:t>
            </a:r>
            <a:r>
              <a:rPr lang="en-US" sz="4200" b="1" dirty="0">
                <a:solidFill>
                  <a:srgbClr val="1C1C1C"/>
                </a:solidFill>
                <a:latin typeface="Open Sans" panose="020B0606030504020204" pitchFamily="34" charset="0"/>
              </a:rPr>
              <a:t>Oculus VR</a:t>
            </a:r>
            <a:endParaRPr lang="ru-RU" sz="4200" dirty="0">
              <a:solidFill>
                <a:srgbClr val="1C1C1C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2153E56-7941-3E43-071F-DD048084BE6E}"/>
              </a:ext>
            </a:extLst>
          </p:cNvPr>
          <p:cNvSpPr txBox="1">
            <a:spLocks/>
          </p:cNvSpPr>
          <p:nvPr/>
        </p:nvSpPr>
        <p:spPr bwMode="auto">
          <a:xfrm>
            <a:off x="9437174" y="3530828"/>
            <a:ext cx="6980093" cy="5160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rmAutofit fontScale="70000" lnSpcReduction="2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398A"/>
              </a:buClr>
              <a:buSzPts val="1800"/>
              <a:buFont typeface="Open Sans ExtraBold"/>
              <a:buNone/>
              <a:defRPr sz="4400" b="0" i="0" u="none" strike="noStrike" cap="none">
                <a:solidFill>
                  <a:srgbClr val="34398A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Качественный и доступный VR</a:t>
            </a:r>
          </a:p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Динамическое стерео-изображение</a:t>
            </a:r>
          </a:p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Отслеживание движений</a:t>
            </a:r>
          </a:p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Интерфейсы взаимодействия</a:t>
            </a:r>
          </a:p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Объемный звук</a:t>
            </a:r>
          </a:p>
        </p:txBody>
      </p:sp>
      <p:pic>
        <p:nvPicPr>
          <p:cNvPr id="17" name="Picture 2" descr="История развития виртуальной реальности">
            <a:extLst>
              <a:ext uri="{FF2B5EF4-FFF2-40B4-BE49-F238E27FC236}">
                <a16:creationId xmlns:a16="http://schemas.microsoft.com/office/drawing/2014/main" id="{0EC33516-BFE2-A1E0-57F3-16B3CC70D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5" y="4101371"/>
            <a:ext cx="6980093" cy="414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572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8;p18">
            <a:extLst>
              <a:ext uri="{FF2B5EF4-FFF2-40B4-BE49-F238E27FC236}">
                <a16:creationId xmlns:a16="http://schemas.microsoft.com/office/drawing/2014/main" id="{50A284CF-B66D-B5F9-8F56-E32AB9162013}"/>
              </a:ext>
            </a:extLst>
          </p:cNvPr>
          <p:cNvSpPr txBox="1"/>
          <p:nvPr/>
        </p:nvSpPr>
        <p:spPr bwMode="auto">
          <a:xfrm>
            <a:off x="2579046" y="350672"/>
            <a:ext cx="13821507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38" tIns="41550" rIns="83138" bIns="41550" anchor="t" anchorCtr="0">
            <a:noAutofit/>
          </a:bodyPr>
          <a:lstStyle/>
          <a:p>
            <a:pPr algn="ctr">
              <a:buSzPts val="4400"/>
              <a:defRPr/>
            </a:pP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ВИДЫ </a:t>
            </a:r>
            <a:r>
              <a:rPr lang="en-US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VR-</a:t>
            </a: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ШЛЕМОВ</a:t>
            </a:r>
            <a:endParaRPr lang="en-US" sz="5400" dirty="0">
              <a:solidFill>
                <a:srgbClr val="1C1C1C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540D3E-4166-9D2E-9B9E-5E7A11BF5A4E}"/>
              </a:ext>
            </a:extLst>
          </p:cNvPr>
          <p:cNvGrpSpPr/>
          <p:nvPr/>
        </p:nvGrpSpPr>
        <p:grpSpPr>
          <a:xfrm>
            <a:off x="3081147" y="1962387"/>
            <a:ext cx="13148151" cy="7224846"/>
            <a:chOff x="694450" y="1767116"/>
            <a:chExt cx="11081850" cy="3624760"/>
          </a:xfrm>
        </p:grpSpPr>
        <p:sp>
          <p:nvSpPr>
            <p:cNvPr id="4" name="Google Shape;852;p68">
              <a:extLst>
                <a:ext uri="{FF2B5EF4-FFF2-40B4-BE49-F238E27FC236}">
                  <a16:creationId xmlns:a16="http://schemas.microsoft.com/office/drawing/2014/main" id="{B81A2B72-F63B-3CF3-2004-BB27A4957CC0}"/>
                </a:ext>
              </a:extLst>
            </p:cNvPr>
            <p:cNvSpPr/>
            <p:nvPr/>
          </p:nvSpPr>
          <p:spPr bwMode="auto">
            <a:xfrm>
              <a:off x="5110000" y="1767116"/>
              <a:ext cx="1971900" cy="56250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defRPr/>
              </a:pPr>
              <a:r>
                <a:rPr lang="ru-RU" sz="2850">
                  <a:latin typeface="Open Sans"/>
                  <a:ea typeface="Open Sans"/>
                  <a:cs typeface="Open Sans"/>
                </a:rPr>
                <a:t>VR-ШЛЕМ</a:t>
              </a:r>
              <a:endParaRPr sz="2850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5" name="Google Shape;853;p68">
              <a:extLst>
                <a:ext uri="{FF2B5EF4-FFF2-40B4-BE49-F238E27FC236}">
                  <a16:creationId xmlns:a16="http://schemas.microsoft.com/office/drawing/2014/main" id="{0AC211A6-91B1-1AF4-D8B4-8B39794B7E9E}"/>
                </a:ext>
              </a:extLst>
            </p:cNvPr>
            <p:cNvSpPr/>
            <p:nvPr/>
          </p:nvSpPr>
          <p:spPr bwMode="auto">
            <a:xfrm>
              <a:off x="3652300" y="3861316"/>
              <a:ext cx="1971900" cy="56250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defRPr/>
              </a:pPr>
              <a:r>
                <a:rPr lang="ru-RU" sz="2850">
                  <a:latin typeface="Open Sans"/>
                  <a:ea typeface="Open Sans"/>
                  <a:cs typeface="Open Sans"/>
                </a:rPr>
                <a:t>DESKTOP</a:t>
              </a:r>
              <a:endParaRPr sz="2850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6" name="Google Shape;854;p68">
              <a:extLst>
                <a:ext uri="{FF2B5EF4-FFF2-40B4-BE49-F238E27FC236}">
                  <a16:creationId xmlns:a16="http://schemas.microsoft.com/office/drawing/2014/main" id="{5E9DBCFC-9F0F-6D4A-CF11-2A48A12A9965}"/>
                </a:ext>
              </a:extLst>
            </p:cNvPr>
            <p:cNvSpPr/>
            <p:nvPr/>
          </p:nvSpPr>
          <p:spPr bwMode="auto">
            <a:xfrm>
              <a:off x="6621100" y="3861316"/>
              <a:ext cx="1971900" cy="56250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defRPr/>
              </a:pPr>
              <a:r>
                <a:rPr lang="ru-RU" sz="2850" dirty="0">
                  <a:latin typeface="Open Sans"/>
                  <a:ea typeface="Open Sans"/>
                  <a:cs typeface="Open Sans"/>
                </a:rPr>
                <a:t>MOBILE</a:t>
              </a:r>
              <a:endParaRPr sz="2850" dirty="0">
                <a:latin typeface="Open Sans"/>
                <a:ea typeface="Open Sans"/>
                <a:cs typeface="Open Sans"/>
              </a:endParaRPr>
            </a:p>
          </p:txBody>
        </p:sp>
        <p:cxnSp>
          <p:nvCxnSpPr>
            <p:cNvPr id="7" name="Google Shape;855;p68">
              <a:extLst>
                <a:ext uri="{FF2B5EF4-FFF2-40B4-BE49-F238E27FC236}">
                  <a16:creationId xmlns:a16="http://schemas.microsoft.com/office/drawing/2014/main" id="{D50F8827-979D-50C2-1EAD-5D6219E87DE8}"/>
                </a:ext>
              </a:extLst>
            </p:cNvPr>
            <p:cNvCxnSpPr>
              <a:cxnSpLocks/>
              <a:stCxn id="4" idx="2"/>
              <a:endCxn id="5" idx="3"/>
            </p:cNvCxnSpPr>
            <p:nvPr/>
          </p:nvCxnSpPr>
          <p:spPr bwMode="auto">
            <a:xfrm flipH="1">
              <a:off x="5624350" y="2329616"/>
              <a:ext cx="471600" cy="181290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" name="Google Shape;856;p68">
              <a:extLst>
                <a:ext uri="{FF2B5EF4-FFF2-40B4-BE49-F238E27FC236}">
                  <a16:creationId xmlns:a16="http://schemas.microsoft.com/office/drawing/2014/main" id="{730C6A05-5739-412A-C87E-41E39DEFD23A}"/>
                </a:ext>
              </a:extLst>
            </p:cNvPr>
            <p:cNvCxnSpPr>
              <a:cxnSpLocks/>
              <a:stCxn id="4" idx="2"/>
              <a:endCxn id="6" idx="1"/>
            </p:cNvCxnSpPr>
            <p:nvPr/>
          </p:nvCxnSpPr>
          <p:spPr bwMode="auto">
            <a:xfrm>
              <a:off x="6095950" y="2329616"/>
              <a:ext cx="525300" cy="181290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" name="Google Shape;857;p68">
              <a:extLst>
                <a:ext uri="{FF2B5EF4-FFF2-40B4-BE49-F238E27FC236}">
                  <a16:creationId xmlns:a16="http://schemas.microsoft.com/office/drawing/2014/main" id="{2E2C9299-295D-BD3B-1D95-3D5AE73D3302}"/>
                </a:ext>
              </a:extLst>
            </p:cNvPr>
            <p:cNvSpPr/>
            <p:nvPr/>
          </p:nvSpPr>
          <p:spPr bwMode="auto">
            <a:xfrm>
              <a:off x="694450" y="2771716"/>
              <a:ext cx="1971900" cy="56250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defRPr/>
              </a:pPr>
              <a:r>
                <a:rPr lang="ru-RU" sz="2850">
                  <a:latin typeface="Open Sans"/>
                  <a:ea typeface="Open Sans"/>
                  <a:cs typeface="Open Sans"/>
                </a:rPr>
                <a:t>WMR</a:t>
              </a:r>
              <a:endParaRPr sz="2850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0" name="Google Shape;858;p68">
              <a:extLst>
                <a:ext uri="{FF2B5EF4-FFF2-40B4-BE49-F238E27FC236}">
                  <a16:creationId xmlns:a16="http://schemas.microsoft.com/office/drawing/2014/main" id="{D5AC8611-80C6-B4BE-A02E-6D44980130D0}"/>
                </a:ext>
              </a:extLst>
            </p:cNvPr>
            <p:cNvSpPr/>
            <p:nvPr/>
          </p:nvSpPr>
          <p:spPr bwMode="auto">
            <a:xfrm>
              <a:off x="694450" y="4107716"/>
              <a:ext cx="1971900" cy="56250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defRPr/>
              </a:pPr>
              <a:r>
                <a:rPr lang="ru-RU" sz="2850">
                  <a:latin typeface="Open Sans"/>
                  <a:ea typeface="Open Sans"/>
                  <a:cs typeface="Open Sans"/>
                </a:rPr>
                <a:t>VIVE</a:t>
              </a:r>
              <a:endParaRPr sz="2850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1" name="Google Shape;859;p68">
              <a:extLst>
                <a:ext uri="{FF2B5EF4-FFF2-40B4-BE49-F238E27FC236}">
                  <a16:creationId xmlns:a16="http://schemas.microsoft.com/office/drawing/2014/main" id="{C30C9DB0-D3B7-6107-206C-53A1A745C443}"/>
                </a:ext>
              </a:extLst>
            </p:cNvPr>
            <p:cNvSpPr/>
            <p:nvPr/>
          </p:nvSpPr>
          <p:spPr bwMode="auto">
            <a:xfrm>
              <a:off x="694450" y="3439716"/>
              <a:ext cx="1971900" cy="56250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defRPr/>
              </a:pPr>
              <a:r>
                <a:rPr lang="ru-RU" sz="2850">
                  <a:latin typeface="Open Sans"/>
                  <a:ea typeface="Open Sans"/>
                  <a:cs typeface="Open Sans"/>
                </a:rPr>
                <a:t>MOBILE LINK</a:t>
              </a:r>
              <a:endParaRPr sz="2850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2" name="Google Shape;860;p68">
              <a:extLst>
                <a:ext uri="{FF2B5EF4-FFF2-40B4-BE49-F238E27FC236}">
                  <a16:creationId xmlns:a16="http://schemas.microsoft.com/office/drawing/2014/main" id="{5B99C73F-4F0E-ABA6-8A24-B1CDD3B43058}"/>
                </a:ext>
              </a:extLst>
            </p:cNvPr>
            <p:cNvSpPr/>
            <p:nvPr/>
          </p:nvSpPr>
          <p:spPr bwMode="auto">
            <a:xfrm>
              <a:off x="9804400" y="2771816"/>
              <a:ext cx="1971900" cy="56250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defRPr/>
              </a:pPr>
              <a:r>
                <a:rPr lang="ru-RU" sz="2850" dirty="0">
                  <a:latin typeface="Open Sans"/>
                  <a:ea typeface="Open Sans"/>
                  <a:cs typeface="Open Sans"/>
                </a:rPr>
                <a:t>PICO </a:t>
              </a:r>
              <a:r>
                <a:rPr lang="en-US" sz="2850" dirty="0">
                  <a:latin typeface="Open Sans"/>
                  <a:ea typeface="Open Sans"/>
                  <a:cs typeface="Open Sans"/>
                </a:rPr>
                <a:t>NEO</a:t>
              </a:r>
              <a:endParaRPr sz="2850" dirty="0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3" name="Google Shape;861;p68">
              <a:extLst>
                <a:ext uri="{FF2B5EF4-FFF2-40B4-BE49-F238E27FC236}">
                  <a16:creationId xmlns:a16="http://schemas.microsoft.com/office/drawing/2014/main" id="{F5F29384-E293-AF52-0849-164140BA370D}"/>
                </a:ext>
              </a:extLst>
            </p:cNvPr>
            <p:cNvSpPr/>
            <p:nvPr/>
          </p:nvSpPr>
          <p:spPr bwMode="auto">
            <a:xfrm>
              <a:off x="9804400" y="4142716"/>
              <a:ext cx="1971900" cy="56250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defRPr/>
              </a:pPr>
              <a:r>
                <a:rPr lang="ru-RU" sz="2850" dirty="0">
                  <a:latin typeface="Open Sans"/>
                  <a:ea typeface="Open Sans"/>
                  <a:cs typeface="Open Sans"/>
                </a:rPr>
                <a:t>OCULUS</a:t>
              </a:r>
              <a:r>
                <a:rPr lang="en-US" sz="2850" dirty="0">
                  <a:latin typeface="Open Sans"/>
                  <a:ea typeface="Open Sans"/>
                  <a:cs typeface="Open Sans"/>
                </a:rPr>
                <a:t> QUEST</a:t>
              </a:r>
              <a:endParaRPr sz="2850" dirty="0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4" name="Google Shape;862;p68">
              <a:extLst>
                <a:ext uri="{FF2B5EF4-FFF2-40B4-BE49-F238E27FC236}">
                  <a16:creationId xmlns:a16="http://schemas.microsoft.com/office/drawing/2014/main" id="{35269904-D905-C985-8354-18974497D6D2}"/>
                </a:ext>
              </a:extLst>
            </p:cNvPr>
            <p:cNvSpPr/>
            <p:nvPr/>
          </p:nvSpPr>
          <p:spPr bwMode="auto">
            <a:xfrm>
              <a:off x="9804400" y="3474716"/>
              <a:ext cx="1971900" cy="56250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defRPr/>
              </a:pPr>
              <a:r>
                <a:rPr lang="en-US" sz="2850" dirty="0">
                  <a:latin typeface="Open Sans"/>
                  <a:ea typeface="Open Sans"/>
                  <a:cs typeface="Open Sans"/>
                </a:rPr>
                <a:t>VIVE FOCUS</a:t>
              </a:r>
              <a:endParaRPr sz="2850" dirty="0"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5" name="Google Shape;863;p68">
              <a:extLst>
                <a:ext uri="{FF2B5EF4-FFF2-40B4-BE49-F238E27FC236}">
                  <a16:creationId xmlns:a16="http://schemas.microsoft.com/office/drawing/2014/main" id="{0230072E-A078-AB15-37D8-D1A3F5E55CD8}"/>
                </a:ext>
              </a:extLst>
            </p:cNvPr>
            <p:cNvSpPr/>
            <p:nvPr/>
          </p:nvSpPr>
          <p:spPr bwMode="auto">
            <a:xfrm>
              <a:off x="9804400" y="4810716"/>
              <a:ext cx="1971900" cy="56250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defRPr/>
              </a:pPr>
              <a:r>
                <a:rPr lang="ru-RU" sz="2850">
                  <a:latin typeface="Open Sans"/>
                  <a:ea typeface="Open Sans"/>
                  <a:cs typeface="Open Sans"/>
                </a:rPr>
                <a:t>CLASSVR</a:t>
              </a:r>
              <a:endParaRPr sz="2850">
                <a:latin typeface="Open Sans"/>
                <a:ea typeface="Open Sans"/>
                <a:cs typeface="Open Sans"/>
              </a:endParaRPr>
            </a:p>
          </p:txBody>
        </p:sp>
        <p:cxnSp>
          <p:nvCxnSpPr>
            <p:cNvPr id="16" name="Google Shape;864;p68">
              <a:extLst>
                <a:ext uri="{FF2B5EF4-FFF2-40B4-BE49-F238E27FC236}">
                  <a16:creationId xmlns:a16="http://schemas.microsoft.com/office/drawing/2014/main" id="{3B1111A6-CC1C-1AC7-3D7E-6E2B2FACEDEE}"/>
                </a:ext>
              </a:extLst>
            </p:cNvPr>
            <p:cNvCxnSpPr>
              <a:cxnSpLocks/>
              <a:stCxn id="5" idx="1"/>
              <a:endCxn id="9" idx="3"/>
            </p:cNvCxnSpPr>
            <p:nvPr/>
          </p:nvCxnSpPr>
          <p:spPr bwMode="auto">
            <a:xfrm flipH="1" flipV="1">
              <a:off x="2666350" y="3052966"/>
              <a:ext cx="985950" cy="108960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Google Shape;865;p68">
              <a:extLst>
                <a:ext uri="{FF2B5EF4-FFF2-40B4-BE49-F238E27FC236}">
                  <a16:creationId xmlns:a16="http://schemas.microsoft.com/office/drawing/2014/main" id="{1DD3FA12-CC65-E9CE-BEA3-CF76B672D0D4}"/>
                </a:ext>
              </a:extLst>
            </p:cNvPr>
            <p:cNvCxnSpPr>
              <a:cxnSpLocks/>
              <a:stCxn id="5" idx="1"/>
              <a:endCxn id="11" idx="3"/>
            </p:cNvCxnSpPr>
            <p:nvPr/>
          </p:nvCxnSpPr>
          <p:spPr bwMode="auto">
            <a:xfrm flipH="1" flipV="1">
              <a:off x="2666350" y="3720966"/>
              <a:ext cx="985950" cy="42160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Google Shape;866;p68">
              <a:extLst>
                <a:ext uri="{FF2B5EF4-FFF2-40B4-BE49-F238E27FC236}">
                  <a16:creationId xmlns:a16="http://schemas.microsoft.com/office/drawing/2014/main" id="{4342D3CD-27CF-63DF-09B1-A38ACC4460E2}"/>
                </a:ext>
              </a:extLst>
            </p:cNvPr>
            <p:cNvCxnSpPr>
              <a:cxnSpLocks/>
              <a:stCxn id="5" idx="1"/>
              <a:endCxn id="10" idx="3"/>
            </p:cNvCxnSpPr>
            <p:nvPr/>
          </p:nvCxnSpPr>
          <p:spPr bwMode="auto">
            <a:xfrm flipH="1">
              <a:off x="2666350" y="4142566"/>
              <a:ext cx="985950" cy="24640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Google Shape;867;p68">
              <a:extLst>
                <a:ext uri="{FF2B5EF4-FFF2-40B4-BE49-F238E27FC236}">
                  <a16:creationId xmlns:a16="http://schemas.microsoft.com/office/drawing/2014/main" id="{D347C083-F799-D9D5-2E0F-2C9E10A469BF}"/>
                </a:ext>
              </a:extLst>
            </p:cNvPr>
            <p:cNvCxnSpPr>
              <a:cxnSpLocks/>
              <a:stCxn id="6" idx="3"/>
              <a:endCxn id="12" idx="1"/>
            </p:cNvCxnSpPr>
            <p:nvPr/>
          </p:nvCxnSpPr>
          <p:spPr bwMode="auto">
            <a:xfrm rot="10800000" flipH="1">
              <a:off x="8593000" y="3052966"/>
              <a:ext cx="1211400" cy="108960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Google Shape;868;p68">
              <a:extLst>
                <a:ext uri="{FF2B5EF4-FFF2-40B4-BE49-F238E27FC236}">
                  <a16:creationId xmlns:a16="http://schemas.microsoft.com/office/drawing/2014/main" id="{8E0AAC2C-C3F4-EFCE-7F4C-A704C4843E3F}"/>
                </a:ext>
              </a:extLst>
            </p:cNvPr>
            <p:cNvCxnSpPr>
              <a:cxnSpLocks/>
              <a:stCxn id="6" idx="3"/>
              <a:endCxn id="14" idx="1"/>
            </p:cNvCxnSpPr>
            <p:nvPr/>
          </p:nvCxnSpPr>
          <p:spPr bwMode="auto">
            <a:xfrm rot="10800000" flipH="1">
              <a:off x="8593000" y="3755866"/>
              <a:ext cx="1211400" cy="38670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Google Shape;869;p68">
              <a:extLst>
                <a:ext uri="{FF2B5EF4-FFF2-40B4-BE49-F238E27FC236}">
                  <a16:creationId xmlns:a16="http://schemas.microsoft.com/office/drawing/2014/main" id="{A6C5AAB3-4D9C-1453-8BA3-97BF8B75B9EB}"/>
                </a:ext>
              </a:extLst>
            </p:cNvPr>
            <p:cNvCxnSpPr>
              <a:cxnSpLocks/>
              <a:stCxn id="6" idx="3"/>
              <a:endCxn id="13" idx="1"/>
            </p:cNvCxnSpPr>
            <p:nvPr/>
          </p:nvCxnSpPr>
          <p:spPr bwMode="auto">
            <a:xfrm>
              <a:off x="8593000" y="4142566"/>
              <a:ext cx="1211400" cy="28140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2" name="Google Shape;870;p68">
              <a:extLst>
                <a:ext uri="{FF2B5EF4-FFF2-40B4-BE49-F238E27FC236}">
                  <a16:creationId xmlns:a16="http://schemas.microsoft.com/office/drawing/2014/main" id="{7CD17CC1-BA3D-CA0F-1522-D2CF4676C509}"/>
                </a:ext>
              </a:extLst>
            </p:cNvPr>
            <p:cNvCxnSpPr>
              <a:cxnSpLocks/>
              <a:stCxn id="6" idx="3"/>
              <a:endCxn id="15" idx="1"/>
            </p:cNvCxnSpPr>
            <p:nvPr/>
          </p:nvCxnSpPr>
          <p:spPr bwMode="auto">
            <a:xfrm>
              <a:off x="8593000" y="4142566"/>
              <a:ext cx="1211400" cy="94950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3" name="Google Shape;858;p68">
              <a:extLst>
                <a:ext uri="{FF2B5EF4-FFF2-40B4-BE49-F238E27FC236}">
                  <a16:creationId xmlns:a16="http://schemas.microsoft.com/office/drawing/2014/main" id="{14DBD47B-58BD-2312-FB63-26F7935DBF4C}"/>
                </a:ext>
              </a:extLst>
            </p:cNvPr>
            <p:cNvSpPr/>
            <p:nvPr/>
          </p:nvSpPr>
          <p:spPr bwMode="auto">
            <a:xfrm>
              <a:off x="694450" y="4829376"/>
              <a:ext cx="1971900" cy="562500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defRPr/>
              </a:pPr>
              <a:r>
                <a:rPr lang="en-US" sz="2850" dirty="0">
                  <a:latin typeface="Open Sans"/>
                  <a:ea typeface="Open Sans"/>
                  <a:cs typeface="Open Sans"/>
                </a:rPr>
                <a:t>RIFT</a:t>
              </a:r>
              <a:endParaRPr sz="2850" dirty="0">
                <a:latin typeface="Open Sans"/>
                <a:ea typeface="Open Sans"/>
                <a:cs typeface="Open Sans"/>
              </a:endParaRPr>
            </a:p>
          </p:txBody>
        </p:sp>
        <p:cxnSp>
          <p:nvCxnSpPr>
            <p:cNvPr id="24" name="Google Shape;866;p68">
              <a:extLst>
                <a:ext uri="{FF2B5EF4-FFF2-40B4-BE49-F238E27FC236}">
                  <a16:creationId xmlns:a16="http://schemas.microsoft.com/office/drawing/2014/main" id="{5DF5FE74-9D66-4FD2-EF62-6CEF26509C99}"/>
                </a:ext>
              </a:extLst>
            </p:cNvPr>
            <p:cNvCxnSpPr>
              <a:cxnSpLocks/>
              <a:stCxn id="5" idx="1"/>
              <a:endCxn id="23" idx="3"/>
            </p:cNvCxnSpPr>
            <p:nvPr/>
          </p:nvCxnSpPr>
          <p:spPr bwMode="auto">
            <a:xfrm flipH="1">
              <a:off x="2666350" y="4142566"/>
              <a:ext cx="985950" cy="96806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1326196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8;p18">
            <a:extLst>
              <a:ext uri="{FF2B5EF4-FFF2-40B4-BE49-F238E27FC236}">
                <a16:creationId xmlns:a16="http://schemas.microsoft.com/office/drawing/2014/main" id="{3D69645B-6723-C34D-424B-12EA8FA0464F}"/>
              </a:ext>
            </a:extLst>
          </p:cNvPr>
          <p:cNvSpPr txBox="1"/>
          <p:nvPr/>
        </p:nvSpPr>
        <p:spPr bwMode="auto">
          <a:xfrm>
            <a:off x="2295469" y="1138083"/>
            <a:ext cx="13603331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38" tIns="41550" rIns="83138" bIns="41550" anchor="t" anchorCtr="0">
            <a:noAutofit/>
          </a:bodyPr>
          <a:lstStyle/>
          <a:p>
            <a:pPr algn="ctr">
              <a:buSzPts val="4400"/>
              <a:defRPr/>
            </a:pPr>
            <a:r>
              <a:rPr lang="en-US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PC VR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D9DB36-3BA4-B413-B9F5-F515F03F51DE}"/>
              </a:ext>
            </a:extLst>
          </p:cNvPr>
          <p:cNvGrpSpPr/>
          <p:nvPr/>
        </p:nvGrpSpPr>
        <p:grpSpPr>
          <a:xfrm>
            <a:off x="2295470" y="2810285"/>
            <a:ext cx="13697060" cy="3442422"/>
            <a:chOff x="0" y="1628659"/>
            <a:chExt cx="11580244" cy="2910412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E8DAADB8-7380-F0DE-62BB-77256EF8FD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34306"/>
              <a:ext cx="3393734" cy="2904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86D5985-1B9E-AB44-C8BF-990929DFF5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2195" y="1634306"/>
              <a:ext cx="2904765" cy="2904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1678AB74-EC77-5AFC-498B-3C25103B63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5421" y="1628659"/>
              <a:ext cx="4944823" cy="2904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8FC6039-E921-533A-6BA2-E5567817CBC3}"/>
              </a:ext>
            </a:extLst>
          </p:cNvPr>
          <p:cNvSpPr txBox="1"/>
          <p:nvPr/>
        </p:nvSpPr>
        <p:spPr>
          <a:xfrm>
            <a:off x="2295470" y="653555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HTC </a:t>
            </a:r>
            <a:r>
              <a:rPr lang="en-US" sz="3000" b="1" dirty="0" err="1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Vive</a:t>
            </a:r>
            <a:endParaRPr lang="ru-RU" sz="3000" b="1" dirty="0">
              <a:solidFill>
                <a:srgbClr val="1C1C1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D26F0F-2F7E-0DAB-A9ED-9D5A97607BE3}"/>
              </a:ext>
            </a:extLst>
          </p:cNvPr>
          <p:cNvSpPr txBox="1"/>
          <p:nvPr/>
        </p:nvSpPr>
        <p:spPr>
          <a:xfrm>
            <a:off x="6508818" y="6535554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Oculus Rift</a:t>
            </a:r>
            <a:endParaRPr lang="ru-RU" sz="3000" b="1" dirty="0">
              <a:solidFill>
                <a:srgbClr val="1C1C1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4B4EE5-AFB7-0540-E89A-D15210FE9F12}"/>
              </a:ext>
            </a:extLst>
          </p:cNvPr>
          <p:cNvSpPr txBox="1"/>
          <p:nvPr/>
        </p:nvSpPr>
        <p:spPr>
          <a:xfrm>
            <a:off x="10722167" y="6535555"/>
            <a:ext cx="50511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Windows Mixed Reality</a:t>
            </a:r>
            <a:endParaRPr lang="ru-RU" sz="3000" b="1" dirty="0">
              <a:solidFill>
                <a:srgbClr val="1C1C1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972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28;p18">
            <a:extLst>
              <a:ext uri="{FF2B5EF4-FFF2-40B4-BE49-F238E27FC236}">
                <a16:creationId xmlns:a16="http://schemas.microsoft.com/office/drawing/2014/main" id="{2300D5B3-B757-7B6A-1D4F-BD4A3C8F3578}"/>
              </a:ext>
            </a:extLst>
          </p:cNvPr>
          <p:cNvSpPr txBox="1"/>
          <p:nvPr/>
        </p:nvSpPr>
        <p:spPr bwMode="auto">
          <a:xfrm>
            <a:off x="2773103" y="1465559"/>
            <a:ext cx="13603331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38" tIns="41550" rIns="83138" bIns="41550" anchor="t" anchorCtr="0">
            <a:noAutofit/>
          </a:bodyPr>
          <a:lstStyle/>
          <a:p>
            <a:pPr algn="ctr">
              <a:buSzPts val="4400"/>
              <a:defRPr/>
            </a:pPr>
            <a:r>
              <a:rPr lang="en-US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MOBILE VR</a:t>
            </a:r>
          </a:p>
        </p:txBody>
      </p:sp>
      <p:pic>
        <p:nvPicPr>
          <p:cNvPr id="7" name="Рисунок 4">
            <a:extLst>
              <a:ext uri="{FF2B5EF4-FFF2-40B4-BE49-F238E27FC236}">
                <a16:creationId xmlns:a16="http://schemas.microsoft.com/office/drawing/2014/main" id="{2FCDE8A3-CA06-5BB5-ECAC-874FCA4019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16" r="6451" b="23091"/>
          <a:stretch/>
        </p:blipFill>
        <p:spPr>
          <a:xfrm>
            <a:off x="2723227" y="3117719"/>
            <a:ext cx="13746938" cy="30890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A1054D-D57F-AE8B-03E1-3B628DF90E8E}"/>
              </a:ext>
            </a:extLst>
          </p:cNvPr>
          <p:cNvSpPr txBox="1"/>
          <p:nvPr/>
        </p:nvSpPr>
        <p:spPr>
          <a:xfrm>
            <a:off x="2723226" y="6687619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HTC </a:t>
            </a:r>
            <a:r>
              <a:rPr lang="en-US" sz="3000" b="1" dirty="0" err="1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Vive</a:t>
            </a:r>
            <a:r>
              <a:rPr lang="en-US" sz="3000" b="1" dirty="0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Focus</a:t>
            </a:r>
            <a:endParaRPr lang="ru-RU" sz="3000" b="1" dirty="0">
              <a:solidFill>
                <a:srgbClr val="1C1C1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76A503-5754-FAA1-05B6-91B94C164C22}"/>
              </a:ext>
            </a:extLst>
          </p:cNvPr>
          <p:cNvSpPr txBox="1"/>
          <p:nvPr/>
        </p:nvSpPr>
        <p:spPr>
          <a:xfrm>
            <a:off x="7559936" y="6667281"/>
            <a:ext cx="4104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Pico Neo</a:t>
            </a:r>
            <a:endParaRPr lang="ru-RU" sz="3000" b="1" dirty="0">
              <a:solidFill>
                <a:srgbClr val="1C1C1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39E56F-155C-525F-13BE-159C82BCB922}"/>
              </a:ext>
            </a:extLst>
          </p:cNvPr>
          <p:cNvSpPr txBox="1"/>
          <p:nvPr/>
        </p:nvSpPr>
        <p:spPr>
          <a:xfrm>
            <a:off x="11981138" y="6687618"/>
            <a:ext cx="50511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1C1C1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Oculus Quest</a:t>
            </a:r>
            <a:endParaRPr lang="ru-RU" sz="3000" b="1" dirty="0">
              <a:solidFill>
                <a:srgbClr val="1C1C1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062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8;p18">
            <a:extLst>
              <a:ext uri="{FF2B5EF4-FFF2-40B4-BE49-F238E27FC236}">
                <a16:creationId xmlns:a16="http://schemas.microsoft.com/office/drawing/2014/main" id="{191D8EF5-85EF-59D4-ABB1-924D296B6139}"/>
              </a:ext>
            </a:extLst>
          </p:cNvPr>
          <p:cNvSpPr txBox="1"/>
          <p:nvPr/>
        </p:nvSpPr>
        <p:spPr bwMode="auto">
          <a:xfrm>
            <a:off x="2364251" y="1190903"/>
            <a:ext cx="13821507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38" tIns="41550" rIns="83138" bIns="41550" anchor="t" anchorCtr="0">
            <a:noAutofit/>
          </a:bodyPr>
          <a:lstStyle/>
          <a:p>
            <a:pPr algn="ctr">
              <a:buSzPts val="4400"/>
              <a:defRPr/>
            </a:pP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ВЛИЯНИЕ </a:t>
            </a:r>
            <a:r>
              <a:rPr lang="en-US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VR </a:t>
            </a: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НА ЗДОРОВЬЕ</a:t>
            </a: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276B375D-9D92-7C74-39D3-6A891EF1601A}"/>
              </a:ext>
            </a:extLst>
          </p:cNvPr>
          <p:cNvSpPr txBox="1">
            <a:spLocks/>
          </p:cNvSpPr>
          <p:nvPr/>
        </p:nvSpPr>
        <p:spPr bwMode="auto">
          <a:xfrm>
            <a:off x="9816189" y="2625650"/>
            <a:ext cx="6934569" cy="7418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rmAutofit fontScale="70000" lnSpcReduction="2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398A"/>
              </a:buClr>
              <a:buSzPts val="1800"/>
              <a:buFont typeface="Open Sans ExtraBold"/>
              <a:buNone/>
              <a:defRPr sz="4400" b="0" i="0" u="none" strike="noStrike" cap="none">
                <a:solidFill>
                  <a:srgbClr val="34398A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34000"/>
              </a:lnSpc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Факторы, которые влияют на качество и восприятие:</a:t>
            </a:r>
          </a:p>
          <a:p>
            <a:pPr marL="685800" indent="-685800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Задержка, менее 20 м/сек</a:t>
            </a:r>
          </a:p>
          <a:p>
            <a:pPr marL="685800" indent="-685800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Разрешение, не менее 1832 × 1920 на глаз</a:t>
            </a:r>
          </a:p>
          <a:p>
            <a:pPr marL="685800" indent="-685800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Частота кадров, не менее 90 Гц</a:t>
            </a:r>
          </a:p>
          <a:p>
            <a:pPr marL="685800" indent="-685800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Чувство контроля игрока</a:t>
            </a:r>
          </a:p>
          <a:p>
            <a:pPr marL="685800" indent="-685800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Время сеанса для новичков не более 15 мин</a:t>
            </a:r>
          </a:p>
          <a:p>
            <a:pPr marL="685800" indent="-685800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Эргономика VR-гарнитуры, распределение веса</a:t>
            </a:r>
          </a:p>
          <a:p>
            <a:pPr marL="685800" indent="-685800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Свободное пространство и провода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12AABC-6B9B-1C17-7D71-14DA8A4E7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293" y="2059475"/>
            <a:ext cx="7705368" cy="822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42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8;p18">
            <a:extLst>
              <a:ext uri="{FF2B5EF4-FFF2-40B4-BE49-F238E27FC236}">
                <a16:creationId xmlns:a16="http://schemas.microsoft.com/office/drawing/2014/main" id="{F24359CE-B19A-BF65-5423-2935E78225A1}"/>
              </a:ext>
            </a:extLst>
          </p:cNvPr>
          <p:cNvSpPr txBox="1"/>
          <p:nvPr/>
        </p:nvSpPr>
        <p:spPr bwMode="auto">
          <a:xfrm>
            <a:off x="2169800" y="408335"/>
            <a:ext cx="13821507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38" tIns="41550" rIns="83138" bIns="41550" anchor="t" anchorCtr="0">
            <a:noAutofit/>
          </a:bodyPr>
          <a:lstStyle/>
          <a:p>
            <a:pPr algn="ctr">
              <a:buSzPts val="4400"/>
              <a:defRPr/>
            </a:pP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ЭФФЕКТИВНОСТЬ </a:t>
            </a:r>
            <a:r>
              <a:rPr lang="en-US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VR</a:t>
            </a: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 </a:t>
            </a:r>
          </a:p>
          <a:p>
            <a:pPr algn="ctr">
              <a:buSzPts val="4400"/>
              <a:defRPr/>
            </a:pP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В ОБРАЗОВАНИИ</a:t>
            </a:r>
          </a:p>
        </p:txBody>
      </p:sp>
      <p:sp>
        <p:nvSpPr>
          <p:cNvPr id="3" name="Google Shape;102;g114e62540aa_0_0">
            <a:extLst>
              <a:ext uri="{FF2B5EF4-FFF2-40B4-BE49-F238E27FC236}">
                <a16:creationId xmlns:a16="http://schemas.microsoft.com/office/drawing/2014/main" id="{AA9339B9-E698-787E-41C8-3AB4871A9516}"/>
              </a:ext>
            </a:extLst>
          </p:cNvPr>
          <p:cNvSpPr/>
          <p:nvPr/>
        </p:nvSpPr>
        <p:spPr bwMode="auto">
          <a:xfrm>
            <a:off x="3650863" y="7973105"/>
            <a:ext cx="12287690" cy="862200"/>
          </a:xfrm>
          <a:prstGeom prst="rect">
            <a:avLst/>
          </a:prstGeom>
          <a:gradFill>
            <a:gsLst>
              <a:gs pos="0">
                <a:srgbClr val="8ADFFF"/>
              </a:gs>
              <a:gs pos="100000">
                <a:srgbClr val="DBF3FF">
                  <a:alpha val="0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83150" tIns="41549" rIns="83150" bIns="41549" anchor="ctr" anchorCtr="0">
            <a:noAutofit/>
          </a:bodyPr>
          <a:lstStyle/>
          <a:p>
            <a:pPr algn="ctr">
              <a:buSzPts val="600"/>
              <a:defRPr/>
            </a:pPr>
            <a:endParaRPr sz="1200">
              <a:solidFill>
                <a:srgbClr val="1C1C1C"/>
              </a:solidFill>
            </a:endParaRPr>
          </a:p>
        </p:txBody>
      </p:sp>
      <p:grpSp>
        <p:nvGrpSpPr>
          <p:cNvPr id="4" name="Google Shape;103;g114e62540aa_0_0">
            <a:extLst>
              <a:ext uri="{FF2B5EF4-FFF2-40B4-BE49-F238E27FC236}">
                <a16:creationId xmlns:a16="http://schemas.microsoft.com/office/drawing/2014/main" id="{21015E97-894F-1FBA-7D52-B74CAC03FB37}"/>
              </a:ext>
            </a:extLst>
          </p:cNvPr>
          <p:cNvGrpSpPr/>
          <p:nvPr/>
        </p:nvGrpSpPr>
        <p:grpSpPr bwMode="auto">
          <a:xfrm>
            <a:off x="2546186" y="2638015"/>
            <a:ext cx="8501664" cy="7160087"/>
            <a:chOff x="7298575" y="1047404"/>
            <a:chExt cx="10490700" cy="8835249"/>
          </a:xfrm>
        </p:grpSpPr>
        <p:sp>
          <p:nvSpPr>
            <p:cNvPr id="5" name="Google Shape;104;g114e62540aa_0_0">
              <a:extLst>
                <a:ext uri="{FF2B5EF4-FFF2-40B4-BE49-F238E27FC236}">
                  <a16:creationId xmlns:a16="http://schemas.microsoft.com/office/drawing/2014/main" id="{CCCF1F0E-455B-9369-5362-3721B9A8B827}"/>
                </a:ext>
              </a:extLst>
            </p:cNvPr>
            <p:cNvSpPr/>
            <p:nvPr/>
          </p:nvSpPr>
          <p:spPr bwMode="auto">
            <a:xfrm>
              <a:off x="11425443" y="1047404"/>
              <a:ext cx="2140800" cy="1845300"/>
            </a:xfrm>
            <a:prstGeom prst="triangle">
              <a:avLst>
                <a:gd name="adj" fmla="val 50000"/>
              </a:avLst>
            </a:prstGeom>
            <a:solidFill>
              <a:srgbClr val="44C0F0">
                <a:alpha val="64310"/>
              </a:srgbClr>
            </a:solidFill>
            <a:ln>
              <a:noFill/>
            </a:ln>
          </p:spPr>
          <p:txBody>
            <a:bodyPr spcFirstLastPara="1" wrap="square" lIns="83150" tIns="41549" rIns="83150" bIns="41549" anchor="ctr" anchorCtr="0">
              <a:noAutofit/>
            </a:bodyPr>
            <a:lstStyle/>
            <a:p>
              <a:pPr algn="ctr">
                <a:buSzPts val="600"/>
                <a:defRPr/>
              </a:pPr>
              <a:endParaRPr sz="1200">
                <a:solidFill>
                  <a:srgbClr val="1C1C1C"/>
                </a:solidFill>
              </a:endParaRPr>
            </a:p>
          </p:txBody>
        </p:sp>
        <p:sp>
          <p:nvSpPr>
            <p:cNvPr id="6" name="Google Shape;105;g114e62540aa_0_0">
              <a:extLst>
                <a:ext uri="{FF2B5EF4-FFF2-40B4-BE49-F238E27FC236}">
                  <a16:creationId xmlns:a16="http://schemas.microsoft.com/office/drawing/2014/main" id="{9FF0CA96-2C37-20A9-4F4E-06CD3F881C99}"/>
                </a:ext>
              </a:extLst>
            </p:cNvPr>
            <p:cNvSpPr/>
            <p:nvPr/>
          </p:nvSpPr>
          <p:spPr bwMode="auto">
            <a:xfrm>
              <a:off x="10716434" y="2992583"/>
              <a:ext cx="3581400" cy="1064100"/>
            </a:xfrm>
            <a:prstGeom prst="trapezoid">
              <a:avLst>
                <a:gd name="adj" fmla="val 60937"/>
              </a:avLst>
            </a:prstGeom>
            <a:solidFill>
              <a:srgbClr val="44C0F0">
                <a:alpha val="69410"/>
              </a:srgbClr>
            </a:solidFill>
            <a:ln>
              <a:noFill/>
            </a:ln>
          </p:spPr>
          <p:txBody>
            <a:bodyPr spcFirstLastPara="1" wrap="square" lIns="83150" tIns="41549" rIns="83150" bIns="41549" anchor="ctr" anchorCtr="0">
              <a:noAutofit/>
            </a:bodyPr>
            <a:lstStyle/>
            <a:p>
              <a:pPr algn="ctr">
                <a:buSzPts val="600"/>
                <a:defRPr/>
              </a:pPr>
              <a:endParaRPr sz="1200">
                <a:solidFill>
                  <a:srgbClr val="1C1C1C"/>
                </a:solidFill>
              </a:endParaRPr>
            </a:p>
          </p:txBody>
        </p:sp>
        <p:sp>
          <p:nvSpPr>
            <p:cNvPr id="7" name="Google Shape;106;g114e62540aa_0_0">
              <a:extLst>
                <a:ext uri="{FF2B5EF4-FFF2-40B4-BE49-F238E27FC236}">
                  <a16:creationId xmlns:a16="http://schemas.microsoft.com/office/drawing/2014/main" id="{560C6902-21CF-1D5D-D7E4-6552B30D627D}"/>
                </a:ext>
              </a:extLst>
            </p:cNvPr>
            <p:cNvSpPr/>
            <p:nvPr/>
          </p:nvSpPr>
          <p:spPr bwMode="auto">
            <a:xfrm>
              <a:off x="10041775" y="4143995"/>
              <a:ext cx="4954500" cy="1064100"/>
            </a:xfrm>
            <a:prstGeom prst="trapezoid">
              <a:avLst>
                <a:gd name="adj" fmla="val 60937"/>
              </a:avLst>
            </a:prstGeom>
            <a:solidFill>
              <a:srgbClr val="44C0F0">
                <a:alpha val="74510"/>
              </a:srgbClr>
            </a:solidFill>
            <a:ln>
              <a:noFill/>
            </a:ln>
          </p:spPr>
          <p:txBody>
            <a:bodyPr spcFirstLastPara="1" wrap="square" lIns="83150" tIns="41549" rIns="83150" bIns="41549" anchor="ctr" anchorCtr="0">
              <a:noAutofit/>
            </a:bodyPr>
            <a:lstStyle/>
            <a:p>
              <a:pPr algn="ctr">
                <a:buSzPts val="600"/>
                <a:defRPr/>
              </a:pPr>
              <a:endParaRPr sz="1200">
                <a:solidFill>
                  <a:srgbClr val="1C1C1C"/>
                </a:solidFill>
              </a:endParaRPr>
            </a:p>
          </p:txBody>
        </p:sp>
        <p:sp>
          <p:nvSpPr>
            <p:cNvPr id="8" name="Google Shape;107;g114e62540aa_0_0">
              <a:extLst>
                <a:ext uri="{FF2B5EF4-FFF2-40B4-BE49-F238E27FC236}">
                  <a16:creationId xmlns:a16="http://schemas.microsoft.com/office/drawing/2014/main" id="{FFF1EDC7-5CF4-1A5C-F52E-2EBA94AA0CF1}"/>
                </a:ext>
              </a:extLst>
            </p:cNvPr>
            <p:cNvSpPr/>
            <p:nvPr/>
          </p:nvSpPr>
          <p:spPr bwMode="auto">
            <a:xfrm>
              <a:off x="9343505" y="5312996"/>
              <a:ext cx="6367500" cy="1064100"/>
            </a:xfrm>
            <a:prstGeom prst="trapezoid">
              <a:avLst>
                <a:gd name="adj" fmla="val 60937"/>
              </a:avLst>
            </a:prstGeom>
            <a:solidFill>
              <a:srgbClr val="44C0F0">
                <a:alpha val="80000"/>
              </a:srgbClr>
            </a:solidFill>
            <a:ln>
              <a:noFill/>
            </a:ln>
          </p:spPr>
          <p:txBody>
            <a:bodyPr spcFirstLastPara="1" wrap="square" lIns="83150" tIns="41549" rIns="83150" bIns="41549" anchor="ctr" anchorCtr="0">
              <a:noAutofit/>
            </a:bodyPr>
            <a:lstStyle/>
            <a:p>
              <a:pPr algn="ctr">
                <a:buSzPts val="600"/>
                <a:defRPr/>
              </a:pPr>
              <a:endParaRPr sz="1200">
                <a:solidFill>
                  <a:srgbClr val="1C1C1C"/>
                </a:solidFill>
              </a:endParaRPr>
            </a:p>
          </p:txBody>
        </p:sp>
        <p:sp>
          <p:nvSpPr>
            <p:cNvPr id="9" name="Google Shape;108;g114e62540aa_0_0">
              <a:extLst>
                <a:ext uri="{FF2B5EF4-FFF2-40B4-BE49-F238E27FC236}">
                  <a16:creationId xmlns:a16="http://schemas.microsoft.com/office/drawing/2014/main" id="{A02A9F22-4159-D9E8-3D94-A2400A66F864}"/>
                </a:ext>
              </a:extLst>
            </p:cNvPr>
            <p:cNvSpPr/>
            <p:nvPr/>
          </p:nvSpPr>
          <p:spPr bwMode="auto">
            <a:xfrm>
              <a:off x="8661862" y="6481515"/>
              <a:ext cx="7730700" cy="1064100"/>
            </a:xfrm>
            <a:prstGeom prst="trapezoid">
              <a:avLst>
                <a:gd name="adj" fmla="val 60937"/>
              </a:avLst>
            </a:prstGeom>
            <a:solidFill>
              <a:srgbClr val="44C0F0">
                <a:alpha val="84310"/>
              </a:srgbClr>
            </a:solidFill>
            <a:ln>
              <a:noFill/>
            </a:ln>
          </p:spPr>
          <p:txBody>
            <a:bodyPr spcFirstLastPara="1" wrap="square" lIns="83150" tIns="41549" rIns="83150" bIns="41549" anchor="ctr" anchorCtr="0">
              <a:noAutofit/>
            </a:bodyPr>
            <a:lstStyle/>
            <a:p>
              <a:pPr algn="ctr">
                <a:buSzPts val="600"/>
                <a:defRPr/>
              </a:pPr>
              <a:endParaRPr sz="1200">
                <a:solidFill>
                  <a:srgbClr val="1C1C1C"/>
                </a:solidFill>
              </a:endParaRPr>
            </a:p>
          </p:txBody>
        </p:sp>
        <p:sp>
          <p:nvSpPr>
            <p:cNvPr id="10" name="Google Shape;109;g114e62540aa_0_0">
              <a:extLst>
                <a:ext uri="{FF2B5EF4-FFF2-40B4-BE49-F238E27FC236}">
                  <a16:creationId xmlns:a16="http://schemas.microsoft.com/office/drawing/2014/main" id="{EE2FA64D-5105-7CBC-3E5D-84E22D4B93E5}"/>
                </a:ext>
              </a:extLst>
            </p:cNvPr>
            <p:cNvSpPr/>
            <p:nvPr/>
          </p:nvSpPr>
          <p:spPr bwMode="auto">
            <a:xfrm>
              <a:off x="7980218" y="7648479"/>
              <a:ext cx="9110700" cy="1064100"/>
            </a:xfrm>
            <a:prstGeom prst="trapezoid">
              <a:avLst>
                <a:gd name="adj" fmla="val 60937"/>
              </a:avLst>
            </a:prstGeom>
            <a:solidFill>
              <a:srgbClr val="44C0F0">
                <a:alpha val="89410"/>
              </a:srgbClr>
            </a:solidFill>
            <a:ln>
              <a:noFill/>
            </a:ln>
          </p:spPr>
          <p:txBody>
            <a:bodyPr spcFirstLastPara="1" wrap="square" lIns="83150" tIns="41549" rIns="83150" bIns="41549" anchor="ctr" anchorCtr="0">
              <a:noAutofit/>
            </a:bodyPr>
            <a:lstStyle/>
            <a:p>
              <a:pPr algn="ctr">
                <a:buSzPts val="600"/>
                <a:defRPr/>
              </a:pPr>
              <a:endParaRPr sz="1200">
                <a:solidFill>
                  <a:srgbClr val="1C1C1C"/>
                </a:solidFill>
              </a:endParaRPr>
            </a:p>
          </p:txBody>
        </p:sp>
        <p:sp>
          <p:nvSpPr>
            <p:cNvPr id="11" name="Google Shape;110;g114e62540aa_0_0">
              <a:extLst>
                <a:ext uri="{FF2B5EF4-FFF2-40B4-BE49-F238E27FC236}">
                  <a16:creationId xmlns:a16="http://schemas.microsoft.com/office/drawing/2014/main" id="{AE2F8DFC-C881-A5F4-009A-D6082E6EB31F}"/>
                </a:ext>
              </a:extLst>
            </p:cNvPr>
            <p:cNvSpPr/>
            <p:nvPr/>
          </p:nvSpPr>
          <p:spPr bwMode="auto">
            <a:xfrm>
              <a:off x="7298575" y="8818553"/>
              <a:ext cx="10490700" cy="1064100"/>
            </a:xfrm>
            <a:prstGeom prst="trapezoid">
              <a:avLst>
                <a:gd name="adj" fmla="val 60937"/>
              </a:avLst>
            </a:prstGeom>
            <a:solidFill>
              <a:srgbClr val="44C0F0"/>
            </a:solidFill>
            <a:ln>
              <a:noFill/>
            </a:ln>
          </p:spPr>
          <p:txBody>
            <a:bodyPr spcFirstLastPara="1" wrap="square" lIns="83150" tIns="41549" rIns="83150" bIns="41549" anchor="ctr" anchorCtr="0">
              <a:noAutofit/>
            </a:bodyPr>
            <a:lstStyle/>
            <a:p>
              <a:pPr algn="ctr">
                <a:buSzPts val="600"/>
                <a:defRPr/>
              </a:pPr>
              <a:endParaRPr sz="1200">
                <a:solidFill>
                  <a:srgbClr val="1C1C1C"/>
                </a:solidFill>
              </a:endParaRPr>
            </a:p>
          </p:txBody>
        </p:sp>
      </p:grpSp>
      <p:sp>
        <p:nvSpPr>
          <p:cNvPr id="12" name="Google Shape;112;g114e62540aa_0_0">
            <a:extLst>
              <a:ext uri="{FF2B5EF4-FFF2-40B4-BE49-F238E27FC236}">
                <a16:creationId xmlns:a16="http://schemas.microsoft.com/office/drawing/2014/main" id="{A79343F9-689C-84A2-F217-6D604128E95B}"/>
              </a:ext>
            </a:extLst>
          </p:cNvPr>
          <p:cNvSpPr txBox="1"/>
          <p:nvPr/>
        </p:nvSpPr>
        <p:spPr bwMode="auto">
          <a:xfrm>
            <a:off x="5746734" y="3729007"/>
            <a:ext cx="2052600" cy="4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SzPts val="600"/>
              <a:defRPr/>
            </a:pPr>
            <a:r>
              <a:rPr lang="ru" sz="1800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Лекция</a:t>
            </a:r>
            <a:endParaRPr sz="1800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Google Shape;113;g114e62540aa_0_0">
            <a:extLst>
              <a:ext uri="{FF2B5EF4-FFF2-40B4-BE49-F238E27FC236}">
                <a16:creationId xmlns:a16="http://schemas.microsoft.com/office/drawing/2014/main" id="{6ABCC3C8-334F-0A35-1725-0114CDB4179A}"/>
              </a:ext>
            </a:extLst>
          </p:cNvPr>
          <p:cNvSpPr txBox="1"/>
          <p:nvPr/>
        </p:nvSpPr>
        <p:spPr bwMode="auto">
          <a:xfrm>
            <a:off x="5761857" y="4517303"/>
            <a:ext cx="2052600" cy="4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SzPts val="600"/>
              <a:defRPr/>
            </a:pPr>
            <a:r>
              <a:rPr lang="ru" sz="22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Чтение</a:t>
            </a:r>
            <a:endParaRPr sz="2201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4" name="Google Shape;114;g114e62540aa_0_0">
            <a:extLst>
              <a:ext uri="{FF2B5EF4-FFF2-40B4-BE49-F238E27FC236}">
                <a16:creationId xmlns:a16="http://schemas.microsoft.com/office/drawing/2014/main" id="{4CC37523-B0FB-78D7-931B-FA0671657502}"/>
              </a:ext>
            </a:extLst>
          </p:cNvPr>
          <p:cNvSpPr txBox="1"/>
          <p:nvPr/>
        </p:nvSpPr>
        <p:spPr bwMode="auto">
          <a:xfrm>
            <a:off x="5408528" y="5285557"/>
            <a:ext cx="2758800" cy="4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SzPts val="600"/>
              <a:defRPr/>
            </a:pPr>
            <a:r>
              <a:rPr lang="ru" sz="22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Просмотр аудио </a:t>
            </a:r>
            <a:endParaRPr sz="1200">
              <a:solidFill>
                <a:srgbClr val="1C1C1C"/>
              </a:solidFill>
            </a:endParaRPr>
          </a:p>
          <a:p>
            <a:pPr algn="ctr">
              <a:buSzPts val="600"/>
              <a:defRPr/>
            </a:pPr>
            <a:r>
              <a:rPr lang="ru" sz="22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и видео</a:t>
            </a:r>
            <a:endParaRPr sz="2201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5" name="Google Shape;115;g114e62540aa_0_0">
            <a:extLst>
              <a:ext uri="{FF2B5EF4-FFF2-40B4-BE49-F238E27FC236}">
                <a16:creationId xmlns:a16="http://schemas.microsoft.com/office/drawing/2014/main" id="{572B597B-6859-C321-2EB5-CFE94676C94D}"/>
              </a:ext>
            </a:extLst>
          </p:cNvPr>
          <p:cNvSpPr txBox="1"/>
          <p:nvPr/>
        </p:nvSpPr>
        <p:spPr bwMode="auto">
          <a:xfrm>
            <a:off x="5315846" y="6410333"/>
            <a:ext cx="2758800" cy="4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SzPts val="600"/>
              <a:defRPr/>
            </a:pPr>
            <a:r>
              <a:rPr lang="ru" sz="2201" b="1" dirty="0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Демонстрация</a:t>
            </a:r>
            <a:endParaRPr sz="2201" b="1" dirty="0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6" name="Google Shape;116;g114e62540aa_0_0">
            <a:extLst>
              <a:ext uri="{FF2B5EF4-FFF2-40B4-BE49-F238E27FC236}">
                <a16:creationId xmlns:a16="http://schemas.microsoft.com/office/drawing/2014/main" id="{C228746C-3837-1680-F0F3-D68339DA6896}"/>
              </a:ext>
            </a:extLst>
          </p:cNvPr>
          <p:cNvSpPr txBox="1"/>
          <p:nvPr/>
        </p:nvSpPr>
        <p:spPr bwMode="auto">
          <a:xfrm>
            <a:off x="4844228" y="7328039"/>
            <a:ext cx="3878400" cy="4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SzPts val="600"/>
              <a:defRPr/>
            </a:pPr>
            <a:r>
              <a:rPr lang="ru" sz="22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Групповое обсуждение</a:t>
            </a:r>
            <a:endParaRPr sz="2201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7" name="Google Shape;117;g114e62540aa_0_0">
            <a:extLst>
              <a:ext uri="{FF2B5EF4-FFF2-40B4-BE49-F238E27FC236}">
                <a16:creationId xmlns:a16="http://schemas.microsoft.com/office/drawing/2014/main" id="{3B676132-A952-CB06-905C-6E06AA703DAE}"/>
              </a:ext>
            </a:extLst>
          </p:cNvPr>
          <p:cNvSpPr txBox="1"/>
          <p:nvPr/>
        </p:nvSpPr>
        <p:spPr bwMode="auto">
          <a:xfrm>
            <a:off x="3914570" y="8305747"/>
            <a:ext cx="5716800" cy="4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SzPts val="600"/>
              <a:defRPr/>
            </a:pPr>
            <a:r>
              <a:rPr lang="ru" sz="22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Имитация реальной деятельности</a:t>
            </a:r>
            <a:endParaRPr sz="2201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8" name="Google Shape;118;g114e62540aa_0_0">
            <a:extLst>
              <a:ext uri="{FF2B5EF4-FFF2-40B4-BE49-F238E27FC236}">
                <a16:creationId xmlns:a16="http://schemas.microsoft.com/office/drawing/2014/main" id="{18017F62-4F1B-7026-F2A2-D1E92A49E511}"/>
              </a:ext>
            </a:extLst>
          </p:cNvPr>
          <p:cNvSpPr txBox="1"/>
          <p:nvPr/>
        </p:nvSpPr>
        <p:spPr bwMode="auto">
          <a:xfrm>
            <a:off x="3914570" y="9046850"/>
            <a:ext cx="5716800" cy="4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SzPts val="600"/>
              <a:defRPr/>
            </a:pPr>
            <a:r>
              <a:rPr lang="ru" sz="22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Обучение других</a:t>
            </a:r>
            <a:endParaRPr sz="1200">
              <a:solidFill>
                <a:srgbClr val="1C1C1C"/>
              </a:solidFill>
            </a:endParaRPr>
          </a:p>
          <a:p>
            <a:pPr algn="ctr">
              <a:buSzPts val="600"/>
              <a:defRPr/>
            </a:pPr>
            <a:r>
              <a:rPr lang="ru" sz="22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и непосредственное применение</a:t>
            </a:r>
            <a:endParaRPr sz="2201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9" name="Google Shape;119;g114e62540aa_0_0">
            <a:extLst>
              <a:ext uri="{FF2B5EF4-FFF2-40B4-BE49-F238E27FC236}">
                <a16:creationId xmlns:a16="http://schemas.microsoft.com/office/drawing/2014/main" id="{5712FD09-27A1-DCF8-D8AB-8AA89BA316D0}"/>
              </a:ext>
            </a:extLst>
          </p:cNvPr>
          <p:cNvSpPr txBox="1"/>
          <p:nvPr/>
        </p:nvSpPr>
        <p:spPr bwMode="auto">
          <a:xfrm>
            <a:off x="10192734" y="2871436"/>
            <a:ext cx="5199600" cy="4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600"/>
              <a:defRPr/>
            </a:pPr>
            <a:r>
              <a:rPr lang="ru" sz="2100" dirty="0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Степень освоения материала</a:t>
            </a:r>
            <a:endParaRPr sz="2100" dirty="0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0" name="Google Shape;120;g114e62540aa_0_0">
            <a:extLst>
              <a:ext uri="{FF2B5EF4-FFF2-40B4-BE49-F238E27FC236}">
                <a16:creationId xmlns:a16="http://schemas.microsoft.com/office/drawing/2014/main" id="{9F9436AB-E858-B0B0-9151-04B768400A0D}"/>
              </a:ext>
            </a:extLst>
          </p:cNvPr>
          <p:cNvSpPr txBox="1"/>
          <p:nvPr/>
        </p:nvSpPr>
        <p:spPr bwMode="auto">
          <a:xfrm>
            <a:off x="7867052" y="3195428"/>
            <a:ext cx="1416600" cy="7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600"/>
              <a:defRPr/>
            </a:pPr>
            <a:r>
              <a:rPr lang="ru" sz="40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5%</a:t>
            </a:r>
            <a:endParaRPr sz="4001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1" name="Google Shape;121;g114e62540aa_0_0">
            <a:extLst>
              <a:ext uri="{FF2B5EF4-FFF2-40B4-BE49-F238E27FC236}">
                <a16:creationId xmlns:a16="http://schemas.microsoft.com/office/drawing/2014/main" id="{6B10250B-D36F-A50A-CDBE-2347AF3EF920}"/>
              </a:ext>
            </a:extLst>
          </p:cNvPr>
          <p:cNvSpPr txBox="1"/>
          <p:nvPr/>
        </p:nvSpPr>
        <p:spPr bwMode="auto">
          <a:xfrm>
            <a:off x="8360924" y="4220096"/>
            <a:ext cx="1416600" cy="7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600"/>
              <a:defRPr/>
            </a:pPr>
            <a:r>
              <a:rPr lang="ru" sz="40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10%</a:t>
            </a:r>
            <a:endParaRPr sz="4001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2" name="Google Shape;122;g114e62540aa_0_0">
            <a:extLst>
              <a:ext uri="{FF2B5EF4-FFF2-40B4-BE49-F238E27FC236}">
                <a16:creationId xmlns:a16="http://schemas.microsoft.com/office/drawing/2014/main" id="{B427A8A2-9B4C-5DD1-7377-034C2FD1074E}"/>
              </a:ext>
            </a:extLst>
          </p:cNvPr>
          <p:cNvSpPr txBox="1"/>
          <p:nvPr/>
        </p:nvSpPr>
        <p:spPr bwMode="auto">
          <a:xfrm>
            <a:off x="9056523" y="5210121"/>
            <a:ext cx="1416600" cy="7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600"/>
              <a:defRPr/>
            </a:pPr>
            <a:r>
              <a:rPr lang="ru" sz="40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20%</a:t>
            </a:r>
            <a:endParaRPr sz="4001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3" name="Google Shape;123;g114e62540aa_0_0">
            <a:extLst>
              <a:ext uri="{FF2B5EF4-FFF2-40B4-BE49-F238E27FC236}">
                <a16:creationId xmlns:a16="http://schemas.microsoft.com/office/drawing/2014/main" id="{7726298B-A202-2EDB-534F-CD2A39886CF4}"/>
              </a:ext>
            </a:extLst>
          </p:cNvPr>
          <p:cNvSpPr txBox="1"/>
          <p:nvPr/>
        </p:nvSpPr>
        <p:spPr bwMode="auto">
          <a:xfrm>
            <a:off x="9645152" y="6168182"/>
            <a:ext cx="1416600" cy="7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600"/>
              <a:defRPr/>
            </a:pPr>
            <a:r>
              <a:rPr lang="ru" sz="40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30%</a:t>
            </a:r>
            <a:endParaRPr sz="4001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4" name="Google Shape;124;g114e62540aa_0_0">
            <a:extLst>
              <a:ext uri="{FF2B5EF4-FFF2-40B4-BE49-F238E27FC236}">
                <a16:creationId xmlns:a16="http://schemas.microsoft.com/office/drawing/2014/main" id="{6F12D14B-1958-0A16-29F2-CE017E970EEC}"/>
              </a:ext>
            </a:extLst>
          </p:cNvPr>
          <p:cNvSpPr txBox="1"/>
          <p:nvPr/>
        </p:nvSpPr>
        <p:spPr bwMode="auto">
          <a:xfrm>
            <a:off x="10192734" y="7120083"/>
            <a:ext cx="1416600" cy="7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600"/>
              <a:defRPr/>
            </a:pPr>
            <a:r>
              <a:rPr lang="ru" sz="40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50%</a:t>
            </a:r>
            <a:endParaRPr sz="4001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" name="Google Shape;125;g114e62540aa_0_0">
            <a:extLst>
              <a:ext uri="{FF2B5EF4-FFF2-40B4-BE49-F238E27FC236}">
                <a16:creationId xmlns:a16="http://schemas.microsoft.com/office/drawing/2014/main" id="{EC3DEF7F-4CF8-0B12-8788-180B7F3AF378}"/>
              </a:ext>
            </a:extLst>
          </p:cNvPr>
          <p:cNvSpPr txBox="1"/>
          <p:nvPr/>
        </p:nvSpPr>
        <p:spPr bwMode="auto">
          <a:xfrm>
            <a:off x="10703156" y="7921481"/>
            <a:ext cx="1750200" cy="7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600"/>
              <a:defRPr/>
            </a:pPr>
            <a:r>
              <a:rPr lang="ru" sz="6600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75%</a:t>
            </a:r>
            <a:endParaRPr sz="6600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6" name="Google Shape;126;g114e62540aa_0_0">
            <a:extLst>
              <a:ext uri="{FF2B5EF4-FFF2-40B4-BE49-F238E27FC236}">
                <a16:creationId xmlns:a16="http://schemas.microsoft.com/office/drawing/2014/main" id="{565C1887-49D4-BA04-792B-69B6EAA681F3}"/>
              </a:ext>
            </a:extLst>
          </p:cNvPr>
          <p:cNvSpPr txBox="1"/>
          <p:nvPr/>
        </p:nvSpPr>
        <p:spPr bwMode="auto">
          <a:xfrm>
            <a:off x="11370330" y="9039239"/>
            <a:ext cx="1416600" cy="7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600"/>
              <a:defRPr/>
            </a:pPr>
            <a:r>
              <a:rPr lang="ru" sz="4001" b="1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80%</a:t>
            </a:r>
            <a:endParaRPr sz="4001" b="1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7" name="Google Shape;127;g114e62540aa_0_0">
            <a:extLst>
              <a:ext uri="{FF2B5EF4-FFF2-40B4-BE49-F238E27FC236}">
                <a16:creationId xmlns:a16="http://schemas.microsoft.com/office/drawing/2014/main" id="{651C9768-03DF-F76E-8AD0-B78E76C8888B}"/>
              </a:ext>
            </a:extLst>
          </p:cNvPr>
          <p:cNvSpPr txBox="1"/>
          <p:nvPr/>
        </p:nvSpPr>
        <p:spPr bwMode="auto">
          <a:xfrm>
            <a:off x="11061752" y="4816901"/>
            <a:ext cx="5199600" cy="4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600"/>
              <a:defRPr/>
            </a:pPr>
            <a:r>
              <a:rPr lang="ru" sz="2100" b="1" dirty="0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Классические методы </a:t>
            </a:r>
            <a:endParaRPr sz="2100" dirty="0">
              <a:solidFill>
                <a:srgbClr val="1C1C1C"/>
              </a:solidFill>
            </a:endParaRPr>
          </a:p>
          <a:p>
            <a:pPr>
              <a:buSzPts val="600"/>
              <a:defRPr/>
            </a:pPr>
            <a:r>
              <a:rPr lang="ru" sz="2100" b="1" dirty="0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и технологии</a:t>
            </a:r>
            <a:endParaRPr sz="2100" b="1" dirty="0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8" name="Google Shape;128;g114e62540aa_0_0">
            <a:extLst>
              <a:ext uri="{FF2B5EF4-FFF2-40B4-BE49-F238E27FC236}">
                <a16:creationId xmlns:a16="http://schemas.microsoft.com/office/drawing/2014/main" id="{B2254C5D-F6E1-D58F-C3F9-40D9E21D0DD6}"/>
              </a:ext>
            </a:extLst>
          </p:cNvPr>
          <p:cNvSpPr txBox="1"/>
          <p:nvPr/>
        </p:nvSpPr>
        <p:spPr bwMode="auto">
          <a:xfrm>
            <a:off x="13099878" y="8209175"/>
            <a:ext cx="2967000" cy="485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600"/>
              <a:defRPr/>
            </a:pPr>
            <a:r>
              <a:rPr lang="ru" sz="2100" b="1" dirty="0">
                <a:solidFill>
                  <a:srgbClr val="1C1C1C"/>
                </a:solidFill>
                <a:latin typeface="Open Sans"/>
                <a:ea typeface="Open Sans"/>
                <a:cs typeface="Open Sans"/>
              </a:rPr>
              <a:t>Симуляция</a:t>
            </a:r>
            <a:endParaRPr sz="2100" b="1" dirty="0">
              <a:solidFill>
                <a:srgbClr val="1C1C1C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87361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146;ga4584d80ab_0_0">
            <a:extLst>
              <a:ext uri="{FF2B5EF4-FFF2-40B4-BE49-F238E27FC236}">
                <a16:creationId xmlns:a16="http://schemas.microsoft.com/office/drawing/2014/main" id="{D24F3593-61AC-B577-0DB8-57A48CCEEB2C}"/>
              </a:ext>
            </a:extLst>
          </p:cNvPr>
          <p:cNvSpPr txBox="1">
            <a:spLocks/>
          </p:cNvSpPr>
          <p:nvPr/>
        </p:nvSpPr>
        <p:spPr bwMode="auto">
          <a:xfrm>
            <a:off x="3750311" y="5667143"/>
            <a:ext cx="5272808" cy="3212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999"/>
              </a:lnSpc>
              <a:spcBef>
                <a:spcPts val="0"/>
              </a:spcBef>
              <a:buSzPts val="1400"/>
              <a:buNone/>
              <a:defRPr/>
            </a:pPr>
            <a:r>
              <a:rPr lang="ru-RU" sz="3000" dirty="0">
                <a:solidFill>
                  <a:srgbClr val="1C1C1C"/>
                </a:solidFill>
              </a:rPr>
              <a:t>Группа «VR-студентов» продемонстрировала оценки на </a:t>
            </a:r>
            <a:r>
              <a:rPr lang="ru-RU" sz="3600" b="1" dirty="0">
                <a:solidFill>
                  <a:srgbClr val="1C1C1C"/>
                </a:solidFill>
              </a:rPr>
              <a:t>27%</a:t>
            </a:r>
            <a:r>
              <a:rPr lang="ru-RU" sz="3600" dirty="0">
                <a:solidFill>
                  <a:srgbClr val="1C1C1C"/>
                </a:solidFill>
              </a:rPr>
              <a:t> </a:t>
            </a:r>
            <a:r>
              <a:rPr lang="ru-RU" sz="3000" dirty="0">
                <a:solidFill>
                  <a:srgbClr val="1C1C1C"/>
                </a:solidFill>
              </a:rPr>
              <a:t>выше, чем группа, изучавшая материал традиционным способом.</a:t>
            </a:r>
          </a:p>
          <a:p>
            <a:pPr marL="415869" indent="0">
              <a:lnSpc>
                <a:spcPct val="114999"/>
              </a:lnSpc>
              <a:spcBef>
                <a:spcPts val="0"/>
              </a:spcBef>
              <a:buSzPts val="1400"/>
              <a:defRPr/>
            </a:pPr>
            <a:endParaRPr lang="ru-RU" sz="2729" dirty="0">
              <a:solidFill>
                <a:srgbClr val="1C1C1C"/>
              </a:solidFill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SzPts val="1400"/>
              <a:defRPr/>
            </a:pPr>
            <a:endParaRPr lang="ru-RU" sz="2729" dirty="0">
              <a:solidFill>
                <a:srgbClr val="1C1C1C"/>
              </a:solidFill>
            </a:endParaRPr>
          </a:p>
        </p:txBody>
      </p:sp>
      <p:sp>
        <p:nvSpPr>
          <p:cNvPr id="30" name="Google Shape;147;ga4584d80ab_0_0">
            <a:extLst>
              <a:ext uri="{FF2B5EF4-FFF2-40B4-BE49-F238E27FC236}">
                <a16:creationId xmlns:a16="http://schemas.microsoft.com/office/drawing/2014/main" id="{9F5E63E8-3FE6-F2C0-1141-CABC51626307}"/>
              </a:ext>
            </a:extLst>
          </p:cNvPr>
          <p:cNvSpPr txBox="1">
            <a:spLocks/>
          </p:cNvSpPr>
          <p:nvPr/>
        </p:nvSpPr>
        <p:spPr bwMode="auto">
          <a:xfrm>
            <a:off x="9856357" y="5850622"/>
            <a:ext cx="5272808" cy="1797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999"/>
              </a:lnSpc>
              <a:spcBef>
                <a:spcPts val="0"/>
              </a:spcBef>
              <a:buSzPts val="1100"/>
              <a:buNone/>
              <a:defRPr/>
            </a:pPr>
            <a:r>
              <a:rPr lang="ru-RU" sz="2729" dirty="0">
                <a:solidFill>
                  <a:srgbClr val="1C1C1C"/>
                </a:solidFill>
              </a:rPr>
              <a:t>Виртуальная реальность способствует сохранению знаний: показатели «VR-студентов» превышали показатели контрольной группы на </a:t>
            </a:r>
            <a:r>
              <a:rPr lang="ru-RU" sz="3274" b="1" dirty="0">
                <a:solidFill>
                  <a:srgbClr val="1C1C1C"/>
                </a:solidFill>
              </a:rPr>
              <a:t>32%</a:t>
            </a:r>
            <a:r>
              <a:rPr lang="ru-RU" sz="3274" dirty="0">
                <a:solidFill>
                  <a:srgbClr val="1C1C1C"/>
                </a:solidFill>
              </a:rPr>
              <a:t>.</a:t>
            </a:r>
          </a:p>
        </p:txBody>
      </p:sp>
      <p:pic>
        <p:nvPicPr>
          <p:cNvPr id="31" name="Google Shape;150;ga4584d80ab_0_0">
            <a:extLst>
              <a:ext uri="{FF2B5EF4-FFF2-40B4-BE49-F238E27FC236}">
                <a16:creationId xmlns:a16="http://schemas.microsoft.com/office/drawing/2014/main" id="{023D7397-7650-387E-9A65-74244C189706}"/>
              </a:ext>
            </a:extLst>
          </p:cNvPr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11553255" y="3346770"/>
            <a:ext cx="1716339" cy="1716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51;ga4584d80ab_0_0">
            <a:extLst>
              <a:ext uri="{FF2B5EF4-FFF2-40B4-BE49-F238E27FC236}">
                <a16:creationId xmlns:a16="http://schemas.microsoft.com/office/drawing/2014/main" id="{AE4CFE22-2832-2FBE-400F-CA5322A72A7A}"/>
              </a:ext>
            </a:extLst>
          </p:cNvPr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352317" y="3265919"/>
            <a:ext cx="1797191" cy="179719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828;p18">
            <a:extLst>
              <a:ext uri="{FF2B5EF4-FFF2-40B4-BE49-F238E27FC236}">
                <a16:creationId xmlns:a16="http://schemas.microsoft.com/office/drawing/2014/main" id="{314BF134-32A7-AF38-F6F4-A2690B04F839}"/>
              </a:ext>
            </a:extLst>
          </p:cNvPr>
          <p:cNvSpPr txBox="1"/>
          <p:nvPr/>
        </p:nvSpPr>
        <p:spPr bwMode="auto">
          <a:xfrm>
            <a:off x="2344083" y="689372"/>
            <a:ext cx="13821507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38" tIns="41550" rIns="83138" bIns="41550" anchor="t" anchorCtr="0">
            <a:noAutofit/>
          </a:bodyPr>
          <a:lstStyle/>
          <a:p>
            <a:pPr algn="ctr">
              <a:buSzPts val="4400"/>
              <a:defRPr/>
            </a:pP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ЭФФЕКТИВНОСТЬ </a:t>
            </a:r>
            <a:r>
              <a:rPr lang="en-US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VR</a:t>
            </a: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 </a:t>
            </a:r>
          </a:p>
          <a:p>
            <a:pPr algn="ctr">
              <a:buSzPts val="4400"/>
              <a:defRPr/>
            </a:pP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В ОБРАЗОВАНИИ</a:t>
            </a:r>
          </a:p>
        </p:txBody>
      </p:sp>
    </p:spTree>
    <p:extLst>
      <p:ext uri="{BB962C8B-B14F-4D97-AF65-F5344CB8AC3E}">
        <p14:creationId xmlns:p14="http://schemas.microsoft.com/office/powerpoint/2010/main" val="3537900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8;p18">
            <a:extLst>
              <a:ext uri="{FF2B5EF4-FFF2-40B4-BE49-F238E27FC236}">
                <a16:creationId xmlns:a16="http://schemas.microsoft.com/office/drawing/2014/main" id="{1847C884-3513-1EF8-5B2B-1B2E012745B2}"/>
              </a:ext>
            </a:extLst>
          </p:cNvPr>
          <p:cNvSpPr txBox="1"/>
          <p:nvPr/>
        </p:nvSpPr>
        <p:spPr bwMode="auto">
          <a:xfrm>
            <a:off x="2637695" y="886103"/>
            <a:ext cx="13821507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38" tIns="41550" rIns="83138" bIns="41550" anchor="t" anchorCtr="0">
            <a:noAutofit/>
          </a:bodyPr>
          <a:lstStyle/>
          <a:p>
            <a:pPr algn="ctr">
              <a:buSzPts val="4400"/>
              <a:defRPr/>
            </a:pPr>
            <a:r>
              <a:rPr lang="en-US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BEAT SABER</a:t>
            </a: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25105BA5-A2BC-C7AC-E2B5-D434751D981A}"/>
              </a:ext>
            </a:extLst>
          </p:cNvPr>
          <p:cNvSpPr txBox="1">
            <a:spLocks/>
          </p:cNvSpPr>
          <p:nvPr/>
        </p:nvSpPr>
        <p:spPr>
          <a:xfrm>
            <a:off x="6233246" y="2626343"/>
            <a:ext cx="9084536" cy="19885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1C1C1C"/>
                </a:solidFill>
                <a:latin typeface="Open Sans" panose="020B0606030504020204" pitchFamily="34" charset="0"/>
              </a:rPr>
              <a:t>2012 год — </a:t>
            </a:r>
            <a:r>
              <a:rPr lang="en-US" sz="4200" b="1" dirty="0">
                <a:solidFill>
                  <a:srgbClr val="1C1C1C"/>
                </a:solidFill>
                <a:latin typeface="Open Sans" panose="020B0606030504020204" pitchFamily="34" charset="0"/>
              </a:rPr>
              <a:t>Oculus VR</a:t>
            </a:r>
            <a:endParaRPr lang="ru-RU" sz="4200" dirty="0">
              <a:solidFill>
                <a:srgbClr val="1C1C1C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42E6C45-5602-F393-F020-59C0B6AAAA0D}"/>
              </a:ext>
            </a:extLst>
          </p:cNvPr>
          <p:cNvSpPr txBox="1">
            <a:spLocks/>
          </p:cNvSpPr>
          <p:nvPr/>
        </p:nvSpPr>
        <p:spPr bwMode="auto">
          <a:xfrm>
            <a:off x="9479108" y="3817568"/>
            <a:ext cx="6980093" cy="6164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rmAutofit fontScale="85000" lnSpcReduction="2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398A"/>
              </a:buClr>
              <a:buSzPts val="1800"/>
              <a:buFont typeface="Open Sans ExtraBold"/>
              <a:buNone/>
              <a:defRPr sz="4400" b="0" i="0" u="none" strike="noStrike" cap="none">
                <a:solidFill>
                  <a:srgbClr val="34398A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4200" b="1" dirty="0">
                <a:solidFill>
                  <a:srgbClr val="1C1C1C"/>
                </a:solidFill>
                <a:latin typeface="Open Sans" panose="020B0606030504020204" pitchFamily="34" charset="0"/>
              </a:rPr>
              <a:t>Площадка: </a:t>
            </a:r>
            <a:r>
              <a:rPr lang="ru-RU" sz="4200" dirty="0" err="1">
                <a:solidFill>
                  <a:srgbClr val="1C1C1C"/>
                </a:solidFill>
                <a:latin typeface="Open Sans" panose="020B0606030504020204" pitchFamily="34" charset="0"/>
              </a:rPr>
              <a:t>Steam</a:t>
            </a:r>
            <a:endParaRPr lang="ru-RU" sz="4200" dirty="0">
              <a:solidFill>
                <a:srgbClr val="1C1C1C"/>
              </a:solidFill>
              <a:latin typeface="Open Sans" panose="020B0606030504020204" pitchFamily="34" charset="0"/>
            </a:endParaRPr>
          </a:p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4200" b="1" dirty="0">
                <a:solidFill>
                  <a:srgbClr val="1C1C1C"/>
                </a:solidFill>
                <a:latin typeface="Open Sans" panose="020B0606030504020204" pitchFamily="34" charset="0"/>
              </a:rPr>
              <a:t>Стоимость: </a:t>
            </a: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515 руб.</a:t>
            </a:r>
          </a:p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4200" b="1" dirty="0">
                <a:solidFill>
                  <a:srgbClr val="1C1C1C"/>
                </a:solidFill>
                <a:latin typeface="Open Sans" panose="020B0606030504020204" pitchFamily="34" charset="0"/>
              </a:rPr>
              <a:t>VR-оборудование: </a:t>
            </a: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PC VR, </a:t>
            </a:r>
            <a:r>
              <a:rPr lang="ru-RU" sz="4200" dirty="0" err="1">
                <a:solidFill>
                  <a:srgbClr val="1C1C1C"/>
                </a:solidFill>
                <a:latin typeface="Open Sans" panose="020B0606030504020204" pitchFamily="34" charset="0"/>
              </a:rPr>
              <a:t>Oculus</a:t>
            </a: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 </a:t>
            </a:r>
            <a:r>
              <a:rPr lang="ru-RU" sz="4200" dirty="0" err="1">
                <a:solidFill>
                  <a:srgbClr val="1C1C1C"/>
                </a:solidFill>
                <a:latin typeface="Open Sans" panose="020B0606030504020204" pitchFamily="34" charset="0"/>
              </a:rPr>
              <a:t>Quest</a:t>
            </a:r>
            <a:endParaRPr lang="ru-RU" sz="4200" dirty="0">
              <a:solidFill>
                <a:srgbClr val="1C1C1C"/>
              </a:solidFill>
              <a:latin typeface="Open Sans" panose="020B0606030504020204" pitchFamily="34" charset="0"/>
            </a:endParaRPr>
          </a:p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4200" b="1" dirty="0">
                <a:solidFill>
                  <a:srgbClr val="1C1C1C"/>
                </a:solidFill>
                <a:latin typeface="Open Sans" panose="020B0606030504020204" pitchFamily="34" charset="0"/>
              </a:rPr>
              <a:t>Тематика: </a:t>
            </a: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Физические </a:t>
            </a:r>
          </a:p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упражнения</a:t>
            </a:r>
          </a:p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ru-RU" sz="4200" b="1" dirty="0">
                <a:solidFill>
                  <a:srgbClr val="1C1C1C"/>
                </a:solidFill>
                <a:latin typeface="Open Sans" panose="020B0606030504020204" pitchFamily="34" charset="0"/>
              </a:rPr>
              <a:t>Язык: </a:t>
            </a:r>
            <a:r>
              <a:rPr lang="ru-RU" sz="4200" dirty="0">
                <a:solidFill>
                  <a:srgbClr val="1C1C1C"/>
                </a:solidFill>
                <a:latin typeface="Open Sans" panose="020B0606030504020204" pitchFamily="34" charset="0"/>
              </a:rPr>
              <a:t>Русский</a:t>
            </a:r>
          </a:p>
          <a:p>
            <a:pPr marL="685800" indent="-68580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ru-RU" sz="4200" dirty="0">
              <a:solidFill>
                <a:srgbClr val="1C1C1C"/>
              </a:solidFill>
              <a:latin typeface="Open Sans" panose="020B0606030504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AFF31AB-6D1D-196B-90C1-4BCF8D338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3817568"/>
            <a:ext cx="7167926" cy="403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4827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8;p18">
            <a:extLst>
              <a:ext uri="{FF2B5EF4-FFF2-40B4-BE49-F238E27FC236}">
                <a16:creationId xmlns:a16="http://schemas.microsoft.com/office/drawing/2014/main" id="{2D63328F-36B8-4B18-F05E-525E864F1720}"/>
              </a:ext>
            </a:extLst>
          </p:cNvPr>
          <p:cNvSpPr txBox="1"/>
          <p:nvPr/>
        </p:nvSpPr>
        <p:spPr bwMode="auto">
          <a:xfrm>
            <a:off x="2346749" y="1301738"/>
            <a:ext cx="13821507" cy="11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138" tIns="41550" rIns="83138" bIns="41550" anchor="t" anchorCtr="0">
            <a:noAutofit/>
          </a:bodyPr>
          <a:lstStyle/>
          <a:p>
            <a:pPr algn="ctr">
              <a:buSzPts val="4400"/>
              <a:defRPr/>
            </a:pP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БАЗОВЫЕ СРЕДЫ РАЗРАБОТКИ </a:t>
            </a:r>
          </a:p>
          <a:p>
            <a:pPr algn="ctr">
              <a:buSzPts val="4400"/>
              <a:defRPr/>
            </a:pPr>
            <a:r>
              <a:rPr lang="ru-RU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VR И </a:t>
            </a:r>
            <a:r>
              <a:rPr lang="en-US" sz="5400" dirty="0">
                <a:solidFill>
                  <a:srgbClr val="1C1C1C"/>
                </a:solidFill>
                <a:latin typeface="Open Sans ExtraBold"/>
                <a:ea typeface="Open Sans ExtraBold"/>
                <a:cs typeface="Open Sans ExtraBold"/>
              </a:rPr>
              <a:t>AR</a:t>
            </a:r>
            <a:endParaRPr lang="ru-RU" sz="5400" dirty="0">
              <a:solidFill>
                <a:srgbClr val="1C1C1C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pic>
        <p:nvPicPr>
          <p:cNvPr id="3" name="Google Shape;896;p71">
            <a:extLst>
              <a:ext uri="{FF2B5EF4-FFF2-40B4-BE49-F238E27FC236}">
                <a16:creationId xmlns:a16="http://schemas.microsoft.com/office/drawing/2014/main" id="{7DBCC859-34AB-3575-342A-9A49627FF5E7}"/>
              </a:ext>
            </a:extLst>
          </p:cNvPr>
          <p:cNvPicPr/>
          <p:nvPr/>
        </p:nvPicPr>
        <p:blipFill rotWithShape="1">
          <a:blip r:embed="rId2">
            <a:alphaModFix/>
          </a:blip>
          <a:srcRect r="66428"/>
          <a:stretch/>
        </p:blipFill>
        <p:spPr bwMode="auto">
          <a:xfrm>
            <a:off x="3923606" y="3785012"/>
            <a:ext cx="3798908" cy="3394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AA6AE00-F665-8B5F-3824-2EFF903F4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120" y="3421725"/>
            <a:ext cx="7355187" cy="577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896;p71">
            <a:extLst>
              <a:ext uri="{FF2B5EF4-FFF2-40B4-BE49-F238E27FC236}">
                <a16:creationId xmlns:a16="http://schemas.microsoft.com/office/drawing/2014/main" id="{8E971A6B-E8F5-11AD-86B1-9C22A0D05577}"/>
              </a:ext>
            </a:extLst>
          </p:cNvPr>
          <p:cNvPicPr/>
          <p:nvPr/>
        </p:nvPicPr>
        <p:blipFill rotWithShape="1">
          <a:blip r:embed="rId2">
            <a:alphaModFix/>
          </a:blip>
          <a:srcRect l="31429"/>
          <a:stretch/>
        </p:blipFill>
        <p:spPr bwMode="auto">
          <a:xfrm>
            <a:off x="3732405" y="7461272"/>
            <a:ext cx="3990108" cy="17456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12015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4">
            <a:alphaModFix amt="20999"/>
          </a:blip>
          <a:srcRect/>
          <a:stretch/>
        </p:blipFill>
        <p:spPr>
          <a:xfrm>
            <a:off x="10033786" y="-1300648"/>
            <a:ext cx="13052828" cy="12176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757123" y="7191160"/>
            <a:ext cx="7510800" cy="45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en-US" sz="2100" dirty="0">
                <a:latin typeface="Open Sans"/>
                <a:ea typeface="Open Sans"/>
                <a:cs typeface="Open Sans"/>
                <a:sym typeface="Open Sans"/>
              </a:rPr>
              <a:t>@</a:t>
            </a:r>
            <a:r>
              <a:rPr lang="en-US" sz="2100" dirty="0" err="1">
                <a:latin typeface="Open Sans"/>
                <a:ea typeface="Open Sans"/>
                <a:cs typeface="Open Sans"/>
                <a:sym typeface="Open Sans"/>
              </a:rPr>
              <a:t>PonomarevVG</a:t>
            </a:r>
            <a:endParaRPr dirty="0"/>
          </a:p>
        </p:txBody>
      </p:sp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8FC78F30-BD72-4C32-903E-18C2D3787A6E}"/>
              </a:ext>
            </a:extLst>
          </p:cNvPr>
          <p:cNvSpPr txBox="1"/>
          <p:nvPr/>
        </p:nvSpPr>
        <p:spPr>
          <a:xfrm>
            <a:off x="757123" y="2396458"/>
            <a:ext cx="8595599" cy="4653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40000"/>
              </a:lnSpc>
            </a:pPr>
            <a:r>
              <a:rPr lang="ru-RU" sz="3600" b="1" dirty="0">
                <a:latin typeface="Open Sans"/>
                <a:ea typeface="Open Sans"/>
                <a:cs typeface="Open Sans"/>
                <a:sym typeface="Open Sans"/>
              </a:rPr>
              <a:t>Научно-технический кружок, как инструмент визуализации и популяризации БАС российских компаний</a:t>
            </a:r>
            <a:endParaRPr sz="5815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algn="just">
              <a:lnSpc>
                <a:spcPct val="140000"/>
              </a:lnSpc>
            </a:pPr>
            <a:r>
              <a:rPr lang="ru-RU" sz="2400" dirty="0">
                <a:latin typeface="Open Sans"/>
                <a:ea typeface="Open Sans"/>
                <a:cs typeface="Open Sans"/>
                <a:sym typeface="Open Sans"/>
              </a:rPr>
              <a:t>Пономарев Владимир, заведующий лабораторией 3D-моделирования и веб-технологий, программный директор ТК МГУТУ им. К.Г. Разумовского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349</Words>
  <Application>Microsoft Office PowerPoint</Application>
  <PresentationFormat>Custom</PresentationFormat>
  <Paragraphs>93</Paragraphs>
  <Slides>30</Slides>
  <Notes>4</Notes>
  <HiddenSlides>0</HiddenSlides>
  <MMClips>15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Open Sans ExtraBold</vt:lpstr>
      <vt:lpstr>Open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</dc:creator>
  <cp:lastModifiedBy>MI</cp:lastModifiedBy>
  <cp:revision>2</cp:revision>
  <dcterms:created xsi:type="dcterms:W3CDTF">2006-08-16T00:00:00Z</dcterms:created>
  <dcterms:modified xsi:type="dcterms:W3CDTF">2023-05-23T14:25:53Z</dcterms:modified>
</cp:coreProperties>
</file>