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 /><Relationship Id="rId9" Type="http://schemas.openxmlformats.org/officeDocument/2006/relationships/tableStyles" Target="tableStyles.xml" /><Relationship Id="rId10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553183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557878" y="28575"/>
            <a:ext cx="3462671" cy="20669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657350" y="1874837"/>
            <a:ext cx="9144000" cy="238759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/>
          <a:p>
            <a:pPr>
              <a:defRPr/>
            </a:pPr>
            <a:r>
              <a:rPr lang="ru-RU" sz="4800"/>
              <a:t>Многоуровневая подготовка кадров для беспилотных аэросистем</a:t>
            </a:r>
            <a:endParaRPr sz="4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514598" y="4716460"/>
            <a:ext cx="9144000" cy="1655761"/>
          </a:xfrm>
        </p:spPr>
        <p:txBody>
          <a:bodyPr/>
          <a:lstStyle/>
          <a:p>
            <a:pPr algn="r">
              <a:defRPr/>
            </a:pPr>
            <a:r>
              <a:rPr lang="ru-RU" b="1" i="1"/>
              <a:t>Андрей Сальцев</a:t>
            </a:r>
            <a:endParaRPr b="1" i="1"/>
          </a:p>
          <a:p>
            <a:pPr algn="r">
              <a:defRPr/>
            </a:pPr>
            <a:r>
              <a:rPr lang="ru-RU" sz="1600" i="1"/>
              <a:t>Предприниматель, </a:t>
            </a:r>
            <a:endParaRPr sz="1600" i="1"/>
          </a:p>
          <a:p>
            <a:pPr algn="r">
              <a:defRPr/>
            </a:pPr>
            <a:r>
              <a:rPr lang="ru-RU" sz="1600" i="1"/>
              <a:t>эксперт в области игровых методов обучения, </a:t>
            </a:r>
            <a:endParaRPr sz="1600" i="1"/>
          </a:p>
          <a:p>
            <a:pPr algn="r">
              <a:defRPr/>
            </a:pPr>
            <a:r>
              <a:rPr lang="ru-RU" sz="1600" i="1"/>
              <a:t>участник Клуба мышления - Екатеринбург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716238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2800"/>
              <a:t>Непрерывная подготовка кадров: Что это?</a:t>
            </a:r>
            <a:endParaRPr/>
          </a:p>
        </p:txBody>
      </p:sp>
      <p:sp>
        <p:nvSpPr>
          <p:cNvPr id="1301729972" name="Текст 2"/>
          <p:cNvSpPr>
            <a:spLocks noGrp="1"/>
          </p:cNvSpPr>
          <p:nvPr>
            <p:ph type="body" idx="1"/>
          </p:nvPr>
        </p:nvSpPr>
        <p:spPr bwMode="auto">
          <a:xfrm>
            <a:off x="939800" y="1357312"/>
            <a:ext cx="5157785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defRPr/>
            </a:pPr>
            <a:r>
              <a:rPr/>
              <a:t>Как обычно:</a:t>
            </a:r>
            <a:endParaRPr/>
          </a:p>
        </p:txBody>
      </p:sp>
      <p:sp>
        <p:nvSpPr>
          <p:cNvPr id="860580984" name="Объект 3"/>
          <p:cNvSpPr>
            <a:spLocks noGrp="1"/>
          </p:cNvSpPr>
          <p:nvPr>
            <p:ph sz="half" idx="2"/>
          </p:nvPr>
        </p:nvSpPr>
        <p:spPr bwMode="auto">
          <a:xfrm>
            <a:off x="1014412" y="2266949"/>
            <a:ext cx="5157785" cy="3684587"/>
          </a:xfrm>
        </p:spPr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sz="2200"/>
              <a:t>Лестница школьник-студент-специалист-эксперт под девизом: «Забудь, чему тебя до этого учили»</a:t>
            </a:r>
            <a:endParaRPr sz="2200"/>
          </a:p>
        </p:txBody>
      </p:sp>
      <p:sp>
        <p:nvSpPr>
          <p:cNvPr id="907441108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269207"/>
            <a:ext cx="5183187" cy="823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defRPr/>
            </a:pPr>
            <a:r>
              <a:rPr/>
              <a:t>Как бы нужно:</a:t>
            </a:r>
            <a:endParaRPr/>
          </a:p>
        </p:txBody>
      </p:sp>
      <p:sp>
        <p:nvSpPr>
          <p:cNvPr id="10210924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266949"/>
            <a:ext cx="5183187" cy="3684587"/>
          </a:xfrm>
        </p:spPr>
        <p:txBody>
          <a:bodyPr/>
          <a:lstStyle/>
          <a:p>
            <a:pPr marL="0" indent="0" algn="ctr">
              <a:buFont typeface="Arial"/>
              <a:buNone/>
              <a:defRPr/>
            </a:pPr>
            <a:r>
              <a:rPr sz="2200"/>
              <a:t>Школьники, студенты, специалисты и эксперты – колеса автомобиля развития. За рулем – институты регионального прогнозирования и стратегирования</a:t>
            </a:r>
            <a:endParaRPr sz="2200"/>
          </a:p>
        </p:txBody>
      </p:sp>
      <p:pic>
        <p:nvPicPr>
          <p:cNvPr id="170578864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074068" y="3593432"/>
            <a:ext cx="2551896" cy="2606124"/>
          </a:xfrm>
          <a:prstGeom prst="rect">
            <a:avLst/>
          </a:prstGeom>
        </p:spPr>
      </p:pic>
      <p:pic>
        <p:nvPicPr>
          <p:cNvPr id="5223355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712306" y="3759618"/>
            <a:ext cx="4337667" cy="24399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720133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2800"/>
              <a:t>Методическая основа непрерывного обучения</a:t>
            </a:r>
            <a:endParaRPr sz="2800"/>
          </a:p>
        </p:txBody>
      </p:sp>
      <p:sp>
        <p:nvSpPr>
          <p:cNvPr id="1513872073" name="Объект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0000" lnSpcReduction="4000"/>
          </a:bodyPr>
          <a:lstStyle/>
          <a:p>
            <a:pPr marL="0" indent="0" algn="ctr">
              <a:buFont typeface="Arial"/>
              <a:buNone/>
              <a:defRPr/>
            </a:pPr>
            <a:r>
              <a:rPr b="1" i="1"/>
              <a:t>Детско-взрослые проектные группы.</a:t>
            </a:r>
            <a:r>
              <a:rPr/>
              <a:t> </a:t>
            </a:r>
            <a:endParaRPr/>
          </a:p>
          <a:p>
            <a:pPr marL="0" indent="0" algn="ctr">
              <a:buFont typeface="Arial"/>
              <a:buNone/>
              <a:defRPr/>
            </a:pPr>
            <a:r>
              <a:rPr/>
              <a:t>Дети – не вполне оцененный мотивирующий фактор развития новых отраслей техники</a:t>
            </a:r>
            <a:endParaRPr/>
          </a:p>
          <a:p>
            <a:pPr marL="0" indent="0" algn="ctr">
              <a:buFont typeface="Arial"/>
              <a:buNone/>
              <a:defRPr/>
            </a:pPr>
            <a:r>
              <a:rPr sz="2200"/>
              <a:t>Развитие методики ДРПГ происходит на протяжении более чем пяти лет, заявлено и поддерживается Кружковым движением НТИ.</a:t>
            </a:r>
            <a:endParaRPr sz="2200"/>
          </a:p>
          <a:p>
            <a:pPr marL="0" indent="0" algn="ctr">
              <a:buFont typeface="Arial"/>
              <a:buNone/>
              <a:defRPr/>
            </a:pPr>
            <a:endParaRPr sz="2200"/>
          </a:p>
          <a:p>
            <a:pPr marL="0" indent="0" algn="ctr">
              <a:buFont typeface="Arial"/>
              <a:buNone/>
              <a:defRPr/>
            </a:pPr>
            <a:r>
              <a:rPr sz="2200"/>
              <a:t>В Свердловской области реализуется в виде проекта «Комплексное развитие территории» для более чем 10-и муниципалитетов.</a:t>
            </a:r>
            <a:endParaRPr sz="2200"/>
          </a:p>
          <a:p>
            <a:pPr marL="0" indent="0" algn="ctr">
              <a:buFont typeface="Arial"/>
              <a:buNone/>
              <a:defRPr/>
            </a:pPr>
            <a:r>
              <a:rPr sz="2200"/>
              <a:t>Кроме того, технология описана в рамках программы «Приоритет - 2030»</a:t>
            </a:r>
            <a:endParaRPr sz="2200"/>
          </a:p>
          <a:p>
            <a:pPr marL="0" indent="0">
              <a:buFont typeface="Arial"/>
              <a:buNone/>
              <a:defRPr/>
            </a:pPr>
            <a:endParaRPr sz="2200"/>
          </a:p>
          <a:p>
            <a:pPr marL="0" indent="0">
              <a:buFont typeface="Arial"/>
              <a:buNone/>
              <a:defRPr/>
            </a:pPr>
            <a:r>
              <a:rPr sz="2200"/>
              <a:t>Проектов по беспилотникам было ....</a:t>
            </a:r>
            <a:endParaRPr sz="2200"/>
          </a:p>
          <a:p>
            <a:pPr marL="0" indent="0">
              <a:buFont typeface="Arial"/>
              <a:buNone/>
              <a:defRPr/>
            </a:pPr>
            <a:r>
              <a:rPr sz="2200"/>
              <a:t>1*</a:t>
            </a:r>
            <a:endParaRPr sz="2200"/>
          </a:p>
          <a:p>
            <a:pPr marL="0" indent="0">
              <a:buFont typeface="Arial"/>
              <a:buNone/>
              <a:defRPr/>
            </a:pPr>
            <a:r>
              <a:rPr sz="1400"/>
              <a:t>*</a:t>
            </a:r>
            <a:r>
              <a:rPr sz="1400"/>
              <a:t>в рамках проекта КРТ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574419" name="Заголовок 1"/>
          <p:cNvSpPr>
            <a:spLocks noGrp="1"/>
          </p:cNvSpPr>
          <p:nvPr>
            <p:ph type="title"/>
          </p:nvPr>
        </p:nvSpPr>
        <p:spPr bwMode="auto">
          <a:xfrm>
            <a:off x="914399" y="365124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 algn="ctr"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Массовая техническая база по подготовке специалистов БАС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в школах</a:t>
            </a:r>
            <a:endParaRPr sz="2800"/>
          </a:p>
          <a:p>
            <a:pPr>
              <a:defRPr/>
            </a:pPr>
            <a:endParaRPr/>
          </a:p>
        </p:txBody>
      </p:sp>
      <p:pic>
        <p:nvPicPr>
          <p:cNvPr id="891376501" name=""/>
          <p:cNvPicPr>
            <a:picLocks noChangeAspect="1"/>
          </p:cNvPicPr>
          <p:nvPr/>
        </p:nvPicPr>
        <p:blipFill>
          <a:blip r:embed="rId2"/>
          <a:srcRect l="0" t="0" r="0" b="29765"/>
          <a:stretch/>
        </p:blipFill>
        <p:spPr bwMode="auto">
          <a:xfrm flipH="0" flipV="0">
            <a:off x="8439210" y="1599959"/>
            <a:ext cx="3048913" cy="3808658"/>
          </a:xfrm>
          <a:prstGeom prst="rect">
            <a:avLst/>
          </a:prstGeom>
        </p:spPr>
      </p:pic>
      <p:pic>
        <p:nvPicPr>
          <p:cNvPr id="1605837162" name=""/>
          <p:cNvPicPr>
            <a:picLocks noChangeAspect="1"/>
          </p:cNvPicPr>
          <p:nvPr/>
        </p:nvPicPr>
        <p:blipFill>
          <a:blip r:embed="rId3"/>
          <a:srcRect l="2196" t="23048" r="411" b="17194"/>
          <a:stretch/>
        </p:blipFill>
        <p:spPr bwMode="auto">
          <a:xfrm flipH="0" flipV="0">
            <a:off x="838198" y="1825624"/>
            <a:ext cx="3449025" cy="3763969"/>
          </a:xfrm>
          <a:prstGeom prst="rect">
            <a:avLst/>
          </a:prstGeom>
        </p:spPr>
      </p:pic>
      <p:sp>
        <p:nvSpPr>
          <p:cNvPr id="936519093" name=""/>
          <p:cNvSpPr txBox="1"/>
          <p:nvPr/>
        </p:nvSpPr>
        <p:spPr bwMode="auto">
          <a:xfrm flipH="0" flipV="0">
            <a:off x="4430099" y="1447799"/>
            <a:ext cx="3838934" cy="47549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indent="0" algn="ctr"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З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а период 2019-2022 годов в Свердловской области создано 303 центра образования «Точка роста» в 6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9 муниципальных образованиях Свердловской области, из них</a:t>
            </a:r>
            <a:r>
              <a:rPr lang="ru-RU" sz="1600" b="1" i="1" u="none" strike="noStrike" cap="none" spc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 99 центров образования цифрового и гуманитарного профилей</a:t>
            </a:r>
            <a:r>
              <a:rPr lang="ru-RU" sz="1600" b="0" i="0" u="none" strike="noStrike" cap="none" spc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 и 204 центра образования естественно-научной и технологической направленностей.</a:t>
            </a:r>
            <a:endParaRPr sz="1600" b="0" i="0" u="none">
              <a:solidFill>
                <a:schemeClr val="tx1"/>
              </a:solidFill>
              <a:latin typeface="Segoe UI"/>
              <a:ea typeface="Segoe UI"/>
              <a:cs typeface="Segoe UI"/>
            </a:endParaRPr>
          </a:p>
          <a:p>
            <a:pPr algn="ctr">
              <a:defRPr/>
            </a:pPr>
            <a:r>
              <a:rPr lang="ru-RU" sz="1600" b="0" i="0" u="none" strike="noStrike" cap="none" spc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С 1 сентября 2023 года будет начата образовательная деятельность ещё 52 центров образования естественно-научной и технологической направленностей.</a:t>
            </a:r>
            <a:endParaRPr sz="1600">
              <a:solidFill>
                <a:schemeClr val="tx1"/>
              </a:solidFill>
            </a:endParaRPr>
          </a:p>
          <a:p>
            <a:pPr>
              <a:defRPr/>
            </a:pPr>
            <a:endParaRPr/>
          </a:p>
        </p:txBody>
      </p:sp>
      <p:sp>
        <p:nvSpPr>
          <p:cNvPr id="1847623504" name=""/>
          <p:cNvSpPr txBox="1"/>
          <p:nvPr/>
        </p:nvSpPr>
        <p:spPr bwMode="auto">
          <a:xfrm flipH="0" flipV="0">
            <a:off x="762973" y="5991223"/>
            <a:ext cx="11173183" cy="6401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/>
              <a:t>Охват школьников в «Точках роста» не сопоставим  с таковым во Дворце молодежи и Кванториумах, и также не сопоставим по качеству оборудования и подготовке педагогов.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5764589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sz="3600"/>
              <a:t>Техническая база по подготовке специалистов БАС</a:t>
            </a:r>
            <a:endParaRPr sz="3600"/>
          </a:p>
        </p:txBody>
      </p:sp>
      <p:sp>
        <p:nvSpPr>
          <p:cNvPr id="1881651806" name="Объект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/>
          <a:p>
            <a:pPr marL="0" indent="0">
              <a:buFont typeface="Arial"/>
              <a:buNone/>
              <a:defRPr/>
            </a:pPr>
            <a:r>
              <a:rPr/>
              <a:t>На сегодняшний момент подготовлена база для создания современной непрерывной подготовки специалистов в области беспилотных систем.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/>
              <a:t>Однако для эффективного использования этой базы нужны соответвующие управленческие механизмы:</a:t>
            </a:r>
            <a:endParaRPr/>
          </a:p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Управляющая структура по интеграции ресурсов разных ведомств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части развития БАС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(межведомственное взаимодействие, связь бизнеса и органов власти)</a:t>
            </a:r>
            <a:endParaRPr sz="2800"/>
          </a:p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Поощрение развития молодежных проектных инициатив, связанных с развитием муниципалитетов и региона в целом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создание позитивной привязки молодежи к территориям</a:t>
            </a:r>
            <a:endParaRPr sz="2800"/>
          </a:p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Поощрение формирования междисциплинарных исследовательских групп с целью поиска возможностей расширения применимости беспилотных систем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sz="2800"/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R7-Office/7.2.0.134</Application>
  <DocSecurity>0</DocSecurity>
  <PresentationFormat>Widescreen</PresentationFormat>
  <Paragraphs>0</Paragraphs>
  <Slides>5</Slides>
  <Notes>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 1</vt:lpstr>
      <vt:lpstr>Slide 1</vt:lpstr>
      <vt:lpstr>Slide 2</vt:lpstr>
      <vt:lpstr>Slide 3</vt:lpstr>
      <vt:lpstr>Slide 4</vt:lpstr>
      <vt:lpstr>Slide 5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Андрей Сальцев</cp:lastModifiedBy>
  <cp:revision>10</cp:revision>
  <dcterms:created xsi:type="dcterms:W3CDTF">2012-12-03T06:56:55Z</dcterms:created>
  <dcterms:modified xsi:type="dcterms:W3CDTF">2023-06-15T05:38:38Z</dcterms:modified>
  <cp:category/>
  <cp:contentStatus/>
  <cp:version/>
</cp:coreProperties>
</file>