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630" r:id="rId2"/>
    <p:sldId id="288" r:id="rId3"/>
    <p:sldId id="672" r:id="rId4"/>
    <p:sldId id="633" r:id="rId5"/>
    <p:sldId id="742" r:id="rId6"/>
    <p:sldId id="631" r:id="rId7"/>
    <p:sldId id="744" r:id="rId8"/>
    <p:sldId id="745" r:id="rId9"/>
    <p:sldId id="741" r:id="rId10"/>
    <p:sldId id="747" r:id="rId11"/>
    <p:sldId id="753" r:id="rId12"/>
    <p:sldId id="748" r:id="rId13"/>
    <p:sldId id="749" r:id="rId14"/>
    <p:sldId id="712" r:id="rId15"/>
    <p:sldId id="713" r:id="rId16"/>
    <p:sldId id="751" r:id="rId17"/>
    <p:sldId id="750" r:id="rId18"/>
    <p:sldId id="752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68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0049" autoAdjust="0"/>
  </p:normalViewPr>
  <p:slideViewPr>
    <p:cSldViewPr snapToGrid="0">
      <p:cViewPr varScale="1">
        <p:scale>
          <a:sx n="75" d="100"/>
          <a:sy n="75" d="100"/>
        </p:scale>
        <p:origin x="72" y="216"/>
      </p:cViewPr>
      <p:guideLst>
        <p:guide pos="768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\DSP\22_&#1042;&#1054;&#1055;&#1056;&#1054;&#1057;&#1067;\30_CABLEWALKER%20(&#1086;&#1073;&#1085;&#1086;&#1074;&#1083;&#1077;&#1085;&#1080;&#1077;)\2023-04-11_%20&#1054;&#1073;&#1079;&#1086;&#1088;%20&#1088;&#1099;&#1085;&#1082;&#1072;\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\DSP\22_&#1042;&#1054;&#1055;&#1056;&#1054;&#1057;&#1067;\30_CABLEWALKER%20(&#1086;&#1073;&#1085;&#1086;&#1074;&#1083;&#1077;&#1085;&#1080;&#1077;)\2023-04-11_%20&#1054;&#1073;&#1079;&#1086;&#1088;%20&#1088;&#1099;&#1085;&#1082;&#1072;\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\DSP\22_&#1042;&#1054;&#1055;&#1056;&#1054;&#1057;&#1067;\30_CABLEWALKER%20(&#1086;&#1073;&#1085;&#1086;&#1074;&#1083;&#1077;&#1085;&#1080;&#1077;)\2023-04-07%20&#1076;&#1083;&#1103;%20&#1053;&#1058;&#1048;\2023-04-26_CFM_&#1051;&#1072;&#1073;&#1086;&#1088;&#1090;&#1072;&#1086;&#1088;&#1080;&#1103;%20&#1041;&#1091;&#1076;&#1091;&#1097;&#1077;&#1075;&#1086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\DSP\22_&#1042;&#1054;&#1055;&#1056;&#1054;&#1057;&#1067;\30_CABLEWALKER%20(&#1086;&#1073;&#1085;&#1086;&#1074;&#1083;&#1077;&#1085;&#1080;&#1077;)\2023-04-07%20&#1076;&#1083;&#1103;%20&#1053;&#1058;&#1048;\2023-04-26_CFM_&#1051;&#1072;&#1073;&#1086;&#1088;&#1090;&#1072;&#1086;&#1088;&#1080;&#1103;%20&#1041;&#1091;&#1076;&#1091;&#1097;&#1077;&#1075;&#1086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70963603963417E-2"/>
          <c:y val="0.1034725661125217"/>
          <c:w val="0.85823348518572451"/>
          <c:h val="0.82045637638100433"/>
        </c:manualLayout>
      </c:layout>
      <c:areaChart>
        <c:grouping val="standard"/>
        <c:varyColors val="0"/>
        <c:ser>
          <c:idx val="0"/>
          <c:order val="0"/>
          <c:tx>
            <c:strRef>
              <c:f>Лист1!$B$3</c:f>
              <c:strCache>
                <c:ptCount val="1"/>
                <c:pt idx="0">
                  <c:v>Мировой рынок БАС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c:spPr>
          <c:cat>
            <c:numRef>
              <c:f>Лист1!$C$2:$L$2</c:f>
              <c:numCache>
                <c:formatCode>General</c:formatCode>
                <c:ptCount val="10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  <c:pt idx="8">
                  <c:v>2029</c:v>
                </c:pt>
                <c:pt idx="9">
                  <c:v>2030</c:v>
                </c:pt>
              </c:numCache>
            </c:numRef>
          </c:cat>
          <c:val>
            <c:numRef>
              <c:f>Лист1!$C$3:$L$3</c:f>
              <c:numCache>
                <c:formatCode>General</c:formatCode>
                <c:ptCount val="10"/>
                <c:pt idx="0">
                  <c:v>2000</c:v>
                </c:pt>
                <c:pt idx="1">
                  <c:v>2200</c:v>
                </c:pt>
                <c:pt idx="2">
                  <c:v>2400</c:v>
                </c:pt>
                <c:pt idx="3">
                  <c:v>4000</c:v>
                </c:pt>
                <c:pt idx="4">
                  <c:v>4900</c:v>
                </c:pt>
                <c:pt idx="5">
                  <c:v>6100</c:v>
                </c:pt>
                <c:pt idx="6">
                  <c:v>7800</c:v>
                </c:pt>
                <c:pt idx="7">
                  <c:v>9700</c:v>
                </c:pt>
                <c:pt idx="8">
                  <c:v>12100</c:v>
                </c:pt>
                <c:pt idx="9">
                  <c:v>14900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08-47E6-B3CC-10679084BB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8000192"/>
        <c:axId val="117999800"/>
      </c:areaChart>
      <c:lineChart>
        <c:grouping val="standard"/>
        <c:varyColors val="0"/>
        <c:ser>
          <c:idx val="1"/>
          <c:order val="1"/>
          <c:tx>
            <c:strRef>
              <c:f>Лист1!$B$4</c:f>
              <c:strCache>
                <c:ptCount val="1"/>
                <c:pt idx="0">
                  <c:v>Доля России</c:v>
                </c:pt>
              </c:strCache>
            </c:strRef>
          </c:tx>
          <c:spPr>
            <a:ln w="15875" cap="rnd">
              <a:solidFill>
                <a:srgbClr val="BF1179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002060"/>
                    </a:solidFill>
                    <a:latin typeface="Franklin Gothic Book" panose="020B05030201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Лист1!$C$2:$L$2</c:f>
              <c:numCache>
                <c:formatCode>General</c:formatCode>
                <c:ptCount val="10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  <c:pt idx="8">
                  <c:v>2029</c:v>
                </c:pt>
                <c:pt idx="9">
                  <c:v>2030</c:v>
                </c:pt>
              </c:numCache>
            </c:numRef>
          </c:cat>
          <c:val>
            <c:numRef>
              <c:f>Лист1!$C$4:$L$4</c:f>
              <c:numCache>
                <c:formatCode>0.0%</c:formatCode>
                <c:ptCount val="10"/>
                <c:pt idx="0">
                  <c:v>6.6E-3</c:v>
                </c:pt>
                <c:pt idx="1">
                  <c:v>9.0000000000000011E-3</c:v>
                </c:pt>
                <c:pt idx="2">
                  <c:v>1.3208333333333332E-2</c:v>
                </c:pt>
                <c:pt idx="3">
                  <c:v>1.2675000000000001E-2</c:v>
                </c:pt>
                <c:pt idx="4">
                  <c:v>1.6551020408163263E-2</c:v>
                </c:pt>
                <c:pt idx="5">
                  <c:v>2.1278688524590167E-2</c:v>
                </c:pt>
                <c:pt idx="6">
                  <c:v>2.217948717948718E-2</c:v>
                </c:pt>
                <c:pt idx="7">
                  <c:v>2.4969072164948453E-2</c:v>
                </c:pt>
                <c:pt idx="8">
                  <c:v>2.8024793388429753E-2</c:v>
                </c:pt>
                <c:pt idx="9">
                  <c:v>3.1859060402684561E-2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08-47E6-B3CC-10679084BB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999016"/>
        <c:axId val="117999408"/>
      </c:lineChart>
      <c:catAx>
        <c:axId val="118000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2060"/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17999800"/>
        <c:crosses val="autoZero"/>
        <c:auto val="1"/>
        <c:lblAlgn val="ctr"/>
        <c:lblOffset val="100"/>
        <c:noMultiLvlLbl val="0"/>
      </c:catAx>
      <c:valAx>
        <c:axId val="117999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2060"/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18000192"/>
        <c:crosses val="autoZero"/>
        <c:crossBetween val="between"/>
      </c:valAx>
      <c:valAx>
        <c:axId val="117999408"/>
        <c:scaling>
          <c:orientation val="minMax"/>
        </c:scaling>
        <c:delete val="0"/>
        <c:axPos val="r"/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2060"/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17999016"/>
        <c:crosses val="max"/>
        <c:crossBetween val="between"/>
      </c:valAx>
      <c:catAx>
        <c:axId val="1179990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79994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9424852464008562E-2"/>
          <c:y val="9.4258155046538755E-2"/>
          <c:w val="0.78089130557702091"/>
          <c:h val="4.79316248459316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2060"/>
              </a:solidFill>
              <a:latin typeface="Franklin Gothic Book" panose="020B05030201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rgbClr val="002060"/>
          </a:solidFill>
          <a:latin typeface="Franklin Gothic Book" panose="020B05030201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019028871391077E-2"/>
          <c:y val="6.3558962508325878E-2"/>
          <c:w val="0.93180380577427824"/>
          <c:h val="0.865762492345980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Лист1!$B$7</c:f>
              <c:strCache>
                <c:ptCount val="1"/>
                <c:pt idx="0">
                  <c:v>Российский рынок БАС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002060"/>
                    </a:solidFill>
                    <a:latin typeface="Franklin Gothic Book" panose="020B05030201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Лист1!$C$6:$L$6</c:f>
              <c:numCache>
                <c:formatCode>General</c:formatCode>
                <c:ptCount val="10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  <c:pt idx="8">
                  <c:v>2029</c:v>
                </c:pt>
                <c:pt idx="9">
                  <c:v>2030</c:v>
                </c:pt>
              </c:numCache>
            </c:numRef>
          </c:cat>
          <c:val>
            <c:numRef>
              <c:f>Лист1!$C$7:$L$7</c:f>
              <c:numCache>
                <c:formatCode>General</c:formatCode>
                <c:ptCount val="10"/>
                <c:pt idx="0">
                  <c:v>13.2</c:v>
                </c:pt>
                <c:pt idx="1">
                  <c:v>19.8</c:v>
                </c:pt>
                <c:pt idx="2">
                  <c:v>31.7</c:v>
                </c:pt>
                <c:pt idx="3">
                  <c:v>50.7</c:v>
                </c:pt>
                <c:pt idx="4">
                  <c:v>81.099999999999994</c:v>
                </c:pt>
                <c:pt idx="5">
                  <c:v>129.80000000000001</c:v>
                </c:pt>
                <c:pt idx="6">
                  <c:v>173</c:v>
                </c:pt>
                <c:pt idx="7">
                  <c:v>242.2</c:v>
                </c:pt>
                <c:pt idx="8">
                  <c:v>339.1</c:v>
                </c:pt>
                <c:pt idx="9">
                  <c:v>474.7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D3-4496-BA40-397016785F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21588576"/>
        <c:axId val="121588968"/>
      </c:barChart>
      <c:catAx>
        <c:axId val="121588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2060"/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21588968"/>
        <c:crosses val="autoZero"/>
        <c:auto val="1"/>
        <c:lblAlgn val="ctr"/>
        <c:lblOffset val="100"/>
        <c:noMultiLvlLbl val="0"/>
      </c:catAx>
      <c:valAx>
        <c:axId val="12158896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2060"/>
                    </a:solidFill>
                    <a:latin typeface="Franklin Gothic Book" panose="020B05030201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ru-RU"/>
                  <a:t>млрд рублей</a:t>
                </a:r>
              </a:p>
            </c:rich>
          </c:tx>
          <c:layout>
            <c:manualLayout>
              <c:xMode val="edge"/>
              <c:yMode val="edge"/>
              <c:x val="4.9249178317636762E-2"/>
              <c:y val="4.02952919200539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002060"/>
                  </a:solidFill>
                  <a:latin typeface="Franklin Gothic Book" panose="020B0503020102020204" pitchFamily="34" charset="0"/>
                  <a:ea typeface="+mn-ea"/>
                  <a:cs typeface="Arial" panose="020B0604020202020204" pitchFamily="34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2060"/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2158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6237565876980499"/>
          <c:y val="3.8926683011925318E-2"/>
          <c:w val="0.24906440560616816"/>
          <c:h val="6.25830915445982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2060"/>
              </a:solidFill>
              <a:latin typeface="Franklin Gothic Book" panose="020B05030201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2060"/>
          </a:solidFill>
          <a:latin typeface="Franklin Gothic Book" panose="020B05030201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513347168506876E-2"/>
          <c:y val="5.0473694111377962E-2"/>
          <c:w val="0.93848125446401154"/>
          <c:h val="0.8695571657259637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С29!$B$12</c:f>
              <c:strCache>
                <c:ptCount val="1"/>
                <c:pt idx="0">
                  <c:v>РФ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С29!$C$10:$P$10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С29!$C$12:$P$12</c:f>
              <c:numCache>
                <c:formatCode>#,##0</c:formatCode>
                <c:ptCount val="6"/>
                <c:pt idx="0">
                  <c:v>5</c:v>
                </c:pt>
                <c:pt idx="1">
                  <c:v>7</c:v>
                </c:pt>
                <c:pt idx="2">
                  <c:v>10</c:v>
                </c:pt>
                <c:pt idx="3">
                  <c:v>15</c:v>
                </c:pt>
                <c:pt idx="4">
                  <c:v>15</c:v>
                </c:pt>
                <c:pt idx="5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6F-45BC-B948-D905C8D23187}"/>
            </c:ext>
          </c:extLst>
        </c:ser>
        <c:ser>
          <c:idx val="1"/>
          <c:order val="1"/>
          <c:tx>
            <c:strRef>
              <c:f>С29!$B$13</c:f>
              <c:strCache>
                <c:ptCount val="1"/>
                <c:pt idx="0">
                  <c:v>Азия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С29!$C$10:$P$10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С29!$C$13:$P$13</c:f>
              <c:numCache>
                <c:formatCode>#,##0</c:formatCode>
                <c:ptCount val="6"/>
                <c:pt idx="0">
                  <c:v>0</c:v>
                </c:pt>
                <c:pt idx="1">
                  <c:v>2</c:v>
                </c:pt>
                <c:pt idx="2">
                  <c:v>8</c:v>
                </c:pt>
                <c:pt idx="3">
                  <c:v>11</c:v>
                </c:pt>
                <c:pt idx="4">
                  <c:v>11</c:v>
                </c:pt>
                <c:pt idx="5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6F-45BC-B948-D905C8D23187}"/>
            </c:ext>
          </c:extLst>
        </c:ser>
        <c:ser>
          <c:idx val="2"/>
          <c:order val="2"/>
          <c:tx>
            <c:strRef>
              <c:f>С29!$B$14</c:f>
              <c:strCache>
                <c:ptCount val="1"/>
                <c:pt idx="0">
                  <c:v>Ближний Восток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С29!$C$10:$P$10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С29!$C$14:$P$14</c:f>
              <c:numCache>
                <c:formatCode>#,##0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6F-45BC-B948-D905C8D23187}"/>
            </c:ext>
          </c:extLst>
        </c:ser>
        <c:ser>
          <c:idx val="3"/>
          <c:order val="3"/>
          <c:tx>
            <c:strRef>
              <c:f>С29!$B$15</c:f>
              <c:strCache>
                <c:ptCount val="1"/>
                <c:pt idx="0">
                  <c:v>СНГ</c:v>
                </c:pt>
              </c:strCache>
            </c:strRef>
          </c:tx>
          <c:spPr>
            <a:solidFill>
              <a:srgbClr val="BF1179">
                <a:alpha val="21000"/>
              </a:srgbClr>
            </a:solidFill>
            <a:ln>
              <a:noFill/>
            </a:ln>
            <a:effectLst/>
          </c:spPr>
          <c:invertIfNegative val="0"/>
          <c:cat>
            <c:numRef>
              <c:f>С29!$C$10:$P$10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С29!$C$15:$P$15</c:f>
              <c:numCache>
                <c:formatCode>#,##0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6F-45BC-B948-D905C8D231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63080152"/>
        <c:axId val="163080544"/>
      </c:barChart>
      <c:lineChart>
        <c:grouping val="standard"/>
        <c:varyColors val="0"/>
        <c:ser>
          <c:idx val="4"/>
          <c:order val="4"/>
          <c:tx>
            <c:strRef>
              <c:f>С29!$B$11</c:f>
              <c:strCache>
                <c:ptCount val="1"/>
                <c:pt idx="0">
                  <c:v>Продажа комплектов платформ ЭН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002060"/>
                    </a:solidFill>
                    <a:latin typeface="Franklin Gothic Book" panose="020B05030201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С29!$C$2:$P$2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С29!$C$11:$P$11</c:f>
              <c:numCache>
                <c:formatCode>#,##0</c:formatCode>
                <c:ptCount val="6"/>
                <c:pt idx="0">
                  <c:v>5</c:v>
                </c:pt>
                <c:pt idx="1">
                  <c:v>9</c:v>
                </c:pt>
                <c:pt idx="2">
                  <c:v>20</c:v>
                </c:pt>
                <c:pt idx="3">
                  <c:v>30</c:v>
                </c:pt>
                <c:pt idx="4">
                  <c:v>30</c:v>
                </c:pt>
                <c:pt idx="5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76F-45BC-B948-D905C8D231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080152"/>
        <c:axId val="163080544"/>
      </c:lineChart>
      <c:catAx>
        <c:axId val="163080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2060"/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63080544"/>
        <c:crosses val="autoZero"/>
        <c:auto val="1"/>
        <c:lblAlgn val="ctr"/>
        <c:lblOffset val="100"/>
        <c:noMultiLvlLbl val="0"/>
      </c:catAx>
      <c:valAx>
        <c:axId val="16308054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2060"/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63080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27137936414420849"/>
          <c:y val="1.3890372903087938E-2"/>
          <c:w val="0.48699677340329528"/>
          <c:h val="0.142757877688628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2060"/>
              </a:solidFill>
              <a:latin typeface="Franklin Gothic Book" panose="020B05030201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2060"/>
          </a:solidFill>
          <a:latin typeface="Franklin Gothic Book" panose="020B05030201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968904928550589E-2"/>
          <c:y val="4.9594538287707664E-2"/>
          <c:w val="0.90203466754155726"/>
          <c:h val="0.8754356235723481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С29!$B$19</c:f>
              <c:strCache>
                <c:ptCount val="1"/>
                <c:pt idx="0">
                  <c:v>Без авто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EC-4E38-BAAF-B67957926CA7}"/>
              </c:ext>
            </c:extLst>
          </c:dPt>
          <c:cat>
            <c:numRef>
              <c:f>С29!$C$17:$P$17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С29!$C$19:$P$19</c:f>
              <c:numCache>
                <c:formatCode>#,##0</c:formatCode>
                <c:ptCount val="6"/>
                <c:pt idx="0">
                  <c:v>0</c:v>
                </c:pt>
                <c:pt idx="1">
                  <c:v>15</c:v>
                </c:pt>
                <c:pt idx="2">
                  <c:v>20</c:v>
                </c:pt>
                <c:pt idx="3">
                  <c:v>60</c:v>
                </c:pt>
                <c:pt idx="4">
                  <c:v>60</c:v>
                </c:pt>
                <c:pt idx="5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EC-4E38-BAAF-B67957926CA7}"/>
            </c:ext>
          </c:extLst>
        </c:ser>
        <c:ser>
          <c:idx val="3"/>
          <c:order val="1"/>
          <c:tx>
            <c:strRef>
              <c:f>С29!$B$20</c:f>
              <c:strCache>
                <c:ptCount val="1"/>
                <c:pt idx="0">
                  <c:v>С авто</c:v>
                </c:pt>
              </c:strCache>
            </c:strRef>
          </c:tx>
          <c:spPr>
            <a:solidFill>
              <a:srgbClr val="BF1179">
                <a:alpha val="17000"/>
              </a:srgbClr>
            </a:solidFill>
            <a:ln>
              <a:noFill/>
            </a:ln>
            <a:effectLst/>
          </c:spPr>
          <c:invertIfNegative val="0"/>
          <c:cat>
            <c:numRef>
              <c:f>С29!$C$17:$P$17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С29!$C$20:$P$20</c:f>
              <c:numCache>
                <c:formatCode>#,##0</c:formatCode>
                <c:ptCount val="6"/>
                <c:pt idx="0">
                  <c:v>0</c:v>
                </c:pt>
                <c:pt idx="1">
                  <c:v>5</c:v>
                </c:pt>
                <c:pt idx="2">
                  <c:v>9</c:v>
                </c:pt>
                <c:pt idx="3">
                  <c:v>10</c:v>
                </c:pt>
                <c:pt idx="4">
                  <c:v>50</c:v>
                </c:pt>
                <c:pt idx="5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EC-4E38-BAAF-B67957926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41608152"/>
        <c:axId val="241608544"/>
      </c:barChart>
      <c:lineChart>
        <c:grouping val="standard"/>
        <c:varyColors val="0"/>
        <c:ser>
          <c:idx val="4"/>
          <c:order val="2"/>
          <c:tx>
            <c:strRef>
              <c:f>С29!$B$18</c:f>
              <c:strCache>
                <c:ptCount val="1"/>
                <c:pt idx="0">
                  <c:v>Продажа комплектов платформ ТС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002060"/>
                    </a:solidFill>
                    <a:latin typeface="Franklin Gothic Book" panose="020B05030201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С29!$C$2:$P$2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С29!$C$18:$P$18</c:f>
              <c:numCache>
                <c:formatCode>#,##0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29</c:v>
                </c:pt>
                <c:pt idx="3">
                  <c:v>70</c:v>
                </c:pt>
                <c:pt idx="4">
                  <c:v>110</c:v>
                </c:pt>
                <c:pt idx="5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6EC-4E38-BAAF-B67957926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1608152"/>
        <c:axId val="241608544"/>
      </c:lineChart>
      <c:catAx>
        <c:axId val="241608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2060"/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41608544"/>
        <c:crosses val="autoZero"/>
        <c:auto val="1"/>
        <c:lblAlgn val="ctr"/>
        <c:lblOffset val="100"/>
        <c:noMultiLvlLbl val="0"/>
      </c:catAx>
      <c:valAx>
        <c:axId val="24160854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2060"/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41608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29589647112359968"/>
          <c:y val="3.8926776247350255E-2"/>
          <c:w val="0.48699677340329528"/>
          <c:h val="0.142757877688628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2060"/>
              </a:solidFill>
              <a:latin typeface="Franklin Gothic Book" panose="020B05030201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2060"/>
          </a:solidFill>
          <a:latin typeface="Franklin Gothic Book" panose="020B05030201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81BEBD-C8B4-44B1-89BA-FA17556B3558}" type="datetimeFigureOut">
              <a:rPr lang="ru-RU" smtClean="0"/>
              <a:t>14.06.2023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A1DB3-F841-4CD0-A1F2-6761A7AAD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5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раз слайда 1">
            <a:extLst>
              <a:ext uri="{FF2B5EF4-FFF2-40B4-BE49-F238E27FC236}">
                <a16:creationId xmlns:a16="http://schemas.microsoft.com/office/drawing/2014/main" id="{0905B910-A43E-4911-9905-F29B09758D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Заметки 2">
            <a:extLst>
              <a:ext uri="{FF2B5EF4-FFF2-40B4-BE49-F238E27FC236}">
                <a16:creationId xmlns:a16="http://schemas.microsoft.com/office/drawing/2014/main" id="{262061E7-6C8D-414E-9F90-4872AF8BAC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5844" name="Номер слайда 3">
            <a:extLst>
              <a:ext uri="{FF2B5EF4-FFF2-40B4-BE49-F238E27FC236}">
                <a16:creationId xmlns:a16="http://schemas.microsoft.com/office/drawing/2014/main" id="{B48A705B-F024-4E90-97E7-D101782226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01861D-7584-4DAA-B685-906CEA1B2268}" type="slidenum">
              <a:rPr lang="ru-RU" altLang="ru-RU">
                <a:latin typeface="Calibri" panose="020F0502020204030204" pitchFamily="34" charset="0"/>
              </a:rPr>
              <a:pPr eaLnBrk="1" hangingPunct="1"/>
              <a:t>4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раз слайда 1">
            <a:extLst>
              <a:ext uri="{FF2B5EF4-FFF2-40B4-BE49-F238E27FC236}">
                <a16:creationId xmlns:a16="http://schemas.microsoft.com/office/drawing/2014/main" id="{0905B910-A43E-4911-9905-F29B09758D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Заметки 2">
            <a:extLst>
              <a:ext uri="{FF2B5EF4-FFF2-40B4-BE49-F238E27FC236}">
                <a16:creationId xmlns:a16="http://schemas.microsoft.com/office/drawing/2014/main" id="{262061E7-6C8D-414E-9F90-4872AF8BAC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5844" name="Номер слайда 3">
            <a:extLst>
              <a:ext uri="{FF2B5EF4-FFF2-40B4-BE49-F238E27FC236}">
                <a16:creationId xmlns:a16="http://schemas.microsoft.com/office/drawing/2014/main" id="{B48A705B-F024-4E90-97E7-D101782226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01861D-7584-4DAA-B685-906CEA1B2268}" type="slidenum">
              <a:rPr lang="ru-RU" altLang="ru-RU">
                <a:latin typeface="Calibri" panose="020F0502020204030204" pitchFamily="34" charset="0"/>
              </a:rPr>
              <a:pPr eaLnBrk="1" hangingPunct="1"/>
              <a:t>5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245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3C21106-180F-41E2-9B42-3DD464CC5ED4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182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67931-AFE0-49D2-99C4-6E927A2A46C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948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913F-0399-4B1F-A4F6-0A87787EDE7D}" type="datetime1">
              <a:rPr lang="ru-RU" smtClean="0"/>
              <a:t>14.06.2023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8946-14A1-4216-B48F-F0A6D5CED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256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3D6A4-BA1A-41E4-B54D-696EAA0C4DE1}" type="datetime1">
              <a:rPr lang="ru-RU" smtClean="0"/>
              <a:t>14.06.2023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8946-14A1-4216-B48F-F0A6D5CED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71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EACF7-EC24-4CB6-9DC6-B2D4455A0B34}" type="datetime1">
              <a:rPr lang="ru-RU" smtClean="0"/>
              <a:t>14.06.2023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8946-14A1-4216-B48F-F0A6D5CED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393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9736C-5F3F-42EB-896F-701C517352B2}" type="datetime1">
              <a:rPr lang="ru-RU" smtClean="0"/>
              <a:t>14.06.2023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8946-14A1-4216-B48F-F0A6D5CED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912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377B-BF6F-4656-9B20-6D26F9EEA416}" type="datetime1">
              <a:rPr lang="ru-RU" smtClean="0"/>
              <a:t>14.06.2023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8946-14A1-4216-B48F-F0A6D5CED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020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8134-5AEF-4B06-8BEF-D56A3F3FC1BC}" type="datetime1">
              <a:rPr lang="ru-RU" smtClean="0"/>
              <a:t>14.06.2023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8946-14A1-4216-B48F-F0A6D5CED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657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FD7D-2923-4659-A514-03284066AD35}" type="datetime1">
              <a:rPr lang="ru-RU" smtClean="0"/>
              <a:t>14.06.2023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8946-14A1-4216-B48F-F0A6D5CED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84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CD3B7-0F8D-4C4A-86B8-B1FAC4487697}" type="datetime1">
              <a:rPr lang="ru-RU" smtClean="0"/>
              <a:t>14.06.2023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8946-14A1-4216-B48F-F0A6D5CED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396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F638-6DAE-4164-9B66-EFC6F211E17B}" type="datetime1">
              <a:rPr lang="ru-RU" smtClean="0"/>
              <a:t>14.06.2023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8946-14A1-4216-B48F-F0A6D5CED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926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4065-90A4-4487-AB36-763643E00738}" type="datetime1">
              <a:rPr lang="ru-RU" smtClean="0"/>
              <a:t>14.06.2023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8946-14A1-4216-B48F-F0A6D5CED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154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605B4-6040-441C-9CF0-AE030B0DF020}" type="datetime1">
              <a:rPr lang="ru-RU" smtClean="0"/>
              <a:t>14.06.2023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8946-14A1-4216-B48F-F0A6D5CED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447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92C09-398A-4ABB-AA8F-948ECC1BD869}" type="datetime1">
              <a:rPr lang="ru-RU" smtClean="0"/>
              <a:t>14.06.2023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E8946-14A1-4216-B48F-F0A6D5CED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690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s://www.researchandmarkets.com/reports/5735293/military-drones-globa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2" descr="Картинки по запросу сколков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548" y="6060557"/>
            <a:ext cx="825295" cy="588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Подзаголовок 2"/>
          <p:cNvSpPr txBox="1">
            <a:spLocks/>
          </p:cNvSpPr>
          <p:nvPr/>
        </p:nvSpPr>
        <p:spPr bwMode="auto">
          <a:xfrm>
            <a:off x="5686978" y="4852063"/>
            <a:ext cx="650502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altLang="ru-RU" sz="2400" b="1" dirty="0">
                <a:latin typeface="GOST Common" panose="020B0604020202020204" pitchFamily="34" charset="0"/>
              </a:rPr>
              <a:t>Лаборатория будущего</a:t>
            </a:r>
          </a:p>
        </p:txBody>
      </p:sp>
      <p:pic>
        <p:nvPicPr>
          <p:cNvPr id="3080" name="Picture 9" descr="Image result for фасие лог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581" y="6070545"/>
            <a:ext cx="1047386" cy="588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Shape 55"/>
          <p:cNvSpPr txBox="1">
            <a:spLocks/>
          </p:cNvSpPr>
          <p:nvPr/>
        </p:nvSpPr>
        <p:spPr bwMode="auto">
          <a:xfrm>
            <a:off x="5686978" y="3783362"/>
            <a:ext cx="6519556" cy="66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5127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127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127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127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127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12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12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12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12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altLang="ru-RU" sz="4000" b="1" dirty="0">
                <a:latin typeface="GOST Common" panose="020B0604020202020204" pitchFamily="34" charset="0"/>
                <a:sym typeface="Proxima Nova Bold"/>
              </a:rPr>
              <a:t>Канатоход</a:t>
            </a:r>
            <a:endParaRPr lang="ru-RU" sz="2400" b="1" dirty="0">
              <a:latin typeface="GOST Common" panose="020B0604020202020204" pitchFamily="34" charset="0"/>
              <a:ea typeface="Open Sans Condensed Light"/>
              <a:cs typeface="Open Sans Condensed Light"/>
              <a:sym typeface="Proxima Nova Bold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22909" y="1398838"/>
            <a:ext cx="51581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  <a:latin typeface="GOST Common" panose="020B0604020202020204" pitchFamily="34" charset="0"/>
                <a:cs typeface="Arial" panose="020B0604020202020204" pitchFamily="34" charset="0"/>
              </a:rPr>
              <a:t>Специализированный научно-производственный центр БАС на Урале</a:t>
            </a:r>
          </a:p>
          <a:p>
            <a:pPr algn="ctr"/>
            <a:endParaRPr lang="ru-RU" sz="3200" b="1" dirty="0">
              <a:solidFill>
                <a:srgbClr val="0070C0"/>
              </a:solidFill>
              <a:latin typeface="GOST Common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b="1" dirty="0">
                <a:solidFill>
                  <a:srgbClr val="0070C0"/>
                </a:solidFill>
                <a:latin typeface="GOST Common" panose="020B0604020202020204" pitchFamily="34" charset="0"/>
                <a:cs typeface="Arial" panose="020B0604020202020204" pitchFamily="34" charset="0"/>
              </a:rPr>
              <a:t>Фабрика дронов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672444" y="5301424"/>
            <a:ext cx="6519556" cy="376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b="1" dirty="0">
                <a:solidFill>
                  <a:srgbClr val="0070C0"/>
                </a:solidFill>
                <a:latin typeface="GOST Common" panose="020B0604020202020204" pitchFamily="34" charset="0"/>
              </a:rPr>
              <a:t>cablewalker.com</a:t>
            </a:r>
            <a:endParaRPr lang="ru-RU" b="1" dirty="0">
              <a:solidFill>
                <a:srgbClr val="0070C0"/>
              </a:solidFill>
              <a:latin typeface="GOST Common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2705" y="5918683"/>
            <a:ext cx="2207173" cy="87551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9414AA2-6DAA-4CDA-9378-27BEFEAFEFD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1" r="23060"/>
          <a:stretch/>
        </p:blipFill>
        <p:spPr>
          <a:xfrm>
            <a:off x="-16942" y="0"/>
            <a:ext cx="5479589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AB9FDB8-9DD3-4D9C-84F5-4A0C39F9A0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186" y="198994"/>
            <a:ext cx="2618105" cy="8896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6638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783629" y="912531"/>
            <a:ext cx="7050211" cy="400101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algn="ctr" defTabSz="914321">
              <a:defRPr/>
            </a:pPr>
            <a:r>
              <a:rPr lang="ru-RU" sz="2000" b="1" spc="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«Лаборатория будущего»</a:t>
            </a:r>
            <a:endParaRPr lang="ru-RU" sz="2000" dirty="0">
              <a:solidFill>
                <a:srgbClr val="0070C0"/>
              </a:solidFill>
              <a:latin typeface="Arial" panose="020B0604020202020204" pitchFamily="34" charset="0"/>
              <a:ea typeface="Helvetica Neue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3629" y="3837027"/>
            <a:ext cx="7067878" cy="2785370"/>
          </a:xfrm>
          <a:prstGeom prst="rect">
            <a:avLst/>
          </a:prstGeom>
          <a:noFill/>
        </p:spPr>
        <p:txBody>
          <a:bodyPr wrap="square" lIns="91433" tIns="45716" rIns="91433" bIns="45716">
            <a:spAutoFit/>
          </a:bodyPr>
          <a:lstStyle/>
          <a:p>
            <a:pPr algn="ctr" defTabSz="914321">
              <a:defRPr/>
            </a:pPr>
            <a:r>
              <a:rPr lang="ru-RU" sz="2000" b="1" spc="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 работы компании</a:t>
            </a:r>
          </a:p>
          <a:p>
            <a:pPr algn="ctr" defTabSz="914321">
              <a:defRPr/>
            </a:pPr>
            <a:endParaRPr lang="ru-RU" sz="1100" b="1" spc="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БАС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компания имеет многолетние опыт разработки моделей БАС различного назначения, штат инженеров: конструкторов, электронщиков, программистов </a:t>
            </a: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 БАС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компания имеет собственные производственные мощности, отлаженный процесс мелкосерийного производства</a:t>
            </a: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Оказание услуг по техническому обслуживанию ВЛ</a:t>
            </a: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Академия БАС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обучение специалистов в области БАС – компания имеет собственные полигоны и отлаженный учебный процесс 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4774795" y="817909"/>
            <a:ext cx="7059045" cy="284499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21"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783629" y="1309675"/>
            <a:ext cx="70590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2563"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«Лаборатория будущего» - инновационная компания, занимающаяся исследованиями и разработками в области робототехники и автоматизации. Основным продуктом компании является Канатоход - система роботизированного мониторинга и технического обслуживания электрических сетей.</a:t>
            </a:r>
          </a:p>
          <a:p>
            <a:pPr lvl="0" indent="182563" algn="just"/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Компания была основана в 2011 году и расположена в России, в городе Екатеринбург. Работает при поддержке Фонда НТИ, Фонда содействия инновациям, Фонда Сколково. Является резидентом Технопарка Университетский, членом Уральского НОЦ.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783629" y="61781"/>
            <a:ext cx="7050211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нас</a:t>
            </a:r>
            <a:endParaRPr lang="ru-RU" sz="4000" b="1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3C03B13-E629-44A2-894A-96DE63D4568E}"/>
              </a:ext>
            </a:extLst>
          </p:cNvPr>
          <p:cNvSpPr/>
          <p:nvPr/>
        </p:nvSpPr>
        <p:spPr bwMode="auto">
          <a:xfrm>
            <a:off x="4783629" y="3799642"/>
            <a:ext cx="7050212" cy="284499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21">
              <a:defRPr/>
            </a:pPr>
            <a:endParaRPr lang="ru-RU"/>
          </a:p>
        </p:txBody>
      </p:sp>
      <p:pic>
        <p:nvPicPr>
          <p:cNvPr id="11" name="Picture 2" descr="https://sun9-28.userapi.com/c852216/v852216194/c9f9a/G_XimhRgtZ4.jpg">
            <a:extLst>
              <a:ext uri="{FF2B5EF4-FFF2-40B4-BE49-F238E27FC236}">
                <a16:creationId xmlns:a16="http://schemas.microsoft.com/office/drawing/2014/main" id="{3EF1F8E6-2D42-4A30-AA3E-EF5E2272A9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31" r="4756"/>
          <a:stretch/>
        </p:blipFill>
        <p:spPr bwMode="auto">
          <a:xfrm>
            <a:off x="0" y="0"/>
            <a:ext cx="4399281" cy="6866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4829D04-B971-437C-A257-9BFA6919B0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240" y="91485"/>
            <a:ext cx="1785600" cy="6067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628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9214D19-1988-49B0-ABE0-18B4B772832F}"/>
              </a:ext>
            </a:extLst>
          </p:cNvPr>
          <p:cNvSpPr/>
          <p:nvPr/>
        </p:nvSpPr>
        <p:spPr>
          <a:xfrm>
            <a:off x="1698592" y="257119"/>
            <a:ext cx="7005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Лаборатории будущего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2C8BA2-BC94-9D45-91FA-A9DE7A0201B6}"/>
              </a:ext>
            </a:extLst>
          </p:cNvPr>
          <p:cNvSpPr txBox="1"/>
          <p:nvPr/>
        </p:nvSpPr>
        <p:spPr>
          <a:xfrm>
            <a:off x="319095" y="1428211"/>
            <a:ext cx="11872905" cy="142192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87337" lvl="1" indent="-285750" defTabSz="728663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ü"/>
            </a:pPr>
            <a:r>
              <a:rPr lang="ru-RU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ООО «Лаборатория будущего» — инновационная компания, занимающаяся исследованиями и разработками в области робототехники и автоматизации</a:t>
            </a:r>
            <a:r>
              <a:rPr lang="en-US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 энергетике.</a:t>
            </a:r>
          </a:p>
          <a:p>
            <a:pPr marL="287337" lvl="1" indent="-285750" defTabSz="728663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ü"/>
            </a:pPr>
            <a:r>
              <a:rPr lang="ru-RU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Основной продукт компании — Канатоход — роботизированная система мониторинга, обслуживания и локального ремонта воздушных линий электропередач.</a:t>
            </a:r>
          </a:p>
          <a:p>
            <a:pPr marL="287337" lvl="1" indent="-285750" defTabSz="728663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ü"/>
            </a:pPr>
            <a:r>
              <a:rPr lang="ru-RU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ООО «Лаборатория будущего» основано в 2011 году и находится в России, в городе Екатеринбурге. </a:t>
            </a:r>
            <a:endParaRPr lang="en-US" sz="16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47" name="Rectangle 12"/>
          <p:cNvSpPr/>
          <p:nvPr/>
        </p:nvSpPr>
        <p:spPr>
          <a:xfrm>
            <a:off x="363420" y="3186311"/>
            <a:ext cx="1814172" cy="1762815"/>
          </a:xfrm>
          <a:prstGeom prst="rect">
            <a:avLst/>
          </a:prstGeom>
          <a:noFill/>
          <a:ln w="38100">
            <a:solidFill>
              <a:srgbClr val="1153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9860" y="3854202"/>
            <a:ext cx="1610465" cy="48513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50</a:t>
            </a:r>
            <a:endParaRPr lang="en-US" sz="36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3" name="Rectangle 12"/>
          <p:cNvSpPr/>
          <p:nvPr/>
        </p:nvSpPr>
        <p:spPr>
          <a:xfrm>
            <a:off x="2290173" y="3192023"/>
            <a:ext cx="1814172" cy="1762815"/>
          </a:xfrm>
          <a:prstGeom prst="rect">
            <a:avLst/>
          </a:prstGeom>
          <a:noFill/>
          <a:ln w="38100">
            <a:solidFill>
              <a:srgbClr val="1153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382302" y="5271313"/>
            <a:ext cx="1612275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914321"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Действующие патенты и патентные заявки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7" name="Rectangle 12"/>
          <p:cNvSpPr/>
          <p:nvPr/>
        </p:nvSpPr>
        <p:spPr>
          <a:xfrm>
            <a:off x="4261036" y="3199795"/>
            <a:ext cx="1814172" cy="1762815"/>
          </a:xfrm>
          <a:prstGeom prst="rect">
            <a:avLst/>
          </a:prstGeom>
          <a:noFill/>
          <a:ln w="38100">
            <a:solidFill>
              <a:srgbClr val="1153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64919" y="5271313"/>
            <a:ext cx="1612275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914321"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Офисы в России и мире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1" name="Rectangle 12"/>
          <p:cNvSpPr/>
          <p:nvPr/>
        </p:nvSpPr>
        <p:spPr>
          <a:xfrm>
            <a:off x="10067767" y="3222154"/>
            <a:ext cx="1814172" cy="1762815"/>
          </a:xfrm>
          <a:prstGeom prst="rect">
            <a:avLst/>
          </a:prstGeom>
          <a:noFill/>
          <a:ln w="38100">
            <a:solidFill>
              <a:srgbClr val="1153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9964505" y="5243989"/>
            <a:ext cx="201888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914321">
              <a:defRPr/>
            </a:pP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Дроны в наличии</a:t>
            </a:r>
            <a:endParaRPr lang="en-US" sz="15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5" name="Rectangle 12"/>
          <p:cNvSpPr/>
          <p:nvPr/>
        </p:nvSpPr>
        <p:spPr>
          <a:xfrm>
            <a:off x="6231899" y="3204550"/>
            <a:ext cx="1814172" cy="1762815"/>
          </a:xfrm>
          <a:prstGeom prst="rect">
            <a:avLst/>
          </a:prstGeom>
          <a:noFill/>
          <a:ln w="38100">
            <a:solidFill>
              <a:srgbClr val="1153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255547" y="5259981"/>
            <a:ext cx="1893785" cy="107721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914321"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Собственные специализированные испытательные полигоны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9" name="Rectangle 12"/>
          <p:cNvSpPr/>
          <p:nvPr/>
        </p:nvSpPr>
        <p:spPr>
          <a:xfrm>
            <a:off x="8149833" y="3222154"/>
            <a:ext cx="1814172" cy="1762815"/>
          </a:xfrm>
          <a:prstGeom prst="rect">
            <a:avLst/>
          </a:prstGeom>
          <a:noFill/>
          <a:ln w="38100">
            <a:solidFill>
              <a:srgbClr val="1153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250781" y="5266086"/>
            <a:ext cx="1612275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914321"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Привлечено Инвестиций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5284" y="5266086"/>
            <a:ext cx="20506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21"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Квалифицированные сотрудники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414082" y="3854202"/>
            <a:ext cx="1610465" cy="48513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5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0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396076" y="3864163"/>
            <a:ext cx="1610465" cy="48513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3</a:t>
            </a:r>
            <a:endParaRPr lang="en-US" sz="36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64176" y="3917924"/>
            <a:ext cx="1610465" cy="48513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2</a:t>
            </a:r>
            <a:endParaRPr lang="en-US" sz="36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438801" y="3892718"/>
            <a:ext cx="1236236" cy="4851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$</a:t>
            </a: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10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М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0168715" y="3919700"/>
            <a:ext cx="1610465" cy="48513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50</a:t>
            </a:r>
            <a:endParaRPr lang="en-US" sz="36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7FD9B1B-4554-4F2C-B616-920B2583F4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041" y="178256"/>
            <a:ext cx="2362384" cy="8027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2212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5">
            <a:extLst>
              <a:ext uri="{FF2B5EF4-FFF2-40B4-BE49-F238E27FC236}">
                <a16:creationId xmlns:a16="http://schemas.microsoft.com/office/drawing/2014/main" id="{AE827E1C-6A31-49D8-B6CC-E4793D601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1775" y="134938"/>
            <a:ext cx="5302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400"/>
          </a:p>
          <a:p>
            <a:pPr eaLnBrk="1" hangingPunct="1"/>
            <a:endParaRPr lang="ru-RU" altLang="ru-RU" sz="2400"/>
          </a:p>
        </p:txBody>
      </p:sp>
      <p:sp>
        <p:nvSpPr>
          <p:cNvPr id="2052" name="Нижний колонтитул 3">
            <a:extLst>
              <a:ext uri="{FF2B5EF4-FFF2-40B4-BE49-F238E27FC236}">
                <a16:creationId xmlns:a16="http://schemas.microsoft.com/office/drawing/2014/main" id="{E5E110B9-EDF4-4F10-BF83-4BB22412FCE5}"/>
              </a:ext>
            </a:extLst>
          </p:cNvPr>
          <p:cNvSpPr txBox="1">
            <a:spLocks/>
          </p:cNvSpPr>
          <p:nvPr/>
        </p:nvSpPr>
        <p:spPr bwMode="auto">
          <a:xfrm>
            <a:off x="4486275" y="3272285"/>
            <a:ext cx="21653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200"/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D56C9E0D-ACE8-4B6B-9CD3-8D75EB204F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695954"/>
              </p:ext>
            </p:extLst>
          </p:nvPr>
        </p:nvGraphicFramePr>
        <p:xfrm>
          <a:off x="350223" y="1144639"/>
          <a:ext cx="11604287" cy="5545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8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5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19361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ru-RU" sz="1600" b="1" kern="1200" spc="1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Комплексная диагностика линий электропередачи</a:t>
                      </a:r>
                    </a:p>
                    <a:p>
                      <a:pPr marL="0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ru-RU" sz="160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ru-RU" sz="16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Виды работ: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Сканирование: 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                                                         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изуальное, магнитное,                                                                             лазерное, УФК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тепловизионное</a:t>
                      </a: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Ежегодный осмотр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Выявление дефектов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Оцифровка ВЛ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None/>
                      </a:pPr>
                      <a:endParaRPr lang="ru-RU" sz="1600" b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451" marR="42451" marT="21225" marB="21225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ru-RU" sz="1600" b="1" kern="1200" spc="1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Техническое обслуживание линий электропередачи</a:t>
                      </a:r>
                    </a:p>
                    <a:p>
                      <a:pPr marL="0" indent="0" algn="ctr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ru-RU" sz="1600" b="1" kern="1200" spc="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ru-RU" sz="16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Виды работ: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Очистка провода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Нанесение покрытий </a:t>
                      </a:r>
                    </a:p>
                    <a:p>
                      <a:pPr marL="0" indent="271463">
                        <a:buFont typeface="Wingdings" panose="05000000000000000000" pitchFamily="2" charset="2"/>
                        <a:buNone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(антиобледелительных, </a:t>
                      </a:r>
                    </a:p>
                    <a:p>
                      <a:pPr marL="0" indent="271463">
                        <a:buFont typeface="Wingdings" panose="05000000000000000000" pitchFamily="2" charset="2"/>
                        <a:buNone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антикоррозийных)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Очистка провода от                                                                           гололеда</a:t>
                      </a:r>
                    </a:p>
                    <a:p>
                      <a:pPr marL="0" indent="271463">
                        <a:buFont typeface="Wingdings" panose="05000000000000000000" pitchFamily="2" charset="2"/>
                        <a:buNone/>
                      </a:pPr>
                      <a:endParaRPr lang="ru-RU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451" marR="42451" marT="21225" marB="21225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ru-RU" sz="1600" b="1" kern="1200" spc="1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Визуальный осмотр линий электропередачи</a:t>
                      </a:r>
                    </a:p>
                    <a:p>
                      <a:pPr marL="0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ru-RU" sz="160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ru-RU" sz="16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Виды работ: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Визуальное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сканирование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проводов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и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грозотросов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ru-RU" sz="1600" b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451" marR="42451" marT="21225" marB="21225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ru-RU" sz="1600" b="1" kern="1200" spc="1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Локальный ремонт линий электропередачи</a:t>
                      </a:r>
                    </a:p>
                    <a:p>
                      <a:pPr marL="0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ru-RU" sz="160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ru-RU" sz="16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Виды работ: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Установка ремонтных </a:t>
                      </a:r>
                    </a:p>
                    <a:p>
                      <a:pPr marL="0" indent="271463">
                        <a:buFont typeface="Wingdings" panose="05000000000000000000" pitchFamily="2" charset="2"/>
                        <a:buNone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зажимов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муфт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Установка датчиков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Установка сигнальных                                                                              шаров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Монтаж грозотроса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Установка заземления</a:t>
                      </a:r>
                      <a:endParaRPr lang="ru-RU" sz="1600" b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451" marR="42451" marT="21225" marB="21225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64" name="Прямоугольник 1">
            <a:extLst>
              <a:ext uri="{FF2B5EF4-FFF2-40B4-BE49-F238E27FC236}">
                <a16:creationId xmlns:a16="http://schemas.microsoft.com/office/drawing/2014/main" id="{3DD78A05-4E60-46E5-8317-BABB1D39E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1713" y="3578308"/>
            <a:ext cx="175714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300" dirty="0"/>
              <a:t>Канатоход Стрекоза</a:t>
            </a:r>
          </a:p>
        </p:txBody>
      </p:sp>
      <p:sp>
        <p:nvSpPr>
          <p:cNvPr id="2065" name="Прямоугольник 15">
            <a:extLst>
              <a:ext uri="{FF2B5EF4-FFF2-40B4-BE49-F238E27FC236}">
                <a16:creationId xmlns:a16="http://schemas.microsoft.com/office/drawing/2014/main" id="{26244FE9-BC54-4026-A4FC-936E28B5F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8711" y="3573694"/>
            <a:ext cx="1405834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300" dirty="0"/>
              <a:t>Канатоход Паук</a:t>
            </a:r>
          </a:p>
        </p:txBody>
      </p:sp>
      <p:sp>
        <p:nvSpPr>
          <p:cNvPr id="2066" name="Прямоугольник 21">
            <a:extLst>
              <a:ext uri="{FF2B5EF4-FFF2-40B4-BE49-F238E27FC236}">
                <a16:creationId xmlns:a16="http://schemas.microsoft.com/office/drawing/2014/main" id="{A95FAD77-044A-4B91-A89F-B8B102900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4989" y="6278505"/>
            <a:ext cx="1436547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300" dirty="0"/>
              <a:t>Канатоход Муха</a:t>
            </a:r>
          </a:p>
        </p:txBody>
      </p:sp>
      <p:sp>
        <p:nvSpPr>
          <p:cNvPr id="2067" name="Прямоугольник 22">
            <a:extLst>
              <a:ext uri="{FF2B5EF4-FFF2-40B4-BE49-F238E27FC236}">
                <a16:creationId xmlns:a16="http://schemas.microsoft.com/office/drawing/2014/main" id="{1FB3BC88-3907-45F1-A9DD-27ECBA751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2418" y="6307921"/>
            <a:ext cx="1718419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300" dirty="0"/>
              <a:t>Канатоход Муравей</a:t>
            </a:r>
          </a:p>
        </p:txBody>
      </p:sp>
      <p:pic>
        <p:nvPicPr>
          <p:cNvPr id="2070" name="Picture 29" descr="C:\Users\Дом\Downloads\CW-55.jpg">
            <a:extLst>
              <a:ext uri="{FF2B5EF4-FFF2-40B4-BE49-F238E27FC236}">
                <a16:creationId xmlns:a16="http://schemas.microsoft.com/office/drawing/2014/main" id="{27940B4F-B215-4C2A-A030-FF23E2486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2" t="19945" r="5014"/>
          <a:stretch>
            <a:fillRect/>
          </a:stretch>
        </p:blipFill>
        <p:spPr bwMode="auto">
          <a:xfrm>
            <a:off x="8696941" y="1718535"/>
            <a:ext cx="31369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1" name="Picture 30" descr="C:\Users\Дом\Downloads\CW-17.jpg">
            <a:extLst>
              <a:ext uri="{FF2B5EF4-FFF2-40B4-BE49-F238E27FC236}">
                <a16:creationId xmlns:a16="http://schemas.microsoft.com/office/drawing/2014/main" id="{A989288A-A615-452A-A081-5330AD83E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5" t="11124" r="903" b="461"/>
          <a:stretch>
            <a:fillRect/>
          </a:stretch>
        </p:blipFill>
        <p:spPr bwMode="auto">
          <a:xfrm>
            <a:off x="2943224" y="1722504"/>
            <a:ext cx="3101975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2" name="Picture 31" descr="C:\Users\Дом\Downloads\CW-43.jpg">
            <a:extLst>
              <a:ext uri="{FF2B5EF4-FFF2-40B4-BE49-F238E27FC236}">
                <a16:creationId xmlns:a16="http://schemas.microsoft.com/office/drawing/2014/main" id="{CC3DCD64-6C62-4AE2-8480-073B8DAD5E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6"/>
          <a:stretch/>
        </p:blipFill>
        <p:spPr bwMode="auto">
          <a:xfrm>
            <a:off x="2932112" y="4508205"/>
            <a:ext cx="3108325" cy="1753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3" name="Picture 32" descr="C:\Users\Дом\Downloads\CW-24.jpg">
            <a:extLst>
              <a:ext uri="{FF2B5EF4-FFF2-40B4-BE49-F238E27FC236}">
                <a16:creationId xmlns:a16="http://schemas.microsoft.com/office/drawing/2014/main" id="{CA98D371-3D53-40E0-A2AB-880868881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2" t="16487" r="5681" b="10118"/>
          <a:stretch>
            <a:fillRect/>
          </a:stretch>
        </p:blipFill>
        <p:spPr bwMode="auto">
          <a:xfrm>
            <a:off x="8696941" y="4482406"/>
            <a:ext cx="3152775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6E85FCE-CB04-4083-B5B1-63675BD9711A}"/>
              </a:ext>
            </a:extLst>
          </p:cNvPr>
          <p:cNvSpPr/>
          <p:nvPr/>
        </p:nvSpPr>
        <p:spPr>
          <a:xfrm>
            <a:off x="547689" y="183812"/>
            <a:ext cx="11286152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 для энергетики</a:t>
            </a:r>
            <a:endParaRPr lang="ru-RU" sz="4000" b="1" dirty="0">
              <a:solidFill>
                <a:schemeClr val="accent1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D70FC9-5867-4E33-87C2-AFFAEA1E6C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041" y="178256"/>
            <a:ext cx="2362384" cy="802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5">
            <a:extLst>
              <a:ext uri="{FF2B5EF4-FFF2-40B4-BE49-F238E27FC236}">
                <a16:creationId xmlns:a16="http://schemas.microsoft.com/office/drawing/2014/main" id="{AE827E1C-6A31-49D8-B6CC-E4793D601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1775" y="134938"/>
            <a:ext cx="5302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400"/>
          </a:p>
          <a:p>
            <a:pPr eaLnBrk="1" hangingPunct="1"/>
            <a:endParaRPr lang="ru-RU" altLang="ru-RU" sz="2400"/>
          </a:p>
        </p:txBody>
      </p:sp>
      <p:sp>
        <p:nvSpPr>
          <p:cNvPr id="2052" name="Нижний колонтитул 3">
            <a:extLst>
              <a:ext uri="{FF2B5EF4-FFF2-40B4-BE49-F238E27FC236}">
                <a16:creationId xmlns:a16="http://schemas.microsoft.com/office/drawing/2014/main" id="{E5E110B9-EDF4-4F10-BF83-4BB22412FCE5}"/>
              </a:ext>
            </a:extLst>
          </p:cNvPr>
          <p:cNvSpPr txBox="1">
            <a:spLocks/>
          </p:cNvSpPr>
          <p:nvPr/>
        </p:nvSpPr>
        <p:spPr bwMode="auto">
          <a:xfrm>
            <a:off x="4486275" y="3272285"/>
            <a:ext cx="21653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200"/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D56C9E0D-ACE8-4B6B-9CD3-8D75EB204F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323004"/>
              </p:ext>
            </p:extLst>
          </p:nvPr>
        </p:nvGraphicFramePr>
        <p:xfrm>
          <a:off x="350223" y="1144639"/>
          <a:ext cx="11604287" cy="5545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8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5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19361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ru-RU" sz="1600" b="1" kern="1200" spc="1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Легкий БПЛА для видеосъемки</a:t>
                      </a:r>
                    </a:p>
                    <a:p>
                      <a:pPr marL="0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ru-RU" sz="160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ru-RU" sz="16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Виды работ:</a:t>
                      </a:r>
                    </a:p>
                    <a:p>
                      <a:pPr marL="0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ru-RU" sz="16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Видеосъемка 5 км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Стыковка с проводом ВЛ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Установка объектов на ВЛ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Снятие объектов с провода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Сбор грузов весом до 0,6 кг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None/>
                      </a:pPr>
                      <a:endParaRPr lang="ru-RU" sz="1600" b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451" marR="42451" marT="21225" marB="21225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ru-RU" sz="1600" b="1" kern="1200" spc="1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Многофункциональный БПЛА</a:t>
                      </a:r>
                    </a:p>
                    <a:p>
                      <a:pPr marL="0" indent="0" algn="ctr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ru-RU" sz="1600" b="1" kern="1200" spc="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ru-RU" sz="16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Виды работ:</a:t>
                      </a:r>
                    </a:p>
                    <a:p>
                      <a:pPr marL="0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ru-RU" sz="16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Видеосъемка 5 км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Стыковка с проводом ВЛ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Установка объектов на ВЛ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Снятие объектов с провода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Сбор грузов весом до 3,9 кг</a:t>
                      </a:r>
                    </a:p>
                    <a:p>
                      <a:pPr marL="0" indent="271463">
                        <a:buFont typeface="Wingdings" panose="05000000000000000000" pitchFamily="2" charset="2"/>
                        <a:buNone/>
                      </a:pPr>
                      <a:endParaRPr lang="ru-RU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451" marR="42451" marT="21225" marB="21225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2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ru-RU" sz="100" b="1" kern="1200" spc="10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ctr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ru-RU" sz="1600" b="1" kern="1200" spc="1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Тяжелый БПЛА для переноса грузов</a:t>
                      </a:r>
                    </a:p>
                    <a:p>
                      <a:pPr marL="0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ru-RU" sz="160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ru-RU" sz="16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Виды работ:</a:t>
                      </a:r>
                    </a:p>
                    <a:p>
                      <a:pPr marL="0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ru-RU" sz="16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Видеосъемка 5 км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Стыковка с проводом ВЛ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Движение по проводу ВЛ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Транспортировка грузов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Сброс грузов весом до 10 кг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ru-RU" sz="1600" b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451" marR="42451" marT="21225" marB="21225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ru-RU" sz="100" b="1" kern="1200" spc="10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ctr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ru-RU" sz="1600" b="1" kern="1200" spc="1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Легкий </a:t>
                      </a:r>
                      <a:r>
                        <a:rPr lang="en-US" sz="1600" b="1" kern="1200" spc="1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FPV-</a:t>
                      </a:r>
                      <a:r>
                        <a:rPr lang="ru-RU" sz="1600" b="1" kern="1200" spc="1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дрон</a:t>
                      </a:r>
                      <a:endParaRPr lang="ru-RU" sz="160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ru-RU" sz="16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ru-RU" sz="160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Виды работ:</a:t>
                      </a:r>
                    </a:p>
                    <a:p>
                      <a:pPr marL="0" indent="0" algn="l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ru-RU" sz="16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Высокоскоростной полет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Управление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FPV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Перенос грузов до 2 кг</a:t>
                      </a:r>
                      <a:endParaRPr lang="ru-RU" sz="1600" b="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451" marR="42451" marT="21225" marB="21225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64" name="Прямоугольник 1">
            <a:extLst>
              <a:ext uri="{FF2B5EF4-FFF2-40B4-BE49-F238E27FC236}">
                <a16:creationId xmlns:a16="http://schemas.microsoft.com/office/drawing/2014/main" id="{3DD78A05-4E60-46E5-8317-BABB1D39E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3314" y="3742793"/>
            <a:ext cx="100309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300" dirty="0"/>
              <a:t>Шмель М3</a:t>
            </a:r>
          </a:p>
        </p:txBody>
      </p:sp>
      <p:sp>
        <p:nvSpPr>
          <p:cNvPr id="2065" name="Прямоугольник 15">
            <a:extLst>
              <a:ext uri="{FF2B5EF4-FFF2-40B4-BE49-F238E27FC236}">
                <a16:creationId xmlns:a16="http://schemas.microsoft.com/office/drawing/2014/main" id="{26244FE9-BC54-4026-A4FC-936E28B5F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7460" y="3709548"/>
            <a:ext cx="862737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300" dirty="0"/>
              <a:t>Муха М1</a:t>
            </a:r>
          </a:p>
        </p:txBody>
      </p:sp>
      <p:sp>
        <p:nvSpPr>
          <p:cNvPr id="2066" name="Прямоугольник 21">
            <a:extLst>
              <a:ext uri="{FF2B5EF4-FFF2-40B4-BE49-F238E27FC236}">
                <a16:creationId xmlns:a16="http://schemas.microsoft.com/office/drawing/2014/main" id="{A95FAD77-044A-4B91-A89F-B8B102900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0723" y="6414475"/>
            <a:ext cx="86568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300" dirty="0"/>
              <a:t>Муравей</a:t>
            </a:r>
          </a:p>
        </p:txBody>
      </p:sp>
      <p:sp>
        <p:nvSpPr>
          <p:cNvPr id="2067" name="Прямоугольник 22">
            <a:extLst>
              <a:ext uri="{FF2B5EF4-FFF2-40B4-BE49-F238E27FC236}">
                <a16:creationId xmlns:a16="http://schemas.microsoft.com/office/drawing/2014/main" id="{1FB3BC88-3907-45F1-A9DD-27ECBA751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6969" y="6416878"/>
            <a:ext cx="67678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300" dirty="0"/>
              <a:t>Комар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6E85FCE-CB04-4083-B5B1-63675BD9711A}"/>
              </a:ext>
            </a:extLst>
          </p:cNvPr>
          <p:cNvSpPr/>
          <p:nvPr/>
        </p:nvSpPr>
        <p:spPr>
          <a:xfrm>
            <a:off x="2214879" y="100812"/>
            <a:ext cx="7431723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 для задач обеспечения технологического суверенитета</a:t>
            </a:r>
            <a:endParaRPr lang="ru-RU" sz="2800" b="1" dirty="0">
              <a:solidFill>
                <a:schemeClr val="accent1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E973580-7DA5-4959-A302-F7F749AB29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7" b="10473"/>
          <a:stretch/>
        </p:blipFill>
        <p:spPr bwMode="auto">
          <a:xfrm>
            <a:off x="3412281" y="1694263"/>
            <a:ext cx="2614599" cy="2015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04B64D2-FB23-401F-88DB-621AAC24B0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574" y="1683924"/>
            <a:ext cx="2590601" cy="2035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390E951-C9C0-402A-B776-7F15FC00CC0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19" b="4039"/>
          <a:stretch/>
        </p:blipFill>
        <p:spPr bwMode="auto">
          <a:xfrm>
            <a:off x="3423159" y="4431231"/>
            <a:ext cx="2582840" cy="2015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0DED705-B999-4697-8204-11C1BE4BCA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1334" y="4470273"/>
            <a:ext cx="2582841" cy="193720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EE5203C-78E5-4F90-AB97-3953E1FF64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041" y="178256"/>
            <a:ext cx="2362384" cy="8027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0120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5C4A1D7-29B3-4163-8AD1-A46A5CE9AB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0"/>
          <a:stretch/>
        </p:blipFill>
        <p:spPr>
          <a:xfrm>
            <a:off x="144132" y="3840812"/>
            <a:ext cx="4074185" cy="22673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E5573EF-7371-4843-A382-D153D7DE920E}"/>
              </a:ext>
            </a:extLst>
          </p:cNvPr>
          <p:cNvSpPr/>
          <p:nvPr/>
        </p:nvSpPr>
        <p:spPr>
          <a:xfrm>
            <a:off x="1604571" y="261022"/>
            <a:ext cx="87505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Опыт эксплуатации БАС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1B943C-7CBE-42A3-A098-63A6BDD0E7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888"/>
          <a:stretch/>
        </p:blipFill>
        <p:spPr>
          <a:xfrm>
            <a:off x="191539" y="1196768"/>
            <a:ext cx="4039734" cy="22454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sp>
        <p:nvSpPr>
          <p:cNvPr id="16390" name="Прямоугольник 8">
            <a:extLst>
              <a:ext uri="{FF2B5EF4-FFF2-40B4-BE49-F238E27FC236}">
                <a16:creationId xmlns:a16="http://schemas.microsoft.com/office/drawing/2014/main" id="{A6B893AC-9D01-4709-B42E-BCD5ECBF5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838" y="3443445"/>
            <a:ext cx="39147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Работы в </a:t>
            </a:r>
            <a:r>
              <a:rPr lang="en-US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TEIAS</a:t>
            </a: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Турция</a:t>
            </a:r>
          </a:p>
        </p:txBody>
      </p:sp>
      <p:sp>
        <p:nvSpPr>
          <p:cNvPr id="16392" name="Прямоугольник 10">
            <a:extLst>
              <a:ext uri="{FF2B5EF4-FFF2-40B4-BE49-F238E27FC236}">
                <a16:creationId xmlns:a16="http://schemas.microsoft.com/office/drawing/2014/main" id="{6CB3C36F-21B5-46BE-8EDB-06EF24102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4625" y="6174573"/>
            <a:ext cx="46212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Работы в</a:t>
            </a:r>
            <a:r>
              <a:rPr lang="en-US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ОАО МРСК Урала, Россия</a:t>
            </a:r>
          </a:p>
        </p:txBody>
      </p:sp>
      <p:sp>
        <p:nvSpPr>
          <p:cNvPr id="16393" name="Прямоугольник 12">
            <a:extLst>
              <a:ext uri="{FF2B5EF4-FFF2-40B4-BE49-F238E27FC236}">
                <a16:creationId xmlns:a16="http://schemas.microsoft.com/office/drawing/2014/main" id="{2E2DED11-8641-4933-8873-718E7A303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0013" y="3441857"/>
            <a:ext cx="46212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Работы в</a:t>
            </a:r>
            <a:r>
              <a:rPr lang="en-US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АО МРСК С-З, Россия</a:t>
            </a:r>
          </a:p>
        </p:txBody>
      </p:sp>
      <p:sp>
        <p:nvSpPr>
          <p:cNvPr id="16397" name="Прямоугольник 16">
            <a:extLst>
              <a:ext uri="{FF2B5EF4-FFF2-40B4-BE49-F238E27FC236}">
                <a16:creationId xmlns:a16="http://schemas.microsoft.com/office/drawing/2014/main" id="{A757AF2A-18FC-4745-B720-A3DE46F9D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1912" y="6176640"/>
            <a:ext cx="46212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Работы в</a:t>
            </a:r>
            <a:r>
              <a:rPr lang="en-US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АО АЖК, Казахстан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92880A6-847A-407D-B5BB-051C19EDBE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16074" b="3741"/>
          <a:stretch/>
        </p:blipFill>
        <p:spPr>
          <a:xfrm>
            <a:off x="4305134" y="3856493"/>
            <a:ext cx="3820964" cy="22978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ED0FFF-88B4-485B-AEFE-D48BE36AB8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923" t="35786" b="32289"/>
          <a:stretch/>
        </p:blipFill>
        <p:spPr>
          <a:xfrm>
            <a:off x="4326400" y="1205240"/>
            <a:ext cx="3771240" cy="22368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  <p:sp>
        <p:nvSpPr>
          <p:cNvPr id="19" name="Прямоугольник 14">
            <a:extLst>
              <a:ext uri="{FF2B5EF4-FFF2-40B4-BE49-F238E27FC236}">
                <a16:creationId xmlns:a16="http://schemas.microsoft.com/office/drawing/2014/main" id="{9A236363-A3AA-4E62-AE0E-162590EF7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7050" y="3473450"/>
            <a:ext cx="3854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Saudi Electricity Company</a:t>
            </a: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KSA</a:t>
            </a: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202</a:t>
            </a:r>
            <a:r>
              <a:rPr lang="en-US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alt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5">
            <a:extLst>
              <a:ext uri="{FF2B5EF4-FFF2-40B4-BE49-F238E27FC236}">
                <a16:creationId xmlns:a16="http://schemas.microsoft.com/office/drawing/2014/main" id="{C9613AD3-E25F-4406-8CE4-EC31FE297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1188" y="6232525"/>
            <a:ext cx="38179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EVN NPT, </a:t>
            </a: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Вьетнам 20</a:t>
            </a:r>
            <a:r>
              <a:rPr lang="en-US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endParaRPr lang="ru-RU" alt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84864F0-3442-46C2-821D-38EB993B422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4962"/>
          <a:stretch/>
        </p:blipFill>
        <p:spPr>
          <a:xfrm>
            <a:off x="8220073" y="1168197"/>
            <a:ext cx="3808732" cy="227403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2EA9CBC-5EC3-48B6-9A9E-DFB63922621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3192" b="15861"/>
          <a:stretch/>
        </p:blipFill>
        <p:spPr>
          <a:xfrm>
            <a:off x="8229917" y="3856493"/>
            <a:ext cx="3770313" cy="229787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5A34A84-B835-40B1-A105-D914A035401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041" y="178256"/>
            <a:ext cx="2362384" cy="8027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5199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297259"/>
            <a:ext cx="10039811" cy="55399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3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 обучения в области БАС - Академия БАС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38369C1-8927-4AFC-A0D1-7CE02A3EB6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6" b="48951"/>
          <a:stretch/>
        </p:blipFill>
        <p:spPr>
          <a:xfrm>
            <a:off x="386249" y="1589434"/>
            <a:ext cx="5755823" cy="481008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8B681D9-76FB-4D32-98D0-875698C6A6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19" b="12592"/>
          <a:stretch/>
        </p:blipFill>
        <p:spPr>
          <a:xfrm>
            <a:off x="6289476" y="1563158"/>
            <a:ext cx="5564557" cy="4810079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AA5280D-A4D9-403F-B0C6-0ABB5CF1CFE1}"/>
              </a:ext>
            </a:extLst>
          </p:cNvPr>
          <p:cNvSpPr/>
          <p:nvPr/>
        </p:nvSpPr>
        <p:spPr>
          <a:xfrm>
            <a:off x="265034" y="1101457"/>
            <a:ext cx="11175125" cy="400101"/>
          </a:xfrm>
          <a:prstGeom prst="rect">
            <a:avLst/>
          </a:prstGeom>
          <a:noFill/>
        </p:spPr>
        <p:txBody>
          <a:bodyPr wrap="square" lIns="91433" tIns="45716" rIns="91433" bIns="45716">
            <a:spAutoFit/>
          </a:bodyPr>
          <a:lstStyle/>
          <a:p>
            <a:pPr defTabSz="914321">
              <a:defRPr/>
            </a:pPr>
            <a:r>
              <a:rPr lang="ru-RU" sz="2000" b="1" spc="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Учебные программы: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5FA7018-8EED-4C05-AFE5-2846A61394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845" y="178256"/>
            <a:ext cx="2173580" cy="7385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2166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AB7EF3D-E713-49E0-B734-A0B319CF3A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417" y="110479"/>
            <a:ext cx="3905606" cy="218800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C860AE9-DCE2-4793-8915-E1285B6433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417" y="2326126"/>
            <a:ext cx="3905606" cy="219690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109DEB-DDE7-4DE5-B30F-EAA9A61F8A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850" y="110478"/>
            <a:ext cx="3752509" cy="667112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8111A3-ADAA-418A-A752-6E215C4498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83" y="92997"/>
            <a:ext cx="3905606" cy="219690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40A958C-6500-4A5A-B603-E3039F158BF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9" b="31475"/>
          <a:stretch/>
        </p:blipFill>
        <p:spPr bwMode="auto">
          <a:xfrm>
            <a:off x="9675405" y="196152"/>
            <a:ext cx="2146190" cy="7826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99D01AE-05D8-485E-BC39-F5FF4A384D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982" y="2326126"/>
            <a:ext cx="3905603" cy="2196902"/>
          </a:xfrm>
          <a:prstGeom prst="rect">
            <a:avLst/>
          </a:prstGeom>
        </p:spPr>
      </p:pic>
      <p:pic>
        <p:nvPicPr>
          <p:cNvPr id="15" name="Рисунок 2">
            <a:extLst>
              <a:ext uri="{FF2B5EF4-FFF2-40B4-BE49-F238E27FC236}">
                <a16:creationId xmlns:a16="http://schemas.microsoft.com/office/drawing/2014/main" id="{1A979DE8-0301-482B-9044-3FA995405A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8" t="10887" r="17946" b="35955"/>
          <a:stretch/>
        </p:blipFill>
        <p:spPr bwMode="auto">
          <a:xfrm>
            <a:off x="4209418" y="4550670"/>
            <a:ext cx="3905606" cy="2222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A775FF-1DCD-4D6E-B52F-087CDFD37F3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" r="13996"/>
          <a:stretch/>
        </p:blipFill>
        <p:spPr>
          <a:xfrm>
            <a:off x="273979" y="4550670"/>
            <a:ext cx="3905606" cy="2208588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59757FCF-BE9E-4686-AF26-9B9BB9DE65A7}"/>
              </a:ext>
            </a:extLst>
          </p:cNvPr>
          <p:cNvSpPr txBox="1"/>
          <p:nvPr/>
        </p:nvSpPr>
        <p:spPr>
          <a:xfrm>
            <a:off x="273979" y="4261418"/>
            <a:ext cx="292370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Специализированные полигоны с макетами боевой техники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7649136B-33FA-4F4D-B815-A63CFD54623A}"/>
              </a:ext>
            </a:extLst>
          </p:cNvPr>
          <p:cNvSpPr txBox="1"/>
          <p:nvPr/>
        </p:nvSpPr>
        <p:spPr>
          <a:xfrm>
            <a:off x="7133064" y="4382961"/>
            <a:ext cx="196391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Опытные инструкторы</a:t>
            </a: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CABE8C40-1BF6-4B1D-BB36-533F96B6B08E}"/>
              </a:ext>
            </a:extLst>
          </p:cNvPr>
          <p:cNvSpPr txBox="1"/>
          <p:nvPr/>
        </p:nvSpPr>
        <p:spPr>
          <a:xfrm>
            <a:off x="1626549" y="2132909"/>
            <a:ext cx="314226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Собственные обучающие симуляторы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67F8DD89-C3FC-430E-9B1B-CC1F241CF610}"/>
              </a:ext>
            </a:extLst>
          </p:cNvPr>
          <p:cNvSpPr txBox="1"/>
          <p:nvPr/>
        </p:nvSpPr>
        <p:spPr>
          <a:xfrm>
            <a:off x="4176111" y="6475802"/>
            <a:ext cx="242090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Обучение мобилизованных</a:t>
            </a:r>
          </a:p>
        </p:txBody>
      </p:sp>
    </p:spTree>
    <p:extLst>
      <p:ext uri="{BB962C8B-B14F-4D97-AF65-F5344CB8AC3E}">
        <p14:creationId xmlns:p14="http://schemas.microsoft.com/office/powerpoint/2010/main" val="4184780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1010E9D-C50A-4D08-A04C-56718253DD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9" b="23382"/>
          <a:stretch/>
        </p:blipFill>
        <p:spPr>
          <a:xfrm>
            <a:off x="0" y="0"/>
            <a:ext cx="6780632" cy="334884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65235DA-6ED6-4840-9FF0-C4DF008446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50" b="8805"/>
          <a:stretch>
            <a:fillRect/>
          </a:stretch>
        </p:blipFill>
        <p:spPr>
          <a:xfrm>
            <a:off x="0" y="3372592"/>
            <a:ext cx="6778000" cy="3485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2D2DAAB-89C6-48F7-86F8-29BAE9F52A9D}"/>
              </a:ext>
            </a:extLst>
          </p:cNvPr>
          <p:cNvSpPr/>
          <p:nvPr/>
        </p:nvSpPr>
        <p:spPr>
          <a:xfrm>
            <a:off x="6804560" y="0"/>
            <a:ext cx="519932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 descr="E:\ArchG\Work1\Бизнес\Лаборатория будущего\Мероприятия\2014\Защита проектов 6 июня 2014\Фото\Участники РиА 2014\Эксперты\Шастин А.Г.3.jpg">
            <a:extLst>
              <a:ext uri="{FF2B5EF4-FFF2-40B4-BE49-F238E27FC236}">
                <a16:creationId xmlns:a16="http://schemas.microsoft.com/office/drawing/2014/main" id="{9CE47F15-A10B-4AA5-A55B-05E871F92D1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4350" y="3915973"/>
            <a:ext cx="1077852" cy="130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111C92A-0609-498C-B24A-C68B8FAD9AA8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28"/>
          <a:stretch>
            <a:fillRect/>
          </a:stretch>
        </p:blipFill>
        <p:spPr>
          <a:xfrm>
            <a:off x="10909480" y="5277524"/>
            <a:ext cx="1120223" cy="135056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FFD1F97-FD81-456D-821C-5DD01CE69C6F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6" r="16632" b="5510"/>
          <a:stretch/>
        </p:blipFill>
        <p:spPr>
          <a:xfrm>
            <a:off x="10904349" y="2567208"/>
            <a:ext cx="1065978" cy="1287650"/>
          </a:xfrm>
          <a:prstGeom prst="rect">
            <a:avLst/>
          </a:prstGeom>
        </p:spPr>
      </p:pic>
      <p:sp>
        <p:nvSpPr>
          <p:cNvPr id="23" name="TextBox 16">
            <a:extLst>
              <a:ext uri="{FF2B5EF4-FFF2-40B4-BE49-F238E27FC236}">
                <a16:creationId xmlns:a16="http://schemas.microsoft.com/office/drawing/2014/main" id="{D7197102-8051-4D84-85C3-F3359D650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6673" y="2533026"/>
            <a:ext cx="4081545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/>
          <a:p>
            <a:pPr marL="8890" marR="283210">
              <a:lnSpc>
                <a:spcPct val="107000"/>
              </a:lnSpc>
              <a:spcBef>
                <a:spcPts val="95"/>
              </a:spcBef>
              <a:spcAft>
                <a:spcPts val="0"/>
              </a:spcAft>
            </a:pPr>
            <a:r>
              <a:rPr lang="ru-RU" sz="1100" b="1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Александр Викторович Лемех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890" marR="283210">
              <a:lnSpc>
                <a:spcPct val="107000"/>
              </a:lnSpc>
              <a:spcBef>
                <a:spcPts val="95"/>
              </a:spcBef>
              <a:spcAft>
                <a:spcPts val="0"/>
              </a:spcAft>
            </a:pPr>
            <a:r>
              <a:rPr lang="ru-RU" sz="1100" b="1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Директор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890">
              <a:lnSpc>
                <a:spcPct val="107000"/>
              </a:lnSpc>
              <a:spcAft>
                <a:spcPts val="0"/>
              </a:spcAft>
            </a:pPr>
            <a:r>
              <a:rPr lang="ru-RU" sz="1100" spc="-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Магистратура в электроэнергетике с отличием, УрФУ</a:t>
            </a:r>
          </a:p>
          <a:p>
            <a:pPr marL="8890">
              <a:lnSpc>
                <a:spcPct val="107000"/>
              </a:lnSpc>
              <a:spcAft>
                <a:spcPts val="0"/>
              </a:spcAft>
            </a:pPr>
            <a:r>
              <a:rPr lang="ru-RU" sz="1100" spc="-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 лет в электроэнергетике, СО ЕЭС России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890" marR="8890">
              <a:lnSpc>
                <a:spcPct val="107000"/>
              </a:lnSpc>
              <a:spcAft>
                <a:spcPts val="0"/>
              </a:spcAft>
            </a:pPr>
            <a:r>
              <a:rPr lang="ru-RU" sz="1100" spc="-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</a:t>
            </a:r>
            <a:r>
              <a:rPr lang="ru-RU" sz="1100" kern="1200" spc="-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+ </a:t>
            </a:r>
            <a:r>
              <a:rPr lang="ru-RU" sz="1100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лет </a:t>
            </a:r>
            <a:r>
              <a:rPr lang="ru-RU" sz="1100" kern="1200" spc="-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1100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робототехнике  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890" marR="8890">
              <a:lnSpc>
                <a:spcPct val="107000"/>
              </a:lnSpc>
              <a:spcAft>
                <a:spcPts val="0"/>
              </a:spcAft>
            </a:pPr>
            <a:r>
              <a:rPr lang="ru-RU" sz="1100" kern="1200" spc="-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10+ </a:t>
            </a:r>
            <a:r>
              <a:rPr lang="ru-RU" sz="1100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лет</a:t>
            </a:r>
            <a:r>
              <a:rPr lang="ru-RU" sz="11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директор в </a:t>
            </a:r>
            <a:r>
              <a:rPr lang="ru-RU" sz="1100" spc="-1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ООО «Лаборатория будущего»</a:t>
            </a:r>
          </a:p>
          <a:p>
            <a:pPr marL="8890" marR="219710">
              <a:lnSpc>
                <a:spcPct val="107000"/>
              </a:lnSpc>
            </a:pPr>
            <a:r>
              <a:rPr lang="ru-RU" sz="1100" spc="-1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MBA, МИРБИС</a:t>
            </a:r>
          </a:p>
          <a:p>
            <a:pPr fontAlgn="base">
              <a:spcAft>
                <a:spcPts val="0"/>
              </a:spcAft>
            </a:pPr>
            <a:r>
              <a:rPr lang="ru-RU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8EF6A916-DEC3-429F-B724-F88A2DEEC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1421" y="5361125"/>
            <a:ext cx="3904297" cy="1239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890" marR="804545">
              <a:lnSpc>
                <a:spcPct val="107000"/>
              </a:lnSpc>
              <a:spcBef>
                <a:spcPts val="95"/>
              </a:spcBef>
              <a:spcAft>
                <a:spcPts val="0"/>
              </a:spcAft>
            </a:pPr>
            <a:r>
              <a:rPr lang="ru-RU" sz="1100" b="1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Алексей Евгеньевич С</a:t>
            </a:r>
            <a:r>
              <a:rPr lang="ru-RU" sz="1100" b="1" kern="1200" spc="-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околов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890" marR="213360">
              <a:lnSpc>
                <a:spcPct val="107000"/>
              </a:lnSpc>
              <a:spcBef>
                <a:spcPts val="95"/>
              </a:spcBef>
              <a:spcAft>
                <a:spcPts val="0"/>
              </a:spcAft>
            </a:pPr>
            <a:r>
              <a:rPr lang="ru-RU" sz="1100" b="1" kern="1200" spc="-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Главный инженер </a:t>
            </a:r>
          </a:p>
          <a:p>
            <a:pPr marL="8890" marR="213360">
              <a:lnSpc>
                <a:spcPct val="107000"/>
              </a:lnSpc>
              <a:spcBef>
                <a:spcPts val="95"/>
              </a:spcBef>
              <a:spcAft>
                <a:spcPts val="0"/>
              </a:spcAft>
            </a:pPr>
            <a:r>
              <a:rPr lang="ru-RU" sz="1100" kern="1200" spc="-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40 + </a:t>
            </a:r>
            <a:r>
              <a:rPr lang="ru-RU" sz="1100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лет </a:t>
            </a:r>
            <a:r>
              <a:rPr lang="ru-RU" sz="1100" kern="1200" spc="-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lang="ru-RU" sz="1100" kern="1200" spc="-4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энергетике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890" marR="8890">
              <a:lnSpc>
                <a:spcPct val="107000"/>
              </a:lnSpc>
              <a:spcAft>
                <a:spcPts val="0"/>
              </a:spcAft>
            </a:pPr>
            <a:r>
              <a:rPr lang="ru-RU" sz="1100" kern="1200" spc="-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ГИП </a:t>
            </a:r>
            <a:r>
              <a:rPr lang="ru-RU" sz="1100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ВЛ 500 кВ, освоение Ямала, Сибири,</a:t>
            </a:r>
            <a:r>
              <a:rPr lang="ru-RU" sz="1100" kern="1200" spc="2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1200" spc="-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ХМАО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890">
              <a:lnSpc>
                <a:spcPct val="107000"/>
              </a:lnSpc>
              <a:spcAft>
                <a:spcPts val="0"/>
              </a:spcAft>
            </a:pPr>
            <a:r>
              <a:rPr lang="ru-RU" sz="1100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10+ лет </a:t>
            </a:r>
            <a:r>
              <a:rPr lang="ru-RU" sz="1100" kern="1200" spc="-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lang="ru-RU" sz="1100" kern="12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Минэнерго Свердловской</a:t>
            </a:r>
            <a:r>
              <a:rPr lang="ru-RU" sz="1100" kern="1200" spc="3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1200" spc="-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области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fontAlgn="base">
              <a:spcAft>
                <a:spcPts val="0"/>
              </a:spcAft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" name="object 15">
            <a:extLst>
              <a:ext uri="{FF2B5EF4-FFF2-40B4-BE49-F238E27FC236}">
                <a16:creationId xmlns:a16="http://schemas.microsoft.com/office/drawing/2014/main" id="{582369C0-0F37-4905-A1FB-DEE70005AF79}"/>
              </a:ext>
            </a:extLst>
          </p:cNvPr>
          <p:cNvSpPr txBox="1"/>
          <p:nvPr/>
        </p:nvSpPr>
        <p:spPr>
          <a:xfrm>
            <a:off x="7059219" y="4012711"/>
            <a:ext cx="3755246" cy="12227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90" marR="320040">
              <a:spcBef>
                <a:spcPts val="95"/>
              </a:spcBef>
              <a:spcAft>
                <a:spcPts val="0"/>
              </a:spcAft>
            </a:pPr>
            <a:r>
              <a:rPr lang="ru-RU" sz="1100" b="1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Арнольд Георгиевич Шастин 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890" marR="320040">
              <a:spcBef>
                <a:spcPts val="95"/>
              </a:spcBef>
              <a:spcAft>
                <a:spcPts val="0"/>
              </a:spcAft>
            </a:pPr>
            <a:r>
              <a:rPr lang="ru-RU" sz="1100" b="1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Научный руководитель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890" marR="320040">
              <a:spcBef>
                <a:spcPts val="95"/>
              </a:spcBef>
              <a:spcAft>
                <a:spcPts val="0"/>
              </a:spcAft>
            </a:pPr>
            <a:r>
              <a:rPr lang="ru-RU" sz="1100" kern="1200" spc="-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д.т.н.,</a:t>
            </a:r>
            <a:r>
              <a:rPr lang="ru-RU" sz="1100" kern="1200" spc="-1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профессор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890" marR="45720">
              <a:spcAft>
                <a:spcPts val="0"/>
              </a:spcAft>
            </a:pPr>
            <a:r>
              <a:rPr lang="ru-RU" sz="1100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40+ лет </a:t>
            </a:r>
            <a:r>
              <a:rPr lang="ru-RU" sz="1100" kern="1200" spc="-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1100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атомной энергетике. 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890" marR="45720">
              <a:spcAft>
                <a:spcPts val="0"/>
              </a:spcAft>
            </a:pPr>
            <a:r>
              <a:rPr lang="ru-RU" sz="1100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Директор</a:t>
            </a:r>
            <a:r>
              <a:rPr lang="ru-RU" sz="11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1200" spc="-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</a:t>
            </a:r>
            <a:r>
              <a:rPr lang="ru-RU" sz="1100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«Атомспецконтроль»:  разработано </a:t>
            </a:r>
            <a:r>
              <a:rPr lang="ru-RU" sz="1100" kern="1200" spc="-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</a:t>
            </a:r>
            <a:r>
              <a:rPr lang="ru-RU" sz="1100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внедрено более 500</a:t>
            </a:r>
            <a:r>
              <a:rPr lang="ru-RU" sz="1100" kern="1200" spc="-2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роботов. </a:t>
            </a:r>
            <a:r>
              <a:rPr lang="ru-RU" sz="1100" kern="1200" spc="-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Герой </a:t>
            </a:r>
            <a:r>
              <a:rPr lang="ru-RU" sz="1100" kern="12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ликвидации аварии </a:t>
            </a:r>
            <a:r>
              <a:rPr lang="ru-RU" sz="1100" kern="1200" spc="-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Чернобыле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6" name="TextBox 1">
            <a:extLst>
              <a:ext uri="{FF2B5EF4-FFF2-40B4-BE49-F238E27FC236}">
                <a16:creationId xmlns:a16="http://schemas.microsoft.com/office/drawing/2014/main" id="{B6BE84C8-76E6-4E31-969F-21909C13C30F}"/>
              </a:ext>
            </a:extLst>
          </p:cNvPr>
          <p:cNvSpPr txBox="1"/>
          <p:nvPr/>
        </p:nvSpPr>
        <p:spPr>
          <a:xfrm>
            <a:off x="0" y="242333"/>
            <a:ext cx="3776353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ООО «Лаборатория будущего»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это команда профессионалов в области робототехники для энергетики</a:t>
            </a:r>
          </a:p>
        </p:txBody>
      </p:sp>
      <p:sp>
        <p:nvSpPr>
          <p:cNvPr id="27" name="TextBox 1">
            <a:extLst>
              <a:ext uri="{FF2B5EF4-FFF2-40B4-BE49-F238E27FC236}">
                <a16:creationId xmlns:a16="http://schemas.microsoft.com/office/drawing/2014/main" id="{4019870B-AAD3-4CA2-9831-87F868E83651}"/>
              </a:ext>
            </a:extLst>
          </p:cNvPr>
          <p:cNvSpPr txBox="1"/>
          <p:nvPr/>
        </p:nvSpPr>
        <p:spPr>
          <a:xfrm>
            <a:off x="3111338" y="2841050"/>
            <a:ext cx="3556659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В команде работают высококвалифицированные специалисты: </a:t>
            </a:r>
          </a:p>
          <a:p>
            <a:pPr marL="273050" indent="-2730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/>
              <a:t>4 кандидата наук</a:t>
            </a:r>
          </a:p>
          <a:p>
            <a:pPr marL="273050" indent="-2730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/>
              <a:t>10 магистров техники и технологий</a:t>
            </a:r>
          </a:p>
        </p:txBody>
      </p:sp>
      <p:sp>
        <p:nvSpPr>
          <p:cNvPr id="28" name="TextBox 1">
            <a:extLst>
              <a:ext uri="{FF2B5EF4-FFF2-40B4-BE49-F238E27FC236}">
                <a16:creationId xmlns:a16="http://schemas.microsoft.com/office/drawing/2014/main" id="{E817800A-3719-4A10-BBB8-60847F340053}"/>
              </a:ext>
            </a:extLst>
          </p:cNvPr>
          <p:cNvSpPr txBox="1"/>
          <p:nvPr/>
        </p:nvSpPr>
        <p:spPr>
          <a:xfrm>
            <a:off x="0" y="5687583"/>
            <a:ext cx="3645725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Основные компетенции сотрудников</a:t>
            </a:r>
            <a:r>
              <a:rPr lang="ru-RU" sz="1400" dirty="0"/>
              <a:t>:</a:t>
            </a:r>
          </a:p>
          <a:p>
            <a:pPr marL="273050" indent="-2730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/>
              <a:t>Электроэнергетика</a:t>
            </a:r>
          </a:p>
          <a:p>
            <a:pPr marL="273050" indent="-2730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/>
              <a:t>Информационные технологии</a:t>
            </a:r>
          </a:p>
          <a:p>
            <a:pPr marL="273050" indent="-2730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/>
              <a:t>Мехатроника</a:t>
            </a:r>
          </a:p>
          <a:p>
            <a:pPr marL="273050" indent="-2730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400" dirty="0"/>
              <a:t>Методы технического обслуживания ВЛ</a:t>
            </a:r>
          </a:p>
        </p:txBody>
      </p:sp>
      <p:sp>
        <p:nvSpPr>
          <p:cNvPr id="32" name="Прямоугольник 11">
            <a:extLst>
              <a:ext uri="{FF2B5EF4-FFF2-40B4-BE49-F238E27FC236}">
                <a16:creationId xmlns:a16="http://schemas.microsoft.com/office/drawing/2014/main" id="{30077AFB-0B47-45BB-B5A2-CAE9622A8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5639" y="1281960"/>
            <a:ext cx="527480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Команда Лаборатории будущего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84A6AAA-B74F-40A9-AC33-6D4F6003BF1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041" y="178256"/>
            <a:ext cx="2362384" cy="8027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0581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226560" y="806345"/>
            <a:ext cx="7607281" cy="5678470"/>
          </a:xfrm>
          <a:prstGeom prst="rect">
            <a:avLst/>
          </a:prstGeom>
          <a:noFill/>
        </p:spPr>
        <p:txBody>
          <a:bodyPr wrap="square" lIns="91433" tIns="45716" rIns="91433" bIns="45716">
            <a:spAutoFit/>
          </a:bodyPr>
          <a:lstStyle/>
          <a:p>
            <a:pPr algn="ctr" defTabSz="914321">
              <a:defRPr/>
            </a:pPr>
            <a:endParaRPr lang="ru-RU" sz="1100" b="1" spc="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заказа на дроны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ООО «Лаборатория будущего» имеет заключенные договоры на поставку БПЛА с заказчиками, в том числе МО РФ</a:t>
            </a: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линейки дронов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ООО «Лаборатория будущего» имеет линейку моделей дронов для различных задач, готовых к серийному производству </a:t>
            </a: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Актуальные задачи по НИОКР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ООО  «Лаборатория будущего» готово организовать кооперацию в части актуальных задач по импортозамещению комплектующих дронов</a:t>
            </a: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опытной команды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ООО «Лаборатория будущего» обладает всеми необходимыми компетенциями и имеет многолетний опыт в области разработок, производства и эксплуатации дронов</a:t>
            </a: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места для реализации проекта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Технопарк Университетский (Свердловская область) готов стать площадкой для научно-производственного центра в области БАС</a:t>
            </a: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endParaRPr lang="ru-RU" sz="16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опыта в области обучения специалистов БАС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компания имеет собственные полигоны и отлаженный учебный процесс, в месяц в Академии БАС ООО «Лаборатория будущего» обучаются до 50 слушателей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44321" y="-24652"/>
            <a:ext cx="7532362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Преимущества создания специализированного НПЦ БАС на базе ООО «Лаборатория будущего»</a:t>
            </a:r>
            <a:endParaRPr lang="ru-RU" sz="2400" b="1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3C03B13-E629-44A2-894A-96DE63D4568E}"/>
              </a:ext>
            </a:extLst>
          </p:cNvPr>
          <p:cNvSpPr/>
          <p:nvPr/>
        </p:nvSpPr>
        <p:spPr bwMode="auto">
          <a:xfrm>
            <a:off x="4226560" y="769667"/>
            <a:ext cx="7607281" cy="594609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21">
              <a:defRPr/>
            </a:pPr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979A585-C31E-4FE1-AE8A-B089840A4D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7" r="33284"/>
          <a:stretch/>
        </p:blipFill>
        <p:spPr>
          <a:xfrm>
            <a:off x="0" y="0"/>
            <a:ext cx="4043680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40A958C-6500-4A5A-B603-E3039F158B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9" b="31475"/>
          <a:stretch/>
        </p:blipFill>
        <p:spPr bwMode="auto">
          <a:xfrm>
            <a:off x="121919" y="144041"/>
            <a:ext cx="2119631" cy="7729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1972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258144" y="838196"/>
            <a:ext cx="7607281" cy="5924691"/>
          </a:xfrm>
          <a:prstGeom prst="rect">
            <a:avLst/>
          </a:prstGeom>
          <a:noFill/>
        </p:spPr>
        <p:txBody>
          <a:bodyPr wrap="square" lIns="91433" tIns="45716" rIns="91433" bIns="45716">
            <a:spAutoFit/>
          </a:bodyPr>
          <a:lstStyle/>
          <a:p>
            <a:pPr algn="ctr" defTabSz="914321">
              <a:defRPr/>
            </a:pPr>
            <a:endParaRPr lang="ru-RU" sz="1100" b="1" spc="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Специальные БПЛА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Разработка и производство специализированных робототехнических комплексов на базе БПЛА для ТОиР объектов электроэнергетики, линий электропередач</a:t>
            </a: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Технологический суверенитет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Разработка и производство БПЛА в рамках технологического суверенитета </a:t>
            </a: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Импортозамещение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Выполнение НИОКР в рамках импортозамещения основных элементов БПЛА (материнские платы, 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бесколлекторные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малые электродвигатели, пропеллеры, композитные материалы и др.)</a:t>
            </a: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операторов БАС электросетевых и сервисных компаний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обучение специалистов электросетевых компаний и подрядных организаций проведению ТОиР воздушных линий электропередач при помощи специальных и коммерческих БПЛА</a:t>
            </a: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операторов БАС в рамках технологического суверенитета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обучение физических лиц управлению различными типами БПЛА, в том числе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FPV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дронами, работе с системами доставки и сброса.  </a:t>
            </a: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endParaRPr lang="ru-RU" sz="16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 defTabSz="914321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ТОиР воздушных линий электропередач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проведение комплексного обследования и обслуживание воздушных линий электропередач роботизированными комплексами на базе БППЛА Канатоход 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44321" y="-24652"/>
            <a:ext cx="7532362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направления (специализация)      НПЦ БАС на базе ООО «Лаборатория будущего»</a:t>
            </a:r>
            <a:endParaRPr lang="ru-RU" sz="2400" b="1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3C03B13-E629-44A2-894A-96DE63D4568E}"/>
              </a:ext>
            </a:extLst>
          </p:cNvPr>
          <p:cNvSpPr/>
          <p:nvPr/>
        </p:nvSpPr>
        <p:spPr bwMode="auto">
          <a:xfrm>
            <a:off x="4226560" y="769667"/>
            <a:ext cx="7607281" cy="594609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21">
              <a:defRPr/>
            </a:pPr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40A958C-6500-4A5A-B603-E3039F158B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9" b="31475"/>
          <a:stretch/>
        </p:blipFill>
        <p:spPr bwMode="auto">
          <a:xfrm>
            <a:off x="121919" y="144041"/>
            <a:ext cx="2119631" cy="7729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6E3A5F-1D26-9879-A059-026079FD9B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1103376"/>
            <a:ext cx="3770137" cy="232562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58CB25-1600-1ACA-43EE-C6F2C2A33A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79" y="3615397"/>
            <a:ext cx="3770137" cy="265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444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9214D19-1988-49B0-ABE0-18B4B772832F}"/>
              </a:ext>
            </a:extLst>
          </p:cNvPr>
          <p:cNvSpPr/>
          <p:nvPr/>
        </p:nvSpPr>
        <p:spPr>
          <a:xfrm>
            <a:off x="1698592" y="257119"/>
            <a:ext cx="7005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Фабрика дронов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7FD9B1B-4554-4F2C-B616-920B2583F4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041" y="178256"/>
            <a:ext cx="2362384" cy="8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E4BC96B-3061-9629-60BD-04F27A4B83D4}"/>
              </a:ext>
            </a:extLst>
          </p:cNvPr>
          <p:cNvSpPr txBox="1"/>
          <p:nvPr/>
        </p:nvSpPr>
        <p:spPr>
          <a:xfrm>
            <a:off x="267089" y="1273233"/>
            <a:ext cx="5583205" cy="4723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540385">
              <a:lnSpc>
                <a:spcPct val="107000"/>
              </a:lnSpc>
            </a:pPr>
            <a:r>
              <a:rPr lang="ru-RU" sz="1800" b="1" dirty="0">
                <a:solidFill>
                  <a:srgbClr val="00206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Объем инвестиций: 1 452,5 млн. руб.</a:t>
            </a:r>
            <a:r>
              <a:rPr lang="ru-RU" sz="1800" dirty="0">
                <a:solidFill>
                  <a:srgbClr val="00206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indent="-540385">
              <a:lnSpc>
                <a:spcPct val="107000"/>
              </a:lnSpc>
            </a:pPr>
            <a:endParaRPr lang="ru-RU" sz="1800" b="1" dirty="0">
              <a:solidFill>
                <a:srgbClr val="002060"/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540385">
              <a:lnSpc>
                <a:spcPct val="107000"/>
              </a:lnSpc>
            </a:pPr>
            <a:r>
              <a:rPr lang="ru-RU" sz="1800" b="1" dirty="0">
                <a:solidFill>
                  <a:srgbClr val="00206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Цель:</a:t>
            </a:r>
            <a:r>
              <a:rPr lang="ru-RU" sz="1800" dirty="0">
                <a:solidFill>
                  <a:srgbClr val="00206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00206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масштабирование производства</a:t>
            </a:r>
            <a:endParaRPr lang="ru-RU" sz="1800" dirty="0">
              <a:solidFill>
                <a:srgbClr val="002060"/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540385">
              <a:lnSpc>
                <a:spcPct val="107000"/>
              </a:lnSpc>
            </a:pPr>
            <a:endParaRPr lang="ru-RU" sz="1800" b="1" dirty="0">
              <a:solidFill>
                <a:srgbClr val="002060"/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540385">
              <a:lnSpc>
                <a:spcPct val="107000"/>
              </a:lnSpc>
            </a:pPr>
            <a:r>
              <a:rPr lang="ru-RU" sz="1800" b="1" dirty="0">
                <a:solidFill>
                  <a:srgbClr val="00206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Сроки: 1 год</a:t>
            </a:r>
            <a:r>
              <a:rPr lang="ru-RU" sz="1800" dirty="0">
                <a:solidFill>
                  <a:srgbClr val="00206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indent="-540385">
              <a:lnSpc>
                <a:spcPct val="107000"/>
              </a:lnSpc>
            </a:pPr>
            <a:endParaRPr lang="ru-RU" sz="1800" b="1" dirty="0">
              <a:solidFill>
                <a:srgbClr val="002060"/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540385">
              <a:lnSpc>
                <a:spcPct val="107000"/>
              </a:lnSpc>
            </a:pPr>
            <a:r>
              <a:rPr lang="ru-RU" sz="1800" b="1" dirty="0">
                <a:solidFill>
                  <a:srgbClr val="00206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Место: Технопарк Университетский</a:t>
            </a:r>
            <a:r>
              <a:rPr lang="ru-RU" sz="1800" dirty="0">
                <a:solidFill>
                  <a:srgbClr val="00206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Свердловская область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b="1" dirty="0">
              <a:solidFill>
                <a:srgbClr val="002060"/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solidFill>
                  <a:srgbClr val="00206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Цель</a:t>
            </a:r>
            <a:r>
              <a:rPr lang="ru-RU" sz="1800" dirty="0">
                <a:solidFill>
                  <a:srgbClr val="00206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строительство Фабрики дронов на </a:t>
            </a:r>
            <a:r>
              <a:rPr lang="ru-RU" sz="1800" b="1" dirty="0">
                <a:solidFill>
                  <a:srgbClr val="00206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1000 м2</a:t>
            </a:r>
            <a:r>
              <a:rPr lang="ru-RU" sz="1800" dirty="0">
                <a:solidFill>
                  <a:srgbClr val="00206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планируемый впуск продукции – </a:t>
            </a:r>
            <a:r>
              <a:rPr lang="ru-RU" sz="1800" b="1" dirty="0">
                <a:solidFill>
                  <a:srgbClr val="00206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20 тыс. единиц дронов</a:t>
            </a:r>
            <a:r>
              <a:rPr lang="ru-RU" sz="1800" dirty="0">
                <a:solidFill>
                  <a:srgbClr val="00206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год, номенклатура продукции: БАС для энергетики, БАС для специальных задач, модули и запасные части для БАС.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227033-4537-5B97-98CE-A10B4D8864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137" y="1273233"/>
            <a:ext cx="5928774" cy="431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408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9214D19-1988-49B0-ABE0-18B4B772832F}"/>
              </a:ext>
            </a:extLst>
          </p:cNvPr>
          <p:cNvSpPr/>
          <p:nvPr/>
        </p:nvSpPr>
        <p:spPr>
          <a:xfrm>
            <a:off x="1698592" y="257119"/>
            <a:ext cx="7005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Фабрика дронов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7FD9B1B-4554-4F2C-B616-920B2583F4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041" y="178256"/>
            <a:ext cx="2362384" cy="80274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488AE09-C369-FE2D-6277-5F26BCE5C1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350294"/>
              </p:ext>
            </p:extLst>
          </p:nvPr>
        </p:nvGraphicFramePr>
        <p:xfrm>
          <a:off x="304801" y="1514669"/>
          <a:ext cx="11582398" cy="4114800"/>
        </p:xfrm>
        <a:graphic>
          <a:graphicData uri="http://schemas.openxmlformats.org/drawingml/2006/table">
            <a:tbl>
              <a:tblPr firstRow="1" firstCol="1" bandRow="1"/>
              <a:tblGrid>
                <a:gridCol w="987855">
                  <a:extLst>
                    <a:ext uri="{9D8B030D-6E8A-4147-A177-3AD203B41FA5}">
                      <a16:colId xmlns:a16="http://schemas.microsoft.com/office/drawing/2014/main" val="3349420804"/>
                    </a:ext>
                  </a:extLst>
                </a:gridCol>
                <a:gridCol w="1843568">
                  <a:extLst>
                    <a:ext uri="{9D8B030D-6E8A-4147-A177-3AD203B41FA5}">
                      <a16:colId xmlns:a16="http://schemas.microsoft.com/office/drawing/2014/main" val="2471700191"/>
                    </a:ext>
                  </a:extLst>
                </a:gridCol>
                <a:gridCol w="4759474">
                  <a:extLst>
                    <a:ext uri="{9D8B030D-6E8A-4147-A177-3AD203B41FA5}">
                      <a16:colId xmlns:a16="http://schemas.microsoft.com/office/drawing/2014/main" val="1315695667"/>
                    </a:ext>
                  </a:extLst>
                </a:gridCol>
                <a:gridCol w="3991501">
                  <a:extLst>
                    <a:ext uri="{9D8B030D-6E8A-4147-A177-3AD203B41FA5}">
                      <a16:colId xmlns:a16="http://schemas.microsoft.com/office/drawing/2014/main" val="3148033992"/>
                    </a:ext>
                  </a:extLst>
                </a:gridCol>
              </a:tblGrid>
              <a:tr h="204282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Период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11" marR="28511" marT="0" marB="0">
                    <a:lnL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этапа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11" marR="28511" marT="0" marB="0">
                    <a:lnL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работ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11" marR="28511" marT="0" marB="0">
                    <a:lnL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 работ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11" marR="28511" marT="0" marB="0">
                    <a:lnL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265756"/>
                  </a:ext>
                </a:extLst>
              </a:tr>
              <a:tr h="1743196"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этап – 3 </a:t>
                      </a: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11" marR="28511" marT="0" marB="0" anchor="ctr">
                    <a:lnL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Планирование и подготовка</a:t>
                      </a:r>
                    </a:p>
                  </a:txBody>
                  <a:tcPr marL="28511" marR="28511" marT="0" marB="0" anchor="ctr">
                    <a:lnL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Подготовка и согласование проекта с органами государственного управления и муниципальными органами власти, получение всех необходимых разрешений и сертификатов.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Создание архитектурного проекта и проектной документации</a:t>
                      </a:r>
                    </a:p>
                  </a:txBody>
                  <a:tcPr marL="28511" marR="28511" marT="0" marB="0" anchor="ctr">
                    <a:lnL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Проектирование производственной линии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Подготовка изделий к производству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Подготовка к монтажным работам, согласование проекта, получение разрешений на строительство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Проектирование, разработка технических заданий и смет на строительство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Выполнение мероприятий по импортозамещению</a:t>
                      </a:r>
                    </a:p>
                    <a:p>
                      <a:pPr marL="0" lvl="0" indent="0" algn="just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ИТОГО: 200 млн. рублей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11" marR="28511" marT="0" marB="0" anchor="ctr">
                    <a:lnL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424194"/>
                  </a:ext>
                </a:extLst>
              </a:tr>
              <a:tr h="1523351"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этап – 6 </a:t>
                      </a: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11" marR="28511" marT="0" marB="0" anchor="ctr">
                    <a:lnL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Строительство фабрики и оснащение</a:t>
                      </a:r>
                    </a:p>
                  </a:txBody>
                  <a:tcPr marL="28511" marR="28511" marT="0" marB="0" anchor="ctr">
                    <a:lnL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tabLst/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Закупка необходимых комплектующих и оборудования для оснащения цеха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tabLst/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Подготовка производственной линии и монтаж оборудования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tabLst/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Подготовка кадровой базы: поиск и найм квалифицированных специалистов, обучение персонала.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tabLst/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Покупка участка земли для строительства цеха по сборке дронов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tabLst/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Закупка необходимых строительных материалов и найм строительной бригады</a:t>
                      </a:r>
                    </a:p>
                  </a:txBody>
                  <a:tcPr marL="28511" marR="28511" marT="0" marB="0" anchor="ctr">
                    <a:lnL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Строительство или покупка здания для размещения фабрики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Закупка производственного оборудования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Монтаж производственной линии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Подбор и обучение специалистов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Выполнение мероприятий по импортозамещению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ИТОГО: 1 000 млн. рублей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11" marR="28511" marT="0" marB="0" anchor="ctr">
                    <a:lnL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922622"/>
                  </a:ext>
                </a:extLst>
              </a:tr>
              <a:tr h="643971"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этап – 3 </a:t>
                      </a:r>
                      <a:r>
                        <a:rPr lang="ru-RU" sz="1100" dirty="0" err="1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11" marR="28511" marT="0" marB="0" anchor="ctr">
                    <a:lnL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Запуск производства</a:t>
                      </a:r>
                    </a:p>
                  </a:txBody>
                  <a:tcPr marL="28511" marR="28511" marT="0" marB="0" anchor="ctr">
                    <a:lnL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Наладка производственных линий в цехе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Отладка процессов сборки дронов</a:t>
                      </a:r>
                    </a:p>
                  </a:txBody>
                  <a:tcPr marL="28511" marR="28511" marT="0" marB="0" anchor="ctr">
                    <a:lnL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Настройка оборудования и производственной линии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Закупка сырья и материалов</a:t>
                      </a:r>
                    </a:p>
                    <a:p>
                      <a:pPr marL="0" lvl="0" indent="0" algn="just">
                        <a:lnSpc>
                          <a:spcPct val="107000"/>
                        </a:lnSpc>
                        <a:buFont typeface="Symbol" panose="05050102010706020507" pitchFamily="18" charset="2"/>
                        <a:buNone/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ИТОГО: 252,5 млн. руб.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8511" marR="28511" marT="0" marB="0" anchor="ctr">
                    <a:lnL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648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8857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2220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4DE32D4-8395-41B5-B8E2-7DB1D7637252}"/>
              </a:ext>
            </a:extLst>
          </p:cNvPr>
          <p:cNvSpPr/>
          <p:nvPr/>
        </p:nvSpPr>
        <p:spPr>
          <a:xfrm>
            <a:off x="141780" y="196385"/>
            <a:ext cx="7620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Мировой и российский рынки БАС</a:t>
            </a:r>
          </a:p>
        </p:txBody>
      </p:sp>
      <p:grpSp>
        <p:nvGrpSpPr>
          <p:cNvPr id="6" name="Group 1452">
            <a:extLst>
              <a:ext uri="{FF2B5EF4-FFF2-40B4-BE49-F238E27FC236}">
                <a16:creationId xmlns:a16="http://schemas.microsoft.com/office/drawing/2014/main" id="{8639B1A5-E89A-41AC-9322-BA6A09A90DF1}"/>
              </a:ext>
            </a:extLst>
          </p:cNvPr>
          <p:cNvGrpSpPr/>
          <p:nvPr/>
        </p:nvGrpSpPr>
        <p:grpSpPr>
          <a:xfrm>
            <a:off x="8437192" y="750912"/>
            <a:ext cx="4114801" cy="936575"/>
            <a:chOff x="7343410" y="849480"/>
            <a:chExt cx="4334783" cy="93657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B0306EF-FFDE-402F-A1FF-0D650B8AD21B}"/>
                </a:ext>
              </a:extLst>
            </p:cNvPr>
            <p:cNvSpPr txBox="1"/>
            <p:nvPr userDrawn="1"/>
          </p:nvSpPr>
          <p:spPr>
            <a:xfrm>
              <a:off x="7343410" y="849480"/>
              <a:ext cx="3774445" cy="677108"/>
            </a:xfrm>
            <a:prstGeom prst="rect">
              <a:avLst/>
            </a:prstGeom>
            <a:noFill/>
          </p:spPr>
          <p:txBody>
            <a:bodyPr wrap="square" lIns="48000" tIns="0" rIns="24000" bIns="0" rtlCol="0">
              <a:spAutoFit/>
            </a:bodyPr>
            <a:lstStyle/>
            <a:p>
              <a:r>
                <a:rPr lang="ru-RU" altLang="ko-KR" sz="4400" b="1" dirty="0">
                  <a:solidFill>
                    <a:srgbClr val="002060"/>
                  </a:solidFill>
                  <a:latin typeface="Franklin Gothic Book" panose="020B0503020102020204" pitchFamily="34" charset="0"/>
                  <a:cs typeface="Arial" panose="020B0604020202020204" pitchFamily="34" charset="0"/>
                </a:rPr>
                <a:t>&gt;21,5 </a:t>
              </a:r>
              <a:r>
                <a:rPr lang="ru-RU" altLang="ko-KR" sz="3600" b="1" dirty="0">
                  <a:solidFill>
                    <a:srgbClr val="002060"/>
                  </a:solidFill>
                  <a:latin typeface="Franklin Gothic Book" panose="020B0503020102020204" pitchFamily="34" charset="0"/>
                  <a:cs typeface="Arial" panose="020B0604020202020204" pitchFamily="34" charset="0"/>
                </a:rPr>
                <a:t>млн ед.</a:t>
              </a:r>
              <a:endParaRPr lang="ko-KR" altLang="en-US" sz="4400" b="1" dirty="0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1418997-4C73-4BF6-95EF-094BDEA7081B}"/>
                </a:ext>
              </a:extLst>
            </p:cNvPr>
            <p:cNvSpPr txBox="1"/>
            <p:nvPr/>
          </p:nvSpPr>
          <p:spPr>
            <a:xfrm>
              <a:off x="7343410" y="1416723"/>
              <a:ext cx="4334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b="1" dirty="0">
                  <a:solidFill>
                    <a:srgbClr val="002060"/>
                  </a:solidFill>
                  <a:latin typeface="Franklin Gothic Book" panose="020B0503020102020204" pitchFamily="34" charset="0"/>
                  <a:cs typeface="Arial" panose="020B0604020202020204" pitchFamily="34" charset="0"/>
                </a:rPr>
                <a:t>БПЛА в мире к 2035 г.</a:t>
              </a:r>
              <a:endParaRPr lang="ko-KR" altLang="en-US" b="1" dirty="0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oup 1452">
            <a:extLst>
              <a:ext uri="{FF2B5EF4-FFF2-40B4-BE49-F238E27FC236}">
                <a16:creationId xmlns:a16="http://schemas.microsoft.com/office/drawing/2014/main" id="{657885F6-7BB7-4AD7-863E-1A9F47669E05}"/>
              </a:ext>
            </a:extLst>
          </p:cNvPr>
          <p:cNvGrpSpPr/>
          <p:nvPr/>
        </p:nvGrpSpPr>
        <p:grpSpPr>
          <a:xfrm>
            <a:off x="141780" y="692467"/>
            <a:ext cx="4301440" cy="944389"/>
            <a:chOff x="7343409" y="841666"/>
            <a:chExt cx="4334784" cy="94438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B32EE7C-D7CD-47FF-BF47-7DC93E145B2B}"/>
                </a:ext>
              </a:extLst>
            </p:cNvPr>
            <p:cNvSpPr txBox="1"/>
            <p:nvPr userDrawn="1"/>
          </p:nvSpPr>
          <p:spPr>
            <a:xfrm>
              <a:off x="7343409" y="841666"/>
              <a:ext cx="3411043" cy="677108"/>
            </a:xfrm>
            <a:prstGeom prst="rect">
              <a:avLst/>
            </a:prstGeom>
            <a:noFill/>
          </p:spPr>
          <p:txBody>
            <a:bodyPr wrap="square" lIns="48000" tIns="0" rIns="24000" bIns="0" rtlCol="0">
              <a:spAutoFit/>
            </a:bodyPr>
            <a:lstStyle/>
            <a:p>
              <a:r>
                <a:rPr lang="ru-RU" altLang="ko-KR" sz="4400" b="1" dirty="0">
                  <a:solidFill>
                    <a:srgbClr val="002060"/>
                  </a:solidFill>
                  <a:latin typeface="Franklin Gothic Book" panose="020B0503020102020204" pitchFamily="34" charset="0"/>
                  <a:cs typeface="Arial" panose="020B0604020202020204" pitchFamily="34" charset="0"/>
                </a:rPr>
                <a:t>&gt;1,4 </a:t>
              </a:r>
              <a:r>
                <a:rPr lang="ru-RU" altLang="ko-KR" sz="3600" b="1" dirty="0">
                  <a:solidFill>
                    <a:srgbClr val="002060"/>
                  </a:solidFill>
                  <a:latin typeface="Franklin Gothic Book" panose="020B0503020102020204" pitchFamily="34" charset="0"/>
                  <a:cs typeface="Arial" panose="020B0604020202020204" pitchFamily="34" charset="0"/>
                </a:rPr>
                <a:t>млн ед.</a:t>
              </a:r>
              <a:endParaRPr lang="ko-KR" altLang="en-US" sz="4400" b="1" dirty="0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1B72978-9B27-4771-846F-3053E327040C}"/>
                </a:ext>
              </a:extLst>
            </p:cNvPr>
            <p:cNvSpPr txBox="1"/>
            <p:nvPr/>
          </p:nvSpPr>
          <p:spPr>
            <a:xfrm>
              <a:off x="7343410" y="1416723"/>
              <a:ext cx="433478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b="1" dirty="0">
                  <a:solidFill>
                    <a:srgbClr val="002060"/>
                  </a:solidFill>
                  <a:latin typeface="Franklin Gothic Book" panose="020B0503020102020204" pitchFamily="34" charset="0"/>
                  <a:cs typeface="Arial" panose="020B0604020202020204" pitchFamily="34" charset="0"/>
                </a:rPr>
                <a:t>БПЛА в мире в 2022 г.</a:t>
              </a:r>
              <a:endParaRPr lang="ko-KR" altLang="en-US" b="1" dirty="0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1B05D0EC-54AE-41BF-8739-148BC447AF16}"/>
              </a:ext>
            </a:extLst>
          </p:cNvPr>
          <p:cNvSpPr txBox="1"/>
          <p:nvPr userDrawn="1"/>
        </p:nvSpPr>
        <p:spPr>
          <a:xfrm>
            <a:off x="5314277" y="731827"/>
            <a:ext cx="1582495" cy="923330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6000" b="1" dirty="0">
                <a:solidFill>
                  <a:srgbClr val="BF1179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x</a:t>
            </a:r>
            <a:r>
              <a:rPr lang="ru-RU" altLang="ko-KR" sz="6000" b="1" dirty="0">
                <a:solidFill>
                  <a:srgbClr val="BF1179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15</a:t>
            </a:r>
            <a:endParaRPr lang="ko-KR" altLang="en-US" sz="6000" b="1" dirty="0">
              <a:solidFill>
                <a:srgbClr val="BF1179"/>
              </a:solidFill>
              <a:latin typeface="Franklin Gothic Book" panose="020B0503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2" name="Диаграмма 31">
            <a:extLst>
              <a:ext uri="{FF2B5EF4-FFF2-40B4-BE49-F238E27FC236}">
                <a16:creationId xmlns:a16="http://schemas.microsoft.com/office/drawing/2014/main" id="{2DC1ABF8-BDFE-4E36-85F9-A67ED9C9D73C}"/>
              </a:ext>
            </a:extLst>
          </p:cNvPr>
          <p:cNvGraphicFramePr>
            <a:graphicFrameLocks/>
          </p:cNvGraphicFramePr>
          <p:nvPr/>
        </p:nvGraphicFramePr>
        <p:xfrm>
          <a:off x="238126" y="3611137"/>
          <a:ext cx="5768760" cy="2931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1B66809A-B603-4BD6-A6C8-41653BCEC8E8}"/>
              </a:ext>
            </a:extLst>
          </p:cNvPr>
          <p:cNvCxnSpPr>
            <a:cxnSpLocks/>
          </p:cNvCxnSpPr>
          <p:nvPr/>
        </p:nvCxnSpPr>
        <p:spPr>
          <a:xfrm>
            <a:off x="3505200" y="1219200"/>
            <a:ext cx="1371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05A81313-E1F8-4D20-BD9E-58E89963EDB1}"/>
              </a:ext>
            </a:extLst>
          </p:cNvPr>
          <p:cNvCxnSpPr>
            <a:cxnSpLocks/>
          </p:cNvCxnSpPr>
          <p:nvPr/>
        </p:nvCxnSpPr>
        <p:spPr>
          <a:xfrm>
            <a:off x="6885480" y="1241117"/>
            <a:ext cx="1295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Диаграмма 35">
            <a:extLst>
              <a:ext uri="{FF2B5EF4-FFF2-40B4-BE49-F238E27FC236}">
                <a16:creationId xmlns:a16="http://schemas.microsoft.com/office/drawing/2014/main" id="{00F8572F-EBFE-4A82-BA4D-A6C43FDA72BC}"/>
              </a:ext>
            </a:extLst>
          </p:cNvPr>
          <p:cNvGraphicFramePr>
            <a:graphicFrameLocks/>
          </p:cNvGraphicFramePr>
          <p:nvPr/>
        </p:nvGraphicFramePr>
        <p:xfrm>
          <a:off x="6204162" y="3611138"/>
          <a:ext cx="5933685" cy="3012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8" name="object 2">
            <a:extLst>
              <a:ext uri="{FF2B5EF4-FFF2-40B4-BE49-F238E27FC236}">
                <a16:creationId xmlns:a16="http://schemas.microsoft.com/office/drawing/2014/main" id="{7BF382CE-C615-4550-93BD-14B3EED64430}"/>
              </a:ext>
            </a:extLst>
          </p:cNvPr>
          <p:cNvSpPr txBox="1"/>
          <p:nvPr/>
        </p:nvSpPr>
        <p:spPr>
          <a:xfrm>
            <a:off x="215514" y="2037910"/>
            <a:ext cx="11792892" cy="1089401"/>
          </a:xfrm>
          <a:prstGeom prst="rect">
            <a:avLst/>
          </a:prstGeom>
          <a:ln>
            <a:noFill/>
          </a:ln>
        </p:spPr>
        <p:txBody>
          <a:bodyPr vert="horz" wrap="square" lIns="0" tIns="12065" rIns="0" bIns="0" rtlCol="0">
            <a:spAutoFit/>
          </a:bodyPr>
          <a:lstStyle/>
          <a:p>
            <a:pPr marL="173037" lvl="1" indent="-171450" algn="just" defTabSz="728663">
              <a:spcBef>
                <a:spcPts val="300"/>
              </a:spcBef>
              <a:spcAft>
                <a:spcPts val="300"/>
              </a:spcAft>
              <a:buClr>
                <a:schemeClr val="hlink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Franklin Gothic Book" panose="020B0503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По прогнозам экспертов Фонда Национальная технологическая инициатива мировой рынок гражданских БАС на 2022 года оценивается в 2 трлн рублей. По прогнозам к 2030 году мировой рынок должен достичь порядка 15 трлн рублей, обеспечив рост в 7 раз. При этом доля РФ на 2021 год порядка 0,7% или порядка 20 млрд рублей. Эксперты НТИ прогнозируют рост отечественного рынка до порядка 470 млрд рублей к 2030 году, что в более чем 20 раз превышает текущий уровень. Столь значительный рост будет обеспечен за счет мер государственного стимулирования и развития законодательства РФ в части формирования нормативной базы для применения БАС в реальном секторе экономики. </a:t>
            </a:r>
          </a:p>
        </p:txBody>
      </p:sp>
      <p:sp>
        <p:nvSpPr>
          <p:cNvPr id="39" name="object 2">
            <a:extLst>
              <a:ext uri="{FF2B5EF4-FFF2-40B4-BE49-F238E27FC236}">
                <a16:creationId xmlns:a16="http://schemas.microsoft.com/office/drawing/2014/main" id="{DA53920C-55CF-4712-9358-828083712A10}"/>
              </a:ext>
            </a:extLst>
          </p:cNvPr>
          <p:cNvSpPr txBox="1"/>
          <p:nvPr/>
        </p:nvSpPr>
        <p:spPr>
          <a:xfrm>
            <a:off x="282752" y="3315700"/>
            <a:ext cx="5813248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87" lvl="1" algn="just" defTabSz="728663">
              <a:spcBef>
                <a:spcPts val="300"/>
              </a:spcBef>
              <a:spcAft>
                <a:spcPts val="300"/>
              </a:spcAft>
              <a:buClr>
                <a:schemeClr val="hlink"/>
              </a:buClr>
            </a:pPr>
            <a:r>
              <a:rPr lang="ru-RU" sz="1400" b="1" dirty="0">
                <a:solidFill>
                  <a:srgbClr val="002060"/>
                </a:solidFill>
                <a:latin typeface="Franklin Gothic Book" panose="020B0503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Прогноз мирового рынка гражданских БАС и доля РФ</a:t>
            </a:r>
          </a:p>
        </p:txBody>
      </p:sp>
      <p:sp>
        <p:nvSpPr>
          <p:cNvPr id="41" name="object 2">
            <a:extLst>
              <a:ext uri="{FF2B5EF4-FFF2-40B4-BE49-F238E27FC236}">
                <a16:creationId xmlns:a16="http://schemas.microsoft.com/office/drawing/2014/main" id="{7F04744F-9628-4D60-B4AA-24E3275CC587}"/>
              </a:ext>
            </a:extLst>
          </p:cNvPr>
          <p:cNvSpPr txBox="1"/>
          <p:nvPr/>
        </p:nvSpPr>
        <p:spPr>
          <a:xfrm>
            <a:off x="6204162" y="3276600"/>
            <a:ext cx="5813248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87" lvl="1" algn="just" defTabSz="728663">
              <a:spcBef>
                <a:spcPts val="300"/>
              </a:spcBef>
              <a:spcAft>
                <a:spcPts val="300"/>
              </a:spcAft>
              <a:buClr>
                <a:schemeClr val="hlink"/>
              </a:buClr>
            </a:pPr>
            <a:r>
              <a:rPr lang="ru-RU" sz="1400" b="1" dirty="0">
                <a:solidFill>
                  <a:srgbClr val="002060"/>
                </a:solidFill>
                <a:latin typeface="Franklin Gothic Book" panose="020B0503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Прогноз российского рынка БАС, млрд рублей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38F9427-B37C-4264-AF51-2966309FA1F9}"/>
              </a:ext>
            </a:extLst>
          </p:cNvPr>
          <p:cNvSpPr/>
          <p:nvPr/>
        </p:nvSpPr>
        <p:spPr>
          <a:xfrm>
            <a:off x="141780" y="6579539"/>
            <a:ext cx="73914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Источник: Презентация НТИ Беспилотная авиация - технологический прорыв России, 2022 г.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3BB6BF4-8E27-4547-BC1E-D046B7563D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155349"/>
            <a:ext cx="1694089" cy="57565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33D7C1A5-EFFF-4E24-A976-5B5E6680FAEC}"/>
              </a:ext>
            </a:extLst>
          </p:cNvPr>
          <p:cNvSpPr/>
          <p:nvPr/>
        </p:nvSpPr>
        <p:spPr>
          <a:xfrm>
            <a:off x="11734800" y="6590296"/>
            <a:ext cx="381000" cy="160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002060"/>
                </a:solidFill>
                <a:latin typeface="Franklin Gothic Book" panose="020B0503020102020204" pitchFamily="34" charset="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2478825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4DE32D4-8395-41B5-B8E2-7DB1D7637252}"/>
              </a:ext>
            </a:extLst>
          </p:cNvPr>
          <p:cNvSpPr/>
          <p:nvPr/>
        </p:nvSpPr>
        <p:spPr>
          <a:xfrm>
            <a:off x="161645" y="206792"/>
            <a:ext cx="104301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Рынок БПЛА для решения задач обеспечения технологического суверенитета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417C1E-DD76-4852-11C6-F98344039214}"/>
              </a:ext>
            </a:extLst>
          </p:cNvPr>
          <p:cNvSpPr txBox="1"/>
          <p:nvPr/>
        </p:nvSpPr>
        <p:spPr>
          <a:xfrm>
            <a:off x="152400" y="2530938"/>
            <a:ext cx="118286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По данным </a:t>
            </a:r>
            <a:r>
              <a:rPr lang="en-US" sz="1600" dirty="0" err="1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Research&amp;Markets</a:t>
            </a:r>
            <a:r>
              <a:rPr lang="en-US" sz="1600" dirty="0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мировой рынок военных беспилотников вырастет с $14,54 млрд в 2022 году до $15,88 млрд в 2023 году при среднегодовом темпе роста (CAGR) 9,2%. Ожидается, что рынок военных беспилотников вырастет до $20,64 млрд в 2027 году при темпах роста 6,8%.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A77E68-CDE9-1832-62B6-41C05155EC62}"/>
              </a:ext>
            </a:extLst>
          </p:cNvPr>
          <p:cNvSpPr txBox="1"/>
          <p:nvPr/>
        </p:nvSpPr>
        <p:spPr>
          <a:xfrm>
            <a:off x="152399" y="3491584"/>
            <a:ext cx="1182868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Военный беспилотник относится к беспилотным летательным аппаратам, которые специально используются для военных целей, таких как наблюдение за границей, ликвидация последствий сражений, боевые операции, связь, доставка и антитеррористическое вооружение. Азиатско-Тихоокеанский регион был крупнейшим регионом на рынке военных беспилотников в 2022 году. Ожидается, что Западная Европа будет самым быстрорастущим регионом в прогнозируемом периоде. Регионы, охватываемые глобальным рынком военных беспилотников: Азиатско-Тихоокеанский регион, Западная Европа, Восточная Европа, Северная Америка, Южная Америка, Ближний Восток, Африка. Источник: </a:t>
            </a:r>
            <a:r>
              <a:rPr lang="en-US" sz="1600" dirty="0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https://www.researchandmarkets.com/reports/5735293/military-drones-global</a:t>
            </a:r>
            <a:endParaRPr lang="ru-RU" sz="1600" dirty="0">
              <a:solidFill>
                <a:srgbClr val="002060"/>
              </a:solidFill>
              <a:latin typeface="Franklin Gothic Book" panose="020B0503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452">
            <a:extLst>
              <a:ext uri="{FF2B5EF4-FFF2-40B4-BE49-F238E27FC236}">
                <a16:creationId xmlns:a16="http://schemas.microsoft.com/office/drawing/2014/main" id="{B47840F0-AB72-3318-9423-AAF2F48AE0BD}"/>
              </a:ext>
            </a:extLst>
          </p:cNvPr>
          <p:cNvGrpSpPr/>
          <p:nvPr/>
        </p:nvGrpSpPr>
        <p:grpSpPr>
          <a:xfrm>
            <a:off x="8763000" y="835504"/>
            <a:ext cx="4265701" cy="1344113"/>
            <a:chOff x="7343410" y="887353"/>
            <a:chExt cx="4334783" cy="94796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F66D2AB-D499-1BC6-15AC-1398DE7ED57B}"/>
                </a:ext>
              </a:extLst>
            </p:cNvPr>
            <p:cNvSpPr txBox="1"/>
            <p:nvPr userDrawn="1"/>
          </p:nvSpPr>
          <p:spPr>
            <a:xfrm>
              <a:off x="7343411" y="887353"/>
              <a:ext cx="3774445" cy="477543"/>
            </a:xfrm>
            <a:prstGeom prst="rect">
              <a:avLst/>
            </a:prstGeom>
            <a:noFill/>
          </p:spPr>
          <p:txBody>
            <a:bodyPr wrap="square" lIns="48000" tIns="0" rIns="24000" bIns="0" rtlCol="0">
              <a:spAutoFit/>
            </a:bodyPr>
            <a:lstStyle/>
            <a:p>
              <a:r>
                <a:rPr lang="ru-RU" altLang="ko-KR" sz="4400" b="1" dirty="0">
                  <a:solidFill>
                    <a:srgbClr val="002060"/>
                  </a:solidFill>
                  <a:latin typeface="Franklin Gothic Book" panose="020B0503020102020204" pitchFamily="34" charset="0"/>
                  <a:cs typeface="Arial" panose="020B0604020202020204" pitchFamily="34" charset="0"/>
                </a:rPr>
                <a:t>&gt;</a:t>
              </a:r>
              <a:r>
                <a:rPr lang="en-US" altLang="ko-KR" sz="4400" b="1" dirty="0">
                  <a:solidFill>
                    <a:srgbClr val="002060"/>
                  </a:solidFill>
                  <a:latin typeface="Franklin Gothic Book" panose="020B0503020102020204" pitchFamily="34" charset="0"/>
                  <a:cs typeface="Arial" panose="020B0604020202020204" pitchFamily="34" charset="0"/>
                </a:rPr>
                <a:t>$</a:t>
              </a:r>
              <a:r>
                <a:rPr lang="ru-RU" altLang="ko-KR" sz="4400" b="1" dirty="0">
                  <a:solidFill>
                    <a:srgbClr val="002060"/>
                  </a:solidFill>
                  <a:latin typeface="Franklin Gothic Book" panose="020B05030201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ko-KR" sz="4400" b="1" dirty="0">
                  <a:solidFill>
                    <a:srgbClr val="002060"/>
                  </a:solidFill>
                  <a:latin typeface="Franklin Gothic Book" panose="020B0503020102020204" pitchFamily="34" charset="0"/>
                  <a:cs typeface="Arial" panose="020B0604020202020204" pitchFamily="34" charset="0"/>
                </a:rPr>
                <a:t>0 </a:t>
              </a:r>
              <a:r>
                <a:rPr lang="ru-RU" altLang="ko-KR" sz="4400" b="1" dirty="0">
                  <a:solidFill>
                    <a:srgbClr val="002060"/>
                  </a:solidFill>
                  <a:latin typeface="Franklin Gothic Book" panose="020B0503020102020204" pitchFamily="34" charset="0"/>
                  <a:cs typeface="Arial" panose="020B0604020202020204" pitchFamily="34" charset="0"/>
                </a:rPr>
                <a:t>млрд</a:t>
              </a:r>
              <a:endParaRPr lang="ko-KR" altLang="en-US" sz="4400" b="1" dirty="0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43654FF-0C11-8C83-40D3-BF3C0C018805}"/>
                </a:ext>
              </a:extLst>
            </p:cNvPr>
            <p:cNvSpPr txBox="1"/>
            <p:nvPr/>
          </p:nvSpPr>
          <p:spPr>
            <a:xfrm>
              <a:off x="7343410" y="1379477"/>
              <a:ext cx="4334783" cy="45583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b="1" dirty="0">
                  <a:solidFill>
                    <a:srgbClr val="002060"/>
                  </a:solidFill>
                  <a:latin typeface="Franklin Gothic Book" panose="020B0503020102020204" pitchFamily="34" charset="0"/>
                  <a:cs typeface="Arial" panose="020B0604020202020204" pitchFamily="34" charset="0"/>
                </a:rPr>
                <a:t>Мировой рынок спец </a:t>
              </a:r>
            </a:p>
            <a:p>
              <a:r>
                <a:rPr lang="ru-RU" altLang="ko-KR" b="1" dirty="0">
                  <a:solidFill>
                    <a:srgbClr val="002060"/>
                  </a:solidFill>
                  <a:latin typeface="Franklin Gothic Book" panose="020B0503020102020204" pitchFamily="34" charset="0"/>
                  <a:cs typeface="Arial" panose="020B0604020202020204" pitchFamily="34" charset="0"/>
                </a:rPr>
                <a:t>БПЛА к 2027 г.</a:t>
              </a:r>
              <a:endParaRPr lang="ko-KR" altLang="en-US" b="1" dirty="0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452">
            <a:extLst>
              <a:ext uri="{FF2B5EF4-FFF2-40B4-BE49-F238E27FC236}">
                <a16:creationId xmlns:a16="http://schemas.microsoft.com/office/drawing/2014/main" id="{8AD19DD9-6219-0D17-9539-D99EB3FC4EC0}"/>
              </a:ext>
            </a:extLst>
          </p:cNvPr>
          <p:cNvGrpSpPr/>
          <p:nvPr/>
        </p:nvGrpSpPr>
        <p:grpSpPr>
          <a:xfrm>
            <a:off x="152400" y="876830"/>
            <a:ext cx="4301439" cy="1332970"/>
            <a:chOff x="7307691" y="887353"/>
            <a:chExt cx="4334783" cy="95142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1F3EC17-33A9-E859-B0F4-ED734D951508}"/>
                </a:ext>
              </a:extLst>
            </p:cNvPr>
            <p:cNvSpPr txBox="1"/>
            <p:nvPr userDrawn="1"/>
          </p:nvSpPr>
          <p:spPr>
            <a:xfrm>
              <a:off x="7343411" y="887353"/>
              <a:ext cx="3411043" cy="483295"/>
            </a:xfrm>
            <a:prstGeom prst="rect">
              <a:avLst/>
            </a:prstGeom>
            <a:noFill/>
          </p:spPr>
          <p:txBody>
            <a:bodyPr wrap="square" lIns="48000" tIns="0" rIns="24000" bIns="0" rtlCol="0">
              <a:spAutoFit/>
            </a:bodyPr>
            <a:lstStyle/>
            <a:p>
              <a:r>
                <a:rPr lang="ru-RU" altLang="ko-KR" sz="4400" b="1" dirty="0">
                  <a:solidFill>
                    <a:srgbClr val="002060"/>
                  </a:solidFill>
                  <a:latin typeface="Franklin Gothic Book" panose="020B0503020102020204" pitchFamily="34" charset="0"/>
                  <a:cs typeface="Arial" panose="020B0604020202020204" pitchFamily="34" charset="0"/>
                </a:rPr>
                <a:t>&gt;</a:t>
              </a:r>
              <a:r>
                <a:rPr lang="en-US" altLang="ko-KR" sz="4400" b="1" dirty="0">
                  <a:solidFill>
                    <a:srgbClr val="002060"/>
                  </a:solidFill>
                  <a:latin typeface="Franklin Gothic Book" panose="020B0503020102020204" pitchFamily="34" charset="0"/>
                  <a:cs typeface="Arial" panose="020B0604020202020204" pitchFamily="34" charset="0"/>
                </a:rPr>
                <a:t>$14</a:t>
              </a:r>
              <a:r>
                <a:rPr lang="ru-RU" altLang="ko-KR" sz="4400" b="1" dirty="0">
                  <a:solidFill>
                    <a:srgbClr val="002060"/>
                  </a:solidFill>
                  <a:latin typeface="Franklin Gothic Book" panose="020B0503020102020204" pitchFamily="34" charset="0"/>
                  <a:cs typeface="Arial" panose="020B0604020202020204" pitchFamily="34" charset="0"/>
                </a:rPr>
                <a:t> млрд</a:t>
              </a:r>
              <a:endParaRPr lang="ko-KR" altLang="en-US" sz="4400" b="1" dirty="0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51CAAF6-ACE8-052F-8484-7C2C8F7788C3}"/>
                </a:ext>
              </a:extLst>
            </p:cNvPr>
            <p:cNvSpPr txBox="1"/>
            <p:nvPr/>
          </p:nvSpPr>
          <p:spPr>
            <a:xfrm>
              <a:off x="7307691" y="1377450"/>
              <a:ext cx="4334783" cy="46132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b="1" dirty="0">
                  <a:solidFill>
                    <a:srgbClr val="002060"/>
                  </a:solidFill>
                  <a:latin typeface="Franklin Gothic Book" panose="020B0503020102020204" pitchFamily="34" charset="0"/>
                  <a:cs typeface="Arial" panose="020B0604020202020204" pitchFamily="34" charset="0"/>
                </a:rPr>
                <a:t>Мировой рынок спец</a:t>
              </a:r>
            </a:p>
            <a:p>
              <a:r>
                <a:rPr lang="ru-RU" altLang="ko-KR" b="1" dirty="0">
                  <a:solidFill>
                    <a:srgbClr val="002060"/>
                  </a:solidFill>
                  <a:latin typeface="Franklin Gothic Book" panose="020B0503020102020204" pitchFamily="34" charset="0"/>
                  <a:cs typeface="Arial" panose="020B0604020202020204" pitchFamily="34" charset="0"/>
                </a:rPr>
                <a:t>БПЛА в 2022 г.</a:t>
              </a:r>
              <a:endParaRPr lang="ko-KR" altLang="en-US" b="1" dirty="0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0F191A6-3480-85BE-7DF4-34543665FDCE}"/>
              </a:ext>
            </a:extLst>
          </p:cNvPr>
          <p:cNvSpPr txBox="1"/>
          <p:nvPr/>
        </p:nvSpPr>
        <p:spPr>
          <a:xfrm>
            <a:off x="4529716" y="908656"/>
            <a:ext cx="2065769" cy="923330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6000" b="1" dirty="0">
                <a:solidFill>
                  <a:srgbClr val="BF1179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+30%</a:t>
            </a:r>
            <a:endParaRPr lang="ko-KR" altLang="en-US" sz="6000" b="1" dirty="0">
              <a:solidFill>
                <a:srgbClr val="BF1179"/>
              </a:solidFill>
              <a:latin typeface="Franklin Gothic Book" panose="020B05030201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D3A6F8FD-8297-A7E1-00F2-802CB95F0350}"/>
              </a:ext>
            </a:extLst>
          </p:cNvPr>
          <p:cNvCxnSpPr/>
          <p:nvPr/>
        </p:nvCxnSpPr>
        <p:spPr>
          <a:xfrm>
            <a:off x="3204848" y="1370321"/>
            <a:ext cx="838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48FE9A71-EF25-7AC5-02B3-816BBDE4DC89}"/>
              </a:ext>
            </a:extLst>
          </p:cNvPr>
          <p:cNvCxnSpPr>
            <a:cxnSpLocks/>
          </p:cNvCxnSpPr>
          <p:nvPr/>
        </p:nvCxnSpPr>
        <p:spPr>
          <a:xfrm>
            <a:off x="7010400" y="1370321"/>
            <a:ext cx="1295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89C87B0-0B46-0DD4-A7A8-3F0CFAFEE9E6}"/>
              </a:ext>
            </a:extLst>
          </p:cNvPr>
          <p:cNvSpPr txBox="1"/>
          <p:nvPr/>
        </p:nvSpPr>
        <p:spPr>
          <a:xfrm>
            <a:off x="152400" y="5488612"/>
            <a:ext cx="117137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0" i="0" dirty="0">
                <a:solidFill>
                  <a:srgbClr val="002060"/>
                </a:solidFill>
                <a:effectLst/>
                <a:latin typeface="Franklin Gothic Book" panose="020B0503020102020204" pitchFamily="34" charset="0"/>
                <a:cs typeface="Arial" panose="020B0604020202020204" pitchFamily="34" charset="0"/>
              </a:rPr>
              <a:t>По данным Концерна Калашников, объемы </a:t>
            </a:r>
            <a:r>
              <a:rPr lang="ru-RU" sz="1600" dirty="0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российского </a:t>
            </a:r>
            <a:r>
              <a:rPr lang="ru-RU" sz="1600" b="0" i="0" dirty="0">
                <a:solidFill>
                  <a:srgbClr val="002060"/>
                </a:solidFill>
                <a:effectLst/>
                <a:latin typeface="Franklin Gothic Book" panose="020B0503020102020204" pitchFamily="34" charset="0"/>
                <a:cs typeface="Arial" panose="020B0604020202020204" pitchFamily="34" charset="0"/>
              </a:rPr>
              <a:t>рынка военных </a:t>
            </a:r>
            <a:r>
              <a:rPr lang="ru-RU" sz="1600" dirty="0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БПЛА </a:t>
            </a:r>
            <a:r>
              <a:rPr lang="ru-RU" sz="1600" b="0" i="0" dirty="0">
                <a:solidFill>
                  <a:srgbClr val="002060"/>
                </a:solidFill>
                <a:effectLst/>
                <a:latin typeface="Franklin Gothic Book" panose="020B0503020102020204" pitchFamily="34" charset="0"/>
                <a:cs typeface="Arial" panose="020B0604020202020204" pitchFamily="34" charset="0"/>
              </a:rPr>
              <a:t>составляет около 2 млрд рублей может вырасти в 30 раз до 60 млрд рублей в течении ближайших лет.</a:t>
            </a:r>
            <a:endParaRPr lang="ru-RU" sz="1600" dirty="0">
              <a:solidFill>
                <a:srgbClr val="002060"/>
              </a:solidFill>
              <a:latin typeface="Franklin Gothic Book" panose="020B05030201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1581565-D7D6-44BC-B887-55155B1AD7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155349"/>
            <a:ext cx="1694089" cy="57565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5118A838-98CA-4568-950D-7ADE31E7275B}"/>
              </a:ext>
            </a:extLst>
          </p:cNvPr>
          <p:cNvSpPr/>
          <p:nvPr/>
        </p:nvSpPr>
        <p:spPr>
          <a:xfrm>
            <a:off x="11734800" y="6590296"/>
            <a:ext cx="381000" cy="160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002060"/>
                </a:solidFill>
                <a:latin typeface="Franklin Gothic Book" panose="020B0503020102020204" pitchFamily="34" charset="0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16824936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9214D19-1988-49B0-ABE0-18B4B772832F}"/>
              </a:ext>
            </a:extLst>
          </p:cNvPr>
          <p:cNvSpPr/>
          <p:nvPr/>
        </p:nvSpPr>
        <p:spPr>
          <a:xfrm>
            <a:off x="1698592" y="257119"/>
            <a:ext cx="7005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Фабрика дронов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7FD9B1B-4554-4F2C-B616-920B2583F4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041" y="178256"/>
            <a:ext cx="2362384" cy="80274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33CBA210-F8F4-CC05-FFF8-C1D87629D5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2741896"/>
              </p:ext>
            </p:extLst>
          </p:nvPr>
        </p:nvGraphicFramePr>
        <p:xfrm>
          <a:off x="410546" y="2099388"/>
          <a:ext cx="5588779" cy="2622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7343D71D-1761-232C-F364-DA0F972CB7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487697"/>
              </p:ext>
            </p:extLst>
          </p:nvPr>
        </p:nvGraphicFramePr>
        <p:xfrm>
          <a:off x="6335486" y="2117819"/>
          <a:ext cx="5695352" cy="2622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object 2">
            <a:extLst>
              <a:ext uri="{FF2B5EF4-FFF2-40B4-BE49-F238E27FC236}">
                <a16:creationId xmlns:a16="http://schemas.microsoft.com/office/drawing/2014/main" id="{C22049A5-84F1-0DE0-1D94-8CEE4C728F25}"/>
              </a:ext>
            </a:extLst>
          </p:cNvPr>
          <p:cNvSpPr txBox="1"/>
          <p:nvPr/>
        </p:nvSpPr>
        <p:spPr>
          <a:xfrm>
            <a:off x="6335486" y="1538334"/>
            <a:ext cx="673551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87" lvl="1" algn="just" defTabSz="728663">
              <a:spcBef>
                <a:spcPts val="300"/>
              </a:spcBef>
              <a:spcAft>
                <a:spcPts val="300"/>
              </a:spcAft>
              <a:buClr>
                <a:schemeClr val="hlink"/>
              </a:buClr>
            </a:pPr>
            <a:r>
              <a:rPr lang="ru-RU" sz="1600" b="1" dirty="0">
                <a:solidFill>
                  <a:srgbClr val="002060"/>
                </a:solidFill>
                <a:latin typeface="Franklin Gothic Book" panose="020B0503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Прогноз объемов продаж комплектов платформ ТС </a:t>
            </a: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7521D67D-666D-C487-4173-C2B47069BD41}"/>
              </a:ext>
            </a:extLst>
          </p:cNvPr>
          <p:cNvSpPr txBox="1"/>
          <p:nvPr/>
        </p:nvSpPr>
        <p:spPr>
          <a:xfrm>
            <a:off x="410546" y="1538333"/>
            <a:ext cx="673551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87" lvl="1" algn="just" defTabSz="728663">
              <a:spcBef>
                <a:spcPts val="300"/>
              </a:spcBef>
              <a:spcAft>
                <a:spcPts val="300"/>
              </a:spcAft>
              <a:buClr>
                <a:schemeClr val="hlink"/>
              </a:buClr>
            </a:pPr>
            <a:r>
              <a:rPr lang="ru-RU" sz="1600" b="1" dirty="0">
                <a:solidFill>
                  <a:srgbClr val="002060"/>
                </a:solidFill>
                <a:latin typeface="Franklin Gothic Book" panose="020B0503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Прогноз объемов продаж комплектов платформ ЭН 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837285DB-3ABF-B47D-CB5D-573173A5B282}"/>
              </a:ext>
            </a:extLst>
          </p:cNvPr>
          <p:cNvSpPr txBox="1"/>
          <p:nvPr/>
        </p:nvSpPr>
        <p:spPr>
          <a:xfrm>
            <a:off x="410546" y="5221241"/>
            <a:ext cx="1117185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87" lvl="1" algn="just" defTabSz="728663">
              <a:spcBef>
                <a:spcPts val="300"/>
              </a:spcBef>
              <a:spcAft>
                <a:spcPts val="300"/>
              </a:spcAft>
              <a:buClr>
                <a:schemeClr val="hlink"/>
              </a:buClr>
            </a:pPr>
            <a:r>
              <a:rPr lang="ru-RU" sz="1600" b="1" dirty="0">
                <a:solidFill>
                  <a:srgbClr val="002060"/>
                </a:solidFill>
                <a:latin typeface="Franklin Gothic Book" panose="020B0503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Прогноз объемов продаж БАС для других отраслей (сельское хозяйство и промышленность) к 2027 году: 15 000 шт. в год 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31D9F457-E8F1-901E-239F-2FD85064AD1E}"/>
              </a:ext>
            </a:extLst>
          </p:cNvPr>
          <p:cNvSpPr txBox="1"/>
          <p:nvPr/>
        </p:nvSpPr>
        <p:spPr>
          <a:xfrm>
            <a:off x="410546" y="5659283"/>
            <a:ext cx="1117185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87" lvl="1" algn="just" defTabSz="728663">
              <a:spcBef>
                <a:spcPts val="300"/>
              </a:spcBef>
              <a:spcAft>
                <a:spcPts val="300"/>
              </a:spcAft>
              <a:buClr>
                <a:schemeClr val="hlink"/>
              </a:buClr>
            </a:pPr>
            <a:r>
              <a:rPr lang="ru-RU" sz="1600" b="1" dirty="0">
                <a:solidFill>
                  <a:srgbClr val="002060"/>
                </a:solidFill>
                <a:latin typeface="Franklin Gothic Book" panose="020B0503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Прогноз объемов продаж роботизированных модулей и элементов БАС : 20 000 шт. в год </a:t>
            </a:r>
          </a:p>
        </p:txBody>
      </p:sp>
    </p:spTree>
    <p:extLst>
      <p:ext uri="{BB962C8B-B14F-4D97-AF65-F5344CB8AC3E}">
        <p14:creationId xmlns:p14="http://schemas.microsoft.com/office/powerpoint/2010/main" val="4044836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9214D19-1988-49B0-ABE0-18B4B772832F}"/>
              </a:ext>
            </a:extLst>
          </p:cNvPr>
          <p:cNvSpPr/>
          <p:nvPr/>
        </p:nvSpPr>
        <p:spPr>
          <a:xfrm>
            <a:off x="1698592" y="257119"/>
            <a:ext cx="7005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Фабрика дронов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7FD9B1B-4554-4F2C-B616-920B2583F4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041" y="178256"/>
            <a:ext cx="2362384" cy="8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40BF334-9CA7-D0A8-7007-07676E642BC1}"/>
              </a:ext>
            </a:extLst>
          </p:cNvPr>
          <p:cNvSpPr/>
          <p:nvPr/>
        </p:nvSpPr>
        <p:spPr>
          <a:xfrm>
            <a:off x="202740" y="1395265"/>
            <a:ext cx="7620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Мероприятия по импортозамещению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A33102F1-3EC8-63F5-03A4-D8B9F12E3D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154050"/>
              </p:ext>
            </p:extLst>
          </p:nvPr>
        </p:nvGraphicFramePr>
        <p:xfrm>
          <a:off x="326575" y="1928706"/>
          <a:ext cx="11538850" cy="3876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9425">
                  <a:extLst>
                    <a:ext uri="{9D8B030D-6E8A-4147-A177-3AD203B41FA5}">
                      <a16:colId xmlns:a16="http://schemas.microsoft.com/office/drawing/2014/main" val="4091938236"/>
                    </a:ext>
                  </a:extLst>
                </a:gridCol>
                <a:gridCol w="5769425">
                  <a:extLst>
                    <a:ext uri="{9D8B030D-6E8A-4147-A177-3AD203B41FA5}">
                      <a16:colId xmlns:a16="http://schemas.microsoft.com/office/drawing/2014/main" val="3177638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latin typeface="Franklin Gothic Book" panose="020B0503020102020204" pitchFamily="34" charset="0"/>
                        </a:rPr>
                        <a:t>Освоение собственного производства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latin typeface="Franklin Gothic Book" panose="020B0503020102020204" pitchFamily="34" charset="0"/>
                        </a:rPr>
                        <a:t>Инвестиции в НИОКР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864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  <a:latin typeface="Franklin Gothic Book" panose="020B0503020102020204" pitchFamily="34" charset="0"/>
                        </a:rPr>
                        <a:t>Разработка и изготовление собственной многослойной материнской платы БПЛА, объединяющей в себе одноплатный компьютер, полетный контроллер, модуль связи и сетевой хаб.</a:t>
                      </a:r>
                    </a:p>
                    <a:p>
                      <a:endParaRPr lang="ru-RU" sz="1600" dirty="0">
                        <a:solidFill>
                          <a:srgbClr val="002060"/>
                        </a:solidFill>
                        <a:latin typeface="Franklin Gothic Book" panose="020B0503020102020204" pitchFamily="34" charset="0"/>
                      </a:endParaRPr>
                    </a:p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  <a:latin typeface="Franklin Gothic Book" panose="020B0503020102020204" pitchFamily="34" charset="0"/>
                        </a:rPr>
                        <a:t>Изготовление винтов и элементов корпуса из композитных материалов</a:t>
                      </a:r>
                    </a:p>
                    <a:p>
                      <a:endParaRPr lang="ru-RU" sz="1600" dirty="0">
                        <a:solidFill>
                          <a:srgbClr val="002060"/>
                        </a:solidFill>
                        <a:latin typeface="Franklin Gothic Book" panose="020B0503020102020204" pitchFamily="34" charset="0"/>
                      </a:endParaRPr>
                    </a:p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  <a:latin typeface="Franklin Gothic Book" panose="020B0503020102020204" pitchFamily="34" charset="0"/>
                        </a:rPr>
                        <a:t>Применение отечественных АКБ</a:t>
                      </a:r>
                    </a:p>
                    <a:p>
                      <a:endParaRPr lang="ru-RU" sz="1600" dirty="0">
                        <a:solidFill>
                          <a:srgbClr val="002060"/>
                        </a:solidFill>
                        <a:latin typeface="Franklin Gothic Book" panose="020B0503020102020204" pitchFamily="34" charset="0"/>
                      </a:endParaRPr>
                    </a:p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  <a:latin typeface="Franklin Gothic Book" panose="020B0503020102020204" pitchFamily="34" charset="0"/>
                        </a:rPr>
                        <a:t>Применение отечественных малых </a:t>
                      </a:r>
                      <a:r>
                        <a:rPr lang="ru-RU" sz="1600" dirty="0" err="1">
                          <a:solidFill>
                            <a:srgbClr val="002060"/>
                          </a:solidFill>
                          <a:latin typeface="Franklin Gothic Book" panose="020B0503020102020204" pitchFamily="34" charset="0"/>
                        </a:rPr>
                        <a:t>бесколлекторных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latin typeface="Franklin Gothic Book" panose="020B0503020102020204" pitchFamily="34" charset="0"/>
                        </a:rPr>
                        <a:t> электродвигателей</a:t>
                      </a:r>
                    </a:p>
                    <a:p>
                      <a:endParaRPr lang="ru-RU" sz="1600" dirty="0">
                        <a:solidFill>
                          <a:srgbClr val="002060"/>
                        </a:solidFill>
                        <a:latin typeface="Franklin Gothic Book" panose="020B0503020102020204" pitchFamily="34" charset="0"/>
                      </a:endParaRPr>
                    </a:p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  <a:latin typeface="Franklin Gothic Book" panose="020B0503020102020204" pitchFamily="34" charset="0"/>
                        </a:rPr>
                        <a:t>Использование отечественных видео- и тепловизионных регистраторов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Затраты на НИОКР и организацию производства составят 150 000 000 руб.</a:t>
                      </a:r>
                    </a:p>
                    <a:p>
                      <a:pPr marL="361950" lvl="0" indent="-361950" algn="just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организационные расходы: 10 000 000 руб.</a:t>
                      </a:r>
                    </a:p>
                    <a:p>
                      <a:pPr marL="361950" lvl="0" indent="-361950" algn="just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закупка оборудования: 40 000 000 руб.</a:t>
                      </a:r>
                    </a:p>
                    <a:p>
                      <a:pPr marL="361950" lvl="0" indent="-361950" algn="just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аренда производственных площадей: 5 000 000 руб.</a:t>
                      </a:r>
                    </a:p>
                    <a:p>
                      <a:pPr marL="361950" lvl="0" indent="-361950" algn="just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ФОТ персонала: 30 000 000 руб.</a:t>
                      </a:r>
                    </a:p>
                    <a:p>
                      <a:pPr marL="361950" lvl="0" indent="-361950" algn="just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сторонние работы: 40 000 000 руб. </a:t>
                      </a:r>
                    </a:p>
                    <a:p>
                      <a:pPr marL="361950" lvl="0" indent="-361950" algn="just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обучение персонала: 5 000 000 руб.</a:t>
                      </a:r>
                    </a:p>
                    <a:p>
                      <a:pPr marL="361950" lvl="0" indent="-361950" algn="just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закупка сырья, материалов и комплектующих: 15 000 000 руб.</a:t>
                      </a:r>
                    </a:p>
                    <a:p>
                      <a:pPr marL="361950" lvl="0" indent="-361950" algn="just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сертификационные и регистрационные процедуры: 5 000 000 руб.</a:t>
                      </a:r>
                    </a:p>
                    <a:p>
                      <a:pPr lvl="0" algn="just">
                        <a:lnSpc>
                          <a:spcPct val="107000"/>
                        </a:lnSpc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Сроки организации производства: от 12 до 18 месяцев.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388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3564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 descr="https://www.vostokventures.ru/wp-content/uploads/2019/04/logo_rus1.svg">
            <a:extLst>
              <a:ext uri="{FF2B5EF4-FFF2-40B4-BE49-F238E27FC236}">
                <a16:creationId xmlns:a16="http://schemas.microsoft.com/office/drawing/2014/main" id="{70769BEB-3081-9710-5391-BA3C225FED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98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F93788F-F9FF-7024-74B5-52C840CEDF18}"/>
              </a:ext>
            </a:extLst>
          </p:cNvPr>
          <p:cNvSpPr/>
          <p:nvPr/>
        </p:nvSpPr>
        <p:spPr>
          <a:xfrm>
            <a:off x="1298575" y="4922838"/>
            <a:ext cx="2273300" cy="1504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latin typeface="Franklin Gothic Book" panose="020B0503020102020204" pitchFamily="34" charset="0"/>
              </a:rPr>
              <a:t>Проектирование и производство электронных «материнских» плат для дронов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3763D00-167C-B347-058C-96052188DE52}"/>
              </a:ext>
            </a:extLst>
          </p:cNvPr>
          <p:cNvSpPr/>
          <p:nvPr/>
        </p:nvSpPr>
        <p:spPr>
          <a:xfrm>
            <a:off x="3722688" y="4922838"/>
            <a:ext cx="2373312" cy="1504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latin typeface="Franklin Gothic Book" panose="020B0503020102020204" pitchFamily="34" charset="0"/>
              </a:rPr>
              <a:t>Проектирование и производство специальных приборов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23F27F2-B289-2842-1E3F-3AEF253A40BF}"/>
              </a:ext>
            </a:extLst>
          </p:cNvPr>
          <p:cNvSpPr/>
          <p:nvPr/>
        </p:nvSpPr>
        <p:spPr>
          <a:xfrm>
            <a:off x="6246813" y="4922838"/>
            <a:ext cx="2063750" cy="1504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latin typeface="Franklin Gothic Book" panose="020B0503020102020204" pitchFamily="34" charset="0"/>
              </a:rPr>
              <a:t>Проектирование и производство малых электродвигателей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5FBE58B-F545-AC8C-5015-A0A9139BB103}"/>
              </a:ext>
            </a:extLst>
          </p:cNvPr>
          <p:cNvSpPr/>
          <p:nvPr/>
        </p:nvSpPr>
        <p:spPr>
          <a:xfrm>
            <a:off x="8461376" y="4922838"/>
            <a:ext cx="2373313" cy="1504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latin typeface="Franklin Gothic Book" panose="020B0503020102020204" pitchFamily="34" charset="0"/>
              </a:rPr>
              <a:t>Проектирование и производство пропеллеров и изделий из композитов</a:t>
            </a:r>
          </a:p>
        </p:txBody>
      </p:sp>
      <p:pic>
        <p:nvPicPr>
          <p:cNvPr id="32777" name="Рисунок 9">
            <a:extLst>
              <a:ext uri="{FF2B5EF4-FFF2-40B4-BE49-F238E27FC236}">
                <a16:creationId xmlns:a16="http://schemas.microsoft.com/office/drawing/2014/main" id="{B890446B-E1EA-C013-CD97-4ABB27918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4"/>
          <a:stretch>
            <a:fillRect/>
          </a:stretch>
        </p:blipFill>
        <p:spPr bwMode="auto">
          <a:xfrm>
            <a:off x="6246814" y="1366839"/>
            <a:ext cx="4587875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8" name="Рисунок 4">
            <a:extLst>
              <a:ext uri="{FF2B5EF4-FFF2-40B4-BE49-F238E27FC236}">
                <a16:creationId xmlns:a16="http://schemas.microsoft.com/office/drawing/2014/main" id="{3B50FE1A-0B48-9BCA-4A59-F00E12AD8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" r="20261"/>
          <a:stretch>
            <a:fillRect/>
          </a:stretch>
        </p:blipFill>
        <p:spPr bwMode="auto">
          <a:xfrm>
            <a:off x="1298576" y="1366839"/>
            <a:ext cx="4797425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6BECEB5-ACD4-C8AE-5FA3-1E937A7AEC34}"/>
              </a:ext>
            </a:extLst>
          </p:cNvPr>
          <p:cNvSpPr/>
          <p:nvPr/>
        </p:nvSpPr>
        <p:spPr>
          <a:xfrm>
            <a:off x="1698592" y="257119"/>
            <a:ext cx="7005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Фабрика дронов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CD2C52-4EDC-DBCD-4DD8-A77FA7FF66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041" y="178256"/>
            <a:ext cx="2362384" cy="802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2981</TotalTime>
  <Words>1841</Words>
  <Application>Microsoft Office PowerPoint</Application>
  <PresentationFormat>Широкоэкранный</PresentationFormat>
  <Paragraphs>284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Franklin Gothic Book</vt:lpstr>
      <vt:lpstr>GOST Common</vt:lpstr>
      <vt:lpstr>Symbol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slv</dc:creator>
  <cp:lastModifiedBy>Павел Камнев</cp:lastModifiedBy>
  <cp:revision>189</cp:revision>
  <dcterms:created xsi:type="dcterms:W3CDTF">2019-06-18T06:59:07Z</dcterms:created>
  <dcterms:modified xsi:type="dcterms:W3CDTF">2023-06-14T14:27:48Z</dcterms:modified>
</cp:coreProperties>
</file>