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4"/>
  </p:notesMasterIdLst>
  <p:sldIdLst>
    <p:sldId id="331" r:id="rId2"/>
    <p:sldId id="343" r:id="rId3"/>
    <p:sldId id="357" r:id="rId4"/>
    <p:sldId id="358" r:id="rId5"/>
    <p:sldId id="359" r:id="rId6"/>
    <p:sldId id="360" r:id="rId7"/>
    <p:sldId id="362" r:id="rId8"/>
    <p:sldId id="363" r:id="rId9"/>
    <p:sldId id="354" r:id="rId10"/>
    <p:sldId id="355" r:id="rId11"/>
    <p:sldId id="356" r:id="rId12"/>
    <p:sldId id="353" r:id="rId13"/>
  </p:sldIdLst>
  <p:sldSz cx="12192000" cy="6858000"/>
  <p:notesSz cx="6797675" cy="9928225"/>
  <p:custDataLst>
    <p:tags r:id="rId1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99"/>
    <a:srgbClr val="CCFF66"/>
    <a:srgbClr val="2185FB"/>
    <a:srgbClr val="F0F5FA"/>
    <a:srgbClr val="F7593B"/>
    <a:srgbClr val="FAA290"/>
    <a:srgbClr val="C4E59F"/>
    <a:srgbClr val="CCFFCC"/>
    <a:srgbClr val="99FF9D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B9631B5-78F2-41C9-869B-9F39066F8104}" styleName="Средний стиль 3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714" autoAdjust="0"/>
    <p:restoredTop sz="93781" autoAdjust="0"/>
  </p:normalViewPr>
  <p:slideViewPr>
    <p:cSldViewPr snapToGrid="0">
      <p:cViewPr varScale="1">
        <p:scale>
          <a:sx n="81" d="100"/>
          <a:sy n="81" d="100"/>
        </p:scale>
        <p:origin x="950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BB2F50-4264-4DF0-B5A5-D5A12FDDC88F}" type="datetimeFigureOut">
              <a:rPr lang="ru-RU" smtClean="0"/>
              <a:t>01.09.2023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DDA58-8B63-4E6D-9884-3E57E2C42B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5880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BDDA58-8B63-4E6D-9884-3E57E2C42B8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493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4266" y="2847059"/>
            <a:ext cx="712093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000" b="0" i="0">
                <a:solidFill>
                  <a:schemeClr val="bg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4266" y="4429134"/>
            <a:ext cx="7120934" cy="1314450"/>
          </a:xfrm>
        </p:spPr>
        <p:txBody>
          <a:bodyPr>
            <a:normAutofit/>
          </a:bodyPr>
          <a:lstStyle>
            <a:lvl1pPr marL="0" indent="0" algn="l">
              <a:buNone/>
              <a:defRPr sz="1800" b="0" i="0">
                <a:solidFill>
                  <a:schemeClr val="bg1">
                    <a:lumMod val="65000"/>
                  </a:schemeClr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288813" y="6416675"/>
            <a:ext cx="3334254" cy="8"/>
            <a:chOff x="658813" y="800103"/>
            <a:chExt cx="3334254" cy="8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658814" y="800110"/>
              <a:ext cx="3334253" cy="1"/>
            </a:xfrm>
            <a:prstGeom prst="line">
              <a:avLst/>
            </a:prstGeom>
            <a:ln>
              <a:solidFill>
                <a:schemeClr val="bg1">
                  <a:lumMod val="75000"/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>
              <a:off x="658813" y="800103"/>
              <a:ext cx="64820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Группа 24"/>
          <p:cNvGrpSpPr/>
          <p:nvPr/>
        </p:nvGrpSpPr>
        <p:grpSpPr>
          <a:xfrm>
            <a:off x="298441" y="4303832"/>
            <a:ext cx="3334254" cy="8"/>
            <a:chOff x="658813" y="800103"/>
            <a:chExt cx="3334254" cy="8"/>
          </a:xfrm>
        </p:grpSpPr>
        <p:cxnSp>
          <p:nvCxnSpPr>
            <p:cNvPr id="26" name="Прямая соединительная линия 25"/>
            <p:cNvCxnSpPr/>
            <p:nvPr/>
          </p:nvCxnSpPr>
          <p:spPr>
            <a:xfrm flipV="1">
              <a:off x="658814" y="800110"/>
              <a:ext cx="3334253" cy="1"/>
            </a:xfrm>
            <a:prstGeom prst="line">
              <a:avLst/>
            </a:prstGeom>
            <a:ln>
              <a:solidFill>
                <a:srgbClr val="FFFFFF">
                  <a:alpha val="29804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>
              <a:off x="658813" y="800103"/>
              <a:ext cx="648204" cy="0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Группа 91"/>
          <p:cNvGrpSpPr/>
          <p:nvPr/>
        </p:nvGrpSpPr>
        <p:grpSpPr>
          <a:xfrm>
            <a:off x="276225" y="415925"/>
            <a:ext cx="2984500" cy="862013"/>
            <a:chOff x="276225" y="415925"/>
            <a:chExt cx="2984500" cy="862013"/>
          </a:xfrm>
        </p:grpSpPr>
        <p:cxnSp>
          <p:nvCxnSpPr>
            <p:cNvPr id="10" name="Прямая соединительная линия 9"/>
            <p:cNvCxnSpPr/>
            <p:nvPr/>
          </p:nvCxnSpPr>
          <p:spPr>
            <a:xfrm>
              <a:off x="286864" y="1064871"/>
              <a:ext cx="355530" cy="0"/>
            </a:xfrm>
            <a:prstGeom prst="line">
              <a:avLst/>
            </a:prstGeom>
            <a:ln w="9525">
              <a:solidFill>
                <a:srgbClr val="F759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>
              <a:off x="639815" y="1064871"/>
              <a:ext cx="461172" cy="0"/>
            </a:xfrm>
            <a:prstGeom prst="line">
              <a:avLst/>
            </a:prstGeom>
            <a:ln w="9525">
              <a:solidFill>
                <a:schemeClr val="accent4">
                  <a:lumMod val="60000"/>
                  <a:lumOff val="40000"/>
                  <a:alpha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4"/>
            <p:cNvGrpSpPr>
              <a:grpSpLocks noChangeAspect="1"/>
            </p:cNvGrpSpPr>
            <p:nvPr/>
          </p:nvGrpSpPr>
          <p:grpSpPr bwMode="auto">
            <a:xfrm>
              <a:off x="276225" y="415925"/>
              <a:ext cx="2984500" cy="498475"/>
              <a:chOff x="174" y="262"/>
              <a:chExt cx="1880" cy="314"/>
            </a:xfrm>
            <a:solidFill>
              <a:srgbClr val="F75931"/>
            </a:solidFill>
          </p:grpSpPr>
          <p:sp>
            <p:nvSpPr>
              <p:cNvPr id="8" name="Freeform 5"/>
              <p:cNvSpPr>
                <a:spLocks/>
              </p:cNvSpPr>
              <p:nvPr/>
            </p:nvSpPr>
            <p:spPr bwMode="auto">
              <a:xfrm>
                <a:off x="186" y="262"/>
                <a:ext cx="75" cy="109"/>
              </a:xfrm>
              <a:custGeom>
                <a:avLst/>
                <a:gdLst>
                  <a:gd name="T0" fmla="*/ 42 w 51"/>
                  <a:gd name="T1" fmla="*/ 4 h 74"/>
                  <a:gd name="T2" fmla="*/ 47 w 51"/>
                  <a:gd name="T3" fmla="*/ 0 h 74"/>
                  <a:gd name="T4" fmla="*/ 51 w 51"/>
                  <a:gd name="T5" fmla="*/ 4 h 74"/>
                  <a:gd name="T6" fmla="*/ 51 w 51"/>
                  <a:gd name="T7" fmla="*/ 70 h 74"/>
                  <a:gd name="T8" fmla="*/ 47 w 51"/>
                  <a:gd name="T9" fmla="*/ 74 h 74"/>
                  <a:gd name="T10" fmla="*/ 42 w 51"/>
                  <a:gd name="T11" fmla="*/ 70 h 74"/>
                  <a:gd name="T12" fmla="*/ 42 w 51"/>
                  <a:gd name="T13" fmla="*/ 42 h 74"/>
                  <a:gd name="T14" fmla="*/ 9 w 51"/>
                  <a:gd name="T15" fmla="*/ 42 h 74"/>
                  <a:gd name="T16" fmla="*/ 9 w 51"/>
                  <a:gd name="T17" fmla="*/ 70 h 74"/>
                  <a:gd name="T18" fmla="*/ 4 w 51"/>
                  <a:gd name="T19" fmla="*/ 74 h 74"/>
                  <a:gd name="T20" fmla="*/ 0 w 51"/>
                  <a:gd name="T21" fmla="*/ 70 h 74"/>
                  <a:gd name="T22" fmla="*/ 0 w 51"/>
                  <a:gd name="T23" fmla="*/ 4 h 74"/>
                  <a:gd name="T24" fmla="*/ 4 w 51"/>
                  <a:gd name="T25" fmla="*/ 0 h 74"/>
                  <a:gd name="T26" fmla="*/ 9 w 51"/>
                  <a:gd name="T27" fmla="*/ 4 h 74"/>
                  <a:gd name="T28" fmla="*/ 9 w 51"/>
                  <a:gd name="T29" fmla="*/ 34 h 74"/>
                  <a:gd name="T30" fmla="*/ 42 w 51"/>
                  <a:gd name="T31" fmla="*/ 34 h 74"/>
                  <a:gd name="T32" fmla="*/ 42 w 51"/>
                  <a:gd name="T33" fmla="*/ 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74">
                    <a:moveTo>
                      <a:pt x="42" y="4"/>
                    </a:moveTo>
                    <a:cubicBezTo>
                      <a:pt x="42" y="2"/>
                      <a:pt x="44" y="0"/>
                      <a:pt x="47" y="0"/>
                    </a:cubicBezTo>
                    <a:cubicBezTo>
                      <a:pt x="49" y="0"/>
                      <a:pt x="51" y="2"/>
                      <a:pt x="51" y="4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2"/>
                      <a:pt x="49" y="74"/>
                      <a:pt x="47" y="74"/>
                    </a:cubicBezTo>
                    <a:cubicBezTo>
                      <a:pt x="44" y="74"/>
                      <a:pt x="42" y="72"/>
                      <a:pt x="42" y="70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9" y="72"/>
                      <a:pt x="7" y="74"/>
                      <a:pt x="4" y="74"/>
                    </a:cubicBezTo>
                    <a:cubicBezTo>
                      <a:pt x="2" y="74"/>
                      <a:pt x="0" y="72"/>
                      <a:pt x="0" y="7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42" y="34"/>
                      <a:pt x="42" y="34"/>
                      <a:pt x="42" y="34"/>
                    </a:cubicBezTo>
                    <a:lnTo>
                      <a:pt x="4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9" name="Freeform 6"/>
              <p:cNvSpPr>
                <a:spLocks noEditPoints="1"/>
              </p:cNvSpPr>
              <p:nvPr/>
            </p:nvSpPr>
            <p:spPr bwMode="auto">
              <a:xfrm>
                <a:off x="280" y="294"/>
                <a:ext cx="63" cy="77"/>
              </a:xfrm>
              <a:custGeom>
                <a:avLst/>
                <a:gdLst>
                  <a:gd name="T0" fmla="*/ 38 w 43"/>
                  <a:gd name="T1" fmla="*/ 52 h 52"/>
                  <a:gd name="T2" fmla="*/ 33 w 43"/>
                  <a:gd name="T3" fmla="*/ 50 h 52"/>
                  <a:gd name="T4" fmla="*/ 31 w 43"/>
                  <a:gd name="T5" fmla="*/ 47 h 52"/>
                  <a:gd name="T6" fmla="*/ 17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8 w 43"/>
                  <a:gd name="T13" fmla="*/ 22 h 52"/>
                  <a:gd name="T14" fmla="*/ 29 w 43"/>
                  <a:gd name="T15" fmla="*/ 22 h 52"/>
                  <a:gd name="T16" fmla="*/ 29 w 43"/>
                  <a:gd name="T17" fmla="*/ 20 h 52"/>
                  <a:gd name="T18" fmla="*/ 19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3 w 43"/>
                  <a:gd name="T25" fmla="*/ 7 h 52"/>
                  <a:gd name="T26" fmla="*/ 5 w 43"/>
                  <a:gd name="T27" fmla="*/ 4 h 52"/>
                  <a:gd name="T28" fmla="*/ 20 w 43"/>
                  <a:gd name="T29" fmla="*/ 0 h 52"/>
                  <a:gd name="T30" fmla="*/ 38 w 43"/>
                  <a:gd name="T31" fmla="*/ 21 h 52"/>
                  <a:gd name="T32" fmla="*/ 38 w 43"/>
                  <a:gd name="T33" fmla="*/ 39 h 52"/>
                  <a:gd name="T34" fmla="*/ 41 w 43"/>
                  <a:gd name="T35" fmla="*/ 45 h 52"/>
                  <a:gd name="T36" fmla="*/ 43 w 43"/>
                  <a:gd name="T37" fmla="*/ 48 h 52"/>
                  <a:gd name="T38" fmla="*/ 38 w 43"/>
                  <a:gd name="T39" fmla="*/ 52 h 52"/>
                  <a:gd name="T40" fmla="*/ 29 w 43"/>
                  <a:gd name="T41" fmla="*/ 29 h 52"/>
                  <a:gd name="T42" fmla="*/ 19 w 43"/>
                  <a:gd name="T43" fmla="*/ 29 h 52"/>
                  <a:gd name="T44" fmla="*/ 8 w 43"/>
                  <a:gd name="T45" fmla="*/ 37 h 52"/>
                  <a:gd name="T46" fmla="*/ 8 w 43"/>
                  <a:gd name="T47" fmla="*/ 38 h 52"/>
                  <a:gd name="T48" fmla="*/ 19 w 43"/>
                  <a:gd name="T49" fmla="*/ 45 h 52"/>
                  <a:gd name="T50" fmla="*/ 29 w 43"/>
                  <a:gd name="T51" fmla="*/ 35 h 52"/>
                  <a:gd name="T52" fmla="*/ 29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8" y="52"/>
                    </a:moveTo>
                    <a:cubicBezTo>
                      <a:pt x="36" y="52"/>
                      <a:pt x="34" y="51"/>
                      <a:pt x="33" y="50"/>
                    </a:cubicBezTo>
                    <a:cubicBezTo>
                      <a:pt x="32" y="49"/>
                      <a:pt x="32" y="48"/>
                      <a:pt x="31" y="47"/>
                    </a:cubicBezTo>
                    <a:cubicBezTo>
                      <a:pt x="27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5" y="22"/>
                      <a:pt x="18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12"/>
                      <a:pt x="28" y="8"/>
                      <a:pt x="19" y="8"/>
                    </a:cubicBezTo>
                    <a:cubicBezTo>
                      <a:pt x="14" y="8"/>
                      <a:pt x="11" y="9"/>
                      <a:pt x="9" y="10"/>
                    </a:cubicBezTo>
                    <a:cubicBezTo>
                      <a:pt x="8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8" y="7"/>
                      <a:pt x="38" y="21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8" y="52"/>
                    </a:cubicBezTo>
                    <a:close/>
                    <a:moveTo>
                      <a:pt x="29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8" y="33"/>
                      <a:pt x="8" y="37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42"/>
                      <a:pt x="11" y="45"/>
                      <a:pt x="19" y="45"/>
                    </a:cubicBezTo>
                    <a:cubicBezTo>
                      <a:pt x="25" y="45"/>
                      <a:pt x="29" y="42"/>
                      <a:pt x="29" y="35"/>
                    </a:cubicBezTo>
                    <a:lnTo>
                      <a:pt x="29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auto">
              <a:xfrm>
                <a:off x="359" y="296"/>
                <a:ext cx="70" cy="99"/>
              </a:xfrm>
              <a:custGeom>
                <a:avLst/>
                <a:gdLst>
                  <a:gd name="T0" fmla="*/ 40 w 48"/>
                  <a:gd name="T1" fmla="*/ 51 h 67"/>
                  <a:gd name="T2" fmla="*/ 4 w 48"/>
                  <a:gd name="T3" fmla="*/ 51 h 67"/>
                  <a:gd name="T4" fmla="*/ 0 w 48"/>
                  <a:gd name="T5" fmla="*/ 47 h 67"/>
                  <a:gd name="T6" fmla="*/ 0 w 48"/>
                  <a:gd name="T7" fmla="*/ 4 h 67"/>
                  <a:gd name="T8" fmla="*/ 5 w 48"/>
                  <a:gd name="T9" fmla="*/ 0 h 67"/>
                  <a:gd name="T10" fmla="*/ 9 w 48"/>
                  <a:gd name="T11" fmla="*/ 4 h 67"/>
                  <a:gd name="T12" fmla="*/ 9 w 48"/>
                  <a:gd name="T13" fmla="*/ 43 h 67"/>
                  <a:gd name="T14" fmla="*/ 30 w 48"/>
                  <a:gd name="T15" fmla="*/ 43 h 67"/>
                  <a:gd name="T16" fmla="*/ 30 w 48"/>
                  <a:gd name="T17" fmla="*/ 4 h 67"/>
                  <a:gd name="T18" fmla="*/ 35 w 48"/>
                  <a:gd name="T19" fmla="*/ 0 h 67"/>
                  <a:gd name="T20" fmla="*/ 39 w 48"/>
                  <a:gd name="T21" fmla="*/ 4 h 67"/>
                  <a:gd name="T22" fmla="*/ 39 w 48"/>
                  <a:gd name="T23" fmla="*/ 43 h 67"/>
                  <a:gd name="T24" fmla="*/ 44 w 48"/>
                  <a:gd name="T25" fmla="*/ 43 h 67"/>
                  <a:gd name="T26" fmla="*/ 48 w 48"/>
                  <a:gd name="T27" fmla="*/ 46 h 67"/>
                  <a:gd name="T28" fmla="*/ 48 w 48"/>
                  <a:gd name="T29" fmla="*/ 63 h 67"/>
                  <a:gd name="T30" fmla="*/ 44 w 48"/>
                  <a:gd name="T31" fmla="*/ 67 h 67"/>
                  <a:gd name="T32" fmla="*/ 40 w 48"/>
                  <a:gd name="T33" fmla="*/ 63 h 67"/>
                  <a:gd name="T34" fmla="*/ 40 w 48"/>
                  <a:gd name="T35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67">
                    <a:moveTo>
                      <a:pt x="40" y="51"/>
                    </a:move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32" y="0"/>
                      <a:pt x="35" y="0"/>
                    </a:cubicBezTo>
                    <a:cubicBezTo>
                      <a:pt x="37" y="0"/>
                      <a:pt x="39" y="1"/>
                      <a:pt x="39" y="4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6" y="43"/>
                      <a:pt x="48" y="44"/>
                      <a:pt x="48" y="46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5"/>
                      <a:pt x="46" y="67"/>
                      <a:pt x="44" y="67"/>
                    </a:cubicBezTo>
                    <a:cubicBezTo>
                      <a:pt x="42" y="67"/>
                      <a:pt x="40" y="65"/>
                      <a:pt x="40" y="63"/>
                    </a:cubicBezTo>
                    <a:lnTo>
                      <a:pt x="40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auto">
              <a:xfrm>
                <a:off x="442" y="296"/>
                <a:ext cx="59" cy="75"/>
              </a:xfrm>
              <a:custGeom>
                <a:avLst/>
                <a:gdLst>
                  <a:gd name="T0" fmla="*/ 9 w 40"/>
                  <a:gd name="T1" fmla="*/ 47 h 51"/>
                  <a:gd name="T2" fmla="*/ 4 w 40"/>
                  <a:gd name="T3" fmla="*/ 51 h 51"/>
                  <a:gd name="T4" fmla="*/ 0 w 40"/>
                  <a:gd name="T5" fmla="*/ 47 h 51"/>
                  <a:gd name="T6" fmla="*/ 0 w 40"/>
                  <a:gd name="T7" fmla="*/ 4 h 51"/>
                  <a:gd name="T8" fmla="*/ 4 w 40"/>
                  <a:gd name="T9" fmla="*/ 0 h 51"/>
                  <a:gd name="T10" fmla="*/ 9 w 40"/>
                  <a:gd name="T11" fmla="*/ 4 h 51"/>
                  <a:gd name="T12" fmla="*/ 9 w 40"/>
                  <a:gd name="T13" fmla="*/ 32 h 51"/>
                  <a:gd name="T14" fmla="*/ 31 w 40"/>
                  <a:gd name="T15" fmla="*/ 7 h 51"/>
                  <a:gd name="T16" fmla="*/ 31 w 40"/>
                  <a:gd name="T17" fmla="*/ 4 h 51"/>
                  <a:gd name="T18" fmla="*/ 36 w 40"/>
                  <a:gd name="T19" fmla="*/ 0 h 51"/>
                  <a:gd name="T20" fmla="*/ 40 w 40"/>
                  <a:gd name="T21" fmla="*/ 4 h 51"/>
                  <a:gd name="T22" fmla="*/ 40 w 40"/>
                  <a:gd name="T23" fmla="*/ 47 h 51"/>
                  <a:gd name="T24" fmla="*/ 36 w 40"/>
                  <a:gd name="T25" fmla="*/ 51 h 51"/>
                  <a:gd name="T26" fmla="*/ 31 w 40"/>
                  <a:gd name="T27" fmla="*/ 47 h 51"/>
                  <a:gd name="T28" fmla="*/ 31 w 40"/>
                  <a:gd name="T29" fmla="*/ 19 h 51"/>
                  <a:gd name="T30" fmla="*/ 9 w 40"/>
                  <a:gd name="T31" fmla="*/ 44 h 51"/>
                  <a:gd name="T32" fmla="*/ 9 w 40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51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" name="Freeform 9"/>
              <p:cNvSpPr>
                <a:spLocks noEditPoints="1"/>
              </p:cNvSpPr>
              <p:nvPr/>
            </p:nvSpPr>
            <p:spPr bwMode="auto">
              <a:xfrm>
                <a:off x="520" y="294"/>
                <a:ext cx="60" cy="77"/>
              </a:xfrm>
              <a:custGeom>
                <a:avLst/>
                <a:gdLst>
                  <a:gd name="T0" fmla="*/ 21 w 41"/>
                  <a:gd name="T1" fmla="*/ 52 h 52"/>
                  <a:gd name="T2" fmla="*/ 0 w 41"/>
                  <a:gd name="T3" fmla="*/ 31 h 52"/>
                  <a:gd name="T4" fmla="*/ 0 w 41"/>
                  <a:gd name="T5" fmla="*/ 21 h 52"/>
                  <a:gd name="T6" fmla="*/ 21 w 41"/>
                  <a:gd name="T7" fmla="*/ 0 h 52"/>
                  <a:gd name="T8" fmla="*/ 41 w 41"/>
                  <a:gd name="T9" fmla="*/ 21 h 52"/>
                  <a:gd name="T10" fmla="*/ 41 w 41"/>
                  <a:gd name="T11" fmla="*/ 31 h 52"/>
                  <a:gd name="T12" fmla="*/ 21 w 41"/>
                  <a:gd name="T13" fmla="*/ 52 h 52"/>
                  <a:gd name="T14" fmla="*/ 32 w 41"/>
                  <a:gd name="T15" fmla="*/ 21 h 52"/>
                  <a:gd name="T16" fmla="*/ 21 w 41"/>
                  <a:gd name="T17" fmla="*/ 8 h 52"/>
                  <a:gd name="T18" fmla="*/ 9 w 41"/>
                  <a:gd name="T19" fmla="*/ 21 h 52"/>
                  <a:gd name="T20" fmla="*/ 9 w 41"/>
                  <a:gd name="T21" fmla="*/ 31 h 52"/>
                  <a:gd name="T22" fmla="*/ 21 w 41"/>
                  <a:gd name="T23" fmla="*/ 44 h 52"/>
                  <a:gd name="T24" fmla="*/ 32 w 41"/>
                  <a:gd name="T25" fmla="*/ 31 h 52"/>
                  <a:gd name="T26" fmla="*/ 32 w 41"/>
                  <a:gd name="T27" fmla="*/ 2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52">
                    <a:moveTo>
                      <a:pt x="21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1" y="0"/>
                    </a:cubicBezTo>
                    <a:cubicBezTo>
                      <a:pt x="35" y="0"/>
                      <a:pt x="41" y="10"/>
                      <a:pt x="41" y="2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43"/>
                      <a:pt x="35" y="52"/>
                      <a:pt x="21" y="52"/>
                    </a:cubicBezTo>
                    <a:close/>
                    <a:moveTo>
                      <a:pt x="32" y="21"/>
                    </a:moveTo>
                    <a:cubicBezTo>
                      <a:pt x="32" y="13"/>
                      <a:pt x="29" y="8"/>
                      <a:pt x="21" y="8"/>
                    </a:cubicBezTo>
                    <a:cubicBezTo>
                      <a:pt x="13" y="8"/>
                      <a:pt x="9" y="13"/>
                      <a:pt x="9" y="2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9"/>
                      <a:pt x="13" y="44"/>
                      <a:pt x="21" y="44"/>
                    </a:cubicBezTo>
                    <a:cubicBezTo>
                      <a:pt x="29" y="44"/>
                      <a:pt x="32" y="39"/>
                      <a:pt x="32" y="31"/>
                    </a:cubicBezTo>
                    <a:lnTo>
                      <a:pt x="3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" name="Freeform 10"/>
              <p:cNvSpPr>
                <a:spLocks/>
              </p:cNvSpPr>
              <p:nvPr/>
            </p:nvSpPr>
            <p:spPr bwMode="auto">
              <a:xfrm>
                <a:off x="599" y="294"/>
                <a:ext cx="56" cy="77"/>
              </a:xfrm>
              <a:custGeom>
                <a:avLst/>
                <a:gdLst>
                  <a:gd name="T0" fmla="*/ 38 w 38"/>
                  <a:gd name="T1" fmla="*/ 48 h 52"/>
                  <a:gd name="T2" fmla="*/ 33 w 38"/>
                  <a:gd name="T3" fmla="*/ 52 h 52"/>
                  <a:gd name="T4" fmla="*/ 29 w 38"/>
                  <a:gd name="T5" fmla="*/ 48 h 52"/>
                  <a:gd name="T6" fmla="*/ 29 w 38"/>
                  <a:gd name="T7" fmla="*/ 29 h 52"/>
                  <a:gd name="T8" fmla="*/ 9 w 38"/>
                  <a:gd name="T9" fmla="*/ 29 h 52"/>
                  <a:gd name="T10" fmla="*/ 9 w 38"/>
                  <a:gd name="T11" fmla="*/ 48 h 52"/>
                  <a:gd name="T12" fmla="*/ 4 w 38"/>
                  <a:gd name="T13" fmla="*/ 52 h 52"/>
                  <a:gd name="T14" fmla="*/ 0 w 38"/>
                  <a:gd name="T15" fmla="*/ 48 h 52"/>
                  <a:gd name="T16" fmla="*/ 0 w 38"/>
                  <a:gd name="T17" fmla="*/ 5 h 52"/>
                  <a:gd name="T18" fmla="*/ 4 w 38"/>
                  <a:gd name="T19" fmla="*/ 0 h 52"/>
                  <a:gd name="T20" fmla="*/ 9 w 38"/>
                  <a:gd name="T21" fmla="*/ 5 h 52"/>
                  <a:gd name="T22" fmla="*/ 9 w 38"/>
                  <a:gd name="T23" fmla="*/ 21 h 52"/>
                  <a:gd name="T24" fmla="*/ 29 w 38"/>
                  <a:gd name="T25" fmla="*/ 21 h 52"/>
                  <a:gd name="T26" fmla="*/ 29 w 38"/>
                  <a:gd name="T27" fmla="*/ 5 h 52"/>
                  <a:gd name="T28" fmla="*/ 33 w 38"/>
                  <a:gd name="T29" fmla="*/ 0 h 52"/>
                  <a:gd name="T30" fmla="*/ 38 w 38"/>
                  <a:gd name="T31" fmla="*/ 5 h 52"/>
                  <a:gd name="T32" fmla="*/ 38 w 38"/>
                  <a:gd name="T33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2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21" name="Freeform 11"/>
              <p:cNvSpPr>
                <a:spLocks noEditPoints="1"/>
              </p:cNvSpPr>
              <p:nvPr/>
            </p:nvSpPr>
            <p:spPr bwMode="auto">
              <a:xfrm>
                <a:off x="671" y="294"/>
                <a:ext cx="63" cy="77"/>
              </a:xfrm>
              <a:custGeom>
                <a:avLst/>
                <a:gdLst>
                  <a:gd name="T0" fmla="*/ 39 w 43"/>
                  <a:gd name="T1" fmla="*/ 52 h 52"/>
                  <a:gd name="T2" fmla="*/ 34 w 43"/>
                  <a:gd name="T3" fmla="*/ 50 h 52"/>
                  <a:gd name="T4" fmla="*/ 32 w 43"/>
                  <a:gd name="T5" fmla="*/ 47 h 52"/>
                  <a:gd name="T6" fmla="*/ 17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8 w 43"/>
                  <a:gd name="T13" fmla="*/ 22 h 52"/>
                  <a:gd name="T14" fmla="*/ 30 w 43"/>
                  <a:gd name="T15" fmla="*/ 22 h 52"/>
                  <a:gd name="T16" fmla="*/ 30 w 43"/>
                  <a:gd name="T17" fmla="*/ 20 h 52"/>
                  <a:gd name="T18" fmla="*/ 19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3 w 43"/>
                  <a:gd name="T25" fmla="*/ 7 h 52"/>
                  <a:gd name="T26" fmla="*/ 5 w 43"/>
                  <a:gd name="T27" fmla="*/ 4 h 52"/>
                  <a:gd name="T28" fmla="*/ 20 w 43"/>
                  <a:gd name="T29" fmla="*/ 0 h 52"/>
                  <a:gd name="T30" fmla="*/ 39 w 43"/>
                  <a:gd name="T31" fmla="*/ 21 h 52"/>
                  <a:gd name="T32" fmla="*/ 39 w 43"/>
                  <a:gd name="T33" fmla="*/ 39 h 52"/>
                  <a:gd name="T34" fmla="*/ 41 w 43"/>
                  <a:gd name="T35" fmla="*/ 45 h 52"/>
                  <a:gd name="T36" fmla="*/ 43 w 43"/>
                  <a:gd name="T37" fmla="*/ 48 h 52"/>
                  <a:gd name="T38" fmla="*/ 39 w 43"/>
                  <a:gd name="T39" fmla="*/ 52 h 52"/>
                  <a:gd name="T40" fmla="*/ 30 w 43"/>
                  <a:gd name="T41" fmla="*/ 29 h 52"/>
                  <a:gd name="T42" fmla="*/ 19 w 43"/>
                  <a:gd name="T43" fmla="*/ 29 h 52"/>
                  <a:gd name="T44" fmla="*/ 9 w 43"/>
                  <a:gd name="T45" fmla="*/ 37 h 52"/>
                  <a:gd name="T46" fmla="*/ 9 w 43"/>
                  <a:gd name="T47" fmla="*/ 38 h 52"/>
                  <a:gd name="T48" fmla="*/ 19 w 43"/>
                  <a:gd name="T49" fmla="*/ 45 h 52"/>
                  <a:gd name="T50" fmla="*/ 30 w 43"/>
                  <a:gd name="T51" fmla="*/ 35 h 52"/>
                  <a:gd name="T52" fmla="*/ 30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8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19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9" y="7"/>
                      <a:pt x="39" y="21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22" name="Freeform 12"/>
              <p:cNvSpPr>
                <a:spLocks/>
              </p:cNvSpPr>
              <p:nvPr/>
            </p:nvSpPr>
            <p:spPr bwMode="auto">
              <a:xfrm>
                <a:off x="743" y="296"/>
                <a:ext cx="65" cy="77"/>
              </a:xfrm>
              <a:custGeom>
                <a:avLst/>
                <a:gdLst>
                  <a:gd name="T0" fmla="*/ 40 w 44"/>
                  <a:gd name="T1" fmla="*/ 0 h 52"/>
                  <a:gd name="T2" fmla="*/ 44 w 44"/>
                  <a:gd name="T3" fmla="*/ 4 h 52"/>
                  <a:gd name="T4" fmla="*/ 44 w 44"/>
                  <a:gd name="T5" fmla="*/ 47 h 52"/>
                  <a:gd name="T6" fmla="*/ 40 w 44"/>
                  <a:gd name="T7" fmla="*/ 52 h 52"/>
                  <a:gd name="T8" fmla="*/ 35 w 44"/>
                  <a:gd name="T9" fmla="*/ 47 h 52"/>
                  <a:gd name="T10" fmla="*/ 35 w 44"/>
                  <a:gd name="T11" fmla="*/ 8 h 52"/>
                  <a:gd name="T12" fmla="*/ 16 w 44"/>
                  <a:gd name="T13" fmla="*/ 8 h 52"/>
                  <a:gd name="T14" fmla="*/ 16 w 44"/>
                  <a:gd name="T15" fmla="*/ 17 h 52"/>
                  <a:gd name="T16" fmla="*/ 12 w 44"/>
                  <a:gd name="T17" fmla="*/ 45 h 52"/>
                  <a:gd name="T18" fmla="*/ 5 w 44"/>
                  <a:gd name="T19" fmla="*/ 51 h 52"/>
                  <a:gd name="T20" fmla="*/ 0 w 44"/>
                  <a:gd name="T21" fmla="*/ 47 h 52"/>
                  <a:gd name="T22" fmla="*/ 5 w 44"/>
                  <a:gd name="T23" fmla="*/ 38 h 52"/>
                  <a:gd name="T24" fmla="*/ 7 w 44"/>
                  <a:gd name="T25" fmla="*/ 16 h 52"/>
                  <a:gd name="T26" fmla="*/ 7 w 44"/>
                  <a:gd name="T27" fmla="*/ 4 h 52"/>
                  <a:gd name="T28" fmla="*/ 12 w 44"/>
                  <a:gd name="T29" fmla="*/ 0 h 52"/>
                  <a:gd name="T30" fmla="*/ 40 w 44"/>
                  <a:gd name="T3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" h="52">
                    <a:moveTo>
                      <a:pt x="40" y="0"/>
                    </a:moveTo>
                    <a:cubicBezTo>
                      <a:pt x="42" y="0"/>
                      <a:pt x="44" y="2"/>
                      <a:pt x="44" y="4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50"/>
                      <a:pt x="42" y="52"/>
                      <a:pt x="40" y="52"/>
                    </a:cubicBezTo>
                    <a:cubicBezTo>
                      <a:pt x="37" y="52"/>
                      <a:pt x="35" y="50"/>
                      <a:pt x="35" y="4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28"/>
                      <a:pt x="15" y="38"/>
                      <a:pt x="12" y="45"/>
                    </a:cubicBezTo>
                    <a:cubicBezTo>
                      <a:pt x="9" y="50"/>
                      <a:pt x="7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4"/>
                      <a:pt x="3" y="43"/>
                      <a:pt x="5" y="38"/>
                    </a:cubicBezTo>
                    <a:cubicBezTo>
                      <a:pt x="7" y="32"/>
                      <a:pt x="7" y="25"/>
                      <a:pt x="7" y="1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2" y="0"/>
                    </a:cubicBezTo>
                    <a:lnTo>
                      <a:pt x="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23" name="Freeform 13"/>
              <p:cNvSpPr>
                <a:spLocks noEditPoints="1"/>
              </p:cNvSpPr>
              <p:nvPr/>
            </p:nvSpPr>
            <p:spPr bwMode="auto">
              <a:xfrm>
                <a:off x="830" y="296"/>
                <a:ext cx="52" cy="75"/>
              </a:xfrm>
              <a:custGeom>
                <a:avLst/>
                <a:gdLst>
                  <a:gd name="T0" fmla="*/ 0 w 36"/>
                  <a:gd name="T1" fmla="*/ 4 h 51"/>
                  <a:gd name="T2" fmla="*/ 4 w 36"/>
                  <a:gd name="T3" fmla="*/ 0 h 51"/>
                  <a:gd name="T4" fmla="*/ 9 w 36"/>
                  <a:gd name="T5" fmla="*/ 4 h 51"/>
                  <a:gd name="T6" fmla="*/ 9 w 36"/>
                  <a:gd name="T7" fmla="*/ 20 h 51"/>
                  <a:gd name="T8" fmla="*/ 18 w 36"/>
                  <a:gd name="T9" fmla="*/ 20 h 51"/>
                  <a:gd name="T10" fmla="*/ 36 w 36"/>
                  <a:gd name="T11" fmla="*/ 34 h 51"/>
                  <a:gd name="T12" fmla="*/ 36 w 36"/>
                  <a:gd name="T13" fmla="*/ 37 h 51"/>
                  <a:gd name="T14" fmla="*/ 20 w 36"/>
                  <a:gd name="T15" fmla="*/ 51 h 51"/>
                  <a:gd name="T16" fmla="*/ 4 w 36"/>
                  <a:gd name="T17" fmla="*/ 51 h 51"/>
                  <a:gd name="T18" fmla="*/ 0 w 36"/>
                  <a:gd name="T19" fmla="*/ 46 h 51"/>
                  <a:gd name="T20" fmla="*/ 0 w 36"/>
                  <a:gd name="T21" fmla="*/ 4 h 51"/>
                  <a:gd name="T22" fmla="*/ 9 w 36"/>
                  <a:gd name="T23" fmla="*/ 43 h 51"/>
                  <a:gd name="T24" fmla="*/ 19 w 36"/>
                  <a:gd name="T25" fmla="*/ 43 h 51"/>
                  <a:gd name="T26" fmla="*/ 27 w 36"/>
                  <a:gd name="T27" fmla="*/ 36 h 51"/>
                  <a:gd name="T28" fmla="*/ 27 w 36"/>
                  <a:gd name="T29" fmla="*/ 34 h 51"/>
                  <a:gd name="T30" fmla="*/ 18 w 36"/>
                  <a:gd name="T31" fmla="*/ 28 h 51"/>
                  <a:gd name="T32" fmla="*/ 9 w 36"/>
                  <a:gd name="T33" fmla="*/ 28 h 51"/>
                  <a:gd name="T34" fmla="*/ 9 w 36"/>
                  <a:gd name="T35" fmla="*/ 4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6" h="51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30" y="20"/>
                      <a:pt x="36" y="26"/>
                      <a:pt x="36" y="34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45"/>
                      <a:pt x="31" y="51"/>
                      <a:pt x="20" y="51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6"/>
                    </a:cubicBezTo>
                    <a:lnTo>
                      <a:pt x="0" y="4"/>
                    </a:lnTo>
                    <a:close/>
                    <a:moveTo>
                      <a:pt x="9" y="43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26" y="43"/>
                      <a:pt x="27" y="40"/>
                      <a:pt x="27" y="36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0"/>
                      <a:pt x="24" y="28"/>
                      <a:pt x="18" y="28"/>
                    </a:cubicBezTo>
                    <a:cubicBezTo>
                      <a:pt x="9" y="28"/>
                      <a:pt x="9" y="28"/>
                      <a:pt x="9" y="28"/>
                    </a:cubicBezTo>
                    <a:lnTo>
                      <a:pt x="9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28" name="Freeform 14"/>
              <p:cNvSpPr>
                <a:spLocks/>
              </p:cNvSpPr>
              <p:nvPr/>
            </p:nvSpPr>
            <p:spPr bwMode="auto">
              <a:xfrm>
                <a:off x="901" y="294"/>
                <a:ext cx="56" cy="77"/>
              </a:xfrm>
              <a:custGeom>
                <a:avLst/>
                <a:gdLst>
                  <a:gd name="T0" fmla="*/ 38 w 38"/>
                  <a:gd name="T1" fmla="*/ 48 h 52"/>
                  <a:gd name="T2" fmla="*/ 33 w 38"/>
                  <a:gd name="T3" fmla="*/ 52 h 52"/>
                  <a:gd name="T4" fmla="*/ 29 w 38"/>
                  <a:gd name="T5" fmla="*/ 48 h 52"/>
                  <a:gd name="T6" fmla="*/ 29 w 38"/>
                  <a:gd name="T7" fmla="*/ 29 h 52"/>
                  <a:gd name="T8" fmla="*/ 9 w 38"/>
                  <a:gd name="T9" fmla="*/ 29 h 52"/>
                  <a:gd name="T10" fmla="*/ 9 w 38"/>
                  <a:gd name="T11" fmla="*/ 48 h 52"/>
                  <a:gd name="T12" fmla="*/ 5 w 38"/>
                  <a:gd name="T13" fmla="*/ 52 h 52"/>
                  <a:gd name="T14" fmla="*/ 0 w 38"/>
                  <a:gd name="T15" fmla="*/ 48 h 52"/>
                  <a:gd name="T16" fmla="*/ 0 w 38"/>
                  <a:gd name="T17" fmla="*/ 5 h 52"/>
                  <a:gd name="T18" fmla="*/ 5 w 38"/>
                  <a:gd name="T19" fmla="*/ 0 h 52"/>
                  <a:gd name="T20" fmla="*/ 9 w 38"/>
                  <a:gd name="T21" fmla="*/ 5 h 52"/>
                  <a:gd name="T22" fmla="*/ 9 w 38"/>
                  <a:gd name="T23" fmla="*/ 21 h 52"/>
                  <a:gd name="T24" fmla="*/ 29 w 38"/>
                  <a:gd name="T25" fmla="*/ 21 h 52"/>
                  <a:gd name="T26" fmla="*/ 29 w 38"/>
                  <a:gd name="T27" fmla="*/ 5 h 52"/>
                  <a:gd name="T28" fmla="*/ 33 w 38"/>
                  <a:gd name="T29" fmla="*/ 0 h 52"/>
                  <a:gd name="T30" fmla="*/ 38 w 38"/>
                  <a:gd name="T31" fmla="*/ 5 h 52"/>
                  <a:gd name="T32" fmla="*/ 38 w 38"/>
                  <a:gd name="T33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2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5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29" name="Freeform 15"/>
              <p:cNvSpPr>
                <a:spLocks noEditPoints="1"/>
              </p:cNvSpPr>
              <p:nvPr/>
            </p:nvSpPr>
            <p:spPr bwMode="auto">
              <a:xfrm>
                <a:off x="973" y="294"/>
                <a:ext cx="63" cy="77"/>
              </a:xfrm>
              <a:custGeom>
                <a:avLst/>
                <a:gdLst>
                  <a:gd name="T0" fmla="*/ 39 w 43"/>
                  <a:gd name="T1" fmla="*/ 52 h 52"/>
                  <a:gd name="T2" fmla="*/ 34 w 43"/>
                  <a:gd name="T3" fmla="*/ 50 h 52"/>
                  <a:gd name="T4" fmla="*/ 32 w 43"/>
                  <a:gd name="T5" fmla="*/ 47 h 52"/>
                  <a:gd name="T6" fmla="*/ 18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9 w 43"/>
                  <a:gd name="T13" fmla="*/ 22 h 52"/>
                  <a:gd name="T14" fmla="*/ 30 w 43"/>
                  <a:gd name="T15" fmla="*/ 22 h 52"/>
                  <a:gd name="T16" fmla="*/ 30 w 43"/>
                  <a:gd name="T17" fmla="*/ 20 h 52"/>
                  <a:gd name="T18" fmla="*/ 20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4 w 43"/>
                  <a:gd name="T25" fmla="*/ 7 h 52"/>
                  <a:gd name="T26" fmla="*/ 6 w 43"/>
                  <a:gd name="T27" fmla="*/ 4 h 52"/>
                  <a:gd name="T28" fmla="*/ 20 w 43"/>
                  <a:gd name="T29" fmla="*/ 0 h 52"/>
                  <a:gd name="T30" fmla="*/ 39 w 43"/>
                  <a:gd name="T31" fmla="*/ 21 h 52"/>
                  <a:gd name="T32" fmla="*/ 39 w 43"/>
                  <a:gd name="T33" fmla="*/ 39 h 52"/>
                  <a:gd name="T34" fmla="*/ 42 w 43"/>
                  <a:gd name="T35" fmla="*/ 45 h 52"/>
                  <a:gd name="T36" fmla="*/ 43 w 43"/>
                  <a:gd name="T37" fmla="*/ 48 h 52"/>
                  <a:gd name="T38" fmla="*/ 39 w 43"/>
                  <a:gd name="T39" fmla="*/ 52 h 52"/>
                  <a:gd name="T40" fmla="*/ 30 w 43"/>
                  <a:gd name="T41" fmla="*/ 29 h 52"/>
                  <a:gd name="T42" fmla="*/ 19 w 43"/>
                  <a:gd name="T43" fmla="*/ 29 h 52"/>
                  <a:gd name="T44" fmla="*/ 9 w 43"/>
                  <a:gd name="T45" fmla="*/ 37 h 52"/>
                  <a:gd name="T46" fmla="*/ 9 w 43"/>
                  <a:gd name="T47" fmla="*/ 38 h 52"/>
                  <a:gd name="T48" fmla="*/ 19 w 43"/>
                  <a:gd name="T49" fmla="*/ 45 h 52"/>
                  <a:gd name="T50" fmla="*/ 30 w 43"/>
                  <a:gd name="T51" fmla="*/ 35 h 52"/>
                  <a:gd name="T52" fmla="*/ 30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6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5" y="0"/>
                      <a:pt x="39" y="7"/>
                      <a:pt x="39" y="21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2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30" name="Freeform 16"/>
              <p:cNvSpPr>
                <a:spLocks noEditPoints="1"/>
              </p:cNvSpPr>
              <p:nvPr/>
            </p:nvSpPr>
            <p:spPr bwMode="auto">
              <a:xfrm>
                <a:off x="1050" y="296"/>
                <a:ext cx="52" cy="75"/>
              </a:xfrm>
              <a:custGeom>
                <a:avLst/>
                <a:gdLst>
                  <a:gd name="T0" fmla="*/ 36 w 36"/>
                  <a:gd name="T1" fmla="*/ 47 h 51"/>
                  <a:gd name="T2" fmla="*/ 31 w 36"/>
                  <a:gd name="T3" fmla="*/ 51 h 51"/>
                  <a:gd name="T4" fmla="*/ 27 w 36"/>
                  <a:gd name="T5" fmla="*/ 47 h 51"/>
                  <a:gd name="T6" fmla="*/ 27 w 36"/>
                  <a:gd name="T7" fmla="*/ 30 h 51"/>
                  <a:gd name="T8" fmla="*/ 19 w 36"/>
                  <a:gd name="T9" fmla="*/ 30 h 51"/>
                  <a:gd name="T10" fmla="*/ 9 w 36"/>
                  <a:gd name="T11" fmla="*/ 49 h 51"/>
                  <a:gd name="T12" fmla="*/ 5 w 36"/>
                  <a:gd name="T13" fmla="*/ 51 h 51"/>
                  <a:gd name="T14" fmla="*/ 0 w 36"/>
                  <a:gd name="T15" fmla="*/ 47 h 51"/>
                  <a:gd name="T16" fmla="*/ 1 w 36"/>
                  <a:gd name="T17" fmla="*/ 44 h 51"/>
                  <a:gd name="T18" fmla="*/ 10 w 36"/>
                  <a:gd name="T19" fmla="*/ 29 h 51"/>
                  <a:gd name="T20" fmla="*/ 1 w 36"/>
                  <a:gd name="T21" fmla="*/ 16 h 51"/>
                  <a:gd name="T22" fmla="*/ 1 w 36"/>
                  <a:gd name="T23" fmla="*/ 13 h 51"/>
                  <a:gd name="T24" fmla="*/ 18 w 36"/>
                  <a:gd name="T25" fmla="*/ 0 h 51"/>
                  <a:gd name="T26" fmla="*/ 31 w 36"/>
                  <a:gd name="T27" fmla="*/ 0 h 51"/>
                  <a:gd name="T28" fmla="*/ 36 w 36"/>
                  <a:gd name="T29" fmla="*/ 4 h 51"/>
                  <a:gd name="T30" fmla="*/ 36 w 36"/>
                  <a:gd name="T31" fmla="*/ 47 h 51"/>
                  <a:gd name="T32" fmla="*/ 27 w 36"/>
                  <a:gd name="T33" fmla="*/ 23 h 51"/>
                  <a:gd name="T34" fmla="*/ 27 w 36"/>
                  <a:gd name="T35" fmla="*/ 7 h 51"/>
                  <a:gd name="T36" fmla="*/ 18 w 36"/>
                  <a:gd name="T37" fmla="*/ 7 h 51"/>
                  <a:gd name="T38" fmla="*/ 10 w 36"/>
                  <a:gd name="T39" fmla="*/ 14 h 51"/>
                  <a:gd name="T40" fmla="*/ 10 w 36"/>
                  <a:gd name="T41" fmla="*/ 17 h 51"/>
                  <a:gd name="T42" fmla="*/ 18 w 36"/>
                  <a:gd name="T43" fmla="*/ 23 h 51"/>
                  <a:gd name="T44" fmla="*/ 27 w 36"/>
                  <a:gd name="T45" fmla="*/ 2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51">
                    <a:moveTo>
                      <a:pt x="36" y="47"/>
                    </a:moveTo>
                    <a:cubicBezTo>
                      <a:pt x="36" y="49"/>
                      <a:pt x="34" y="51"/>
                      <a:pt x="31" y="51"/>
                    </a:cubicBezTo>
                    <a:cubicBezTo>
                      <a:pt x="29" y="51"/>
                      <a:pt x="27" y="49"/>
                      <a:pt x="27" y="47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6"/>
                      <a:pt x="12" y="43"/>
                      <a:pt x="9" y="49"/>
                    </a:cubicBezTo>
                    <a:cubicBezTo>
                      <a:pt x="8" y="51"/>
                      <a:pt x="6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6"/>
                      <a:pt x="1" y="46"/>
                      <a:pt x="1" y="44"/>
                    </a:cubicBezTo>
                    <a:cubicBezTo>
                      <a:pt x="4" y="39"/>
                      <a:pt x="7" y="34"/>
                      <a:pt x="10" y="29"/>
                    </a:cubicBezTo>
                    <a:cubicBezTo>
                      <a:pt x="4" y="27"/>
                      <a:pt x="1" y="22"/>
                      <a:pt x="1" y="16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6"/>
                      <a:pt x="6" y="0"/>
                      <a:pt x="1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4" y="0"/>
                      <a:pt x="36" y="2"/>
                      <a:pt x="36" y="4"/>
                    </a:cubicBezTo>
                    <a:lnTo>
                      <a:pt x="36" y="47"/>
                    </a:lnTo>
                    <a:close/>
                    <a:moveTo>
                      <a:pt x="27" y="23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1" y="7"/>
                      <a:pt x="10" y="11"/>
                      <a:pt x="10" y="14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20"/>
                      <a:pt x="12" y="23"/>
                      <a:pt x="18" y="23"/>
                    </a:cubicBezTo>
                    <a:lnTo>
                      <a:pt x="2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31" name="Freeform 17"/>
              <p:cNvSpPr>
                <a:spLocks/>
              </p:cNvSpPr>
              <p:nvPr/>
            </p:nvSpPr>
            <p:spPr bwMode="auto">
              <a:xfrm>
                <a:off x="174" y="477"/>
                <a:ext cx="59" cy="77"/>
              </a:xfrm>
              <a:custGeom>
                <a:avLst/>
                <a:gdLst>
                  <a:gd name="T0" fmla="*/ 37 w 40"/>
                  <a:gd name="T1" fmla="*/ 0 h 52"/>
                  <a:gd name="T2" fmla="*/ 40 w 40"/>
                  <a:gd name="T3" fmla="*/ 4 h 52"/>
                  <a:gd name="T4" fmla="*/ 37 w 40"/>
                  <a:gd name="T5" fmla="*/ 7 h 52"/>
                  <a:gd name="T6" fmla="*/ 25 w 40"/>
                  <a:gd name="T7" fmla="*/ 7 h 52"/>
                  <a:gd name="T8" fmla="*/ 25 w 40"/>
                  <a:gd name="T9" fmla="*/ 47 h 52"/>
                  <a:gd name="T10" fmla="*/ 20 w 40"/>
                  <a:gd name="T11" fmla="*/ 52 h 52"/>
                  <a:gd name="T12" fmla="*/ 16 w 40"/>
                  <a:gd name="T13" fmla="*/ 47 h 52"/>
                  <a:gd name="T14" fmla="*/ 16 w 40"/>
                  <a:gd name="T15" fmla="*/ 7 h 52"/>
                  <a:gd name="T16" fmla="*/ 4 w 40"/>
                  <a:gd name="T17" fmla="*/ 7 h 52"/>
                  <a:gd name="T18" fmla="*/ 0 w 40"/>
                  <a:gd name="T19" fmla="*/ 4 h 52"/>
                  <a:gd name="T20" fmla="*/ 4 w 40"/>
                  <a:gd name="T21" fmla="*/ 0 h 52"/>
                  <a:gd name="T22" fmla="*/ 37 w 40"/>
                  <a:gd name="T2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52">
                    <a:moveTo>
                      <a:pt x="37" y="0"/>
                    </a:moveTo>
                    <a:cubicBezTo>
                      <a:pt x="39" y="0"/>
                      <a:pt x="40" y="2"/>
                      <a:pt x="40" y="4"/>
                    </a:cubicBezTo>
                    <a:cubicBezTo>
                      <a:pt x="40" y="6"/>
                      <a:pt x="39" y="7"/>
                      <a:pt x="37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50"/>
                      <a:pt x="22" y="52"/>
                      <a:pt x="20" y="52"/>
                    </a:cubicBezTo>
                    <a:cubicBezTo>
                      <a:pt x="18" y="52"/>
                      <a:pt x="16" y="50"/>
                      <a:pt x="16" y="4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32" name="Freeform 18"/>
              <p:cNvSpPr>
                <a:spLocks noEditPoints="1"/>
              </p:cNvSpPr>
              <p:nvPr/>
            </p:nvSpPr>
            <p:spPr bwMode="auto">
              <a:xfrm>
                <a:off x="243" y="476"/>
                <a:ext cx="57" cy="76"/>
              </a:xfrm>
              <a:custGeom>
                <a:avLst/>
                <a:gdLst>
                  <a:gd name="T0" fmla="*/ 36 w 39"/>
                  <a:gd name="T1" fmla="*/ 29 h 52"/>
                  <a:gd name="T2" fmla="*/ 8 w 39"/>
                  <a:gd name="T3" fmla="*/ 29 h 52"/>
                  <a:gd name="T4" fmla="*/ 8 w 39"/>
                  <a:gd name="T5" fmla="*/ 32 h 52"/>
                  <a:gd name="T6" fmla="*/ 20 w 39"/>
                  <a:gd name="T7" fmla="*/ 45 h 52"/>
                  <a:gd name="T8" fmla="*/ 32 w 39"/>
                  <a:gd name="T9" fmla="*/ 42 h 52"/>
                  <a:gd name="T10" fmla="*/ 37 w 39"/>
                  <a:gd name="T11" fmla="*/ 44 h 52"/>
                  <a:gd name="T12" fmla="*/ 35 w 39"/>
                  <a:gd name="T13" fmla="*/ 49 h 52"/>
                  <a:gd name="T14" fmla="*/ 19 w 39"/>
                  <a:gd name="T15" fmla="*/ 52 h 52"/>
                  <a:gd name="T16" fmla="*/ 0 w 39"/>
                  <a:gd name="T17" fmla="*/ 31 h 52"/>
                  <a:gd name="T18" fmla="*/ 0 w 39"/>
                  <a:gd name="T19" fmla="*/ 22 h 52"/>
                  <a:gd name="T20" fmla="*/ 19 w 39"/>
                  <a:gd name="T21" fmla="*/ 0 h 52"/>
                  <a:gd name="T22" fmla="*/ 39 w 39"/>
                  <a:gd name="T23" fmla="*/ 21 h 52"/>
                  <a:gd name="T24" fmla="*/ 39 w 39"/>
                  <a:gd name="T25" fmla="*/ 25 h 52"/>
                  <a:gd name="T26" fmla="*/ 36 w 39"/>
                  <a:gd name="T27" fmla="*/ 29 h 52"/>
                  <a:gd name="T28" fmla="*/ 31 w 39"/>
                  <a:gd name="T29" fmla="*/ 20 h 52"/>
                  <a:gd name="T30" fmla="*/ 20 w 39"/>
                  <a:gd name="T31" fmla="*/ 7 h 52"/>
                  <a:gd name="T32" fmla="*/ 8 w 39"/>
                  <a:gd name="T33" fmla="*/ 20 h 52"/>
                  <a:gd name="T34" fmla="*/ 8 w 39"/>
                  <a:gd name="T35" fmla="*/ 22 h 52"/>
                  <a:gd name="T36" fmla="*/ 31 w 39"/>
                  <a:gd name="T37" fmla="*/ 22 h 52"/>
                  <a:gd name="T38" fmla="*/ 31 w 39"/>
                  <a:gd name="T39" fmla="*/ 2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9" h="52">
                    <a:moveTo>
                      <a:pt x="36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0"/>
                      <a:pt x="12" y="45"/>
                      <a:pt x="20" y="45"/>
                    </a:cubicBezTo>
                    <a:cubicBezTo>
                      <a:pt x="25" y="45"/>
                      <a:pt x="29" y="44"/>
                      <a:pt x="32" y="42"/>
                    </a:cubicBezTo>
                    <a:cubicBezTo>
                      <a:pt x="34" y="41"/>
                      <a:pt x="36" y="42"/>
                      <a:pt x="37" y="44"/>
                    </a:cubicBezTo>
                    <a:cubicBezTo>
                      <a:pt x="38" y="46"/>
                      <a:pt x="37" y="48"/>
                      <a:pt x="35" y="49"/>
                    </a:cubicBezTo>
                    <a:cubicBezTo>
                      <a:pt x="31" y="51"/>
                      <a:pt x="25" y="52"/>
                      <a:pt x="19" y="52"/>
                    </a:cubicBezTo>
                    <a:cubicBezTo>
                      <a:pt x="5" y="52"/>
                      <a:pt x="0" y="42"/>
                      <a:pt x="0" y="3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5" y="0"/>
                      <a:pt x="19" y="0"/>
                    </a:cubicBezTo>
                    <a:cubicBezTo>
                      <a:pt x="34" y="0"/>
                      <a:pt x="39" y="10"/>
                      <a:pt x="39" y="21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8"/>
                      <a:pt x="38" y="29"/>
                      <a:pt x="36" y="29"/>
                    </a:cubicBezTo>
                    <a:close/>
                    <a:moveTo>
                      <a:pt x="31" y="20"/>
                    </a:moveTo>
                    <a:cubicBezTo>
                      <a:pt x="31" y="12"/>
                      <a:pt x="28" y="7"/>
                      <a:pt x="20" y="7"/>
                    </a:cubicBezTo>
                    <a:cubicBezTo>
                      <a:pt x="12" y="7"/>
                      <a:pt x="8" y="13"/>
                      <a:pt x="8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31" y="22"/>
                      <a:pt x="31" y="22"/>
                      <a:pt x="31" y="22"/>
                    </a:cubicBezTo>
                    <a:lnTo>
                      <a:pt x="31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33" name="Freeform 19"/>
              <p:cNvSpPr>
                <a:spLocks/>
              </p:cNvSpPr>
              <p:nvPr/>
            </p:nvSpPr>
            <p:spPr bwMode="auto">
              <a:xfrm>
                <a:off x="310" y="476"/>
                <a:ext cx="59" cy="76"/>
              </a:xfrm>
              <a:custGeom>
                <a:avLst/>
                <a:gdLst>
                  <a:gd name="T0" fmla="*/ 35 w 40"/>
                  <a:gd name="T1" fmla="*/ 52 h 52"/>
                  <a:gd name="T2" fmla="*/ 32 w 40"/>
                  <a:gd name="T3" fmla="*/ 50 h 52"/>
                  <a:gd name="T4" fmla="*/ 20 w 40"/>
                  <a:gd name="T5" fmla="*/ 32 h 52"/>
                  <a:gd name="T6" fmla="*/ 8 w 40"/>
                  <a:gd name="T7" fmla="*/ 50 h 52"/>
                  <a:gd name="T8" fmla="*/ 5 w 40"/>
                  <a:gd name="T9" fmla="*/ 52 h 52"/>
                  <a:gd name="T10" fmla="*/ 0 w 40"/>
                  <a:gd name="T11" fmla="*/ 48 h 52"/>
                  <a:gd name="T12" fmla="*/ 1 w 40"/>
                  <a:gd name="T13" fmla="*/ 46 h 52"/>
                  <a:gd name="T14" fmla="*/ 15 w 40"/>
                  <a:gd name="T15" fmla="*/ 26 h 52"/>
                  <a:gd name="T16" fmla="*/ 2 w 40"/>
                  <a:gd name="T17" fmla="*/ 7 h 52"/>
                  <a:gd name="T18" fmla="*/ 2 w 40"/>
                  <a:gd name="T19" fmla="*/ 5 h 52"/>
                  <a:gd name="T20" fmla="*/ 6 w 40"/>
                  <a:gd name="T21" fmla="*/ 0 h 52"/>
                  <a:gd name="T22" fmla="*/ 10 w 40"/>
                  <a:gd name="T23" fmla="*/ 3 h 52"/>
                  <a:gd name="T24" fmla="*/ 20 w 40"/>
                  <a:gd name="T25" fmla="*/ 19 h 52"/>
                  <a:gd name="T26" fmla="*/ 31 w 40"/>
                  <a:gd name="T27" fmla="*/ 3 h 52"/>
                  <a:gd name="T28" fmla="*/ 34 w 40"/>
                  <a:gd name="T29" fmla="*/ 0 h 52"/>
                  <a:gd name="T30" fmla="*/ 39 w 40"/>
                  <a:gd name="T31" fmla="*/ 4 h 52"/>
                  <a:gd name="T32" fmla="*/ 38 w 40"/>
                  <a:gd name="T33" fmla="*/ 6 h 52"/>
                  <a:gd name="T34" fmla="*/ 26 w 40"/>
                  <a:gd name="T35" fmla="*/ 25 h 52"/>
                  <a:gd name="T36" fmla="*/ 40 w 40"/>
                  <a:gd name="T37" fmla="*/ 46 h 52"/>
                  <a:gd name="T38" fmla="*/ 40 w 40"/>
                  <a:gd name="T39" fmla="*/ 48 h 52"/>
                  <a:gd name="T40" fmla="*/ 35 w 40"/>
                  <a:gd name="T41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" h="52">
                    <a:moveTo>
                      <a:pt x="35" y="52"/>
                    </a:moveTo>
                    <a:cubicBezTo>
                      <a:pt x="34" y="52"/>
                      <a:pt x="32" y="52"/>
                      <a:pt x="32" y="50"/>
                    </a:cubicBezTo>
                    <a:cubicBezTo>
                      <a:pt x="28" y="44"/>
                      <a:pt x="25" y="39"/>
                      <a:pt x="20" y="32"/>
                    </a:cubicBezTo>
                    <a:cubicBezTo>
                      <a:pt x="16" y="38"/>
                      <a:pt x="11" y="44"/>
                      <a:pt x="8" y="50"/>
                    </a:cubicBezTo>
                    <a:cubicBezTo>
                      <a:pt x="7" y="52"/>
                      <a:pt x="6" y="52"/>
                      <a:pt x="5" y="52"/>
                    </a:cubicBezTo>
                    <a:cubicBezTo>
                      <a:pt x="2" y="52"/>
                      <a:pt x="0" y="51"/>
                      <a:pt x="0" y="48"/>
                    </a:cubicBezTo>
                    <a:cubicBezTo>
                      <a:pt x="0" y="48"/>
                      <a:pt x="0" y="47"/>
                      <a:pt x="1" y="46"/>
                    </a:cubicBezTo>
                    <a:cubicBezTo>
                      <a:pt x="5" y="39"/>
                      <a:pt x="10" y="32"/>
                      <a:pt x="15" y="26"/>
                    </a:cubicBezTo>
                    <a:cubicBezTo>
                      <a:pt x="10" y="20"/>
                      <a:pt x="6" y="13"/>
                      <a:pt x="2" y="7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2" y="2"/>
                      <a:pt x="4" y="0"/>
                      <a:pt x="6" y="0"/>
                    </a:cubicBezTo>
                    <a:cubicBezTo>
                      <a:pt x="8" y="0"/>
                      <a:pt x="9" y="1"/>
                      <a:pt x="10" y="3"/>
                    </a:cubicBezTo>
                    <a:cubicBezTo>
                      <a:pt x="13" y="8"/>
                      <a:pt x="16" y="14"/>
                      <a:pt x="20" y="19"/>
                    </a:cubicBezTo>
                    <a:cubicBezTo>
                      <a:pt x="24" y="13"/>
                      <a:pt x="28" y="8"/>
                      <a:pt x="31" y="3"/>
                    </a:cubicBezTo>
                    <a:cubicBezTo>
                      <a:pt x="31" y="1"/>
                      <a:pt x="33" y="0"/>
                      <a:pt x="34" y="0"/>
                    </a:cubicBezTo>
                    <a:cubicBezTo>
                      <a:pt x="36" y="0"/>
                      <a:pt x="39" y="2"/>
                      <a:pt x="39" y="4"/>
                    </a:cubicBezTo>
                    <a:cubicBezTo>
                      <a:pt x="39" y="5"/>
                      <a:pt x="38" y="6"/>
                      <a:pt x="38" y="6"/>
                    </a:cubicBezTo>
                    <a:cubicBezTo>
                      <a:pt x="35" y="13"/>
                      <a:pt x="30" y="19"/>
                      <a:pt x="26" y="25"/>
                    </a:cubicBezTo>
                    <a:cubicBezTo>
                      <a:pt x="31" y="33"/>
                      <a:pt x="36" y="39"/>
                      <a:pt x="40" y="46"/>
                    </a:cubicBezTo>
                    <a:cubicBezTo>
                      <a:pt x="40" y="47"/>
                      <a:pt x="40" y="47"/>
                      <a:pt x="40" y="48"/>
                    </a:cubicBezTo>
                    <a:cubicBezTo>
                      <a:pt x="40" y="50"/>
                      <a:pt x="38" y="52"/>
                      <a:pt x="35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34" name="Freeform 20"/>
              <p:cNvSpPr>
                <a:spLocks/>
              </p:cNvSpPr>
              <p:nvPr/>
            </p:nvSpPr>
            <p:spPr bwMode="auto">
              <a:xfrm>
                <a:off x="384" y="476"/>
                <a:ext cx="54" cy="76"/>
              </a:xfrm>
              <a:custGeom>
                <a:avLst/>
                <a:gdLst>
                  <a:gd name="T0" fmla="*/ 37 w 37"/>
                  <a:gd name="T1" fmla="*/ 48 h 52"/>
                  <a:gd name="T2" fmla="*/ 33 w 37"/>
                  <a:gd name="T3" fmla="*/ 52 h 52"/>
                  <a:gd name="T4" fmla="*/ 28 w 37"/>
                  <a:gd name="T5" fmla="*/ 48 h 52"/>
                  <a:gd name="T6" fmla="*/ 28 w 37"/>
                  <a:gd name="T7" fmla="*/ 29 h 52"/>
                  <a:gd name="T8" fmla="*/ 8 w 37"/>
                  <a:gd name="T9" fmla="*/ 29 h 52"/>
                  <a:gd name="T10" fmla="*/ 8 w 37"/>
                  <a:gd name="T11" fmla="*/ 48 h 52"/>
                  <a:gd name="T12" fmla="*/ 4 w 37"/>
                  <a:gd name="T13" fmla="*/ 52 h 52"/>
                  <a:gd name="T14" fmla="*/ 0 w 37"/>
                  <a:gd name="T15" fmla="*/ 48 h 52"/>
                  <a:gd name="T16" fmla="*/ 0 w 37"/>
                  <a:gd name="T17" fmla="*/ 5 h 52"/>
                  <a:gd name="T18" fmla="*/ 4 w 37"/>
                  <a:gd name="T19" fmla="*/ 0 h 52"/>
                  <a:gd name="T20" fmla="*/ 8 w 37"/>
                  <a:gd name="T21" fmla="*/ 5 h 52"/>
                  <a:gd name="T22" fmla="*/ 8 w 37"/>
                  <a:gd name="T23" fmla="*/ 21 h 52"/>
                  <a:gd name="T24" fmla="*/ 28 w 37"/>
                  <a:gd name="T25" fmla="*/ 21 h 52"/>
                  <a:gd name="T26" fmla="*/ 28 w 37"/>
                  <a:gd name="T27" fmla="*/ 5 h 52"/>
                  <a:gd name="T28" fmla="*/ 33 w 37"/>
                  <a:gd name="T29" fmla="*/ 0 h 52"/>
                  <a:gd name="T30" fmla="*/ 37 w 37"/>
                  <a:gd name="T31" fmla="*/ 5 h 52"/>
                  <a:gd name="T32" fmla="*/ 37 w 37"/>
                  <a:gd name="T33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2">
                    <a:moveTo>
                      <a:pt x="37" y="48"/>
                    </a:moveTo>
                    <a:cubicBezTo>
                      <a:pt x="37" y="50"/>
                      <a:pt x="35" y="52"/>
                      <a:pt x="33" y="52"/>
                    </a:cubicBezTo>
                    <a:cubicBezTo>
                      <a:pt x="30" y="52"/>
                      <a:pt x="28" y="50"/>
                      <a:pt x="28" y="48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50"/>
                      <a:pt x="7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5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2"/>
                      <a:pt x="30" y="0"/>
                      <a:pt x="33" y="0"/>
                    </a:cubicBezTo>
                    <a:cubicBezTo>
                      <a:pt x="35" y="0"/>
                      <a:pt x="37" y="2"/>
                      <a:pt x="37" y="5"/>
                    </a:cubicBezTo>
                    <a:lnTo>
                      <a:pt x="3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35" name="Freeform 21"/>
              <p:cNvSpPr>
                <a:spLocks noEditPoints="1"/>
              </p:cNvSpPr>
              <p:nvPr/>
            </p:nvSpPr>
            <p:spPr bwMode="auto">
              <a:xfrm>
                <a:off x="457" y="476"/>
                <a:ext cx="60" cy="76"/>
              </a:xfrm>
              <a:custGeom>
                <a:avLst/>
                <a:gdLst>
                  <a:gd name="T0" fmla="*/ 21 w 41"/>
                  <a:gd name="T1" fmla="*/ 52 h 52"/>
                  <a:gd name="T2" fmla="*/ 0 w 41"/>
                  <a:gd name="T3" fmla="*/ 31 h 52"/>
                  <a:gd name="T4" fmla="*/ 0 w 41"/>
                  <a:gd name="T5" fmla="*/ 21 h 52"/>
                  <a:gd name="T6" fmla="*/ 21 w 41"/>
                  <a:gd name="T7" fmla="*/ 0 h 52"/>
                  <a:gd name="T8" fmla="*/ 41 w 41"/>
                  <a:gd name="T9" fmla="*/ 21 h 52"/>
                  <a:gd name="T10" fmla="*/ 41 w 41"/>
                  <a:gd name="T11" fmla="*/ 31 h 52"/>
                  <a:gd name="T12" fmla="*/ 21 w 41"/>
                  <a:gd name="T13" fmla="*/ 52 h 52"/>
                  <a:gd name="T14" fmla="*/ 32 w 41"/>
                  <a:gd name="T15" fmla="*/ 21 h 52"/>
                  <a:gd name="T16" fmla="*/ 21 w 41"/>
                  <a:gd name="T17" fmla="*/ 8 h 52"/>
                  <a:gd name="T18" fmla="*/ 9 w 41"/>
                  <a:gd name="T19" fmla="*/ 21 h 52"/>
                  <a:gd name="T20" fmla="*/ 9 w 41"/>
                  <a:gd name="T21" fmla="*/ 31 h 52"/>
                  <a:gd name="T22" fmla="*/ 21 w 41"/>
                  <a:gd name="T23" fmla="*/ 44 h 52"/>
                  <a:gd name="T24" fmla="*/ 32 w 41"/>
                  <a:gd name="T25" fmla="*/ 31 h 52"/>
                  <a:gd name="T26" fmla="*/ 32 w 41"/>
                  <a:gd name="T27" fmla="*/ 2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52">
                    <a:moveTo>
                      <a:pt x="21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1" y="0"/>
                    </a:cubicBezTo>
                    <a:cubicBezTo>
                      <a:pt x="35" y="0"/>
                      <a:pt x="41" y="10"/>
                      <a:pt x="41" y="2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43"/>
                      <a:pt x="35" y="52"/>
                      <a:pt x="21" y="52"/>
                    </a:cubicBezTo>
                    <a:close/>
                    <a:moveTo>
                      <a:pt x="32" y="21"/>
                    </a:moveTo>
                    <a:cubicBezTo>
                      <a:pt x="32" y="13"/>
                      <a:pt x="29" y="8"/>
                      <a:pt x="21" y="8"/>
                    </a:cubicBezTo>
                    <a:cubicBezTo>
                      <a:pt x="13" y="8"/>
                      <a:pt x="9" y="13"/>
                      <a:pt x="9" y="2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9"/>
                      <a:pt x="13" y="44"/>
                      <a:pt x="21" y="44"/>
                    </a:cubicBezTo>
                    <a:cubicBezTo>
                      <a:pt x="29" y="44"/>
                      <a:pt x="32" y="39"/>
                      <a:pt x="32" y="31"/>
                    </a:cubicBezTo>
                    <a:lnTo>
                      <a:pt x="3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36" name="Freeform 22"/>
              <p:cNvSpPr>
                <a:spLocks/>
              </p:cNvSpPr>
              <p:nvPr/>
            </p:nvSpPr>
            <p:spPr bwMode="auto">
              <a:xfrm>
                <a:off x="464" y="468"/>
                <a:ext cx="46" cy="90"/>
              </a:xfrm>
              <a:custGeom>
                <a:avLst/>
                <a:gdLst>
                  <a:gd name="T0" fmla="*/ 3 w 31"/>
                  <a:gd name="T1" fmla="*/ 61 h 61"/>
                  <a:gd name="T2" fmla="*/ 2 w 31"/>
                  <a:gd name="T3" fmla="*/ 60 h 61"/>
                  <a:gd name="T4" fmla="*/ 1 w 31"/>
                  <a:gd name="T5" fmla="*/ 57 h 61"/>
                  <a:gd name="T6" fmla="*/ 25 w 31"/>
                  <a:gd name="T7" fmla="*/ 2 h 61"/>
                  <a:gd name="T8" fmla="*/ 29 w 31"/>
                  <a:gd name="T9" fmla="*/ 1 h 61"/>
                  <a:gd name="T10" fmla="*/ 30 w 31"/>
                  <a:gd name="T11" fmla="*/ 4 h 61"/>
                  <a:gd name="T12" fmla="*/ 6 w 31"/>
                  <a:gd name="T13" fmla="*/ 59 h 61"/>
                  <a:gd name="T14" fmla="*/ 3 w 31"/>
                  <a:gd name="T15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61">
                    <a:moveTo>
                      <a:pt x="3" y="61"/>
                    </a:moveTo>
                    <a:cubicBezTo>
                      <a:pt x="3" y="61"/>
                      <a:pt x="2" y="61"/>
                      <a:pt x="2" y="60"/>
                    </a:cubicBezTo>
                    <a:cubicBezTo>
                      <a:pt x="1" y="60"/>
                      <a:pt x="0" y="58"/>
                      <a:pt x="1" y="57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0"/>
                      <a:pt x="29" y="1"/>
                    </a:cubicBezTo>
                    <a:cubicBezTo>
                      <a:pt x="30" y="1"/>
                      <a:pt x="31" y="3"/>
                      <a:pt x="30" y="4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5" y="60"/>
                      <a:pt x="4" y="61"/>
                      <a:pt x="3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37" name="Freeform 23"/>
              <p:cNvSpPr>
                <a:spLocks/>
              </p:cNvSpPr>
              <p:nvPr/>
            </p:nvSpPr>
            <p:spPr bwMode="auto">
              <a:xfrm>
                <a:off x="529" y="477"/>
                <a:ext cx="64" cy="77"/>
              </a:xfrm>
              <a:custGeom>
                <a:avLst/>
                <a:gdLst>
                  <a:gd name="T0" fmla="*/ 39 w 44"/>
                  <a:gd name="T1" fmla="*/ 0 h 52"/>
                  <a:gd name="T2" fmla="*/ 44 w 44"/>
                  <a:gd name="T3" fmla="*/ 4 h 52"/>
                  <a:gd name="T4" fmla="*/ 44 w 44"/>
                  <a:gd name="T5" fmla="*/ 47 h 52"/>
                  <a:gd name="T6" fmla="*/ 39 w 44"/>
                  <a:gd name="T7" fmla="*/ 52 h 52"/>
                  <a:gd name="T8" fmla="*/ 35 w 44"/>
                  <a:gd name="T9" fmla="*/ 47 h 52"/>
                  <a:gd name="T10" fmla="*/ 35 w 44"/>
                  <a:gd name="T11" fmla="*/ 8 h 52"/>
                  <a:gd name="T12" fmla="*/ 16 w 44"/>
                  <a:gd name="T13" fmla="*/ 8 h 52"/>
                  <a:gd name="T14" fmla="*/ 16 w 44"/>
                  <a:gd name="T15" fmla="*/ 17 h 52"/>
                  <a:gd name="T16" fmla="*/ 11 w 44"/>
                  <a:gd name="T17" fmla="*/ 45 h 52"/>
                  <a:gd name="T18" fmla="*/ 4 w 44"/>
                  <a:gd name="T19" fmla="*/ 51 h 52"/>
                  <a:gd name="T20" fmla="*/ 0 w 44"/>
                  <a:gd name="T21" fmla="*/ 47 h 52"/>
                  <a:gd name="T22" fmla="*/ 4 w 44"/>
                  <a:gd name="T23" fmla="*/ 38 h 52"/>
                  <a:gd name="T24" fmla="*/ 7 w 44"/>
                  <a:gd name="T25" fmla="*/ 16 h 52"/>
                  <a:gd name="T26" fmla="*/ 7 w 44"/>
                  <a:gd name="T27" fmla="*/ 4 h 52"/>
                  <a:gd name="T28" fmla="*/ 11 w 44"/>
                  <a:gd name="T29" fmla="*/ 0 h 52"/>
                  <a:gd name="T30" fmla="*/ 39 w 44"/>
                  <a:gd name="T3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" h="52">
                    <a:moveTo>
                      <a:pt x="39" y="0"/>
                    </a:moveTo>
                    <a:cubicBezTo>
                      <a:pt x="42" y="0"/>
                      <a:pt x="44" y="2"/>
                      <a:pt x="44" y="4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50"/>
                      <a:pt x="42" y="52"/>
                      <a:pt x="39" y="52"/>
                    </a:cubicBezTo>
                    <a:cubicBezTo>
                      <a:pt x="36" y="52"/>
                      <a:pt x="35" y="50"/>
                      <a:pt x="35" y="4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27"/>
                      <a:pt x="15" y="38"/>
                      <a:pt x="11" y="45"/>
                    </a:cubicBezTo>
                    <a:cubicBezTo>
                      <a:pt x="9" y="50"/>
                      <a:pt x="7" y="51"/>
                      <a:pt x="4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4"/>
                      <a:pt x="3" y="43"/>
                      <a:pt x="4" y="38"/>
                    </a:cubicBezTo>
                    <a:cubicBezTo>
                      <a:pt x="7" y="32"/>
                      <a:pt x="7" y="25"/>
                      <a:pt x="7" y="1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1" y="0"/>
                    </a:cubicBezTo>
                    <a:lnTo>
                      <a:pt x="3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38" name="Freeform 24"/>
              <p:cNvSpPr>
                <a:spLocks noEditPoints="1"/>
              </p:cNvSpPr>
              <p:nvPr/>
            </p:nvSpPr>
            <p:spPr bwMode="auto">
              <a:xfrm>
                <a:off x="613" y="476"/>
                <a:ext cx="58" cy="76"/>
              </a:xfrm>
              <a:custGeom>
                <a:avLst/>
                <a:gdLst>
                  <a:gd name="T0" fmla="*/ 20 w 40"/>
                  <a:gd name="T1" fmla="*/ 52 h 52"/>
                  <a:gd name="T2" fmla="*/ 0 w 40"/>
                  <a:gd name="T3" fmla="*/ 31 h 52"/>
                  <a:gd name="T4" fmla="*/ 0 w 40"/>
                  <a:gd name="T5" fmla="*/ 21 h 52"/>
                  <a:gd name="T6" fmla="*/ 20 w 40"/>
                  <a:gd name="T7" fmla="*/ 0 h 52"/>
                  <a:gd name="T8" fmla="*/ 40 w 40"/>
                  <a:gd name="T9" fmla="*/ 21 h 52"/>
                  <a:gd name="T10" fmla="*/ 40 w 40"/>
                  <a:gd name="T11" fmla="*/ 31 h 52"/>
                  <a:gd name="T12" fmla="*/ 20 w 40"/>
                  <a:gd name="T13" fmla="*/ 52 h 52"/>
                  <a:gd name="T14" fmla="*/ 31 w 40"/>
                  <a:gd name="T15" fmla="*/ 21 h 52"/>
                  <a:gd name="T16" fmla="*/ 20 w 40"/>
                  <a:gd name="T17" fmla="*/ 8 h 52"/>
                  <a:gd name="T18" fmla="*/ 8 w 40"/>
                  <a:gd name="T19" fmla="*/ 21 h 52"/>
                  <a:gd name="T20" fmla="*/ 8 w 40"/>
                  <a:gd name="T21" fmla="*/ 31 h 52"/>
                  <a:gd name="T22" fmla="*/ 20 w 40"/>
                  <a:gd name="T23" fmla="*/ 44 h 52"/>
                  <a:gd name="T24" fmla="*/ 31 w 40"/>
                  <a:gd name="T25" fmla="*/ 31 h 52"/>
                  <a:gd name="T26" fmla="*/ 31 w 40"/>
                  <a:gd name="T27" fmla="*/ 2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52">
                    <a:moveTo>
                      <a:pt x="20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0" y="0"/>
                    </a:cubicBezTo>
                    <a:cubicBezTo>
                      <a:pt x="34" y="0"/>
                      <a:pt x="40" y="10"/>
                      <a:pt x="40" y="21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0" y="43"/>
                      <a:pt x="34" y="52"/>
                      <a:pt x="20" y="52"/>
                    </a:cubicBezTo>
                    <a:close/>
                    <a:moveTo>
                      <a:pt x="31" y="21"/>
                    </a:moveTo>
                    <a:cubicBezTo>
                      <a:pt x="31" y="13"/>
                      <a:pt x="28" y="8"/>
                      <a:pt x="20" y="8"/>
                    </a:cubicBezTo>
                    <a:cubicBezTo>
                      <a:pt x="12" y="8"/>
                      <a:pt x="8" y="13"/>
                      <a:pt x="8" y="2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9"/>
                      <a:pt x="12" y="44"/>
                      <a:pt x="20" y="44"/>
                    </a:cubicBezTo>
                    <a:cubicBezTo>
                      <a:pt x="28" y="44"/>
                      <a:pt x="31" y="39"/>
                      <a:pt x="31" y="31"/>
                    </a:cubicBezTo>
                    <a:lnTo>
                      <a:pt x="31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39" name="Freeform 25"/>
              <p:cNvSpPr>
                <a:spLocks/>
              </p:cNvSpPr>
              <p:nvPr/>
            </p:nvSpPr>
            <p:spPr bwMode="auto">
              <a:xfrm>
                <a:off x="690" y="477"/>
                <a:ext cx="50" cy="75"/>
              </a:xfrm>
              <a:custGeom>
                <a:avLst/>
                <a:gdLst>
                  <a:gd name="T0" fmla="*/ 30 w 34"/>
                  <a:gd name="T1" fmla="*/ 8 h 51"/>
                  <a:gd name="T2" fmla="*/ 9 w 34"/>
                  <a:gd name="T3" fmla="*/ 8 h 51"/>
                  <a:gd name="T4" fmla="*/ 9 w 34"/>
                  <a:gd name="T5" fmla="*/ 47 h 51"/>
                  <a:gd name="T6" fmla="*/ 4 w 34"/>
                  <a:gd name="T7" fmla="*/ 51 h 51"/>
                  <a:gd name="T8" fmla="*/ 0 w 34"/>
                  <a:gd name="T9" fmla="*/ 47 h 51"/>
                  <a:gd name="T10" fmla="*/ 0 w 34"/>
                  <a:gd name="T11" fmla="*/ 4 h 51"/>
                  <a:gd name="T12" fmla="*/ 4 w 34"/>
                  <a:gd name="T13" fmla="*/ 0 h 51"/>
                  <a:gd name="T14" fmla="*/ 30 w 34"/>
                  <a:gd name="T15" fmla="*/ 0 h 51"/>
                  <a:gd name="T16" fmla="*/ 34 w 34"/>
                  <a:gd name="T17" fmla="*/ 4 h 51"/>
                  <a:gd name="T18" fmla="*/ 30 w 34"/>
                  <a:gd name="T19" fmla="*/ 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51">
                    <a:moveTo>
                      <a:pt x="30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9" y="49"/>
                      <a:pt x="7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2" y="0"/>
                      <a:pt x="34" y="2"/>
                      <a:pt x="34" y="4"/>
                    </a:cubicBezTo>
                    <a:cubicBezTo>
                      <a:pt x="34" y="6"/>
                      <a:pt x="32" y="8"/>
                      <a:pt x="3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40" name="Freeform 26"/>
              <p:cNvSpPr>
                <a:spLocks/>
              </p:cNvSpPr>
              <p:nvPr/>
            </p:nvSpPr>
            <p:spPr bwMode="auto">
              <a:xfrm>
                <a:off x="752" y="477"/>
                <a:ext cx="60" cy="75"/>
              </a:xfrm>
              <a:custGeom>
                <a:avLst/>
                <a:gdLst>
                  <a:gd name="T0" fmla="*/ 9 w 41"/>
                  <a:gd name="T1" fmla="*/ 47 h 51"/>
                  <a:gd name="T2" fmla="*/ 5 w 41"/>
                  <a:gd name="T3" fmla="*/ 51 h 51"/>
                  <a:gd name="T4" fmla="*/ 0 w 41"/>
                  <a:gd name="T5" fmla="*/ 47 h 51"/>
                  <a:gd name="T6" fmla="*/ 0 w 41"/>
                  <a:gd name="T7" fmla="*/ 4 h 51"/>
                  <a:gd name="T8" fmla="*/ 5 w 41"/>
                  <a:gd name="T9" fmla="*/ 0 h 51"/>
                  <a:gd name="T10" fmla="*/ 9 w 41"/>
                  <a:gd name="T11" fmla="*/ 4 h 51"/>
                  <a:gd name="T12" fmla="*/ 9 w 41"/>
                  <a:gd name="T13" fmla="*/ 32 h 51"/>
                  <a:gd name="T14" fmla="*/ 32 w 41"/>
                  <a:gd name="T15" fmla="*/ 7 h 51"/>
                  <a:gd name="T16" fmla="*/ 32 w 41"/>
                  <a:gd name="T17" fmla="*/ 4 h 51"/>
                  <a:gd name="T18" fmla="*/ 37 w 41"/>
                  <a:gd name="T19" fmla="*/ 0 h 51"/>
                  <a:gd name="T20" fmla="*/ 41 w 41"/>
                  <a:gd name="T21" fmla="*/ 4 h 51"/>
                  <a:gd name="T22" fmla="*/ 41 w 41"/>
                  <a:gd name="T23" fmla="*/ 47 h 51"/>
                  <a:gd name="T24" fmla="*/ 36 w 41"/>
                  <a:gd name="T25" fmla="*/ 51 h 51"/>
                  <a:gd name="T26" fmla="*/ 32 w 41"/>
                  <a:gd name="T27" fmla="*/ 47 h 51"/>
                  <a:gd name="T28" fmla="*/ 32 w 41"/>
                  <a:gd name="T29" fmla="*/ 18 h 51"/>
                  <a:gd name="T30" fmla="*/ 9 w 41"/>
                  <a:gd name="T31" fmla="*/ 44 h 51"/>
                  <a:gd name="T32" fmla="*/ 9 w 41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1" h="51">
                    <a:moveTo>
                      <a:pt x="9" y="47"/>
                    </a:moveTo>
                    <a:cubicBezTo>
                      <a:pt x="9" y="49"/>
                      <a:pt x="7" y="51"/>
                      <a:pt x="5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1"/>
                      <a:pt x="34" y="0"/>
                      <a:pt x="37" y="0"/>
                    </a:cubicBezTo>
                    <a:cubicBezTo>
                      <a:pt x="39" y="0"/>
                      <a:pt x="41" y="1"/>
                      <a:pt x="41" y="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9"/>
                      <a:pt x="39" y="51"/>
                      <a:pt x="36" y="51"/>
                    </a:cubicBezTo>
                    <a:cubicBezTo>
                      <a:pt x="34" y="51"/>
                      <a:pt x="32" y="49"/>
                      <a:pt x="32" y="4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41" name="Freeform 27"/>
              <p:cNvSpPr>
                <a:spLocks/>
              </p:cNvSpPr>
              <p:nvPr/>
            </p:nvSpPr>
            <p:spPr bwMode="auto">
              <a:xfrm>
                <a:off x="832" y="477"/>
                <a:ext cx="55" cy="75"/>
              </a:xfrm>
              <a:custGeom>
                <a:avLst/>
                <a:gdLst>
                  <a:gd name="T0" fmla="*/ 37 w 37"/>
                  <a:gd name="T1" fmla="*/ 47 h 51"/>
                  <a:gd name="T2" fmla="*/ 33 w 37"/>
                  <a:gd name="T3" fmla="*/ 51 h 51"/>
                  <a:gd name="T4" fmla="*/ 29 w 37"/>
                  <a:gd name="T5" fmla="*/ 47 h 51"/>
                  <a:gd name="T6" fmla="*/ 29 w 37"/>
                  <a:gd name="T7" fmla="*/ 31 h 51"/>
                  <a:gd name="T8" fmla="*/ 17 w 37"/>
                  <a:gd name="T9" fmla="*/ 33 h 51"/>
                  <a:gd name="T10" fmla="*/ 0 w 37"/>
                  <a:gd name="T11" fmla="*/ 17 h 51"/>
                  <a:gd name="T12" fmla="*/ 0 w 37"/>
                  <a:gd name="T13" fmla="*/ 4 h 51"/>
                  <a:gd name="T14" fmla="*/ 5 w 37"/>
                  <a:gd name="T15" fmla="*/ 0 h 51"/>
                  <a:gd name="T16" fmla="*/ 9 w 37"/>
                  <a:gd name="T17" fmla="*/ 4 h 51"/>
                  <a:gd name="T18" fmla="*/ 9 w 37"/>
                  <a:gd name="T19" fmla="*/ 16 h 51"/>
                  <a:gd name="T20" fmla="*/ 19 w 37"/>
                  <a:gd name="T21" fmla="*/ 25 h 51"/>
                  <a:gd name="T22" fmla="*/ 29 w 37"/>
                  <a:gd name="T23" fmla="*/ 23 h 51"/>
                  <a:gd name="T24" fmla="*/ 29 w 37"/>
                  <a:gd name="T25" fmla="*/ 4 h 51"/>
                  <a:gd name="T26" fmla="*/ 33 w 37"/>
                  <a:gd name="T27" fmla="*/ 0 h 51"/>
                  <a:gd name="T28" fmla="*/ 37 w 37"/>
                  <a:gd name="T29" fmla="*/ 4 h 51"/>
                  <a:gd name="T30" fmla="*/ 37 w 37"/>
                  <a:gd name="T31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7" h="51">
                    <a:moveTo>
                      <a:pt x="37" y="47"/>
                    </a:moveTo>
                    <a:cubicBezTo>
                      <a:pt x="37" y="49"/>
                      <a:pt x="35" y="51"/>
                      <a:pt x="33" y="51"/>
                    </a:cubicBezTo>
                    <a:cubicBezTo>
                      <a:pt x="31" y="51"/>
                      <a:pt x="29" y="49"/>
                      <a:pt x="29" y="47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5" y="32"/>
                      <a:pt x="21" y="33"/>
                      <a:pt x="17" y="33"/>
                    </a:cubicBezTo>
                    <a:cubicBezTo>
                      <a:pt x="6" y="33"/>
                      <a:pt x="0" y="28"/>
                      <a:pt x="0" y="1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23"/>
                      <a:pt x="13" y="25"/>
                      <a:pt x="19" y="25"/>
                    </a:cubicBezTo>
                    <a:cubicBezTo>
                      <a:pt x="22" y="25"/>
                      <a:pt x="25" y="24"/>
                      <a:pt x="29" y="23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1"/>
                      <a:pt x="31" y="0"/>
                      <a:pt x="33" y="0"/>
                    </a:cubicBezTo>
                    <a:cubicBezTo>
                      <a:pt x="35" y="0"/>
                      <a:pt x="37" y="1"/>
                      <a:pt x="37" y="4"/>
                    </a:cubicBezTo>
                    <a:lnTo>
                      <a:pt x="37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42" name="Freeform 28"/>
              <p:cNvSpPr>
                <a:spLocks noEditPoints="1"/>
              </p:cNvSpPr>
              <p:nvPr/>
            </p:nvSpPr>
            <p:spPr bwMode="auto">
              <a:xfrm>
                <a:off x="907" y="476"/>
                <a:ext cx="57" cy="76"/>
              </a:xfrm>
              <a:custGeom>
                <a:avLst/>
                <a:gdLst>
                  <a:gd name="T0" fmla="*/ 36 w 39"/>
                  <a:gd name="T1" fmla="*/ 29 h 52"/>
                  <a:gd name="T2" fmla="*/ 8 w 39"/>
                  <a:gd name="T3" fmla="*/ 29 h 52"/>
                  <a:gd name="T4" fmla="*/ 8 w 39"/>
                  <a:gd name="T5" fmla="*/ 32 h 52"/>
                  <a:gd name="T6" fmla="*/ 20 w 39"/>
                  <a:gd name="T7" fmla="*/ 45 h 52"/>
                  <a:gd name="T8" fmla="*/ 32 w 39"/>
                  <a:gd name="T9" fmla="*/ 42 h 52"/>
                  <a:gd name="T10" fmla="*/ 37 w 39"/>
                  <a:gd name="T11" fmla="*/ 44 h 52"/>
                  <a:gd name="T12" fmla="*/ 35 w 39"/>
                  <a:gd name="T13" fmla="*/ 49 h 52"/>
                  <a:gd name="T14" fmla="*/ 19 w 39"/>
                  <a:gd name="T15" fmla="*/ 52 h 52"/>
                  <a:gd name="T16" fmla="*/ 0 w 39"/>
                  <a:gd name="T17" fmla="*/ 31 h 52"/>
                  <a:gd name="T18" fmla="*/ 0 w 39"/>
                  <a:gd name="T19" fmla="*/ 22 h 52"/>
                  <a:gd name="T20" fmla="*/ 19 w 39"/>
                  <a:gd name="T21" fmla="*/ 0 h 52"/>
                  <a:gd name="T22" fmla="*/ 39 w 39"/>
                  <a:gd name="T23" fmla="*/ 21 h 52"/>
                  <a:gd name="T24" fmla="*/ 39 w 39"/>
                  <a:gd name="T25" fmla="*/ 25 h 52"/>
                  <a:gd name="T26" fmla="*/ 36 w 39"/>
                  <a:gd name="T27" fmla="*/ 29 h 52"/>
                  <a:gd name="T28" fmla="*/ 30 w 39"/>
                  <a:gd name="T29" fmla="*/ 20 h 52"/>
                  <a:gd name="T30" fmla="*/ 19 w 39"/>
                  <a:gd name="T31" fmla="*/ 7 h 52"/>
                  <a:gd name="T32" fmla="*/ 8 w 39"/>
                  <a:gd name="T33" fmla="*/ 20 h 52"/>
                  <a:gd name="T34" fmla="*/ 8 w 39"/>
                  <a:gd name="T35" fmla="*/ 22 h 52"/>
                  <a:gd name="T36" fmla="*/ 30 w 39"/>
                  <a:gd name="T37" fmla="*/ 22 h 52"/>
                  <a:gd name="T38" fmla="*/ 30 w 39"/>
                  <a:gd name="T39" fmla="*/ 2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9" h="52">
                    <a:moveTo>
                      <a:pt x="36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0"/>
                      <a:pt x="12" y="45"/>
                      <a:pt x="20" y="45"/>
                    </a:cubicBezTo>
                    <a:cubicBezTo>
                      <a:pt x="25" y="45"/>
                      <a:pt x="29" y="44"/>
                      <a:pt x="32" y="42"/>
                    </a:cubicBezTo>
                    <a:cubicBezTo>
                      <a:pt x="34" y="41"/>
                      <a:pt x="36" y="42"/>
                      <a:pt x="37" y="44"/>
                    </a:cubicBezTo>
                    <a:cubicBezTo>
                      <a:pt x="38" y="46"/>
                      <a:pt x="37" y="48"/>
                      <a:pt x="35" y="49"/>
                    </a:cubicBezTo>
                    <a:cubicBezTo>
                      <a:pt x="30" y="51"/>
                      <a:pt x="25" y="52"/>
                      <a:pt x="19" y="52"/>
                    </a:cubicBezTo>
                    <a:cubicBezTo>
                      <a:pt x="5" y="52"/>
                      <a:pt x="0" y="42"/>
                      <a:pt x="0" y="3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5" y="0"/>
                      <a:pt x="19" y="0"/>
                    </a:cubicBezTo>
                    <a:cubicBezTo>
                      <a:pt x="34" y="0"/>
                      <a:pt x="39" y="10"/>
                      <a:pt x="39" y="21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8"/>
                      <a:pt x="38" y="29"/>
                      <a:pt x="36" y="29"/>
                    </a:cubicBezTo>
                    <a:close/>
                    <a:moveTo>
                      <a:pt x="30" y="20"/>
                    </a:moveTo>
                    <a:cubicBezTo>
                      <a:pt x="30" y="12"/>
                      <a:pt x="28" y="7"/>
                      <a:pt x="19" y="7"/>
                    </a:cubicBezTo>
                    <a:cubicBezTo>
                      <a:pt x="12" y="7"/>
                      <a:pt x="8" y="13"/>
                      <a:pt x="8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30" y="22"/>
                      <a:pt x="30" y="22"/>
                      <a:pt x="30" y="22"/>
                    </a:cubicBezTo>
                    <a:lnTo>
                      <a:pt x="30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43" name="Freeform 29"/>
              <p:cNvSpPr>
                <a:spLocks/>
              </p:cNvSpPr>
              <p:nvPr/>
            </p:nvSpPr>
            <p:spPr bwMode="auto">
              <a:xfrm>
                <a:off x="981" y="476"/>
                <a:ext cx="51" cy="76"/>
              </a:xfrm>
              <a:custGeom>
                <a:avLst/>
                <a:gdLst>
                  <a:gd name="T0" fmla="*/ 29 w 35"/>
                  <a:gd name="T1" fmla="*/ 10 h 52"/>
                  <a:gd name="T2" fmla="*/ 20 w 35"/>
                  <a:gd name="T3" fmla="*/ 8 h 52"/>
                  <a:gd name="T4" fmla="*/ 9 w 35"/>
                  <a:gd name="T5" fmla="*/ 22 h 52"/>
                  <a:gd name="T6" fmla="*/ 9 w 35"/>
                  <a:gd name="T7" fmla="*/ 30 h 52"/>
                  <a:gd name="T8" fmla="*/ 20 w 35"/>
                  <a:gd name="T9" fmla="*/ 45 h 52"/>
                  <a:gd name="T10" fmla="*/ 29 w 35"/>
                  <a:gd name="T11" fmla="*/ 43 h 52"/>
                  <a:gd name="T12" fmla="*/ 34 w 35"/>
                  <a:gd name="T13" fmla="*/ 44 h 52"/>
                  <a:gd name="T14" fmla="*/ 32 w 35"/>
                  <a:gd name="T15" fmla="*/ 49 h 52"/>
                  <a:gd name="T16" fmla="*/ 20 w 35"/>
                  <a:gd name="T17" fmla="*/ 52 h 52"/>
                  <a:gd name="T18" fmla="*/ 0 w 35"/>
                  <a:gd name="T19" fmla="*/ 30 h 52"/>
                  <a:gd name="T20" fmla="*/ 0 w 35"/>
                  <a:gd name="T21" fmla="*/ 23 h 52"/>
                  <a:gd name="T22" fmla="*/ 20 w 35"/>
                  <a:gd name="T23" fmla="*/ 0 h 52"/>
                  <a:gd name="T24" fmla="*/ 32 w 35"/>
                  <a:gd name="T25" fmla="*/ 3 h 52"/>
                  <a:gd name="T26" fmla="*/ 34 w 35"/>
                  <a:gd name="T27" fmla="*/ 8 h 52"/>
                  <a:gd name="T28" fmla="*/ 29 w 35"/>
                  <a:gd name="T29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52">
                    <a:moveTo>
                      <a:pt x="29" y="10"/>
                    </a:moveTo>
                    <a:cubicBezTo>
                      <a:pt x="26" y="8"/>
                      <a:pt x="24" y="8"/>
                      <a:pt x="20" y="8"/>
                    </a:cubicBezTo>
                    <a:cubicBezTo>
                      <a:pt x="13" y="8"/>
                      <a:pt x="9" y="14"/>
                      <a:pt x="9" y="22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9" y="39"/>
                      <a:pt x="12" y="45"/>
                      <a:pt x="20" y="45"/>
                    </a:cubicBezTo>
                    <a:cubicBezTo>
                      <a:pt x="23" y="45"/>
                      <a:pt x="26" y="44"/>
                      <a:pt x="29" y="43"/>
                    </a:cubicBezTo>
                    <a:cubicBezTo>
                      <a:pt x="31" y="42"/>
                      <a:pt x="33" y="43"/>
                      <a:pt x="34" y="44"/>
                    </a:cubicBezTo>
                    <a:cubicBezTo>
                      <a:pt x="35" y="46"/>
                      <a:pt x="34" y="48"/>
                      <a:pt x="32" y="49"/>
                    </a:cubicBezTo>
                    <a:cubicBezTo>
                      <a:pt x="28" y="51"/>
                      <a:pt x="24" y="52"/>
                      <a:pt x="20" y="52"/>
                    </a:cubicBezTo>
                    <a:cubicBezTo>
                      <a:pt x="6" y="52"/>
                      <a:pt x="0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1"/>
                      <a:pt x="6" y="0"/>
                      <a:pt x="20" y="0"/>
                    </a:cubicBezTo>
                    <a:cubicBezTo>
                      <a:pt x="24" y="0"/>
                      <a:pt x="29" y="1"/>
                      <a:pt x="32" y="3"/>
                    </a:cubicBezTo>
                    <a:cubicBezTo>
                      <a:pt x="34" y="4"/>
                      <a:pt x="35" y="6"/>
                      <a:pt x="34" y="8"/>
                    </a:cubicBezTo>
                    <a:cubicBezTo>
                      <a:pt x="33" y="10"/>
                      <a:pt x="31" y="11"/>
                      <a:pt x="29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44" name="Freeform 30"/>
              <p:cNvSpPr>
                <a:spLocks/>
              </p:cNvSpPr>
              <p:nvPr/>
            </p:nvSpPr>
            <p:spPr bwMode="auto">
              <a:xfrm>
                <a:off x="1047" y="476"/>
                <a:ext cx="52" cy="76"/>
              </a:xfrm>
              <a:custGeom>
                <a:avLst/>
                <a:gdLst>
                  <a:gd name="T0" fmla="*/ 8 w 36"/>
                  <a:gd name="T1" fmla="*/ 22 h 52"/>
                  <a:gd name="T2" fmla="*/ 14 w 36"/>
                  <a:gd name="T3" fmla="*/ 22 h 52"/>
                  <a:gd name="T4" fmla="*/ 28 w 36"/>
                  <a:gd name="T5" fmla="*/ 3 h 52"/>
                  <a:gd name="T6" fmla="*/ 32 w 36"/>
                  <a:gd name="T7" fmla="*/ 0 h 52"/>
                  <a:gd name="T8" fmla="*/ 36 w 36"/>
                  <a:gd name="T9" fmla="*/ 5 h 52"/>
                  <a:gd name="T10" fmla="*/ 35 w 36"/>
                  <a:gd name="T11" fmla="*/ 7 h 52"/>
                  <a:gd name="T12" fmla="*/ 21 w 36"/>
                  <a:gd name="T13" fmla="*/ 26 h 52"/>
                  <a:gd name="T14" fmla="*/ 36 w 36"/>
                  <a:gd name="T15" fmla="*/ 46 h 52"/>
                  <a:gd name="T16" fmla="*/ 36 w 36"/>
                  <a:gd name="T17" fmla="*/ 48 h 52"/>
                  <a:gd name="T18" fmla="*/ 32 w 36"/>
                  <a:gd name="T19" fmla="*/ 52 h 52"/>
                  <a:gd name="T20" fmla="*/ 28 w 36"/>
                  <a:gd name="T21" fmla="*/ 50 h 52"/>
                  <a:gd name="T22" fmla="*/ 14 w 36"/>
                  <a:gd name="T23" fmla="*/ 30 h 52"/>
                  <a:gd name="T24" fmla="*/ 8 w 36"/>
                  <a:gd name="T25" fmla="*/ 30 h 52"/>
                  <a:gd name="T26" fmla="*/ 8 w 36"/>
                  <a:gd name="T27" fmla="*/ 48 h 52"/>
                  <a:gd name="T28" fmla="*/ 4 w 36"/>
                  <a:gd name="T29" fmla="*/ 52 h 52"/>
                  <a:gd name="T30" fmla="*/ 0 w 36"/>
                  <a:gd name="T31" fmla="*/ 48 h 52"/>
                  <a:gd name="T32" fmla="*/ 0 w 36"/>
                  <a:gd name="T33" fmla="*/ 5 h 52"/>
                  <a:gd name="T34" fmla="*/ 4 w 36"/>
                  <a:gd name="T35" fmla="*/ 1 h 52"/>
                  <a:gd name="T36" fmla="*/ 8 w 36"/>
                  <a:gd name="T37" fmla="*/ 5 h 52"/>
                  <a:gd name="T38" fmla="*/ 8 w 36"/>
                  <a:gd name="T39" fmla="*/ 2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52">
                    <a:moveTo>
                      <a:pt x="8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1"/>
                      <a:pt x="30" y="0"/>
                      <a:pt x="32" y="0"/>
                    </a:cubicBezTo>
                    <a:cubicBezTo>
                      <a:pt x="35" y="0"/>
                      <a:pt x="36" y="3"/>
                      <a:pt x="36" y="5"/>
                    </a:cubicBezTo>
                    <a:cubicBezTo>
                      <a:pt x="36" y="6"/>
                      <a:pt x="36" y="7"/>
                      <a:pt x="35" y="7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6" y="33"/>
                      <a:pt x="31" y="39"/>
                      <a:pt x="36" y="46"/>
                    </a:cubicBezTo>
                    <a:cubicBezTo>
                      <a:pt x="36" y="46"/>
                      <a:pt x="36" y="47"/>
                      <a:pt x="36" y="48"/>
                    </a:cubicBezTo>
                    <a:cubicBezTo>
                      <a:pt x="36" y="50"/>
                      <a:pt x="35" y="52"/>
                      <a:pt x="32" y="52"/>
                    </a:cubicBezTo>
                    <a:cubicBezTo>
                      <a:pt x="30" y="52"/>
                      <a:pt x="29" y="51"/>
                      <a:pt x="28" y="50"/>
                    </a:cubicBezTo>
                    <a:cubicBezTo>
                      <a:pt x="23" y="43"/>
                      <a:pt x="19" y="37"/>
                      <a:pt x="14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50"/>
                      <a:pt x="6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1"/>
                      <a:pt x="4" y="1"/>
                    </a:cubicBezTo>
                    <a:cubicBezTo>
                      <a:pt x="6" y="1"/>
                      <a:pt x="8" y="2"/>
                      <a:pt x="8" y="5"/>
                    </a:cubicBezTo>
                    <a:lnTo>
                      <a:pt x="8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45" name="Freeform 31"/>
              <p:cNvSpPr>
                <a:spLocks noEditPoints="1"/>
              </p:cNvSpPr>
              <p:nvPr/>
            </p:nvSpPr>
            <p:spPr bwMode="auto">
              <a:xfrm>
                <a:off x="1108" y="476"/>
                <a:ext cx="63" cy="76"/>
              </a:xfrm>
              <a:custGeom>
                <a:avLst/>
                <a:gdLst>
                  <a:gd name="T0" fmla="*/ 39 w 43"/>
                  <a:gd name="T1" fmla="*/ 52 h 52"/>
                  <a:gd name="T2" fmla="*/ 34 w 43"/>
                  <a:gd name="T3" fmla="*/ 50 h 52"/>
                  <a:gd name="T4" fmla="*/ 32 w 43"/>
                  <a:gd name="T5" fmla="*/ 47 h 52"/>
                  <a:gd name="T6" fmla="*/ 18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9 w 43"/>
                  <a:gd name="T13" fmla="*/ 22 h 52"/>
                  <a:gd name="T14" fmla="*/ 30 w 43"/>
                  <a:gd name="T15" fmla="*/ 22 h 52"/>
                  <a:gd name="T16" fmla="*/ 30 w 43"/>
                  <a:gd name="T17" fmla="*/ 20 h 52"/>
                  <a:gd name="T18" fmla="*/ 20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4 w 43"/>
                  <a:gd name="T25" fmla="*/ 7 h 52"/>
                  <a:gd name="T26" fmla="*/ 6 w 43"/>
                  <a:gd name="T27" fmla="*/ 4 h 52"/>
                  <a:gd name="T28" fmla="*/ 20 w 43"/>
                  <a:gd name="T29" fmla="*/ 0 h 52"/>
                  <a:gd name="T30" fmla="*/ 39 w 43"/>
                  <a:gd name="T31" fmla="*/ 20 h 52"/>
                  <a:gd name="T32" fmla="*/ 39 w 43"/>
                  <a:gd name="T33" fmla="*/ 39 h 52"/>
                  <a:gd name="T34" fmla="*/ 42 w 43"/>
                  <a:gd name="T35" fmla="*/ 45 h 52"/>
                  <a:gd name="T36" fmla="*/ 43 w 43"/>
                  <a:gd name="T37" fmla="*/ 48 h 52"/>
                  <a:gd name="T38" fmla="*/ 39 w 43"/>
                  <a:gd name="T39" fmla="*/ 52 h 52"/>
                  <a:gd name="T40" fmla="*/ 30 w 43"/>
                  <a:gd name="T41" fmla="*/ 29 h 52"/>
                  <a:gd name="T42" fmla="*/ 19 w 43"/>
                  <a:gd name="T43" fmla="*/ 29 h 52"/>
                  <a:gd name="T44" fmla="*/ 9 w 43"/>
                  <a:gd name="T45" fmla="*/ 37 h 52"/>
                  <a:gd name="T46" fmla="*/ 9 w 43"/>
                  <a:gd name="T47" fmla="*/ 38 h 52"/>
                  <a:gd name="T48" fmla="*/ 19 w 43"/>
                  <a:gd name="T49" fmla="*/ 45 h 52"/>
                  <a:gd name="T50" fmla="*/ 30 w 43"/>
                  <a:gd name="T51" fmla="*/ 35 h 52"/>
                  <a:gd name="T52" fmla="*/ 30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6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5" y="0"/>
                      <a:pt x="39" y="7"/>
                      <a:pt x="39" y="20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2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46" name="Freeform 32"/>
              <p:cNvSpPr>
                <a:spLocks noEditPoints="1"/>
              </p:cNvSpPr>
              <p:nvPr/>
            </p:nvSpPr>
            <p:spPr bwMode="auto">
              <a:xfrm>
                <a:off x="1184" y="477"/>
                <a:ext cx="53" cy="75"/>
              </a:xfrm>
              <a:custGeom>
                <a:avLst/>
                <a:gdLst>
                  <a:gd name="T0" fmla="*/ 36 w 36"/>
                  <a:gd name="T1" fmla="*/ 47 h 51"/>
                  <a:gd name="T2" fmla="*/ 31 w 36"/>
                  <a:gd name="T3" fmla="*/ 51 h 51"/>
                  <a:gd name="T4" fmla="*/ 27 w 36"/>
                  <a:gd name="T5" fmla="*/ 47 h 51"/>
                  <a:gd name="T6" fmla="*/ 27 w 36"/>
                  <a:gd name="T7" fmla="*/ 30 h 51"/>
                  <a:gd name="T8" fmla="*/ 19 w 36"/>
                  <a:gd name="T9" fmla="*/ 30 h 51"/>
                  <a:gd name="T10" fmla="*/ 9 w 36"/>
                  <a:gd name="T11" fmla="*/ 49 h 51"/>
                  <a:gd name="T12" fmla="*/ 5 w 36"/>
                  <a:gd name="T13" fmla="*/ 51 h 51"/>
                  <a:gd name="T14" fmla="*/ 0 w 36"/>
                  <a:gd name="T15" fmla="*/ 47 h 51"/>
                  <a:gd name="T16" fmla="*/ 1 w 36"/>
                  <a:gd name="T17" fmla="*/ 44 h 51"/>
                  <a:gd name="T18" fmla="*/ 10 w 36"/>
                  <a:gd name="T19" fmla="*/ 29 h 51"/>
                  <a:gd name="T20" fmla="*/ 1 w 36"/>
                  <a:gd name="T21" fmla="*/ 16 h 51"/>
                  <a:gd name="T22" fmla="*/ 1 w 36"/>
                  <a:gd name="T23" fmla="*/ 13 h 51"/>
                  <a:gd name="T24" fmla="*/ 18 w 36"/>
                  <a:gd name="T25" fmla="*/ 0 h 51"/>
                  <a:gd name="T26" fmla="*/ 31 w 36"/>
                  <a:gd name="T27" fmla="*/ 0 h 51"/>
                  <a:gd name="T28" fmla="*/ 36 w 36"/>
                  <a:gd name="T29" fmla="*/ 4 h 51"/>
                  <a:gd name="T30" fmla="*/ 36 w 36"/>
                  <a:gd name="T31" fmla="*/ 47 h 51"/>
                  <a:gd name="T32" fmla="*/ 27 w 36"/>
                  <a:gd name="T33" fmla="*/ 23 h 51"/>
                  <a:gd name="T34" fmla="*/ 27 w 36"/>
                  <a:gd name="T35" fmla="*/ 7 h 51"/>
                  <a:gd name="T36" fmla="*/ 18 w 36"/>
                  <a:gd name="T37" fmla="*/ 7 h 51"/>
                  <a:gd name="T38" fmla="*/ 10 w 36"/>
                  <a:gd name="T39" fmla="*/ 14 h 51"/>
                  <a:gd name="T40" fmla="*/ 10 w 36"/>
                  <a:gd name="T41" fmla="*/ 16 h 51"/>
                  <a:gd name="T42" fmla="*/ 18 w 36"/>
                  <a:gd name="T43" fmla="*/ 23 h 51"/>
                  <a:gd name="T44" fmla="*/ 27 w 36"/>
                  <a:gd name="T45" fmla="*/ 2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51">
                    <a:moveTo>
                      <a:pt x="36" y="47"/>
                    </a:moveTo>
                    <a:cubicBezTo>
                      <a:pt x="36" y="49"/>
                      <a:pt x="34" y="51"/>
                      <a:pt x="31" y="51"/>
                    </a:cubicBezTo>
                    <a:cubicBezTo>
                      <a:pt x="29" y="51"/>
                      <a:pt x="27" y="49"/>
                      <a:pt x="27" y="47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6"/>
                      <a:pt x="12" y="43"/>
                      <a:pt x="9" y="49"/>
                    </a:cubicBezTo>
                    <a:cubicBezTo>
                      <a:pt x="8" y="51"/>
                      <a:pt x="6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6"/>
                      <a:pt x="1" y="46"/>
                      <a:pt x="1" y="44"/>
                    </a:cubicBezTo>
                    <a:cubicBezTo>
                      <a:pt x="4" y="39"/>
                      <a:pt x="7" y="34"/>
                      <a:pt x="10" y="29"/>
                    </a:cubicBezTo>
                    <a:cubicBezTo>
                      <a:pt x="4" y="27"/>
                      <a:pt x="1" y="22"/>
                      <a:pt x="1" y="16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6"/>
                      <a:pt x="6" y="0"/>
                      <a:pt x="1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4" y="0"/>
                      <a:pt x="36" y="2"/>
                      <a:pt x="36" y="4"/>
                    </a:cubicBezTo>
                    <a:lnTo>
                      <a:pt x="36" y="47"/>
                    </a:lnTo>
                    <a:close/>
                    <a:moveTo>
                      <a:pt x="27" y="23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1" y="7"/>
                      <a:pt x="10" y="11"/>
                      <a:pt x="10" y="14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9"/>
                      <a:pt x="12" y="23"/>
                      <a:pt x="18" y="23"/>
                    </a:cubicBezTo>
                    <a:lnTo>
                      <a:pt x="2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47" name="Freeform 33"/>
              <p:cNvSpPr>
                <a:spLocks/>
              </p:cNvSpPr>
              <p:nvPr/>
            </p:nvSpPr>
            <p:spPr bwMode="auto">
              <a:xfrm>
                <a:off x="1303" y="477"/>
                <a:ext cx="59" cy="75"/>
              </a:xfrm>
              <a:custGeom>
                <a:avLst/>
                <a:gdLst>
                  <a:gd name="T0" fmla="*/ 8 w 40"/>
                  <a:gd name="T1" fmla="*/ 47 h 51"/>
                  <a:gd name="T2" fmla="*/ 4 w 40"/>
                  <a:gd name="T3" fmla="*/ 51 h 51"/>
                  <a:gd name="T4" fmla="*/ 0 w 40"/>
                  <a:gd name="T5" fmla="*/ 47 h 51"/>
                  <a:gd name="T6" fmla="*/ 0 w 40"/>
                  <a:gd name="T7" fmla="*/ 4 h 51"/>
                  <a:gd name="T8" fmla="*/ 4 w 40"/>
                  <a:gd name="T9" fmla="*/ 0 h 51"/>
                  <a:gd name="T10" fmla="*/ 8 w 40"/>
                  <a:gd name="T11" fmla="*/ 4 h 51"/>
                  <a:gd name="T12" fmla="*/ 8 w 40"/>
                  <a:gd name="T13" fmla="*/ 32 h 51"/>
                  <a:gd name="T14" fmla="*/ 31 w 40"/>
                  <a:gd name="T15" fmla="*/ 7 h 51"/>
                  <a:gd name="T16" fmla="*/ 31 w 40"/>
                  <a:gd name="T17" fmla="*/ 4 h 51"/>
                  <a:gd name="T18" fmla="*/ 36 w 40"/>
                  <a:gd name="T19" fmla="*/ 0 h 51"/>
                  <a:gd name="T20" fmla="*/ 40 w 40"/>
                  <a:gd name="T21" fmla="*/ 4 h 51"/>
                  <a:gd name="T22" fmla="*/ 40 w 40"/>
                  <a:gd name="T23" fmla="*/ 47 h 51"/>
                  <a:gd name="T24" fmla="*/ 36 w 40"/>
                  <a:gd name="T25" fmla="*/ 51 h 51"/>
                  <a:gd name="T26" fmla="*/ 31 w 40"/>
                  <a:gd name="T27" fmla="*/ 47 h 51"/>
                  <a:gd name="T28" fmla="*/ 31 w 40"/>
                  <a:gd name="T29" fmla="*/ 18 h 51"/>
                  <a:gd name="T30" fmla="*/ 8 w 40"/>
                  <a:gd name="T31" fmla="*/ 44 h 51"/>
                  <a:gd name="T32" fmla="*/ 8 w 40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51">
                    <a:moveTo>
                      <a:pt x="8" y="47"/>
                    </a:moveTo>
                    <a:cubicBezTo>
                      <a:pt x="8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8" y="44"/>
                      <a:pt x="8" y="44"/>
                      <a:pt x="8" y="44"/>
                    </a:cubicBezTo>
                    <a:lnTo>
                      <a:pt x="8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48" name="Freeform 34"/>
              <p:cNvSpPr>
                <a:spLocks/>
              </p:cNvSpPr>
              <p:nvPr/>
            </p:nvSpPr>
            <p:spPr bwMode="auto">
              <a:xfrm>
                <a:off x="1384" y="476"/>
                <a:ext cx="56" cy="76"/>
              </a:xfrm>
              <a:custGeom>
                <a:avLst/>
                <a:gdLst>
                  <a:gd name="T0" fmla="*/ 38 w 38"/>
                  <a:gd name="T1" fmla="*/ 48 h 52"/>
                  <a:gd name="T2" fmla="*/ 33 w 38"/>
                  <a:gd name="T3" fmla="*/ 52 h 52"/>
                  <a:gd name="T4" fmla="*/ 29 w 38"/>
                  <a:gd name="T5" fmla="*/ 48 h 52"/>
                  <a:gd name="T6" fmla="*/ 29 w 38"/>
                  <a:gd name="T7" fmla="*/ 29 h 52"/>
                  <a:gd name="T8" fmla="*/ 9 w 38"/>
                  <a:gd name="T9" fmla="*/ 29 h 52"/>
                  <a:gd name="T10" fmla="*/ 9 w 38"/>
                  <a:gd name="T11" fmla="*/ 48 h 52"/>
                  <a:gd name="T12" fmla="*/ 5 w 38"/>
                  <a:gd name="T13" fmla="*/ 52 h 52"/>
                  <a:gd name="T14" fmla="*/ 0 w 38"/>
                  <a:gd name="T15" fmla="*/ 48 h 52"/>
                  <a:gd name="T16" fmla="*/ 0 w 38"/>
                  <a:gd name="T17" fmla="*/ 5 h 52"/>
                  <a:gd name="T18" fmla="*/ 5 w 38"/>
                  <a:gd name="T19" fmla="*/ 0 h 52"/>
                  <a:gd name="T20" fmla="*/ 9 w 38"/>
                  <a:gd name="T21" fmla="*/ 5 h 52"/>
                  <a:gd name="T22" fmla="*/ 9 w 38"/>
                  <a:gd name="T23" fmla="*/ 21 h 52"/>
                  <a:gd name="T24" fmla="*/ 29 w 38"/>
                  <a:gd name="T25" fmla="*/ 21 h 52"/>
                  <a:gd name="T26" fmla="*/ 29 w 38"/>
                  <a:gd name="T27" fmla="*/ 5 h 52"/>
                  <a:gd name="T28" fmla="*/ 33 w 38"/>
                  <a:gd name="T29" fmla="*/ 0 h 52"/>
                  <a:gd name="T30" fmla="*/ 38 w 38"/>
                  <a:gd name="T31" fmla="*/ 5 h 52"/>
                  <a:gd name="T32" fmla="*/ 38 w 38"/>
                  <a:gd name="T33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2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5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49" name="Freeform 35"/>
              <p:cNvSpPr>
                <a:spLocks/>
              </p:cNvSpPr>
              <p:nvPr/>
            </p:nvSpPr>
            <p:spPr bwMode="auto">
              <a:xfrm>
                <a:off x="1462" y="477"/>
                <a:ext cx="58" cy="75"/>
              </a:xfrm>
              <a:custGeom>
                <a:avLst/>
                <a:gdLst>
                  <a:gd name="T0" fmla="*/ 8 w 40"/>
                  <a:gd name="T1" fmla="*/ 47 h 51"/>
                  <a:gd name="T2" fmla="*/ 4 w 40"/>
                  <a:gd name="T3" fmla="*/ 51 h 51"/>
                  <a:gd name="T4" fmla="*/ 0 w 40"/>
                  <a:gd name="T5" fmla="*/ 47 h 51"/>
                  <a:gd name="T6" fmla="*/ 0 w 40"/>
                  <a:gd name="T7" fmla="*/ 4 h 51"/>
                  <a:gd name="T8" fmla="*/ 4 w 40"/>
                  <a:gd name="T9" fmla="*/ 0 h 51"/>
                  <a:gd name="T10" fmla="*/ 8 w 40"/>
                  <a:gd name="T11" fmla="*/ 4 h 51"/>
                  <a:gd name="T12" fmla="*/ 8 w 40"/>
                  <a:gd name="T13" fmla="*/ 32 h 51"/>
                  <a:gd name="T14" fmla="*/ 31 w 40"/>
                  <a:gd name="T15" fmla="*/ 7 h 51"/>
                  <a:gd name="T16" fmla="*/ 31 w 40"/>
                  <a:gd name="T17" fmla="*/ 4 h 51"/>
                  <a:gd name="T18" fmla="*/ 36 w 40"/>
                  <a:gd name="T19" fmla="*/ 0 h 51"/>
                  <a:gd name="T20" fmla="*/ 40 w 40"/>
                  <a:gd name="T21" fmla="*/ 4 h 51"/>
                  <a:gd name="T22" fmla="*/ 40 w 40"/>
                  <a:gd name="T23" fmla="*/ 47 h 51"/>
                  <a:gd name="T24" fmla="*/ 36 w 40"/>
                  <a:gd name="T25" fmla="*/ 51 h 51"/>
                  <a:gd name="T26" fmla="*/ 31 w 40"/>
                  <a:gd name="T27" fmla="*/ 47 h 51"/>
                  <a:gd name="T28" fmla="*/ 31 w 40"/>
                  <a:gd name="T29" fmla="*/ 18 h 51"/>
                  <a:gd name="T30" fmla="*/ 8 w 40"/>
                  <a:gd name="T31" fmla="*/ 44 h 51"/>
                  <a:gd name="T32" fmla="*/ 8 w 40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51">
                    <a:moveTo>
                      <a:pt x="8" y="47"/>
                    </a:moveTo>
                    <a:cubicBezTo>
                      <a:pt x="8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8" y="44"/>
                      <a:pt x="8" y="44"/>
                      <a:pt x="8" y="44"/>
                    </a:cubicBezTo>
                    <a:lnTo>
                      <a:pt x="8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50" name="Freeform 36"/>
              <p:cNvSpPr>
                <a:spLocks/>
              </p:cNvSpPr>
              <p:nvPr/>
            </p:nvSpPr>
            <p:spPr bwMode="auto">
              <a:xfrm>
                <a:off x="1542" y="477"/>
                <a:ext cx="71" cy="99"/>
              </a:xfrm>
              <a:custGeom>
                <a:avLst/>
                <a:gdLst>
                  <a:gd name="T0" fmla="*/ 40 w 48"/>
                  <a:gd name="T1" fmla="*/ 51 h 67"/>
                  <a:gd name="T2" fmla="*/ 4 w 48"/>
                  <a:gd name="T3" fmla="*/ 51 h 67"/>
                  <a:gd name="T4" fmla="*/ 0 w 48"/>
                  <a:gd name="T5" fmla="*/ 47 h 67"/>
                  <a:gd name="T6" fmla="*/ 0 w 48"/>
                  <a:gd name="T7" fmla="*/ 4 h 67"/>
                  <a:gd name="T8" fmla="*/ 5 w 48"/>
                  <a:gd name="T9" fmla="*/ 0 h 67"/>
                  <a:gd name="T10" fmla="*/ 9 w 48"/>
                  <a:gd name="T11" fmla="*/ 4 h 67"/>
                  <a:gd name="T12" fmla="*/ 9 w 48"/>
                  <a:gd name="T13" fmla="*/ 43 h 67"/>
                  <a:gd name="T14" fmla="*/ 30 w 48"/>
                  <a:gd name="T15" fmla="*/ 43 h 67"/>
                  <a:gd name="T16" fmla="*/ 30 w 48"/>
                  <a:gd name="T17" fmla="*/ 4 h 67"/>
                  <a:gd name="T18" fmla="*/ 35 w 48"/>
                  <a:gd name="T19" fmla="*/ 0 h 67"/>
                  <a:gd name="T20" fmla="*/ 39 w 48"/>
                  <a:gd name="T21" fmla="*/ 4 h 67"/>
                  <a:gd name="T22" fmla="*/ 39 w 48"/>
                  <a:gd name="T23" fmla="*/ 43 h 67"/>
                  <a:gd name="T24" fmla="*/ 44 w 48"/>
                  <a:gd name="T25" fmla="*/ 43 h 67"/>
                  <a:gd name="T26" fmla="*/ 48 w 48"/>
                  <a:gd name="T27" fmla="*/ 46 h 67"/>
                  <a:gd name="T28" fmla="*/ 48 w 48"/>
                  <a:gd name="T29" fmla="*/ 63 h 67"/>
                  <a:gd name="T30" fmla="*/ 44 w 48"/>
                  <a:gd name="T31" fmla="*/ 67 h 67"/>
                  <a:gd name="T32" fmla="*/ 40 w 48"/>
                  <a:gd name="T33" fmla="*/ 63 h 67"/>
                  <a:gd name="T34" fmla="*/ 40 w 48"/>
                  <a:gd name="T35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67">
                    <a:moveTo>
                      <a:pt x="40" y="51"/>
                    </a:move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32" y="0"/>
                      <a:pt x="35" y="0"/>
                    </a:cubicBezTo>
                    <a:cubicBezTo>
                      <a:pt x="37" y="0"/>
                      <a:pt x="39" y="1"/>
                      <a:pt x="39" y="4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6" y="43"/>
                      <a:pt x="48" y="44"/>
                      <a:pt x="48" y="46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5"/>
                      <a:pt x="46" y="67"/>
                      <a:pt x="44" y="67"/>
                    </a:cubicBezTo>
                    <a:cubicBezTo>
                      <a:pt x="41" y="67"/>
                      <a:pt x="40" y="65"/>
                      <a:pt x="40" y="63"/>
                    </a:cubicBezTo>
                    <a:lnTo>
                      <a:pt x="40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51" name="Freeform 37"/>
              <p:cNvSpPr>
                <a:spLocks/>
              </p:cNvSpPr>
              <p:nvPr/>
            </p:nvSpPr>
            <p:spPr bwMode="auto">
              <a:xfrm>
                <a:off x="1626" y="477"/>
                <a:ext cx="58" cy="75"/>
              </a:xfrm>
              <a:custGeom>
                <a:avLst/>
                <a:gdLst>
                  <a:gd name="T0" fmla="*/ 9 w 40"/>
                  <a:gd name="T1" fmla="*/ 47 h 51"/>
                  <a:gd name="T2" fmla="*/ 4 w 40"/>
                  <a:gd name="T3" fmla="*/ 51 h 51"/>
                  <a:gd name="T4" fmla="*/ 0 w 40"/>
                  <a:gd name="T5" fmla="*/ 47 h 51"/>
                  <a:gd name="T6" fmla="*/ 0 w 40"/>
                  <a:gd name="T7" fmla="*/ 4 h 51"/>
                  <a:gd name="T8" fmla="*/ 4 w 40"/>
                  <a:gd name="T9" fmla="*/ 0 h 51"/>
                  <a:gd name="T10" fmla="*/ 9 w 40"/>
                  <a:gd name="T11" fmla="*/ 4 h 51"/>
                  <a:gd name="T12" fmla="*/ 9 w 40"/>
                  <a:gd name="T13" fmla="*/ 32 h 51"/>
                  <a:gd name="T14" fmla="*/ 31 w 40"/>
                  <a:gd name="T15" fmla="*/ 7 h 51"/>
                  <a:gd name="T16" fmla="*/ 31 w 40"/>
                  <a:gd name="T17" fmla="*/ 4 h 51"/>
                  <a:gd name="T18" fmla="*/ 36 w 40"/>
                  <a:gd name="T19" fmla="*/ 0 h 51"/>
                  <a:gd name="T20" fmla="*/ 40 w 40"/>
                  <a:gd name="T21" fmla="*/ 4 h 51"/>
                  <a:gd name="T22" fmla="*/ 40 w 40"/>
                  <a:gd name="T23" fmla="*/ 47 h 51"/>
                  <a:gd name="T24" fmla="*/ 36 w 40"/>
                  <a:gd name="T25" fmla="*/ 51 h 51"/>
                  <a:gd name="T26" fmla="*/ 31 w 40"/>
                  <a:gd name="T27" fmla="*/ 47 h 51"/>
                  <a:gd name="T28" fmla="*/ 31 w 40"/>
                  <a:gd name="T29" fmla="*/ 18 h 51"/>
                  <a:gd name="T30" fmla="*/ 9 w 40"/>
                  <a:gd name="T31" fmla="*/ 44 h 51"/>
                  <a:gd name="T32" fmla="*/ 9 w 40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51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52" name="Freeform 38"/>
              <p:cNvSpPr>
                <a:spLocks noEditPoints="1"/>
              </p:cNvSpPr>
              <p:nvPr/>
            </p:nvSpPr>
            <p:spPr bwMode="auto">
              <a:xfrm>
                <a:off x="1702" y="476"/>
                <a:ext cx="63" cy="76"/>
              </a:xfrm>
              <a:custGeom>
                <a:avLst/>
                <a:gdLst>
                  <a:gd name="T0" fmla="*/ 38 w 43"/>
                  <a:gd name="T1" fmla="*/ 52 h 52"/>
                  <a:gd name="T2" fmla="*/ 33 w 43"/>
                  <a:gd name="T3" fmla="*/ 50 h 52"/>
                  <a:gd name="T4" fmla="*/ 31 w 43"/>
                  <a:gd name="T5" fmla="*/ 47 h 52"/>
                  <a:gd name="T6" fmla="*/ 17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8 w 43"/>
                  <a:gd name="T13" fmla="*/ 22 h 52"/>
                  <a:gd name="T14" fmla="*/ 30 w 43"/>
                  <a:gd name="T15" fmla="*/ 22 h 52"/>
                  <a:gd name="T16" fmla="*/ 30 w 43"/>
                  <a:gd name="T17" fmla="*/ 20 h 52"/>
                  <a:gd name="T18" fmla="*/ 19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3 w 43"/>
                  <a:gd name="T25" fmla="*/ 7 h 52"/>
                  <a:gd name="T26" fmla="*/ 5 w 43"/>
                  <a:gd name="T27" fmla="*/ 4 h 52"/>
                  <a:gd name="T28" fmla="*/ 20 w 43"/>
                  <a:gd name="T29" fmla="*/ 0 h 52"/>
                  <a:gd name="T30" fmla="*/ 38 w 43"/>
                  <a:gd name="T31" fmla="*/ 20 h 52"/>
                  <a:gd name="T32" fmla="*/ 38 w 43"/>
                  <a:gd name="T33" fmla="*/ 39 h 52"/>
                  <a:gd name="T34" fmla="*/ 41 w 43"/>
                  <a:gd name="T35" fmla="*/ 45 h 52"/>
                  <a:gd name="T36" fmla="*/ 43 w 43"/>
                  <a:gd name="T37" fmla="*/ 48 h 52"/>
                  <a:gd name="T38" fmla="*/ 38 w 43"/>
                  <a:gd name="T39" fmla="*/ 52 h 52"/>
                  <a:gd name="T40" fmla="*/ 30 w 43"/>
                  <a:gd name="T41" fmla="*/ 29 h 52"/>
                  <a:gd name="T42" fmla="*/ 19 w 43"/>
                  <a:gd name="T43" fmla="*/ 29 h 52"/>
                  <a:gd name="T44" fmla="*/ 8 w 43"/>
                  <a:gd name="T45" fmla="*/ 37 h 52"/>
                  <a:gd name="T46" fmla="*/ 8 w 43"/>
                  <a:gd name="T47" fmla="*/ 38 h 52"/>
                  <a:gd name="T48" fmla="*/ 19 w 43"/>
                  <a:gd name="T49" fmla="*/ 45 h 52"/>
                  <a:gd name="T50" fmla="*/ 30 w 43"/>
                  <a:gd name="T51" fmla="*/ 35 h 52"/>
                  <a:gd name="T52" fmla="*/ 30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8" y="52"/>
                    </a:moveTo>
                    <a:cubicBezTo>
                      <a:pt x="37" y="52"/>
                      <a:pt x="34" y="51"/>
                      <a:pt x="33" y="50"/>
                    </a:cubicBezTo>
                    <a:cubicBezTo>
                      <a:pt x="32" y="49"/>
                      <a:pt x="32" y="48"/>
                      <a:pt x="31" y="47"/>
                    </a:cubicBezTo>
                    <a:cubicBezTo>
                      <a:pt x="28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5" y="22"/>
                      <a:pt x="18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19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8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8" y="7"/>
                      <a:pt x="38" y="20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8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8" y="33"/>
                      <a:pt x="8" y="37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42"/>
                      <a:pt x="11" y="45"/>
                      <a:pt x="19" y="45"/>
                    </a:cubicBezTo>
                    <a:cubicBezTo>
                      <a:pt x="25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53" name="Freeform 39"/>
              <p:cNvSpPr>
                <a:spLocks/>
              </p:cNvSpPr>
              <p:nvPr/>
            </p:nvSpPr>
            <p:spPr bwMode="auto">
              <a:xfrm>
                <a:off x="1772" y="477"/>
                <a:ext cx="59" cy="77"/>
              </a:xfrm>
              <a:custGeom>
                <a:avLst/>
                <a:gdLst>
                  <a:gd name="T0" fmla="*/ 36 w 40"/>
                  <a:gd name="T1" fmla="*/ 0 h 52"/>
                  <a:gd name="T2" fmla="*/ 40 w 40"/>
                  <a:gd name="T3" fmla="*/ 4 h 52"/>
                  <a:gd name="T4" fmla="*/ 36 w 40"/>
                  <a:gd name="T5" fmla="*/ 7 h 52"/>
                  <a:gd name="T6" fmla="*/ 24 w 40"/>
                  <a:gd name="T7" fmla="*/ 7 h 52"/>
                  <a:gd name="T8" fmla="*/ 24 w 40"/>
                  <a:gd name="T9" fmla="*/ 47 h 52"/>
                  <a:gd name="T10" fmla="*/ 20 w 40"/>
                  <a:gd name="T11" fmla="*/ 52 h 52"/>
                  <a:gd name="T12" fmla="*/ 15 w 40"/>
                  <a:gd name="T13" fmla="*/ 47 h 52"/>
                  <a:gd name="T14" fmla="*/ 15 w 40"/>
                  <a:gd name="T15" fmla="*/ 7 h 52"/>
                  <a:gd name="T16" fmla="*/ 3 w 40"/>
                  <a:gd name="T17" fmla="*/ 7 h 52"/>
                  <a:gd name="T18" fmla="*/ 0 w 40"/>
                  <a:gd name="T19" fmla="*/ 4 h 52"/>
                  <a:gd name="T20" fmla="*/ 3 w 40"/>
                  <a:gd name="T21" fmla="*/ 0 h 52"/>
                  <a:gd name="T22" fmla="*/ 36 w 40"/>
                  <a:gd name="T2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52">
                    <a:moveTo>
                      <a:pt x="36" y="0"/>
                    </a:moveTo>
                    <a:cubicBezTo>
                      <a:pt x="38" y="0"/>
                      <a:pt x="40" y="2"/>
                      <a:pt x="40" y="4"/>
                    </a:cubicBezTo>
                    <a:cubicBezTo>
                      <a:pt x="40" y="6"/>
                      <a:pt x="38" y="7"/>
                      <a:pt x="36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50"/>
                      <a:pt x="22" y="52"/>
                      <a:pt x="20" y="52"/>
                    </a:cubicBezTo>
                    <a:cubicBezTo>
                      <a:pt x="17" y="52"/>
                      <a:pt x="15" y="50"/>
                      <a:pt x="15" y="4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54" name="Freeform 40"/>
              <p:cNvSpPr>
                <a:spLocks/>
              </p:cNvSpPr>
              <p:nvPr/>
            </p:nvSpPr>
            <p:spPr bwMode="auto">
              <a:xfrm>
                <a:off x="1843" y="477"/>
                <a:ext cx="60" cy="75"/>
              </a:xfrm>
              <a:custGeom>
                <a:avLst/>
                <a:gdLst>
                  <a:gd name="T0" fmla="*/ 9 w 41"/>
                  <a:gd name="T1" fmla="*/ 47 h 51"/>
                  <a:gd name="T2" fmla="*/ 4 w 41"/>
                  <a:gd name="T3" fmla="*/ 51 h 51"/>
                  <a:gd name="T4" fmla="*/ 0 w 41"/>
                  <a:gd name="T5" fmla="*/ 47 h 51"/>
                  <a:gd name="T6" fmla="*/ 0 w 41"/>
                  <a:gd name="T7" fmla="*/ 4 h 51"/>
                  <a:gd name="T8" fmla="*/ 4 w 41"/>
                  <a:gd name="T9" fmla="*/ 0 h 51"/>
                  <a:gd name="T10" fmla="*/ 9 w 41"/>
                  <a:gd name="T11" fmla="*/ 4 h 51"/>
                  <a:gd name="T12" fmla="*/ 9 w 41"/>
                  <a:gd name="T13" fmla="*/ 32 h 51"/>
                  <a:gd name="T14" fmla="*/ 32 w 41"/>
                  <a:gd name="T15" fmla="*/ 7 h 51"/>
                  <a:gd name="T16" fmla="*/ 32 w 41"/>
                  <a:gd name="T17" fmla="*/ 4 h 51"/>
                  <a:gd name="T18" fmla="*/ 36 w 41"/>
                  <a:gd name="T19" fmla="*/ 0 h 51"/>
                  <a:gd name="T20" fmla="*/ 41 w 41"/>
                  <a:gd name="T21" fmla="*/ 4 h 51"/>
                  <a:gd name="T22" fmla="*/ 41 w 41"/>
                  <a:gd name="T23" fmla="*/ 47 h 51"/>
                  <a:gd name="T24" fmla="*/ 36 w 41"/>
                  <a:gd name="T25" fmla="*/ 51 h 51"/>
                  <a:gd name="T26" fmla="*/ 32 w 41"/>
                  <a:gd name="T27" fmla="*/ 47 h 51"/>
                  <a:gd name="T28" fmla="*/ 32 w 41"/>
                  <a:gd name="T29" fmla="*/ 18 h 51"/>
                  <a:gd name="T30" fmla="*/ 9 w 41"/>
                  <a:gd name="T31" fmla="*/ 44 h 51"/>
                  <a:gd name="T32" fmla="*/ 9 w 41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1" h="51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1"/>
                      <a:pt x="34" y="0"/>
                      <a:pt x="36" y="0"/>
                    </a:cubicBezTo>
                    <a:cubicBezTo>
                      <a:pt x="39" y="0"/>
                      <a:pt x="41" y="1"/>
                      <a:pt x="41" y="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9"/>
                      <a:pt x="39" y="51"/>
                      <a:pt x="36" y="51"/>
                    </a:cubicBezTo>
                    <a:cubicBezTo>
                      <a:pt x="34" y="51"/>
                      <a:pt x="32" y="49"/>
                      <a:pt x="32" y="4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55" name="Freeform 41"/>
              <p:cNvSpPr>
                <a:spLocks noEditPoints="1"/>
              </p:cNvSpPr>
              <p:nvPr/>
            </p:nvSpPr>
            <p:spPr bwMode="auto">
              <a:xfrm>
                <a:off x="1924" y="477"/>
                <a:ext cx="52" cy="75"/>
              </a:xfrm>
              <a:custGeom>
                <a:avLst/>
                <a:gdLst>
                  <a:gd name="T0" fmla="*/ 5 w 36"/>
                  <a:gd name="T1" fmla="*/ 51 h 51"/>
                  <a:gd name="T2" fmla="*/ 0 w 36"/>
                  <a:gd name="T3" fmla="*/ 46 h 51"/>
                  <a:gd name="T4" fmla="*/ 0 w 36"/>
                  <a:gd name="T5" fmla="*/ 4 h 51"/>
                  <a:gd name="T6" fmla="*/ 5 w 36"/>
                  <a:gd name="T7" fmla="*/ 0 h 51"/>
                  <a:gd name="T8" fmla="*/ 19 w 36"/>
                  <a:gd name="T9" fmla="*/ 0 h 51"/>
                  <a:gd name="T10" fmla="*/ 34 w 36"/>
                  <a:gd name="T11" fmla="*/ 13 h 51"/>
                  <a:gd name="T12" fmla="*/ 34 w 36"/>
                  <a:gd name="T13" fmla="*/ 15 h 51"/>
                  <a:gd name="T14" fmla="*/ 29 w 36"/>
                  <a:gd name="T15" fmla="*/ 24 h 51"/>
                  <a:gd name="T16" fmla="*/ 36 w 36"/>
                  <a:gd name="T17" fmla="*/ 35 h 51"/>
                  <a:gd name="T18" fmla="*/ 36 w 36"/>
                  <a:gd name="T19" fmla="*/ 37 h 51"/>
                  <a:gd name="T20" fmla="*/ 20 w 36"/>
                  <a:gd name="T21" fmla="*/ 51 h 51"/>
                  <a:gd name="T22" fmla="*/ 5 w 36"/>
                  <a:gd name="T23" fmla="*/ 51 h 51"/>
                  <a:gd name="T24" fmla="*/ 9 w 36"/>
                  <a:gd name="T25" fmla="*/ 7 h 51"/>
                  <a:gd name="T26" fmla="*/ 9 w 36"/>
                  <a:gd name="T27" fmla="*/ 21 h 51"/>
                  <a:gd name="T28" fmla="*/ 17 w 36"/>
                  <a:gd name="T29" fmla="*/ 21 h 51"/>
                  <a:gd name="T30" fmla="*/ 26 w 36"/>
                  <a:gd name="T31" fmla="*/ 15 h 51"/>
                  <a:gd name="T32" fmla="*/ 26 w 36"/>
                  <a:gd name="T33" fmla="*/ 14 h 51"/>
                  <a:gd name="T34" fmla="*/ 18 w 36"/>
                  <a:gd name="T35" fmla="*/ 7 h 51"/>
                  <a:gd name="T36" fmla="*/ 9 w 36"/>
                  <a:gd name="T37" fmla="*/ 7 h 51"/>
                  <a:gd name="T38" fmla="*/ 9 w 36"/>
                  <a:gd name="T39" fmla="*/ 29 h 51"/>
                  <a:gd name="T40" fmla="*/ 9 w 36"/>
                  <a:gd name="T41" fmla="*/ 43 h 51"/>
                  <a:gd name="T42" fmla="*/ 20 w 36"/>
                  <a:gd name="T43" fmla="*/ 43 h 51"/>
                  <a:gd name="T44" fmla="*/ 28 w 36"/>
                  <a:gd name="T45" fmla="*/ 37 h 51"/>
                  <a:gd name="T46" fmla="*/ 28 w 36"/>
                  <a:gd name="T47" fmla="*/ 35 h 51"/>
                  <a:gd name="T48" fmla="*/ 19 w 36"/>
                  <a:gd name="T49" fmla="*/ 29 h 51"/>
                  <a:gd name="T50" fmla="*/ 9 w 36"/>
                  <a:gd name="T51" fmla="*/ 2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51">
                    <a:moveTo>
                      <a:pt x="5" y="51"/>
                    </a:moveTo>
                    <a:cubicBezTo>
                      <a:pt x="2" y="51"/>
                      <a:pt x="0" y="49"/>
                      <a:pt x="0" y="4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0" y="0"/>
                      <a:pt x="34" y="6"/>
                      <a:pt x="34" y="13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8"/>
                      <a:pt x="33" y="22"/>
                      <a:pt x="29" y="24"/>
                    </a:cubicBezTo>
                    <a:cubicBezTo>
                      <a:pt x="35" y="27"/>
                      <a:pt x="36" y="31"/>
                      <a:pt x="36" y="35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45"/>
                      <a:pt x="32" y="51"/>
                      <a:pt x="20" y="51"/>
                    </a:cubicBezTo>
                    <a:lnTo>
                      <a:pt x="5" y="51"/>
                    </a:lnTo>
                    <a:close/>
                    <a:moveTo>
                      <a:pt x="9" y="7"/>
                    </a:moveTo>
                    <a:cubicBezTo>
                      <a:pt x="9" y="21"/>
                      <a:pt x="9" y="21"/>
                      <a:pt x="9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23" y="21"/>
                      <a:pt x="26" y="19"/>
                      <a:pt x="26" y="15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0"/>
                      <a:pt x="24" y="7"/>
                      <a:pt x="18" y="7"/>
                    </a:cubicBezTo>
                    <a:lnTo>
                      <a:pt x="9" y="7"/>
                    </a:lnTo>
                    <a:close/>
                    <a:moveTo>
                      <a:pt x="9" y="29"/>
                    </a:moveTo>
                    <a:cubicBezTo>
                      <a:pt x="9" y="43"/>
                      <a:pt x="9" y="43"/>
                      <a:pt x="9" y="43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6" y="43"/>
                      <a:pt x="28" y="41"/>
                      <a:pt x="28" y="37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28" y="31"/>
                      <a:pt x="25" y="29"/>
                      <a:pt x="19" y="29"/>
                    </a:cubicBezTo>
                    <a:lnTo>
                      <a:pt x="9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56" name="Freeform 42"/>
              <p:cNvSpPr>
                <a:spLocks noEditPoints="1"/>
              </p:cNvSpPr>
              <p:nvPr/>
            </p:nvSpPr>
            <p:spPr bwMode="auto">
              <a:xfrm>
                <a:off x="1991" y="476"/>
                <a:ext cx="63" cy="76"/>
              </a:xfrm>
              <a:custGeom>
                <a:avLst/>
                <a:gdLst>
                  <a:gd name="T0" fmla="*/ 39 w 43"/>
                  <a:gd name="T1" fmla="*/ 52 h 52"/>
                  <a:gd name="T2" fmla="*/ 34 w 43"/>
                  <a:gd name="T3" fmla="*/ 50 h 52"/>
                  <a:gd name="T4" fmla="*/ 32 w 43"/>
                  <a:gd name="T5" fmla="*/ 47 h 52"/>
                  <a:gd name="T6" fmla="*/ 18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9 w 43"/>
                  <a:gd name="T13" fmla="*/ 22 h 52"/>
                  <a:gd name="T14" fmla="*/ 30 w 43"/>
                  <a:gd name="T15" fmla="*/ 22 h 52"/>
                  <a:gd name="T16" fmla="*/ 30 w 43"/>
                  <a:gd name="T17" fmla="*/ 20 h 52"/>
                  <a:gd name="T18" fmla="*/ 20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4 w 43"/>
                  <a:gd name="T25" fmla="*/ 7 h 52"/>
                  <a:gd name="T26" fmla="*/ 5 w 43"/>
                  <a:gd name="T27" fmla="*/ 4 h 52"/>
                  <a:gd name="T28" fmla="*/ 20 w 43"/>
                  <a:gd name="T29" fmla="*/ 0 h 52"/>
                  <a:gd name="T30" fmla="*/ 39 w 43"/>
                  <a:gd name="T31" fmla="*/ 20 h 52"/>
                  <a:gd name="T32" fmla="*/ 39 w 43"/>
                  <a:gd name="T33" fmla="*/ 39 h 52"/>
                  <a:gd name="T34" fmla="*/ 41 w 43"/>
                  <a:gd name="T35" fmla="*/ 45 h 52"/>
                  <a:gd name="T36" fmla="*/ 43 w 43"/>
                  <a:gd name="T37" fmla="*/ 48 h 52"/>
                  <a:gd name="T38" fmla="*/ 39 w 43"/>
                  <a:gd name="T39" fmla="*/ 52 h 52"/>
                  <a:gd name="T40" fmla="*/ 30 w 43"/>
                  <a:gd name="T41" fmla="*/ 29 h 52"/>
                  <a:gd name="T42" fmla="*/ 19 w 43"/>
                  <a:gd name="T43" fmla="*/ 29 h 52"/>
                  <a:gd name="T44" fmla="*/ 9 w 43"/>
                  <a:gd name="T45" fmla="*/ 37 h 52"/>
                  <a:gd name="T46" fmla="*/ 9 w 43"/>
                  <a:gd name="T47" fmla="*/ 38 h 52"/>
                  <a:gd name="T48" fmla="*/ 19 w 43"/>
                  <a:gd name="T49" fmla="*/ 45 h 52"/>
                  <a:gd name="T50" fmla="*/ 30 w 43"/>
                  <a:gd name="T51" fmla="*/ 35 h 52"/>
                  <a:gd name="T52" fmla="*/ 30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5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4" y="0"/>
                      <a:pt x="39" y="7"/>
                      <a:pt x="39" y="20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1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</p:grpSp>
        <p:grpSp>
          <p:nvGrpSpPr>
            <p:cNvPr id="57" name="Group 45"/>
            <p:cNvGrpSpPr>
              <a:grpSpLocks noChangeAspect="1"/>
            </p:cNvGrpSpPr>
            <p:nvPr/>
          </p:nvGrpSpPr>
          <p:grpSpPr bwMode="auto">
            <a:xfrm>
              <a:off x="288925" y="1169988"/>
              <a:ext cx="1320800" cy="107950"/>
              <a:chOff x="182" y="737"/>
              <a:chExt cx="832" cy="68"/>
            </a:xfrm>
            <a:solidFill>
              <a:srgbClr val="F75931"/>
            </a:solidFill>
          </p:grpSpPr>
          <p:sp>
            <p:nvSpPr>
              <p:cNvPr id="59" name="Freeform 46"/>
              <p:cNvSpPr>
                <a:spLocks/>
              </p:cNvSpPr>
              <p:nvPr/>
            </p:nvSpPr>
            <p:spPr bwMode="auto">
              <a:xfrm>
                <a:off x="182" y="737"/>
                <a:ext cx="38" cy="55"/>
              </a:xfrm>
              <a:custGeom>
                <a:avLst/>
                <a:gdLst>
                  <a:gd name="T0" fmla="*/ 24 w 27"/>
                  <a:gd name="T1" fmla="*/ 39 h 39"/>
                  <a:gd name="T2" fmla="*/ 22 w 27"/>
                  <a:gd name="T3" fmla="*/ 36 h 39"/>
                  <a:gd name="T4" fmla="*/ 22 w 27"/>
                  <a:gd name="T5" fmla="*/ 4 h 39"/>
                  <a:gd name="T6" fmla="*/ 5 w 27"/>
                  <a:gd name="T7" fmla="*/ 4 h 39"/>
                  <a:gd name="T8" fmla="*/ 5 w 27"/>
                  <a:gd name="T9" fmla="*/ 36 h 39"/>
                  <a:gd name="T10" fmla="*/ 2 w 27"/>
                  <a:gd name="T11" fmla="*/ 39 h 39"/>
                  <a:gd name="T12" fmla="*/ 0 w 27"/>
                  <a:gd name="T13" fmla="*/ 36 h 39"/>
                  <a:gd name="T14" fmla="*/ 0 w 27"/>
                  <a:gd name="T15" fmla="*/ 2 h 39"/>
                  <a:gd name="T16" fmla="*/ 2 w 27"/>
                  <a:gd name="T17" fmla="*/ 0 h 39"/>
                  <a:gd name="T18" fmla="*/ 24 w 27"/>
                  <a:gd name="T19" fmla="*/ 0 h 39"/>
                  <a:gd name="T20" fmla="*/ 27 w 27"/>
                  <a:gd name="T21" fmla="*/ 2 h 39"/>
                  <a:gd name="T22" fmla="*/ 27 w 27"/>
                  <a:gd name="T23" fmla="*/ 36 h 39"/>
                  <a:gd name="T24" fmla="*/ 24 w 27"/>
                  <a:gd name="T25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7" h="39">
                    <a:moveTo>
                      <a:pt x="24" y="39"/>
                    </a:moveTo>
                    <a:cubicBezTo>
                      <a:pt x="23" y="39"/>
                      <a:pt x="22" y="38"/>
                      <a:pt x="22" y="36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5" y="38"/>
                      <a:pt x="4" y="39"/>
                      <a:pt x="2" y="39"/>
                    </a:cubicBezTo>
                    <a:cubicBezTo>
                      <a:pt x="1" y="39"/>
                      <a:pt x="0" y="38"/>
                      <a:pt x="0" y="3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0"/>
                      <a:pt x="27" y="1"/>
                      <a:pt x="27" y="2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8"/>
                      <a:pt x="26" y="39"/>
                      <a:pt x="24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60" name="Freeform 47"/>
              <p:cNvSpPr>
                <a:spLocks noEditPoints="1"/>
              </p:cNvSpPr>
              <p:nvPr/>
            </p:nvSpPr>
            <p:spPr bwMode="auto">
              <a:xfrm>
                <a:off x="229" y="753"/>
                <a:ext cx="32" cy="52"/>
              </a:xfrm>
              <a:custGeom>
                <a:avLst/>
                <a:gdLst>
                  <a:gd name="T0" fmla="*/ 13 w 23"/>
                  <a:gd name="T1" fmla="*/ 28 h 37"/>
                  <a:gd name="T2" fmla="*/ 7 w 23"/>
                  <a:gd name="T3" fmla="*/ 25 h 37"/>
                  <a:gd name="T4" fmla="*/ 7 w 23"/>
                  <a:gd name="T5" fmla="*/ 35 h 37"/>
                  <a:gd name="T6" fmla="*/ 5 w 23"/>
                  <a:gd name="T7" fmla="*/ 37 h 37"/>
                  <a:gd name="T8" fmla="*/ 2 w 23"/>
                  <a:gd name="T9" fmla="*/ 35 h 37"/>
                  <a:gd name="T10" fmla="*/ 2 w 23"/>
                  <a:gd name="T11" fmla="*/ 7 h 37"/>
                  <a:gd name="T12" fmla="*/ 1 w 23"/>
                  <a:gd name="T13" fmla="*/ 4 h 37"/>
                  <a:gd name="T14" fmla="*/ 0 w 23"/>
                  <a:gd name="T15" fmla="*/ 2 h 37"/>
                  <a:gd name="T16" fmla="*/ 2 w 23"/>
                  <a:gd name="T17" fmla="*/ 0 h 37"/>
                  <a:gd name="T18" fmla="*/ 5 w 23"/>
                  <a:gd name="T19" fmla="*/ 1 h 37"/>
                  <a:gd name="T20" fmla="*/ 6 w 23"/>
                  <a:gd name="T21" fmla="*/ 3 h 37"/>
                  <a:gd name="T22" fmla="*/ 13 w 23"/>
                  <a:gd name="T23" fmla="*/ 0 h 37"/>
                  <a:gd name="T24" fmla="*/ 23 w 23"/>
                  <a:gd name="T25" fmla="*/ 11 h 37"/>
                  <a:gd name="T26" fmla="*/ 23 w 23"/>
                  <a:gd name="T27" fmla="*/ 16 h 37"/>
                  <a:gd name="T28" fmla="*/ 13 w 23"/>
                  <a:gd name="T29" fmla="*/ 28 h 37"/>
                  <a:gd name="T30" fmla="*/ 18 w 23"/>
                  <a:gd name="T31" fmla="*/ 11 h 37"/>
                  <a:gd name="T32" fmla="*/ 12 w 23"/>
                  <a:gd name="T33" fmla="*/ 4 h 37"/>
                  <a:gd name="T34" fmla="*/ 7 w 23"/>
                  <a:gd name="T35" fmla="*/ 6 h 37"/>
                  <a:gd name="T36" fmla="*/ 7 w 23"/>
                  <a:gd name="T37" fmla="*/ 21 h 37"/>
                  <a:gd name="T38" fmla="*/ 12 w 23"/>
                  <a:gd name="T39" fmla="*/ 24 h 37"/>
                  <a:gd name="T40" fmla="*/ 18 w 23"/>
                  <a:gd name="T41" fmla="*/ 16 h 37"/>
                  <a:gd name="T42" fmla="*/ 18 w 23"/>
                  <a:gd name="T43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" h="37">
                    <a:moveTo>
                      <a:pt x="13" y="28"/>
                    </a:moveTo>
                    <a:cubicBezTo>
                      <a:pt x="11" y="28"/>
                      <a:pt x="9" y="27"/>
                      <a:pt x="7" y="2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6"/>
                      <a:pt x="6" y="37"/>
                      <a:pt x="5" y="37"/>
                    </a:cubicBezTo>
                    <a:cubicBezTo>
                      <a:pt x="3" y="37"/>
                      <a:pt x="2" y="36"/>
                      <a:pt x="2" y="3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5"/>
                      <a:pt x="2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5" y="2"/>
                      <a:pt x="6" y="2"/>
                      <a:pt x="6" y="3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20" y="0"/>
                      <a:pt x="23" y="4"/>
                      <a:pt x="23" y="11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23"/>
                      <a:pt x="20" y="28"/>
                      <a:pt x="13" y="28"/>
                    </a:cubicBezTo>
                    <a:close/>
                    <a:moveTo>
                      <a:pt x="18" y="11"/>
                    </a:moveTo>
                    <a:cubicBezTo>
                      <a:pt x="18" y="6"/>
                      <a:pt x="17" y="4"/>
                      <a:pt x="12" y="4"/>
                    </a:cubicBezTo>
                    <a:cubicBezTo>
                      <a:pt x="11" y="4"/>
                      <a:pt x="9" y="5"/>
                      <a:pt x="7" y="6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9" y="23"/>
                      <a:pt x="11" y="24"/>
                      <a:pt x="12" y="24"/>
                    </a:cubicBezTo>
                    <a:cubicBezTo>
                      <a:pt x="16" y="24"/>
                      <a:pt x="18" y="21"/>
                      <a:pt x="18" y="16"/>
                    </a:cubicBezTo>
                    <a:lnTo>
                      <a:pt x="18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61" name="Freeform 48"/>
              <p:cNvSpPr>
                <a:spLocks noEditPoints="1"/>
              </p:cNvSpPr>
              <p:nvPr/>
            </p:nvSpPr>
            <p:spPr bwMode="auto">
              <a:xfrm>
                <a:off x="268" y="753"/>
                <a:ext cx="31" cy="39"/>
              </a:xfrm>
              <a:custGeom>
                <a:avLst/>
                <a:gdLst>
                  <a:gd name="T0" fmla="*/ 11 w 22"/>
                  <a:gd name="T1" fmla="*/ 28 h 28"/>
                  <a:gd name="T2" fmla="*/ 0 w 22"/>
                  <a:gd name="T3" fmla="*/ 17 h 28"/>
                  <a:gd name="T4" fmla="*/ 0 w 22"/>
                  <a:gd name="T5" fmla="*/ 11 h 28"/>
                  <a:gd name="T6" fmla="*/ 11 w 22"/>
                  <a:gd name="T7" fmla="*/ 0 h 28"/>
                  <a:gd name="T8" fmla="*/ 22 w 22"/>
                  <a:gd name="T9" fmla="*/ 11 h 28"/>
                  <a:gd name="T10" fmla="*/ 22 w 22"/>
                  <a:gd name="T11" fmla="*/ 17 h 28"/>
                  <a:gd name="T12" fmla="*/ 11 w 22"/>
                  <a:gd name="T13" fmla="*/ 28 h 28"/>
                  <a:gd name="T14" fmla="*/ 17 w 22"/>
                  <a:gd name="T15" fmla="*/ 11 h 28"/>
                  <a:gd name="T16" fmla="*/ 11 w 22"/>
                  <a:gd name="T17" fmla="*/ 5 h 28"/>
                  <a:gd name="T18" fmla="*/ 5 w 22"/>
                  <a:gd name="T19" fmla="*/ 11 h 28"/>
                  <a:gd name="T20" fmla="*/ 5 w 22"/>
                  <a:gd name="T21" fmla="*/ 17 h 28"/>
                  <a:gd name="T22" fmla="*/ 11 w 22"/>
                  <a:gd name="T23" fmla="*/ 23 h 28"/>
                  <a:gd name="T24" fmla="*/ 17 w 22"/>
                  <a:gd name="T25" fmla="*/ 17 h 28"/>
                  <a:gd name="T26" fmla="*/ 17 w 22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8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2" y="5"/>
                      <a:pt x="22" y="11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7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7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62" name="Freeform 49"/>
              <p:cNvSpPr>
                <a:spLocks/>
              </p:cNvSpPr>
              <p:nvPr/>
            </p:nvSpPr>
            <p:spPr bwMode="auto">
              <a:xfrm>
                <a:off x="307" y="753"/>
                <a:ext cx="26" cy="39"/>
              </a:xfrm>
              <a:custGeom>
                <a:avLst/>
                <a:gdLst>
                  <a:gd name="T0" fmla="*/ 16 w 19"/>
                  <a:gd name="T1" fmla="*/ 5 h 28"/>
                  <a:gd name="T2" fmla="*/ 11 w 19"/>
                  <a:gd name="T3" fmla="*/ 4 h 28"/>
                  <a:gd name="T4" fmla="*/ 5 w 19"/>
                  <a:gd name="T5" fmla="*/ 12 h 28"/>
                  <a:gd name="T6" fmla="*/ 5 w 19"/>
                  <a:gd name="T7" fmla="*/ 16 h 28"/>
                  <a:gd name="T8" fmla="*/ 11 w 19"/>
                  <a:gd name="T9" fmla="*/ 24 h 28"/>
                  <a:gd name="T10" fmla="*/ 16 w 19"/>
                  <a:gd name="T11" fmla="*/ 22 h 28"/>
                  <a:gd name="T12" fmla="*/ 18 w 19"/>
                  <a:gd name="T13" fmla="*/ 23 h 28"/>
                  <a:gd name="T14" fmla="*/ 17 w 19"/>
                  <a:gd name="T15" fmla="*/ 26 h 28"/>
                  <a:gd name="T16" fmla="*/ 11 w 19"/>
                  <a:gd name="T17" fmla="*/ 28 h 28"/>
                  <a:gd name="T18" fmla="*/ 0 w 19"/>
                  <a:gd name="T19" fmla="*/ 16 h 28"/>
                  <a:gd name="T20" fmla="*/ 0 w 19"/>
                  <a:gd name="T21" fmla="*/ 12 h 28"/>
                  <a:gd name="T22" fmla="*/ 11 w 19"/>
                  <a:gd name="T23" fmla="*/ 0 h 28"/>
                  <a:gd name="T24" fmla="*/ 17 w 19"/>
                  <a:gd name="T25" fmla="*/ 2 h 28"/>
                  <a:gd name="T26" fmla="*/ 18 w 19"/>
                  <a:gd name="T27" fmla="*/ 4 h 28"/>
                  <a:gd name="T28" fmla="*/ 16 w 19"/>
                  <a:gd name="T2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" h="28">
                    <a:moveTo>
                      <a:pt x="16" y="5"/>
                    </a:moveTo>
                    <a:cubicBezTo>
                      <a:pt x="14" y="5"/>
                      <a:pt x="13" y="4"/>
                      <a:pt x="11" y="4"/>
                    </a:cubicBezTo>
                    <a:cubicBezTo>
                      <a:pt x="7" y="4"/>
                      <a:pt x="5" y="7"/>
                      <a:pt x="5" y="12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21"/>
                      <a:pt x="7" y="24"/>
                      <a:pt x="11" y="24"/>
                    </a:cubicBezTo>
                    <a:cubicBezTo>
                      <a:pt x="12" y="24"/>
                      <a:pt x="14" y="23"/>
                      <a:pt x="16" y="22"/>
                    </a:cubicBezTo>
                    <a:cubicBezTo>
                      <a:pt x="17" y="22"/>
                      <a:pt x="18" y="22"/>
                      <a:pt x="18" y="23"/>
                    </a:cubicBezTo>
                    <a:cubicBezTo>
                      <a:pt x="19" y="25"/>
                      <a:pt x="18" y="26"/>
                      <a:pt x="17" y="26"/>
                    </a:cubicBezTo>
                    <a:cubicBezTo>
                      <a:pt x="15" y="27"/>
                      <a:pt x="13" y="28"/>
                      <a:pt x="11" y="28"/>
                    </a:cubicBezTo>
                    <a:cubicBezTo>
                      <a:pt x="3" y="28"/>
                      <a:pt x="0" y="23"/>
                      <a:pt x="0" y="1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11" y="0"/>
                    </a:cubicBezTo>
                    <a:cubicBezTo>
                      <a:pt x="13" y="0"/>
                      <a:pt x="15" y="1"/>
                      <a:pt x="17" y="2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8" y="5"/>
                      <a:pt x="17" y="6"/>
                      <a:pt x="1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63" name="Freeform 50"/>
              <p:cNvSpPr>
                <a:spLocks/>
              </p:cNvSpPr>
              <p:nvPr/>
            </p:nvSpPr>
            <p:spPr bwMode="auto">
              <a:xfrm>
                <a:off x="335" y="754"/>
                <a:ext cx="30" cy="38"/>
              </a:xfrm>
              <a:custGeom>
                <a:avLst/>
                <a:gdLst>
                  <a:gd name="T0" fmla="*/ 19 w 21"/>
                  <a:gd name="T1" fmla="*/ 0 h 27"/>
                  <a:gd name="T2" fmla="*/ 21 w 21"/>
                  <a:gd name="T3" fmla="*/ 2 h 27"/>
                  <a:gd name="T4" fmla="*/ 19 w 21"/>
                  <a:gd name="T5" fmla="*/ 4 h 27"/>
                  <a:gd name="T6" fmla="*/ 13 w 21"/>
                  <a:gd name="T7" fmla="*/ 4 h 27"/>
                  <a:gd name="T8" fmla="*/ 13 w 21"/>
                  <a:gd name="T9" fmla="*/ 24 h 27"/>
                  <a:gd name="T10" fmla="*/ 11 w 21"/>
                  <a:gd name="T11" fmla="*/ 27 h 27"/>
                  <a:gd name="T12" fmla="*/ 8 w 21"/>
                  <a:gd name="T13" fmla="*/ 24 h 27"/>
                  <a:gd name="T14" fmla="*/ 8 w 21"/>
                  <a:gd name="T15" fmla="*/ 4 h 27"/>
                  <a:gd name="T16" fmla="*/ 2 w 21"/>
                  <a:gd name="T17" fmla="*/ 4 h 27"/>
                  <a:gd name="T18" fmla="*/ 0 w 21"/>
                  <a:gd name="T19" fmla="*/ 2 h 27"/>
                  <a:gd name="T20" fmla="*/ 2 w 21"/>
                  <a:gd name="T21" fmla="*/ 0 h 27"/>
                  <a:gd name="T22" fmla="*/ 19 w 21"/>
                  <a:gd name="T2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27">
                    <a:moveTo>
                      <a:pt x="19" y="0"/>
                    </a:moveTo>
                    <a:cubicBezTo>
                      <a:pt x="20" y="0"/>
                      <a:pt x="21" y="1"/>
                      <a:pt x="21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6"/>
                      <a:pt x="12" y="27"/>
                      <a:pt x="11" y="27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64" name="Freeform 51"/>
              <p:cNvSpPr>
                <a:spLocks noEditPoints="1"/>
              </p:cNvSpPr>
              <p:nvPr/>
            </p:nvSpPr>
            <p:spPr bwMode="auto">
              <a:xfrm>
                <a:off x="367" y="753"/>
                <a:ext cx="33" cy="52"/>
              </a:xfrm>
              <a:custGeom>
                <a:avLst/>
                <a:gdLst>
                  <a:gd name="T0" fmla="*/ 14 w 23"/>
                  <a:gd name="T1" fmla="*/ 28 h 37"/>
                  <a:gd name="T2" fmla="*/ 7 w 23"/>
                  <a:gd name="T3" fmla="*/ 25 h 37"/>
                  <a:gd name="T4" fmla="*/ 7 w 23"/>
                  <a:gd name="T5" fmla="*/ 35 h 37"/>
                  <a:gd name="T6" fmla="*/ 5 w 23"/>
                  <a:gd name="T7" fmla="*/ 37 h 37"/>
                  <a:gd name="T8" fmla="*/ 3 w 23"/>
                  <a:gd name="T9" fmla="*/ 35 h 37"/>
                  <a:gd name="T10" fmla="*/ 3 w 23"/>
                  <a:gd name="T11" fmla="*/ 7 h 37"/>
                  <a:gd name="T12" fmla="*/ 1 w 23"/>
                  <a:gd name="T13" fmla="*/ 4 h 37"/>
                  <a:gd name="T14" fmla="*/ 0 w 23"/>
                  <a:gd name="T15" fmla="*/ 2 h 37"/>
                  <a:gd name="T16" fmla="*/ 3 w 23"/>
                  <a:gd name="T17" fmla="*/ 0 h 37"/>
                  <a:gd name="T18" fmla="*/ 5 w 23"/>
                  <a:gd name="T19" fmla="*/ 1 h 37"/>
                  <a:gd name="T20" fmla="*/ 6 w 23"/>
                  <a:gd name="T21" fmla="*/ 3 h 37"/>
                  <a:gd name="T22" fmla="*/ 13 w 23"/>
                  <a:gd name="T23" fmla="*/ 0 h 37"/>
                  <a:gd name="T24" fmla="*/ 23 w 23"/>
                  <a:gd name="T25" fmla="*/ 11 h 37"/>
                  <a:gd name="T26" fmla="*/ 23 w 23"/>
                  <a:gd name="T27" fmla="*/ 16 h 37"/>
                  <a:gd name="T28" fmla="*/ 14 w 23"/>
                  <a:gd name="T29" fmla="*/ 28 h 37"/>
                  <a:gd name="T30" fmla="*/ 18 w 23"/>
                  <a:gd name="T31" fmla="*/ 11 h 37"/>
                  <a:gd name="T32" fmla="*/ 13 w 23"/>
                  <a:gd name="T33" fmla="*/ 4 h 37"/>
                  <a:gd name="T34" fmla="*/ 7 w 23"/>
                  <a:gd name="T35" fmla="*/ 6 h 37"/>
                  <a:gd name="T36" fmla="*/ 7 w 23"/>
                  <a:gd name="T37" fmla="*/ 21 h 37"/>
                  <a:gd name="T38" fmla="*/ 13 w 23"/>
                  <a:gd name="T39" fmla="*/ 24 h 37"/>
                  <a:gd name="T40" fmla="*/ 18 w 23"/>
                  <a:gd name="T41" fmla="*/ 16 h 37"/>
                  <a:gd name="T42" fmla="*/ 18 w 23"/>
                  <a:gd name="T43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" h="37">
                    <a:moveTo>
                      <a:pt x="14" y="28"/>
                    </a:moveTo>
                    <a:cubicBezTo>
                      <a:pt x="12" y="28"/>
                      <a:pt x="9" y="27"/>
                      <a:pt x="7" y="2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6"/>
                      <a:pt x="6" y="37"/>
                      <a:pt x="5" y="37"/>
                    </a:cubicBezTo>
                    <a:cubicBezTo>
                      <a:pt x="4" y="37"/>
                      <a:pt x="3" y="36"/>
                      <a:pt x="3" y="3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2" y="4"/>
                      <a:pt x="1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6" y="2"/>
                      <a:pt x="6" y="2"/>
                      <a:pt x="6" y="3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20" y="0"/>
                      <a:pt x="23" y="4"/>
                      <a:pt x="23" y="11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23"/>
                      <a:pt x="20" y="28"/>
                      <a:pt x="14" y="28"/>
                    </a:cubicBezTo>
                    <a:close/>
                    <a:moveTo>
                      <a:pt x="18" y="11"/>
                    </a:moveTo>
                    <a:cubicBezTo>
                      <a:pt x="18" y="6"/>
                      <a:pt x="17" y="4"/>
                      <a:pt x="13" y="4"/>
                    </a:cubicBezTo>
                    <a:cubicBezTo>
                      <a:pt x="11" y="4"/>
                      <a:pt x="9" y="5"/>
                      <a:pt x="7" y="6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9" y="23"/>
                      <a:pt x="11" y="24"/>
                      <a:pt x="13" y="24"/>
                    </a:cubicBezTo>
                    <a:cubicBezTo>
                      <a:pt x="17" y="24"/>
                      <a:pt x="18" y="21"/>
                      <a:pt x="18" y="16"/>
                    </a:cubicBezTo>
                    <a:lnTo>
                      <a:pt x="18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65" name="Freeform 52"/>
              <p:cNvSpPr>
                <a:spLocks noEditPoints="1"/>
              </p:cNvSpPr>
              <p:nvPr/>
            </p:nvSpPr>
            <p:spPr bwMode="auto">
              <a:xfrm>
                <a:off x="407" y="753"/>
                <a:ext cx="31" cy="39"/>
              </a:xfrm>
              <a:custGeom>
                <a:avLst/>
                <a:gdLst>
                  <a:gd name="T0" fmla="*/ 20 w 22"/>
                  <a:gd name="T1" fmla="*/ 28 h 28"/>
                  <a:gd name="T2" fmla="*/ 17 w 22"/>
                  <a:gd name="T3" fmla="*/ 26 h 28"/>
                  <a:gd name="T4" fmla="*/ 16 w 22"/>
                  <a:gd name="T5" fmla="*/ 25 h 28"/>
                  <a:gd name="T6" fmla="*/ 9 w 22"/>
                  <a:gd name="T7" fmla="*/ 28 h 28"/>
                  <a:gd name="T8" fmla="*/ 0 w 22"/>
                  <a:gd name="T9" fmla="*/ 20 h 28"/>
                  <a:gd name="T10" fmla="*/ 0 w 22"/>
                  <a:gd name="T11" fmla="*/ 19 h 28"/>
                  <a:gd name="T12" fmla="*/ 10 w 22"/>
                  <a:gd name="T13" fmla="*/ 12 h 28"/>
                  <a:gd name="T14" fmla="*/ 15 w 22"/>
                  <a:gd name="T15" fmla="*/ 12 h 28"/>
                  <a:gd name="T16" fmla="*/ 15 w 22"/>
                  <a:gd name="T17" fmla="*/ 10 h 28"/>
                  <a:gd name="T18" fmla="*/ 10 w 22"/>
                  <a:gd name="T19" fmla="*/ 4 h 28"/>
                  <a:gd name="T20" fmla="*/ 5 w 22"/>
                  <a:gd name="T21" fmla="*/ 5 h 28"/>
                  <a:gd name="T22" fmla="*/ 4 w 22"/>
                  <a:gd name="T23" fmla="*/ 6 h 28"/>
                  <a:gd name="T24" fmla="*/ 2 w 22"/>
                  <a:gd name="T25" fmla="*/ 4 h 28"/>
                  <a:gd name="T26" fmla="*/ 3 w 22"/>
                  <a:gd name="T27" fmla="*/ 2 h 28"/>
                  <a:gd name="T28" fmla="*/ 10 w 22"/>
                  <a:gd name="T29" fmla="*/ 0 h 28"/>
                  <a:gd name="T30" fmla="*/ 20 w 22"/>
                  <a:gd name="T31" fmla="*/ 11 h 28"/>
                  <a:gd name="T32" fmla="*/ 20 w 22"/>
                  <a:gd name="T33" fmla="*/ 21 h 28"/>
                  <a:gd name="T34" fmla="*/ 22 w 22"/>
                  <a:gd name="T35" fmla="*/ 24 h 28"/>
                  <a:gd name="T36" fmla="*/ 22 w 22"/>
                  <a:gd name="T37" fmla="*/ 26 h 28"/>
                  <a:gd name="T38" fmla="*/ 20 w 22"/>
                  <a:gd name="T39" fmla="*/ 28 h 28"/>
                  <a:gd name="T40" fmla="*/ 15 w 22"/>
                  <a:gd name="T41" fmla="*/ 15 h 28"/>
                  <a:gd name="T42" fmla="*/ 10 w 22"/>
                  <a:gd name="T43" fmla="*/ 15 h 28"/>
                  <a:gd name="T44" fmla="*/ 4 w 22"/>
                  <a:gd name="T45" fmla="*/ 19 h 28"/>
                  <a:gd name="T46" fmla="*/ 4 w 22"/>
                  <a:gd name="T47" fmla="*/ 20 h 28"/>
                  <a:gd name="T48" fmla="*/ 10 w 22"/>
                  <a:gd name="T49" fmla="*/ 24 h 28"/>
                  <a:gd name="T50" fmla="*/ 15 w 22"/>
                  <a:gd name="T51" fmla="*/ 18 h 28"/>
                  <a:gd name="T52" fmla="*/ 15 w 22"/>
                  <a:gd name="T53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" h="28">
                    <a:moveTo>
                      <a:pt x="20" y="28"/>
                    </a:moveTo>
                    <a:cubicBezTo>
                      <a:pt x="19" y="28"/>
                      <a:pt x="18" y="27"/>
                      <a:pt x="17" y="26"/>
                    </a:cubicBezTo>
                    <a:cubicBezTo>
                      <a:pt x="17" y="26"/>
                      <a:pt x="17" y="25"/>
                      <a:pt x="16" y="25"/>
                    </a:cubicBezTo>
                    <a:cubicBezTo>
                      <a:pt x="14" y="27"/>
                      <a:pt x="11" y="28"/>
                      <a:pt x="9" y="28"/>
                    </a:cubicBezTo>
                    <a:cubicBezTo>
                      <a:pt x="3" y="28"/>
                      <a:pt x="0" y="24"/>
                      <a:pt x="0" y="2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5"/>
                      <a:pt x="3" y="12"/>
                      <a:pt x="10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6"/>
                      <a:pt x="14" y="4"/>
                      <a:pt x="10" y="4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2" y="5"/>
                      <a:pt x="2" y="4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8" y="0"/>
                      <a:pt x="20" y="4"/>
                      <a:pt x="20" y="1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3"/>
                      <a:pt x="21" y="23"/>
                      <a:pt x="22" y="24"/>
                    </a:cubicBezTo>
                    <a:cubicBezTo>
                      <a:pt x="22" y="24"/>
                      <a:pt x="22" y="25"/>
                      <a:pt x="22" y="26"/>
                    </a:cubicBezTo>
                    <a:cubicBezTo>
                      <a:pt x="22" y="27"/>
                      <a:pt x="21" y="28"/>
                      <a:pt x="20" y="28"/>
                    </a:cubicBezTo>
                    <a:close/>
                    <a:moveTo>
                      <a:pt x="15" y="15"/>
                    </a:moveTo>
                    <a:cubicBezTo>
                      <a:pt x="10" y="15"/>
                      <a:pt x="10" y="15"/>
                      <a:pt x="10" y="15"/>
                    </a:cubicBezTo>
                    <a:cubicBezTo>
                      <a:pt x="6" y="15"/>
                      <a:pt x="4" y="17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2"/>
                      <a:pt x="6" y="24"/>
                      <a:pt x="10" y="24"/>
                    </a:cubicBezTo>
                    <a:cubicBezTo>
                      <a:pt x="13" y="24"/>
                      <a:pt x="15" y="22"/>
                      <a:pt x="15" y="18"/>
                    </a:cubicBezTo>
                    <a:lnTo>
                      <a:pt x="15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66" name="Freeform 53"/>
              <p:cNvSpPr>
                <a:spLocks/>
              </p:cNvSpPr>
              <p:nvPr/>
            </p:nvSpPr>
            <p:spPr bwMode="auto">
              <a:xfrm>
                <a:off x="447" y="753"/>
                <a:ext cx="28" cy="39"/>
              </a:xfrm>
              <a:custGeom>
                <a:avLst/>
                <a:gdLst>
                  <a:gd name="T0" fmla="*/ 20 w 20"/>
                  <a:gd name="T1" fmla="*/ 25 h 28"/>
                  <a:gd name="T2" fmla="*/ 17 w 20"/>
                  <a:gd name="T3" fmla="*/ 28 h 28"/>
                  <a:gd name="T4" fmla="*/ 15 w 20"/>
                  <a:gd name="T5" fmla="*/ 25 h 28"/>
                  <a:gd name="T6" fmla="*/ 15 w 20"/>
                  <a:gd name="T7" fmla="*/ 15 h 28"/>
                  <a:gd name="T8" fmla="*/ 5 w 20"/>
                  <a:gd name="T9" fmla="*/ 15 h 28"/>
                  <a:gd name="T10" fmla="*/ 5 w 20"/>
                  <a:gd name="T11" fmla="*/ 25 h 28"/>
                  <a:gd name="T12" fmla="*/ 2 w 20"/>
                  <a:gd name="T13" fmla="*/ 28 h 28"/>
                  <a:gd name="T14" fmla="*/ 0 w 20"/>
                  <a:gd name="T15" fmla="*/ 25 h 28"/>
                  <a:gd name="T16" fmla="*/ 0 w 20"/>
                  <a:gd name="T17" fmla="*/ 3 h 28"/>
                  <a:gd name="T18" fmla="*/ 2 w 20"/>
                  <a:gd name="T19" fmla="*/ 0 h 28"/>
                  <a:gd name="T20" fmla="*/ 5 w 20"/>
                  <a:gd name="T21" fmla="*/ 3 h 28"/>
                  <a:gd name="T22" fmla="*/ 5 w 20"/>
                  <a:gd name="T23" fmla="*/ 11 h 28"/>
                  <a:gd name="T24" fmla="*/ 15 w 20"/>
                  <a:gd name="T25" fmla="*/ 11 h 28"/>
                  <a:gd name="T26" fmla="*/ 15 w 20"/>
                  <a:gd name="T27" fmla="*/ 3 h 28"/>
                  <a:gd name="T28" fmla="*/ 17 w 20"/>
                  <a:gd name="T29" fmla="*/ 0 h 28"/>
                  <a:gd name="T30" fmla="*/ 20 w 20"/>
                  <a:gd name="T31" fmla="*/ 3 h 28"/>
                  <a:gd name="T32" fmla="*/ 20 w 20"/>
                  <a:gd name="T33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28">
                    <a:moveTo>
                      <a:pt x="20" y="25"/>
                    </a:moveTo>
                    <a:cubicBezTo>
                      <a:pt x="20" y="27"/>
                      <a:pt x="19" y="28"/>
                      <a:pt x="17" y="28"/>
                    </a:cubicBezTo>
                    <a:cubicBezTo>
                      <a:pt x="16" y="28"/>
                      <a:pt x="15" y="27"/>
                      <a:pt x="15" y="2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7"/>
                      <a:pt x="4" y="28"/>
                      <a:pt x="2" y="28"/>
                    </a:cubicBezTo>
                    <a:cubicBezTo>
                      <a:pt x="1" y="28"/>
                      <a:pt x="0" y="27"/>
                      <a:pt x="0" y="2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1"/>
                      <a:pt x="16" y="0"/>
                      <a:pt x="17" y="0"/>
                    </a:cubicBezTo>
                    <a:cubicBezTo>
                      <a:pt x="19" y="0"/>
                      <a:pt x="20" y="1"/>
                      <a:pt x="20" y="3"/>
                    </a:cubicBezTo>
                    <a:lnTo>
                      <a:pt x="20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67" name="Freeform 54"/>
              <p:cNvSpPr>
                <a:spLocks/>
              </p:cNvSpPr>
              <p:nvPr/>
            </p:nvSpPr>
            <p:spPr bwMode="auto">
              <a:xfrm>
                <a:off x="483" y="753"/>
                <a:ext cx="27" cy="39"/>
              </a:xfrm>
              <a:custGeom>
                <a:avLst/>
                <a:gdLst>
                  <a:gd name="T0" fmla="*/ 16 w 19"/>
                  <a:gd name="T1" fmla="*/ 5 h 28"/>
                  <a:gd name="T2" fmla="*/ 11 w 19"/>
                  <a:gd name="T3" fmla="*/ 4 h 28"/>
                  <a:gd name="T4" fmla="*/ 5 w 19"/>
                  <a:gd name="T5" fmla="*/ 12 h 28"/>
                  <a:gd name="T6" fmla="*/ 5 w 19"/>
                  <a:gd name="T7" fmla="*/ 16 h 28"/>
                  <a:gd name="T8" fmla="*/ 11 w 19"/>
                  <a:gd name="T9" fmla="*/ 24 h 28"/>
                  <a:gd name="T10" fmla="*/ 16 w 19"/>
                  <a:gd name="T11" fmla="*/ 22 h 28"/>
                  <a:gd name="T12" fmla="*/ 18 w 19"/>
                  <a:gd name="T13" fmla="*/ 23 h 28"/>
                  <a:gd name="T14" fmla="*/ 17 w 19"/>
                  <a:gd name="T15" fmla="*/ 26 h 28"/>
                  <a:gd name="T16" fmla="*/ 11 w 19"/>
                  <a:gd name="T17" fmla="*/ 28 h 28"/>
                  <a:gd name="T18" fmla="*/ 0 w 19"/>
                  <a:gd name="T19" fmla="*/ 16 h 28"/>
                  <a:gd name="T20" fmla="*/ 0 w 19"/>
                  <a:gd name="T21" fmla="*/ 12 h 28"/>
                  <a:gd name="T22" fmla="*/ 11 w 19"/>
                  <a:gd name="T23" fmla="*/ 0 h 28"/>
                  <a:gd name="T24" fmla="*/ 17 w 19"/>
                  <a:gd name="T25" fmla="*/ 2 h 28"/>
                  <a:gd name="T26" fmla="*/ 18 w 19"/>
                  <a:gd name="T27" fmla="*/ 4 h 28"/>
                  <a:gd name="T28" fmla="*/ 16 w 19"/>
                  <a:gd name="T2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" h="28">
                    <a:moveTo>
                      <a:pt x="16" y="5"/>
                    </a:moveTo>
                    <a:cubicBezTo>
                      <a:pt x="14" y="5"/>
                      <a:pt x="13" y="4"/>
                      <a:pt x="11" y="4"/>
                    </a:cubicBezTo>
                    <a:cubicBezTo>
                      <a:pt x="7" y="4"/>
                      <a:pt x="5" y="7"/>
                      <a:pt x="5" y="12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21"/>
                      <a:pt x="7" y="24"/>
                      <a:pt x="11" y="24"/>
                    </a:cubicBezTo>
                    <a:cubicBezTo>
                      <a:pt x="13" y="24"/>
                      <a:pt x="14" y="23"/>
                      <a:pt x="16" y="22"/>
                    </a:cubicBezTo>
                    <a:cubicBezTo>
                      <a:pt x="17" y="22"/>
                      <a:pt x="18" y="22"/>
                      <a:pt x="18" y="23"/>
                    </a:cubicBezTo>
                    <a:cubicBezTo>
                      <a:pt x="19" y="25"/>
                      <a:pt x="18" y="26"/>
                      <a:pt x="17" y="26"/>
                    </a:cubicBezTo>
                    <a:cubicBezTo>
                      <a:pt x="15" y="27"/>
                      <a:pt x="13" y="28"/>
                      <a:pt x="11" y="28"/>
                    </a:cubicBezTo>
                    <a:cubicBezTo>
                      <a:pt x="3" y="28"/>
                      <a:pt x="0" y="23"/>
                      <a:pt x="0" y="1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11" y="0"/>
                    </a:cubicBezTo>
                    <a:cubicBezTo>
                      <a:pt x="13" y="0"/>
                      <a:pt x="15" y="1"/>
                      <a:pt x="17" y="2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8" y="5"/>
                      <a:pt x="17" y="6"/>
                      <a:pt x="1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68" name="Freeform 55"/>
              <p:cNvSpPr>
                <a:spLocks/>
              </p:cNvSpPr>
              <p:nvPr/>
            </p:nvSpPr>
            <p:spPr bwMode="auto">
              <a:xfrm>
                <a:off x="512" y="754"/>
                <a:ext cx="29" cy="38"/>
              </a:xfrm>
              <a:custGeom>
                <a:avLst/>
                <a:gdLst>
                  <a:gd name="T0" fmla="*/ 19 w 21"/>
                  <a:gd name="T1" fmla="*/ 0 h 27"/>
                  <a:gd name="T2" fmla="*/ 21 w 21"/>
                  <a:gd name="T3" fmla="*/ 2 h 27"/>
                  <a:gd name="T4" fmla="*/ 19 w 21"/>
                  <a:gd name="T5" fmla="*/ 4 h 27"/>
                  <a:gd name="T6" fmla="*/ 13 w 21"/>
                  <a:gd name="T7" fmla="*/ 4 h 27"/>
                  <a:gd name="T8" fmla="*/ 13 w 21"/>
                  <a:gd name="T9" fmla="*/ 24 h 27"/>
                  <a:gd name="T10" fmla="*/ 11 w 21"/>
                  <a:gd name="T11" fmla="*/ 27 h 27"/>
                  <a:gd name="T12" fmla="*/ 8 w 21"/>
                  <a:gd name="T13" fmla="*/ 24 h 27"/>
                  <a:gd name="T14" fmla="*/ 8 w 21"/>
                  <a:gd name="T15" fmla="*/ 4 h 27"/>
                  <a:gd name="T16" fmla="*/ 2 w 21"/>
                  <a:gd name="T17" fmla="*/ 4 h 27"/>
                  <a:gd name="T18" fmla="*/ 0 w 21"/>
                  <a:gd name="T19" fmla="*/ 2 h 27"/>
                  <a:gd name="T20" fmla="*/ 2 w 21"/>
                  <a:gd name="T21" fmla="*/ 0 h 27"/>
                  <a:gd name="T22" fmla="*/ 19 w 21"/>
                  <a:gd name="T2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27">
                    <a:moveTo>
                      <a:pt x="19" y="0"/>
                    </a:moveTo>
                    <a:cubicBezTo>
                      <a:pt x="20" y="0"/>
                      <a:pt x="21" y="1"/>
                      <a:pt x="21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6"/>
                      <a:pt x="12" y="27"/>
                      <a:pt x="11" y="27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69" name="Freeform 56"/>
              <p:cNvSpPr>
                <a:spLocks noEditPoints="1"/>
              </p:cNvSpPr>
              <p:nvPr/>
            </p:nvSpPr>
            <p:spPr bwMode="auto">
              <a:xfrm>
                <a:off x="547" y="754"/>
                <a:ext cx="27" cy="37"/>
              </a:xfrm>
              <a:custGeom>
                <a:avLst/>
                <a:gdLst>
                  <a:gd name="T0" fmla="*/ 3 w 19"/>
                  <a:gd name="T1" fmla="*/ 26 h 26"/>
                  <a:gd name="T2" fmla="*/ 0 w 19"/>
                  <a:gd name="T3" fmla="*/ 24 h 26"/>
                  <a:gd name="T4" fmla="*/ 0 w 19"/>
                  <a:gd name="T5" fmla="*/ 2 h 26"/>
                  <a:gd name="T6" fmla="*/ 3 w 19"/>
                  <a:gd name="T7" fmla="*/ 0 h 26"/>
                  <a:gd name="T8" fmla="*/ 10 w 19"/>
                  <a:gd name="T9" fmla="*/ 0 h 26"/>
                  <a:gd name="T10" fmla="*/ 18 w 19"/>
                  <a:gd name="T11" fmla="*/ 7 h 26"/>
                  <a:gd name="T12" fmla="*/ 18 w 19"/>
                  <a:gd name="T13" fmla="*/ 7 h 26"/>
                  <a:gd name="T14" fmla="*/ 15 w 19"/>
                  <a:gd name="T15" fmla="*/ 12 h 26"/>
                  <a:gd name="T16" fmla="*/ 19 w 19"/>
                  <a:gd name="T17" fmla="*/ 18 h 26"/>
                  <a:gd name="T18" fmla="*/ 19 w 19"/>
                  <a:gd name="T19" fmla="*/ 19 h 26"/>
                  <a:gd name="T20" fmla="*/ 11 w 19"/>
                  <a:gd name="T21" fmla="*/ 26 h 26"/>
                  <a:gd name="T22" fmla="*/ 3 w 19"/>
                  <a:gd name="T23" fmla="*/ 26 h 26"/>
                  <a:gd name="T24" fmla="*/ 5 w 19"/>
                  <a:gd name="T25" fmla="*/ 3 h 26"/>
                  <a:gd name="T26" fmla="*/ 5 w 19"/>
                  <a:gd name="T27" fmla="*/ 11 h 26"/>
                  <a:gd name="T28" fmla="*/ 9 w 19"/>
                  <a:gd name="T29" fmla="*/ 11 h 26"/>
                  <a:gd name="T30" fmla="*/ 14 w 19"/>
                  <a:gd name="T31" fmla="*/ 8 h 26"/>
                  <a:gd name="T32" fmla="*/ 14 w 19"/>
                  <a:gd name="T33" fmla="*/ 7 h 26"/>
                  <a:gd name="T34" fmla="*/ 9 w 19"/>
                  <a:gd name="T35" fmla="*/ 3 h 26"/>
                  <a:gd name="T36" fmla="*/ 5 w 19"/>
                  <a:gd name="T37" fmla="*/ 3 h 26"/>
                  <a:gd name="T38" fmla="*/ 5 w 19"/>
                  <a:gd name="T39" fmla="*/ 15 h 26"/>
                  <a:gd name="T40" fmla="*/ 5 w 19"/>
                  <a:gd name="T41" fmla="*/ 22 h 26"/>
                  <a:gd name="T42" fmla="*/ 10 w 19"/>
                  <a:gd name="T43" fmla="*/ 22 h 26"/>
                  <a:gd name="T44" fmla="*/ 15 w 19"/>
                  <a:gd name="T45" fmla="*/ 19 h 26"/>
                  <a:gd name="T46" fmla="*/ 15 w 19"/>
                  <a:gd name="T47" fmla="*/ 18 h 26"/>
                  <a:gd name="T48" fmla="*/ 10 w 19"/>
                  <a:gd name="T49" fmla="*/ 15 h 26"/>
                  <a:gd name="T50" fmla="*/ 5 w 19"/>
                  <a:gd name="T51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" h="26">
                    <a:moveTo>
                      <a:pt x="3" y="26"/>
                    </a:moveTo>
                    <a:cubicBezTo>
                      <a:pt x="1" y="26"/>
                      <a:pt x="0" y="25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6" y="0"/>
                      <a:pt x="18" y="3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9"/>
                      <a:pt x="18" y="11"/>
                      <a:pt x="15" y="12"/>
                    </a:cubicBezTo>
                    <a:cubicBezTo>
                      <a:pt x="18" y="14"/>
                      <a:pt x="19" y="16"/>
                      <a:pt x="19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3"/>
                      <a:pt x="17" y="26"/>
                      <a:pt x="11" y="26"/>
                    </a:cubicBezTo>
                    <a:lnTo>
                      <a:pt x="3" y="26"/>
                    </a:lnTo>
                    <a:close/>
                    <a:moveTo>
                      <a:pt x="5" y="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2" y="11"/>
                      <a:pt x="14" y="10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5"/>
                      <a:pt x="13" y="3"/>
                      <a:pt x="9" y="3"/>
                    </a:cubicBezTo>
                    <a:lnTo>
                      <a:pt x="5" y="3"/>
                    </a:lnTo>
                    <a:close/>
                    <a:moveTo>
                      <a:pt x="5" y="15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4" y="22"/>
                      <a:pt x="15" y="21"/>
                      <a:pt x="15" y="19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6"/>
                      <a:pt x="13" y="15"/>
                      <a:pt x="10" y="15"/>
                    </a:cubicBezTo>
                    <a:lnTo>
                      <a:pt x="5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70" name="Freeform 57"/>
              <p:cNvSpPr>
                <a:spLocks noEditPoints="1"/>
              </p:cNvSpPr>
              <p:nvPr/>
            </p:nvSpPr>
            <p:spPr bwMode="auto">
              <a:xfrm>
                <a:off x="582" y="753"/>
                <a:ext cx="30" cy="39"/>
              </a:xfrm>
              <a:custGeom>
                <a:avLst/>
                <a:gdLst>
                  <a:gd name="T0" fmla="*/ 10 w 21"/>
                  <a:gd name="T1" fmla="*/ 28 h 28"/>
                  <a:gd name="T2" fmla="*/ 0 w 21"/>
                  <a:gd name="T3" fmla="*/ 17 h 28"/>
                  <a:gd name="T4" fmla="*/ 0 w 21"/>
                  <a:gd name="T5" fmla="*/ 11 h 28"/>
                  <a:gd name="T6" fmla="*/ 10 w 21"/>
                  <a:gd name="T7" fmla="*/ 0 h 28"/>
                  <a:gd name="T8" fmla="*/ 21 w 21"/>
                  <a:gd name="T9" fmla="*/ 11 h 28"/>
                  <a:gd name="T10" fmla="*/ 21 w 21"/>
                  <a:gd name="T11" fmla="*/ 17 h 28"/>
                  <a:gd name="T12" fmla="*/ 10 w 21"/>
                  <a:gd name="T13" fmla="*/ 28 h 28"/>
                  <a:gd name="T14" fmla="*/ 16 w 21"/>
                  <a:gd name="T15" fmla="*/ 11 h 28"/>
                  <a:gd name="T16" fmla="*/ 10 w 21"/>
                  <a:gd name="T17" fmla="*/ 5 h 28"/>
                  <a:gd name="T18" fmla="*/ 4 w 21"/>
                  <a:gd name="T19" fmla="*/ 11 h 28"/>
                  <a:gd name="T20" fmla="*/ 4 w 21"/>
                  <a:gd name="T21" fmla="*/ 17 h 28"/>
                  <a:gd name="T22" fmla="*/ 10 w 21"/>
                  <a:gd name="T23" fmla="*/ 23 h 28"/>
                  <a:gd name="T24" fmla="*/ 16 w 21"/>
                  <a:gd name="T25" fmla="*/ 17 h 28"/>
                  <a:gd name="T26" fmla="*/ 16 w 21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8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5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5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71" name="Freeform 58"/>
              <p:cNvSpPr>
                <a:spLocks noEditPoints="1"/>
              </p:cNvSpPr>
              <p:nvPr/>
            </p:nvSpPr>
            <p:spPr bwMode="auto">
              <a:xfrm>
                <a:off x="643" y="754"/>
                <a:ext cx="27" cy="37"/>
              </a:xfrm>
              <a:custGeom>
                <a:avLst/>
                <a:gdLst>
                  <a:gd name="T0" fmla="*/ 2 w 19"/>
                  <a:gd name="T1" fmla="*/ 26 h 26"/>
                  <a:gd name="T2" fmla="*/ 0 w 19"/>
                  <a:gd name="T3" fmla="*/ 24 h 26"/>
                  <a:gd name="T4" fmla="*/ 0 w 19"/>
                  <a:gd name="T5" fmla="*/ 2 h 26"/>
                  <a:gd name="T6" fmla="*/ 2 w 19"/>
                  <a:gd name="T7" fmla="*/ 0 h 26"/>
                  <a:gd name="T8" fmla="*/ 10 w 19"/>
                  <a:gd name="T9" fmla="*/ 0 h 26"/>
                  <a:gd name="T10" fmla="*/ 18 w 19"/>
                  <a:gd name="T11" fmla="*/ 7 h 26"/>
                  <a:gd name="T12" fmla="*/ 18 w 19"/>
                  <a:gd name="T13" fmla="*/ 7 h 26"/>
                  <a:gd name="T14" fmla="*/ 15 w 19"/>
                  <a:gd name="T15" fmla="*/ 12 h 26"/>
                  <a:gd name="T16" fmla="*/ 19 w 19"/>
                  <a:gd name="T17" fmla="*/ 18 h 26"/>
                  <a:gd name="T18" fmla="*/ 19 w 19"/>
                  <a:gd name="T19" fmla="*/ 19 h 26"/>
                  <a:gd name="T20" fmla="*/ 10 w 19"/>
                  <a:gd name="T21" fmla="*/ 26 h 26"/>
                  <a:gd name="T22" fmla="*/ 2 w 19"/>
                  <a:gd name="T23" fmla="*/ 26 h 26"/>
                  <a:gd name="T24" fmla="*/ 5 w 19"/>
                  <a:gd name="T25" fmla="*/ 3 h 26"/>
                  <a:gd name="T26" fmla="*/ 5 w 19"/>
                  <a:gd name="T27" fmla="*/ 11 h 26"/>
                  <a:gd name="T28" fmla="*/ 9 w 19"/>
                  <a:gd name="T29" fmla="*/ 11 h 26"/>
                  <a:gd name="T30" fmla="*/ 13 w 19"/>
                  <a:gd name="T31" fmla="*/ 8 h 26"/>
                  <a:gd name="T32" fmla="*/ 13 w 19"/>
                  <a:gd name="T33" fmla="*/ 7 h 26"/>
                  <a:gd name="T34" fmla="*/ 9 w 19"/>
                  <a:gd name="T35" fmla="*/ 3 h 26"/>
                  <a:gd name="T36" fmla="*/ 5 w 19"/>
                  <a:gd name="T37" fmla="*/ 3 h 26"/>
                  <a:gd name="T38" fmla="*/ 5 w 19"/>
                  <a:gd name="T39" fmla="*/ 15 h 26"/>
                  <a:gd name="T40" fmla="*/ 5 w 19"/>
                  <a:gd name="T41" fmla="*/ 22 h 26"/>
                  <a:gd name="T42" fmla="*/ 10 w 19"/>
                  <a:gd name="T43" fmla="*/ 22 h 26"/>
                  <a:gd name="T44" fmla="*/ 14 w 19"/>
                  <a:gd name="T45" fmla="*/ 19 h 26"/>
                  <a:gd name="T46" fmla="*/ 14 w 19"/>
                  <a:gd name="T47" fmla="*/ 18 h 26"/>
                  <a:gd name="T48" fmla="*/ 10 w 19"/>
                  <a:gd name="T49" fmla="*/ 15 h 26"/>
                  <a:gd name="T50" fmla="*/ 5 w 19"/>
                  <a:gd name="T51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" h="26">
                    <a:moveTo>
                      <a:pt x="2" y="26"/>
                    </a:moveTo>
                    <a:cubicBezTo>
                      <a:pt x="1" y="26"/>
                      <a:pt x="0" y="25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5" y="0"/>
                      <a:pt x="18" y="3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9"/>
                      <a:pt x="17" y="11"/>
                      <a:pt x="15" y="12"/>
                    </a:cubicBezTo>
                    <a:cubicBezTo>
                      <a:pt x="18" y="14"/>
                      <a:pt x="19" y="16"/>
                      <a:pt x="19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3"/>
                      <a:pt x="17" y="26"/>
                      <a:pt x="10" y="26"/>
                    </a:cubicBezTo>
                    <a:lnTo>
                      <a:pt x="2" y="26"/>
                    </a:lnTo>
                    <a:close/>
                    <a:moveTo>
                      <a:pt x="5" y="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2" y="11"/>
                      <a:pt x="13" y="10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3"/>
                      <a:pt x="9" y="3"/>
                    </a:cubicBezTo>
                    <a:lnTo>
                      <a:pt x="5" y="3"/>
                    </a:lnTo>
                    <a:close/>
                    <a:moveTo>
                      <a:pt x="5" y="15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3" y="22"/>
                      <a:pt x="14" y="21"/>
                      <a:pt x="14" y="19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6"/>
                      <a:pt x="13" y="15"/>
                      <a:pt x="10" y="15"/>
                    </a:cubicBezTo>
                    <a:lnTo>
                      <a:pt x="5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72" name="Freeform 59"/>
              <p:cNvSpPr>
                <a:spLocks noEditPoints="1"/>
              </p:cNvSpPr>
              <p:nvPr/>
            </p:nvSpPr>
            <p:spPr bwMode="auto">
              <a:xfrm>
                <a:off x="679" y="753"/>
                <a:ext cx="29" cy="39"/>
              </a:xfrm>
              <a:custGeom>
                <a:avLst/>
                <a:gdLst>
                  <a:gd name="T0" fmla="*/ 10 w 21"/>
                  <a:gd name="T1" fmla="*/ 28 h 28"/>
                  <a:gd name="T2" fmla="*/ 0 w 21"/>
                  <a:gd name="T3" fmla="*/ 17 h 28"/>
                  <a:gd name="T4" fmla="*/ 0 w 21"/>
                  <a:gd name="T5" fmla="*/ 11 h 28"/>
                  <a:gd name="T6" fmla="*/ 10 w 21"/>
                  <a:gd name="T7" fmla="*/ 0 h 28"/>
                  <a:gd name="T8" fmla="*/ 21 w 21"/>
                  <a:gd name="T9" fmla="*/ 11 h 28"/>
                  <a:gd name="T10" fmla="*/ 21 w 21"/>
                  <a:gd name="T11" fmla="*/ 17 h 28"/>
                  <a:gd name="T12" fmla="*/ 10 w 21"/>
                  <a:gd name="T13" fmla="*/ 28 h 28"/>
                  <a:gd name="T14" fmla="*/ 16 w 21"/>
                  <a:gd name="T15" fmla="*/ 11 h 28"/>
                  <a:gd name="T16" fmla="*/ 10 w 21"/>
                  <a:gd name="T17" fmla="*/ 5 h 28"/>
                  <a:gd name="T18" fmla="*/ 4 w 21"/>
                  <a:gd name="T19" fmla="*/ 11 h 28"/>
                  <a:gd name="T20" fmla="*/ 4 w 21"/>
                  <a:gd name="T21" fmla="*/ 17 h 28"/>
                  <a:gd name="T22" fmla="*/ 10 w 21"/>
                  <a:gd name="T23" fmla="*/ 23 h 28"/>
                  <a:gd name="T24" fmla="*/ 16 w 21"/>
                  <a:gd name="T25" fmla="*/ 17 h 28"/>
                  <a:gd name="T26" fmla="*/ 16 w 21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8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4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4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73" name="Freeform 60"/>
              <p:cNvSpPr>
                <a:spLocks/>
              </p:cNvSpPr>
              <p:nvPr/>
            </p:nvSpPr>
            <p:spPr bwMode="auto">
              <a:xfrm>
                <a:off x="714" y="753"/>
                <a:ext cx="24" cy="39"/>
              </a:xfrm>
              <a:custGeom>
                <a:avLst/>
                <a:gdLst>
                  <a:gd name="T0" fmla="*/ 12 w 17"/>
                  <a:gd name="T1" fmla="*/ 20 h 28"/>
                  <a:gd name="T2" fmla="*/ 7 w 17"/>
                  <a:gd name="T3" fmla="*/ 15 h 28"/>
                  <a:gd name="T4" fmla="*/ 5 w 17"/>
                  <a:gd name="T5" fmla="*/ 15 h 28"/>
                  <a:gd name="T6" fmla="*/ 4 w 17"/>
                  <a:gd name="T7" fmla="*/ 14 h 28"/>
                  <a:gd name="T8" fmla="*/ 5 w 17"/>
                  <a:gd name="T9" fmla="*/ 12 h 28"/>
                  <a:gd name="T10" fmla="*/ 7 w 17"/>
                  <a:gd name="T11" fmla="*/ 12 h 28"/>
                  <a:gd name="T12" fmla="*/ 12 w 17"/>
                  <a:gd name="T13" fmla="*/ 8 h 28"/>
                  <a:gd name="T14" fmla="*/ 8 w 17"/>
                  <a:gd name="T15" fmla="*/ 4 h 28"/>
                  <a:gd name="T16" fmla="*/ 5 w 17"/>
                  <a:gd name="T17" fmla="*/ 5 h 28"/>
                  <a:gd name="T18" fmla="*/ 2 w 17"/>
                  <a:gd name="T19" fmla="*/ 6 h 28"/>
                  <a:gd name="T20" fmla="*/ 0 w 17"/>
                  <a:gd name="T21" fmla="*/ 4 h 28"/>
                  <a:gd name="T22" fmla="*/ 1 w 17"/>
                  <a:gd name="T23" fmla="*/ 3 h 28"/>
                  <a:gd name="T24" fmla="*/ 8 w 17"/>
                  <a:gd name="T25" fmla="*/ 0 h 28"/>
                  <a:gd name="T26" fmla="*/ 16 w 17"/>
                  <a:gd name="T27" fmla="*/ 8 h 28"/>
                  <a:gd name="T28" fmla="*/ 12 w 17"/>
                  <a:gd name="T29" fmla="*/ 13 h 28"/>
                  <a:gd name="T30" fmla="*/ 17 w 17"/>
                  <a:gd name="T31" fmla="*/ 20 h 28"/>
                  <a:gd name="T32" fmla="*/ 8 w 17"/>
                  <a:gd name="T33" fmla="*/ 28 h 28"/>
                  <a:gd name="T34" fmla="*/ 1 w 17"/>
                  <a:gd name="T35" fmla="*/ 25 h 28"/>
                  <a:gd name="T36" fmla="*/ 0 w 17"/>
                  <a:gd name="T37" fmla="*/ 24 h 28"/>
                  <a:gd name="T38" fmla="*/ 2 w 17"/>
                  <a:gd name="T39" fmla="*/ 22 h 28"/>
                  <a:gd name="T40" fmla="*/ 4 w 17"/>
                  <a:gd name="T41" fmla="*/ 23 h 28"/>
                  <a:gd name="T42" fmla="*/ 8 w 17"/>
                  <a:gd name="T43" fmla="*/ 24 h 28"/>
                  <a:gd name="T44" fmla="*/ 12 w 17"/>
                  <a:gd name="T45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" h="28">
                    <a:moveTo>
                      <a:pt x="12" y="20"/>
                    </a:moveTo>
                    <a:cubicBezTo>
                      <a:pt x="12" y="17"/>
                      <a:pt x="10" y="15"/>
                      <a:pt x="7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4" y="13"/>
                      <a:pt x="4" y="12"/>
                      <a:pt x="5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2"/>
                      <a:pt x="12" y="11"/>
                      <a:pt x="12" y="8"/>
                    </a:cubicBezTo>
                    <a:cubicBezTo>
                      <a:pt x="12" y="6"/>
                      <a:pt x="11" y="4"/>
                      <a:pt x="8" y="4"/>
                    </a:cubicBezTo>
                    <a:cubicBezTo>
                      <a:pt x="7" y="4"/>
                      <a:pt x="6" y="4"/>
                      <a:pt x="5" y="5"/>
                    </a:cubicBezTo>
                    <a:cubicBezTo>
                      <a:pt x="4" y="6"/>
                      <a:pt x="3" y="6"/>
                      <a:pt x="2" y="6"/>
                    </a:cubicBezTo>
                    <a:cubicBezTo>
                      <a:pt x="1" y="6"/>
                      <a:pt x="0" y="6"/>
                      <a:pt x="0" y="4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3" y="1"/>
                      <a:pt x="5" y="0"/>
                      <a:pt x="8" y="0"/>
                    </a:cubicBezTo>
                    <a:cubicBezTo>
                      <a:pt x="14" y="0"/>
                      <a:pt x="16" y="4"/>
                      <a:pt x="16" y="8"/>
                    </a:cubicBezTo>
                    <a:cubicBezTo>
                      <a:pt x="16" y="11"/>
                      <a:pt x="15" y="12"/>
                      <a:pt x="12" y="13"/>
                    </a:cubicBezTo>
                    <a:cubicBezTo>
                      <a:pt x="15" y="14"/>
                      <a:pt x="17" y="16"/>
                      <a:pt x="17" y="20"/>
                    </a:cubicBezTo>
                    <a:cubicBezTo>
                      <a:pt x="17" y="24"/>
                      <a:pt x="14" y="28"/>
                      <a:pt x="8" y="28"/>
                    </a:cubicBezTo>
                    <a:cubicBezTo>
                      <a:pt x="5" y="28"/>
                      <a:pt x="3" y="27"/>
                      <a:pt x="1" y="25"/>
                    </a:cubicBezTo>
                    <a:cubicBezTo>
                      <a:pt x="0" y="25"/>
                      <a:pt x="0" y="24"/>
                      <a:pt x="0" y="24"/>
                    </a:cubicBezTo>
                    <a:cubicBezTo>
                      <a:pt x="0" y="23"/>
                      <a:pt x="1" y="22"/>
                      <a:pt x="2" y="22"/>
                    </a:cubicBezTo>
                    <a:cubicBezTo>
                      <a:pt x="2" y="22"/>
                      <a:pt x="3" y="22"/>
                      <a:pt x="4" y="23"/>
                    </a:cubicBezTo>
                    <a:cubicBezTo>
                      <a:pt x="5" y="24"/>
                      <a:pt x="6" y="24"/>
                      <a:pt x="8" y="24"/>
                    </a:cubicBezTo>
                    <a:cubicBezTo>
                      <a:pt x="11" y="24"/>
                      <a:pt x="12" y="22"/>
                      <a:pt x="12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74" name="Freeform 61"/>
              <p:cNvSpPr>
                <a:spLocks/>
              </p:cNvSpPr>
              <p:nvPr/>
            </p:nvSpPr>
            <p:spPr bwMode="auto">
              <a:xfrm>
                <a:off x="747" y="753"/>
                <a:ext cx="34" cy="39"/>
              </a:xfrm>
              <a:custGeom>
                <a:avLst/>
                <a:gdLst>
                  <a:gd name="T0" fmla="*/ 24 w 24"/>
                  <a:gd name="T1" fmla="*/ 26 h 28"/>
                  <a:gd name="T2" fmla="*/ 21 w 24"/>
                  <a:gd name="T3" fmla="*/ 28 h 28"/>
                  <a:gd name="T4" fmla="*/ 19 w 24"/>
                  <a:gd name="T5" fmla="*/ 26 h 28"/>
                  <a:gd name="T6" fmla="*/ 19 w 24"/>
                  <a:gd name="T7" fmla="*/ 11 h 28"/>
                  <a:gd name="T8" fmla="*/ 13 w 24"/>
                  <a:gd name="T9" fmla="*/ 23 h 28"/>
                  <a:gd name="T10" fmla="*/ 12 w 24"/>
                  <a:gd name="T11" fmla="*/ 24 h 28"/>
                  <a:gd name="T12" fmla="*/ 10 w 24"/>
                  <a:gd name="T13" fmla="*/ 23 h 28"/>
                  <a:gd name="T14" fmla="*/ 4 w 24"/>
                  <a:gd name="T15" fmla="*/ 11 h 28"/>
                  <a:gd name="T16" fmla="*/ 4 w 24"/>
                  <a:gd name="T17" fmla="*/ 26 h 28"/>
                  <a:gd name="T18" fmla="*/ 2 w 24"/>
                  <a:gd name="T19" fmla="*/ 28 h 28"/>
                  <a:gd name="T20" fmla="*/ 0 w 24"/>
                  <a:gd name="T21" fmla="*/ 26 h 28"/>
                  <a:gd name="T22" fmla="*/ 0 w 24"/>
                  <a:gd name="T23" fmla="*/ 3 h 28"/>
                  <a:gd name="T24" fmla="*/ 2 w 24"/>
                  <a:gd name="T25" fmla="*/ 0 h 28"/>
                  <a:gd name="T26" fmla="*/ 4 w 24"/>
                  <a:gd name="T27" fmla="*/ 2 h 28"/>
                  <a:gd name="T28" fmla="*/ 12 w 24"/>
                  <a:gd name="T29" fmla="*/ 18 h 28"/>
                  <a:gd name="T30" fmla="*/ 20 w 24"/>
                  <a:gd name="T31" fmla="*/ 2 h 28"/>
                  <a:gd name="T32" fmla="*/ 21 w 24"/>
                  <a:gd name="T33" fmla="*/ 0 h 28"/>
                  <a:gd name="T34" fmla="*/ 24 w 24"/>
                  <a:gd name="T35" fmla="*/ 3 h 28"/>
                  <a:gd name="T36" fmla="*/ 24 w 24"/>
                  <a:gd name="T37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" h="28">
                    <a:moveTo>
                      <a:pt x="24" y="26"/>
                    </a:moveTo>
                    <a:cubicBezTo>
                      <a:pt x="24" y="27"/>
                      <a:pt x="23" y="28"/>
                      <a:pt x="21" y="28"/>
                    </a:cubicBezTo>
                    <a:cubicBezTo>
                      <a:pt x="20" y="28"/>
                      <a:pt x="19" y="27"/>
                      <a:pt x="19" y="26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1" y="24"/>
                      <a:pt x="10" y="24"/>
                      <a:pt x="10" y="23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7"/>
                      <a:pt x="3" y="28"/>
                      <a:pt x="2" y="28"/>
                    </a:cubicBezTo>
                    <a:cubicBezTo>
                      <a:pt x="1" y="28"/>
                      <a:pt x="0" y="27"/>
                      <a:pt x="0" y="2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1"/>
                      <a:pt x="4" y="2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1" y="0"/>
                    </a:cubicBezTo>
                    <a:cubicBezTo>
                      <a:pt x="23" y="0"/>
                      <a:pt x="24" y="1"/>
                      <a:pt x="24" y="3"/>
                    </a:cubicBezTo>
                    <a:lnTo>
                      <a:pt x="24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75" name="Freeform 62"/>
              <p:cNvSpPr>
                <a:spLocks noEditPoints="1"/>
              </p:cNvSpPr>
              <p:nvPr/>
            </p:nvSpPr>
            <p:spPr bwMode="auto">
              <a:xfrm>
                <a:off x="789" y="753"/>
                <a:ext cx="30" cy="39"/>
              </a:xfrm>
              <a:custGeom>
                <a:avLst/>
                <a:gdLst>
                  <a:gd name="T0" fmla="*/ 11 w 21"/>
                  <a:gd name="T1" fmla="*/ 28 h 28"/>
                  <a:gd name="T2" fmla="*/ 0 w 21"/>
                  <a:gd name="T3" fmla="*/ 17 h 28"/>
                  <a:gd name="T4" fmla="*/ 0 w 21"/>
                  <a:gd name="T5" fmla="*/ 11 h 28"/>
                  <a:gd name="T6" fmla="*/ 11 w 21"/>
                  <a:gd name="T7" fmla="*/ 0 h 28"/>
                  <a:gd name="T8" fmla="*/ 21 w 21"/>
                  <a:gd name="T9" fmla="*/ 11 h 28"/>
                  <a:gd name="T10" fmla="*/ 21 w 21"/>
                  <a:gd name="T11" fmla="*/ 17 h 28"/>
                  <a:gd name="T12" fmla="*/ 11 w 21"/>
                  <a:gd name="T13" fmla="*/ 28 h 28"/>
                  <a:gd name="T14" fmla="*/ 17 w 21"/>
                  <a:gd name="T15" fmla="*/ 11 h 28"/>
                  <a:gd name="T16" fmla="*/ 11 w 21"/>
                  <a:gd name="T17" fmla="*/ 5 h 28"/>
                  <a:gd name="T18" fmla="*/ 5 w 21"/>
                  <a:gd name="T19" fmla="*/ 11 h 28"/>
                  <a:gd name="T20" fmla="*/ 5 w 21"/>
                  <a:gd name="T21" fmla="*/ 17 h 28"/>
                  <a:gd name="T22" fmla="*/ 11 w 21"/>
                  <a:gd name="T23" fmla="*/ 23 h 28"/>
                  <a:gd name="T24" fmla="*/ 17 w 21"/>
                  <a:gd name="T25" fmla="*/ 17 h 28"/>
                  <a:gd name="T26" fmla="*/ 17 w 21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8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6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6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76" name="Freeform 63"/>
              <p:cNvSpPr>
                <a:spLocks/>
              </p:cNvSpPr>
              <p:nvPr/>
            </p:nvSpPr>
            <p:spPr bwMode="auto">
              <a:xfrm>
                <a:off x="824" y="753"/>
                <a:ext cx="49" cy="39"/>
              </a:xfrm>
              <a:custGeom>
                <a:avLst/>
                <a:gdLst>
                  <a:gd name="T0" fmla="*/ 19 w 34"/>
                  <a:gd name="T1" fmla="*/ 12 h 28"/>
                  <a:gd name="T2" fmla="*/ 22 w 34"/>
                  <a:gd name="T3" fmla="*/ 12 h 28"/>
                  <a:gd name="T4" fmla="*/ 29 w 34"/>
                  <a:gd name="T5" fmla="*/ 2 h 28"/>
                  <a:gd name="T6" fmla="*/ 31 w 34"/>
                  <a:gd name="T7" fmla="*/ 0 h 28"/>
                  <a:gd name="T8" fmla="*/ 34 w 34"/>
                  <a:gd name="T9" fmla="*/ 3 h 28"/>
                  <a:gd name="T10" fmla="*/ 33 w 34"/>
                  <a:gd name="T11" fmla="*/ 4 h 28"/>
                  <a:gd name="T12" fmla="*/ 26 w 34"/>
                  <a:gd name="T13" fmla="*/ 14 h 28"/>
                  <a:gd name="T14" fmla="*/ 33 w 34"/>
                  <a:gd name="T15" fmla="*/ 24 h 28"/>
                  <a:gd name="T16" fmla="*/ 34 w 34"/>
                  <a:gd name="T17" fmla="*/ 26 h 28"/>
                  <a:gd name="T18" fmla="*/ 31 w 34"/>
                  <a:gd name="T19" fmla="*/ 28 h 28"/>
                  <a:gd name="T20" fmla="*/ 29 w 34"/>
                  <a:gd name="T21" fmla="*/ 26 h 28"/>
                  <a:gd name="T22" fmla="*/ 22 w 34"/>
                  <a:gd name="T23" fmla="*/ 16 h 28"/>
                  <a:gd name="T24" fmla="*/ 19 w 34"/>
                  <a:gd name="T25" fmla="*/ 16 h 28"/>
                  <a:gd name="T26" fmla="*/ 19 w 34"/>
                  <a:gd name="T27" fmla="*/ 25 h 28"/>
                  <a:gd name="T28" fmla="*/ 17 w 34"/>
                  <a:gd name="T29" fmla="*/ 28 h 28"/>
                  <a:gd name="T30" fmla="*/ 14 w 34"/>
                  <a:gd name="T31" fmla="*/ 25 h 28"/>
                  <a:gd name="T32" fmla="*/ 14 w 34"/>
                  <a:gd name="T33" fmla="*/ 16 h 28"/>
                  <a:gd name="T34" fmla="*/ 12 w 34"/>
                  <a:gd name="T35" fmla="*/ 16 h 28"/>
                  <a:gd name="T36" fmla="*/ 4 w 34"/>
                  <a:gd name="T37" fmla="*/ 26 h 28"/>
                  <a:gd name="T38" fmla="*/ 2 w 34"/>
                  <a:gd name="T39" fmla="*/ 28 h 28"/>
                  <a:gd name="T40" fmla="*/ 0 w 34"/>
                  <a:gd name="T41" fmla="*/ 26 h 28"/>
                  <a:gd name="T42" fmla="*/ 0 w 34"/>
                  <a:gd name="T43" fmla="*/ 24 h 28"/>
                  <a:gd name="T44" fmla="*/ 8 w 34"/>
                  <a:gd name="T45" fmla="*/ 14 h 28"/>
                  <a:gd name="T46" fmla="*/ 0 w 34"/>
                  <a:gd name="T47" fmla="*/ 4 h 28"/>
                  <a:gd name="T48" fmla="*/ 0 w 34"/>
                  <a:gd name="T49" fmla="*/ 3 h 28"/>
                  <a:gd name="T50" fmla="*/ 2 w 34"/>
                  <a:gd name="T51" fmla="*/ 0 h 28"/>
                  <a:gd name="T52" fmla="*/ 4 w 34"/>
                  <a:gd name="T53" fmla="*/ 2 h 28"/>
                  <a:gd name="T54" fmla="*/ 12 w 34"/>
                  <a:gd name="T55" fmla="*/ 12 h 28"/>
                  <a:gd name="T56" fmla="*/ 14 w 34"/>
                  <a:gd name="T57" fmla="*/ 12 h 28"/>
                  <a:gd name="T58" fmla="*/ 14 w 34"/>
                  <a:gd name="T59" fmla="*/ 3 h 28"/>
                  <a:gd name="T60" fmla="*/ 17 w 34"/>
                  <a:gd name="T61" fmla="*/ 1 h 28"/>
                  <a:gd name="T62" fmla="*/ 19 w 34"/>
                  <a:gd name="T63" fmla="*/ 3 h 28"/>
                  <a:gd name="T64" fmla="*/ 19 w 34"/>
                  <a:gd name="T65" fmla="*/ 1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4" h="28">
                    <a:moveTo>
                      <a:pt x="19" y="12"/>
                    </a:moveTo>
                    <a:cubicBezTo>
                      <a:pt x="22" y="12"/>
                      <a:pt x="22" y="12"/>
                      <a:pt x="22" y="1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30" y="1"/>
                      <a:pt x="31" y="0"/>
                      <a:pt x="31" y="0"/>
                    </a:cubicBezTo>
                    <a:cubicBezTo>
                      <a:pt x="33" y="0"/>
                      <a:pt x="34" y="2"/>
                      <a:pt x="34" y="3"/>
                    </a:cubicBezTo>
                    <a:cubicBezTo>
                      <a:pt x="34" y="3"/>
                      <a:pt x="33" y="4"/>
                      <a:pt x="3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8" y="17"/>
                      <a:pt x="31" y="21"/>
                      <a:pt x="33" y="24"/>
                    </a:cubicBezTo>
                    <a:cubicBezTo>
                      <a:pt x="34" y="25"/>
                      <a:pt x="34" y="25"/>
                      <a:pt x="34" y="26"/>
                    </a:cubicBezTo>
                    <a:cubicBezTo>
                      <a:pt x="34" y="27"/>
                      <a:pt x="33" y="28"/>
                      <a:pt x="31" y="28"/>
                    </a:cubicBezTo>
                    <a:cubicBezTo>
                      <a:pt x="31" y="28"/>
                      <a:pt x="30" y="27"/>
                      <a:pt x="29" y="26"/>
                    </a:cubicBezTo>
                    <a:cubicBezTo>
                      <a:pt x="27" y="23"/>
                      <a:pt x="25" y="19"/>
                      <a:pt x="22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7"/>
                      <a:pt x="18" y="28"/>
                      <a:pt x="17" y="28"/>
                    </a:cubicBezTo>
                    <a:cubicBezTo>
                      <a:pt x="15" y="28"/>
                      <a:pt x="14" y="27"/>
                      <a:pt x="14" y="25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9" y="19"/>
                      <a:pt x="7" y="23"/>
                      <a:pt x="4" y="26"/>
                    </a:cubicBezTo>
                    <a:cubicBezTo>
                      <a:pt x="4" y="27"/>
                      <a:pt x="3" y="28"/>
                      <a:pt x="2" y="28"/>
                    </a:cubicBezTo>
                    <a:cubicBezTo>
                      <a:pt x="1" y="28"/>
                      <a:pt x="0" y="27"/>
                      <a:pt x="0" y="26"/>
                    </a:cubicBezTo>
                    <a:cubicBezTo>
                      <a:pt x="0" y="25"/>
                      <a:pt x="0" y="25"/>
                      <a:pt x="0" y="24"/>
                    </a:cubicBezTo>
                    <a:cubicBezTo>
                      <a:pt x="3" y="21"/>
                      <a:pt x="5" y="17"/>
                      <a:pt x="8" y="1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"/>
                      <a:pt x="15" y="1"/>
                      <a:pt x="17" y="1"/>
                    </a:cubicBezTo>
                    <a:cubicBezTo>
                      <a:pt x="18" y="1"/>
                      <a:pt x="19" y="1"/>
                      <a:pt x="19" y="3"/>
                    </a:cubicBezTo>
                    <a:lnTo>
                      <a:pt x="19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77" name="Freeform 64"/>
              <p:cNvSpPr>
                <a:spLocks/>
              </p:cNvSpPr>
              <p:nvPr/>
            </p:nvSpPr>
            <p:spPr bwMode="auto">
              <a:xfrm>
                <a:off x="878" y="753"/>
                <a:ext cx="28" cy="39"/>
              </a:xfrm>
              <a:custGeom>
                <a:avLst/>
                <a:gdLst>
                  <a:gd name="T0" fmla="*/ 20 w 20"/>
                  <a:gd name="T1" fmla="*/ 25 h 28"/>
                  <a:gd name="T2" fmla="*/ 18 w 20"/>
                  <a:gd name="T3" fmla="*/ 28 h 28"/>
                  <a:gd name="T4" fmla="*/ 15 w 20"/>
                  <a:gd name="T5" fmla="*/ 25 h 28"/>
                  <a:gd name="T6" fmla="*/ 15 w 20"/>
                  <a:gd name="T7" fmla="*/ 15 h 28"/>
                  <a:gd name="T8" fmla="*/ 5 w 20"/>
                  <a:gd name="T9" fmla="*/ 15 h 28"/>
                  <a:gd name="T10" fmla="*/ 5 w 20"/>
                  <a:gd name="T11" fmla="*/ 25 h 28"/>
                  <a:gd name="T12" fmla="*/ 3 w 20"/>
                  <a:gd name="T13" fmla="*/ 28 h 28"/>
                  <a:gd name="T14" fmla="*/ 0 w 20"/>
                  <a:gd name="T15" fmla="*/ 25 h 28"/>
                  <a:gd name="T16" fmla="*/ 0 w 20"/>
                  <a:gd name="T17" fmla="*/ 3 h 28"/>
                  <a:gd name="T18" fmla="*/ 3 w 20"/>
                  <a:gd name="T19" fmla="*/ 0 h 28"/>
                  <a:gd name="T20" fmla="*/ 5 w 20"/>
                  <a:gd name="T21" fmla="*/ 3 h 28"/>
                  <a:gd name="T22" fmla="*/ 5 w 20"/>
                  <a:gd name="T23" fmla="*/ 11 h 28"/>
                  <a:gd name="T24" fmla="*/ 15 w 20"/>
                  <a:gd name="T25" fmla="*/ 11 h 28"/>
                  <a:gd name="T26" fmla="*/ 15 w 20"/>
                  <a:gd name="T27" fmla="*/ 3 h 28"/>
                  <a:gd name="T28" fmla="*/ 18 w 20"/>
                  <a:gd name="T29" fmla="*/ 0 h 28"/>
                  <a:gd name="T30" fmla="*/ 20 w 20"/>
                  <a:gd name="T31" fmla="*/ 3 h 28"/>
                  <a:gd name="T32" fmla="*/ 20 w 20"/>
                  <a:gd name="T33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28">
                    <a:moveTo>
                      <a:pt x="20" y="25"/>
                    </a:moveTo>
                    <a:cubicBezTo>
                      <a:pt x="20" y="27"/>
                      <a:pt x="19" y="28"/>
                      <a:pt x="18" y="28"/>
                    </a:cubicBezTo>
                    <a:cubicBezTo>
                      <a:pt x="16" y="28"/>
                      <a:pt x="15" y="27"/>
                      <a:pt x="15" y="2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7"/>
                      <a:pt x="4" y="28"/>
                      <a:pt x="3" y="28"/>
                    </a:cubicBezTo>
                    <a:cubicBezTo>
                      <a:pt x="1" y="28"/>
                      <a:pt x="0" y="27"/>
                      <a:pt x="0" y="2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1"/>
                      <a:pt x="16" y="0"/>
                      <a:pt x="18" y="0"/>
                    </a:cubicBezTo>
                    <a:cubicBezTo>
                      <a:pt x="19" y="0"/>
                      <a:pt x="20" y="1"/>
                      <a:pt x="20" y="3"/>
                    </a:cubicBezTo>
                    <a:lnTo>
                      <a:pt x="20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78" name="Freeform 65"/>
              <p:cNvSpPr>
                <a:spLocks noEditPoints="1"/>
              </p:cNvSpPr>
              <p:nvPr/>
            </p:nvSpPr>
            <p:spPr bwMode="auto">
              <a:xfrm>
                <a:off x="916" y="753"/>
                <a:ext cx="30" cy="39"/>
              </a:xfrm>
              <a:custGeom>
                <a:avLst/>
                <a:gdLst>
                  <a:gd name="T0" fmla="*/ 10 w 21"/>
                  <a:gd name="T1" fmla="*/ 28 h 28"/>
                  <a:gd name="T2" fmla="*/ 0 w 21"/>
                  <a:gd name="T3" fmla="*/ 17 h 28"/>
                  <a:gd name="T4" fmla="*/ 0 w 21"/>
                  <a:gd name="T5" fmla="*/ 11 h 28"/>
                  <a:gd name="T6" fmla="*/ 10 w 21"/>
                  <a:gd name="T7" fmla="*/ 0 h 28"/>
                  <a:gd name="T8" fmla="*/ 21 w 21"/>
                  <a:gd name="T9" fmla="*/ 11 h 28"/>
                  <a:gd name="T10" fmla="*/ 21 w 21"/>
                  <a:gd name="T11" fmla="*/ 17 h 28"/>
                  <a:gd name="T12" fmla="*/ 10 w 21"/>
                  <a:gd name="T13" fmla="*/ 28 h 28"/>
                  <a:gd name="T14" fmla="*/ 16 w 21"/>
                  <a:gd name="T15" fmla="*/ 11 h 28"/>
                  <a:gd name="T16" fmla="*/ 10 w 21"/>
                  <a:gd name="T17" fmla="*/ 5 h 28"/>
                  <a:gd name="T18" fmla="*/ 4 w 21"/>
                  <a:gd name="T19" fmla="*/ 11 h 28"/>
                  <a:gd name="T20" fmla="*/ 4 w 21"/>
                  <a:gd name="T21" fmla="*/ 17 h 28"/>
                  <a:gd name="T22" fmla="*/ 10 w 21"/>
                  <a:gd name="T23" fmla="*/ 23 h 28"/>
                  <a:gd name="T24" fmla="*/ 16 w 21"/>
                  <a:gd name="T25" fmla="*/ 17 h 28"/>
                  <a:gd name="T26" fmla="*/ 16 w 21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8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4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4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79" name="Freeform 66"/>
              <p:cNvSpPr>
                <a:spLocks/>
              </p:cNvSpPr>
              <p:nvPr/>
            </p:nvSpPr>
            <p:spPr bwMode="auto">
              <a:xfrm>
                <a:off x="955" y="754"/>
                <a:ext cx="25" cy="38"/>
              </a:xfrm>
              <a:custGeom>
                <a:avLst/>
                <a:gdLst>
                  <a:gd name="T0" fmla="*/ 16 w 18"/>
                  <a:gd name="T1" fmla="*/ 4 h 27"/>
                  <a:gd name="T2" fmla="*/ 5 w 18"/>
                  <a:gd name="T3" fmla="*/ 4 h 27"/>
                  <a:gd name="T4" fmla="*/ 5 w 18"/>
                  <a:gd name="T5" fmla="*/ 24 h 27"/>
                  <a:gd name="T6" fmla="*/ 3 w 18"/>
                  <a:gd name="T7" fmla="*/ 27 h 27"/>
                  <a:gd name="T8" fmla="*/ 0 w 18"/>
                  <a:gd name="T9" fmla="*/ 24 h 27"/>
                  <a:gd name="T10" fmla="*/ 0 w 18"/>
                  <a:gd name="T11" fmla="*/ 2 h 27"/>
                  <a:gd name="T12" fmla="*/ 3 w 18"/>
                  <a:gd name="T13" fmla="*/ 0 h 27"/>
                  <a:gd name="T14" fmla="*/ 16 w 18"/>
                  <a:gd name="T15" fmla="*/ 0 h 27"/>
                  <a:gd name="T16" fmla="*/ 18 w 18"/>
                  <a:gd name="T17" fmla="*/ 2 h 27"/>
                  <a:gd name="T18" fmla="*/ 16 w 18"/>
                  <a:gd name="T19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27">
                    <a:moveTo>
                      <a:pt x="16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6"/>
                      <a:pt x="4" y="27"/>
                      <a:pt x="3" y="27"/>
                    </a:cubicBezTo>
                    <a:cubicBezTo>
                      <a:pt x="1" y="27"/>
                      <a:pt x="0" y="26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0"/>
                      <a:pt x="18" y="2"/>
                    </a:cubicBezTo>
                    <a:cubicBezTo>
                      <a:pt x="18" y="3"/>
                      <a:pt x="17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80" name="Freeform 67"/>
              <p:cNvSpPr>
                <a:spLocks noEditPoints="1"/>
              </p:cNvSpPr>
              <p:nvPr/>
            </p:nvSpPr>
            <p:spPr bwMode="auto">
              <a:xfrm>
                <a:off x="984" y="753"/>
                <a:ext cx="30" cy="39"/>
              </a:xfrm>
              <a:custGeom>
                <a:avLst/>
                <a:gdLst>
                  <a:gd name="T0" fmla="*/ 11 w 21"/>
                  <a:gd name="T1" fmla="*/ 28 h 28"/>
                  <a:gd name="T2" fmla="*/ 0 w 21"/>
                  <a:gd name="T3" fmla="*/ 17 h 28"/>
                  <a:gd name="T4" fmla="*/ 0 w 21"/>
                  <a:gd name="T5" fmla="*/ 11 h 28"/>
                  <a:gd name="T6" fmla="*/ 11 w 21"/>
                  <a:gd name="T7" fmla="*/ 0 h 28"/>
                  <a:gd name="T8" fmla="*/ 21 w 21"/>
                  <a:gd name="T9" fmla="*/ 11 h 28"/>
                  <a:gd name="T10" fmla="*/ 21 w 21"/>
                  <a:gd name="T11" fmla="*/ 17 h 28"/>
                  <a:gd name="T12" fmla="*/ 11 w 21"/>
                  <a:gd name="T13" fmla="*/ 28 h 28"/>
                  <a:gd name="T14" fmla="*/ 17 w 21"/>
                  <a:gd name="T15" fmla="*/ 11 h 28"/>
                  <a:gd name="T16" fmla="*/ 11 w 21"/>
                  <a:gd name="T17" fmla="*/ 5 h 28"/>
                  <a:gd name="T18" fmla="*/ 5 w 21"/>
                  <a:gd name="T19" fmla="*/ 11 h 28"/>
                  <a:gd name="T20" fmla="*/ 5 w 21"/>
                  <a:gd name="T21" fmla="*/ 17 h 28"/>
                  <a:gd name="T22" fmla="*/ 11 w 21"/>
                  <a:gd name="T23" fmla="*/ 23 h 28"/>
                  <a:gd name="T24" fmla="*/ 17 w 21"/>
                  <a:gd name="T25" fmla="*/ 17 h 28"/>
                  <a:gd name="T26" fmla="*/ 17 w 21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8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7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7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</p:grpSp>
      </p:grpSp>
      <p:grpSp>
        <p:nvGrpSpPr>
          <p:cNvPr id="93" name="Группа 92"/>
          <p:cNvGrpSpPr/>
          <p:nvPr/>
        </p:nvGrpSpPr>
        <p:grpSpPr>
          <a:xfrm>
            <a:off x="288813" y="6416675"/>
            <a:ext cx="3334254" cy="8"/>
            <a:chOff x="658813" y="800103"/>
            <a:chExt cx="3334254" cy="8"/>
          </a:xfrm>
        </p:grpSpPr>
        <p:cxnSp>
          <p:nvCxnSpPr>
            <p:cNvPr id="94" name="Прямая соединительная линия 93"/>
            <p:cNvCxnSpPr/>
            <p:nvPr/>
          </p:nvCxnSpPr>
          <p:spPr>
            <a:xfrm flipV="1">
              <a:off x="658814" y="800110"/>
              <a:ext cx="3334253" cy="1"/>
            </a:xfrm>
            <a:prstGeom prst="line">
              <a:avLst/>
            </a:prstGeom>
            <a:ln>
              <a:solidFill>
                <a:schemeClr val="bg1">
                  <a:lumMod val="75000"/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Прямая соединительная линия 94"/>
            <p:cNvCxnSpPr/>
            <p:nvPr/>
          </p:nvCxnSpPr>
          <p:spPr>
            <a:xfrm>
              <a:off x="658813" y="800103"/>
              <a:ext cx="64820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Группа 95"/>
          <p:cNvGrpSpPr/>
          <p:nvPr/>
        </p:nvGrpSpPr>
        <p:grpSpPr>
          <a:xfrm>
            <a:off x="298441" y="4303832"/>
            <a:ext cx="3334254" cy="8"/>
            <a:chOff x="658813" y="800103"/>
            <a:chExt cx="3334254" cy="8"/>
          </a:xfrm>
        </p:grpSpPr>
        <p:cxnSp>
          <p:nvCxnSpPr>
            <p:cNvPr id="97" name="Прямая соединительная линия 96"/>
            <p:cNvCxnSpPr/>
            <p:nvPr/>
          </p:nvCxnSpPr>
          <p:spPr>
            <a:xfrm flipV="1">
              <a:off x="658814" y="800110"/>
              <a:ext cx="3334253" cy="1"/>
            </a:xfrm>
            <a:prstGeom prst="line">
              <a:avLst/>
            </a:prstGeom>
            <a:ln>
              <a:solidFill>
                <a:srgbClr val="FFFFFF">
                  <a:alpha val="29804"/>
                </a:srgb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Прямая соединительная линия 97"/>
            <p:cNvCxnSpPr/>
            <p:nvPr/>
          </p:nvCxnSpPr>
          <p:spPr>
            <a:xfrm>
              <a:off x="658813" y="800103"/>
              <a:ext cx="648204" cy="0"/>
            </a:xfrm>
            <a:prstGeom prst="line">
              <a:avLst/>
            </a:prstGeom>
            <a:ln>
              <a:solidFill>
                <a:schemeClr val="bg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Группа 98"/>
          <p:cNvGrpSpPr/>
          <p:nvPr/>
        </p:nvGrpSpPr>
        <p:grpSpPr>
          <a:xfrm>
            <a:off x="276225" y="415925"/>
            <a:ext cx="2984500" cy="862013"/>
            <a:chOff x="276225" y="415925"/>
            <a:chExt cx="2984500" cy="862013"/>
          </a:xfrm>
        </p:grpSpPr>
        <p:cxnSp>
          <p:nvCxnSpPr>
            <p:cNvPr id="100" name="Прямая соединительная линия 99"/>
            <p:cNvCxnSpPr/>
            <p:nvPr/>
          </p:nvCxnSpPr>
          <p:spPr>
            <a:xfrm>
              <a:off x="286864" y="1064871"/>
              <a:ext cx="355530" cy="0"/>
            </a:xfrm>
            <a:prstGeom prst="line">
              <a:avLst/>
            </a:prstGeom>
            <a:ln w="9525">
              <a:solidFill>
                <a:srgbClr val="F759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Прямая соединительная линия 100"/>
            <p:cNvCxnSpPr/>
            <p:nvPr/>
          </p:nvCxnSpPr>
          <p:spPr>
            <a:xfrm>
              <a:off x="639815" y="1064871"/>
              <a:ext cx="461172" cy="0"/>
            </a:xfrm>
            <a:prstGeom prst="line">
              <a:avLst/>
            </a:prstGeom>
            <a:ln w="9525">
              <a:solidFill>
                <a:schemeClr val="accent4">
                  <a:lumMod val="60000"/>
                  <a:lumOff val="40000"/>
                  <a:alpha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2" name="Group 4"/>
            <p:cNvGrpSpPr>
              <a:grpSpLocks noChangeAspect="1"/>
            </p:cNvGrpSpPr>
            <p:nvPr/>
          </p:nvGrpSpPr>
          <p:grpSpPr bwMode="auto">
            <a:xfrm>
              <a:off x="276225" y="415925"/>
              <a:ext cx="2984500" cy="498475"/>
              <a:chOff x="174" y="262"/>
              <a:chExt cx="1880" cy="314"/>
            </a:xfrm>
            <a:solidFill>
              <a:srgbClr val="F75931"/>
            </a:solidFill>
          </p:grpSpPr>
          <p:sp>
            <p:nvSpPr>
              <p:cNvPr id="126" name="Freeform 5"/>
              <p:cNvSpPr>
                <a:spLocks/>
              </p:cNvSpPr>
              <p:nvPr/>
            </p:nvSpPr>
            <p:spPr bwMode="auto">
              <a:xfrm>
                <a:off x="186" y="262"/>
                <a:ext cx="75" cy="109"/>
              </a:xfrm>
              <a:custGeom>
                <a:avLst/>
                <a:gdLst>
                  <a:gd name="T0" fmla="*/ 42 w 51"/>
                  <a:gd name="T1" fmla="*/ 4 h 74"/>
                  <a:gd name="T2" fmla="*/ 47 w 51"/>
                  <a:gd name="T3" fmla="*/ 0 h 74"/>
                  <a:gd name="T4" fmla="*/ 51 w 51"/>
                  <a:gd name="T5" fmla="*/ 4 h 74"/>
                  <a:gd name="T6" fmla="*/ 51 w 51"/>
                  <a:gd name="T7" fmla="*/ 70 h 74"/>
                  <a:gd name="T8" fmla="*/ 47 w 51"/>
                  <a:gd name="T9" fmla="*/ 74 h 74"/>
                  <a:gd name="T10" fmla="*/ 42 w 51"/>
                  <a:gd name="T11" fmla="*/ 70 h 74"/>
                  <a:gd name="T12" fmla="*/ 42 w 51"/>
                  <a:gd name="T13" fmla="*/ 42 h 74"/>
                  <a:gd name="T14" fmla="*/ 9 w 51"/>
                  <a:gd name="T15" fmla="*/ 42 h 74"/>
                  <a:gd name="T16" fmla="*/ 9 w 51"/>
                  <a:gd name="T17" fmla="*/ 70 h 74"/>
                  <a:gd name="T18" fmla="*/ 4 w 51"/>
                  <a:gd name="T19" fmla="*/ 74 h 74"/>
                  <a:gd name="T20" fmla="*/ 0 w 51"/>
                  <a:gd name="T21" fmla="*/ 70 h 74"/>
                  <a:gd name="T22" fmla="*/ 0 w 51"/>
                  <a:gd name="T23" fmla="*/ 4 h 74"/>
                  <a:gd name="T24" fmla="*/ 4 w 51"/>
                  <a:gd name="T25" fmla="*/ 0 h 74"/>
                  <a:gd name="T26" fmla="*/ 9 w 51"/>
                  <a:gd name="T27" fmla="*/ 4 h 74"/>
                  <a:gd name="T28" fmla="*/ 9 w 51"/>
                  <a:gd name="T29" fmla="*/ 34 h 74"/>
                  <a:gd name="T30" fmla="*/ 42 w 51"/>
                  <a:gd name="T31" fmla="*/ 34 h 74"/>
                  <a:gd name="T32" fmla="*/ 42 w 51"/>
                  <a:gd name="T33" fmla="*/ 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74">
                    <a:moveTo>
                      <a:pt x="42" y="4"/>
                    </a:moveTo>
                    <a:cubicBezTo>
                      <a:pt x="42" y="2"/>
                      <a:pt x="44" y="0"/>
                      <a:pt x="47" y="0"/>
                    </a:cubicBezTo>
                    <a:cubicBezTo>
                      <a:pt x="49" y="0"/>
                      <a:pt x="51" y="2"/>
                      <a:pt x="51" y="4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2"/>
                      <a:pt x="49" y="74"/>
                      <a:pt x="47" y="74"/>
                    </a:cubicBezTo>
                    <a:cubicBezTo>
                      <a:pt x="44" y="74"/>
                      <a:pt x="42" y="72"/>
                      <a:pt x="42" y="70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9" y="72"/>
                      <a:pt x="7" y="74"/>
                      <a:pt x="4" y="74"/>
                    </a:cubicBezTo>
                    <a:cubicBezTo>
                      <a:pt x="2" y="74"/>
                      <a:pt x="0" y="72"/>
                      <a:pt x="0" y="7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42" y="34"/>
                      <a:pt x="42" y="34"/>
                      <a:pt x="42" y="34"/>
                    </a:cubicBezTo>
                    <a:lnTo>
                      <a:pt x="4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27" name="Freeform 6"/>
              <p:cNvSpPr>
                <a:spLocks noEditPoints="1"/>
              </p:cNvSpPr>
              <p:nvPr/>
            </p:nvSpPr>
            <p:spPr bwMode="auto">
              <a:xfrm>
                <a:off x="280" y="294"/>
                <a:ext cx="63" cy="77"/>
              </a:xfrm>
              <a:custGeom>
                <a:avLst/>
                <a:gdLst>
                  <a:gd name="T0" fmla="*/ 38 w 43"/>
                  <a:gd name="T1" fmla="*/ 52 h 52"/>
                  <a:gd name="T2" fmla="*/ 33 w 43"/>
                  <a:gd name="T3" fmla="*/ 50 h 52"/>
                  <a:gd name="T4" fmla="*/ 31 w 43"/>
                  <a:gd name="T5" fmla="*/ 47 h 52"/>
                  <a:gd name="T6" fmla="*/ 17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8 w 43"/>
                  <a:gd name="T13" fmla="*/ 22 h 52"/>
                  <a:gd name="T14" fmla="*/ 29 w 43"/>
                  <a:gd name="T15" fmla="*/ 22 h 52"/>
                  <a:gd name="T16" fmla="*/ 29 w 43"/>
                  <a:gd name="T17" fmla="*/ 20 h 52"/>
                  <a:gd name="T18" fmla="*/ 19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3 w 43"/>
                  <a:gd name="T25" fmla="*/ 7 h 52"/>
                  <a:gd name="T26" fmla="*/ 5 w 43"/>
                  <a:gd name="T27" fmla="*/ 4 h 52"/>
                  <a:gd name="T28" fmla="*/ 20 w 43"/>
                  <a:gd name="T29" fmla="*/ 0 h 52"/>
                  <a:gd name="T30" fmla="*/ 38 w 43"/>
                  <a:gd name="T31" fmla="*/ 21 h 52"/>
                  <a:gd name="T32" fmla="*/ 38 w 43"/>
                  <a:gd name="T33" fmla="*/ 39 h 52"/>
                  <a:gd name="T34" fmla="*/ 41 w 43"/>
                  <a:gd name="T35" fmla="*/ 45 h 52"/>
                  <a:gd name="T36" fmla="*/ 43 w 43"/>
                  <a:gd name="T37" fmla="*/ 48 h 52"/>
                  <a:gd name="T38" fmla="*/ 38 w 43"/>
                  <a:gd name="T39" fmla="*/ 52 h 52"/>
                  <a:gd name="T40" fmla="*/ 29 w 43"/>
                  <a:gd name="T41" fmla="*/ 29 h 52"/>
                  <a:gd name="T42" fmla="*/ 19 w 43"/>
                  <a:gd name="T43" fmla="*/ 29 h 52"/>
                  <a:gd name="T44" fmla="*/ 8 w 43"/>
                  <a:gd name="T45" fmla="*/ 37 h 52"/>
                  <a:gd name="T46" fmla="*/ 8 w 43"/>
                  <a:gd name="T47" fmla="*/ 38 h 52"/>
                  <a:gd name="T48" fmla="*/ 19 w 43"/>
                  <a:gd name="T49" fmla="*/ 45 h 52"/>
                  <a:gd name="T50" fmla="*/ 29 w 43"/>
                  <a:gd name="T51" fmla="*/ 35 h 52"/>
                  <a:gd name="T52" fmla="*/ 29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8" y="52"/>
                    </a:moveTo>
                    <a:cubicBezTo>
                      <a:pt x="36" y="52"/>
                      <a:pt x="34" y="51"/>
                      <a:pt x="33" y="50"/>
                    </a:cubicBezTo>
                    <a:cubicBezTo>
                      <a:pt x="32" y="49"/>
                      <a:pt x="32" y="48"/>
                      <a:pt x="31" y="47"/>
                    </a:cubicBezTo>
                    <a:cubicBezTo>
                      <a:pt x="27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5" y="22"/>
                      <a:pt x="18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12"/>
                      <a:pt x="28" y="8"/>
                      <a:pt x="19" y="8"/>
                    </a:cubicBezTo>
                    <a:cubicBezTo>
                      <a:pt x="14" y="8"/>
                      <a:pt x="11" y="9"/>
                      <a:pt x="9" y="10"/>
                    </a:cubicBezTo>
                    <a:cubicBezTo>
                      <a:pt x="8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8" y="7"/>
                      <a:pt x="38" y="21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8" y="52"/>
                    </a:cubicBezTo>
                    <a:close/>
                    <a:moveTo>
                      <a:pt x="29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8" y="33"/>
                      <a:pt x="8" y="37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42"/>
                      <a:pt x="11" y="45"/>
                      <a:pt x="19" y="45"/>
                    </a:cubicBezTo>
                    <a:cubicBezTo>
                      <a:pt x="25" y="45"/>
                      <a:pt x="29" y="42"/>
                      <a:pt x="29" y="35"/>
                    </a:cubicBezTo>
                    <a:lnTo>
                      <a:pt x="29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28" name="Freeform 7"/>
              <p:cNvSpPr>
                <a:spLocks/>
              </p:cNvSpPr>
              <p:nvPr/>
            </p:nvSpPr>
            <p:spPr bwMode="auto">
              <a:xfrm>
                <a:off x="359" y="296"/>
                <a:ext cx="70" cy="99"/>
              </a:xfrm>
              <a:custGeom>
                <a:avLst/>
                <a:gdLst>
                  <a:gd name="T0" fmla="*/ 40 w 48"/>
                  <a:gd name="T1" fmla="*/ 51 h 67"/>
                  <a:gd name="T2" fmla="*/ 4 w 48"/>
                  <a:gd name="T3" fmla="*/ 51 h 67"/>
                  <a:gd name="T4" fmla="*/ 0 w 48"/>
                  <a:gd name="T5" fmla="*/ 47 h 67"/>
                  <a:gd name="T6" fmla="*/ 0 w 48"/>
                  <a:gd name="T7" fmla="*/ 4 h 67"/>
                  <a:gd name="T8" fmla="*/ 5 w 48"/>
                  <a:gd name="T9" fmla="*/ 0 h 67"/>
                  <a:gd name="T10" fmla="*/ 9 w 48"/>
                  <a:gd name="T11" fmla="*/ 4 h 67"/>
                  <a:gd name="T12" fmla="*/ 9 w 48"/>
                  <a:gd name="T13" fmla="*/ 43 h 67"/>
                  <a:gd name="T14" fmla="*/ 30 w 48"/>
                  <a:gd name="T15" fmla="*/ 43 h 67"/>
                  <a:gd name="T16" fmla="*/ 30 w 48"/>
                  <a:gd name="T17" fmla="*/ 4 h 67"/>
                  <a:gd name="T18" fmla="*/ 35 w 48"/>
                  <a:gd name="T19" fmla="*/ 0 h 67"/>
                  <a:gd name="T20" fmla="*/ 39 w 48"/>
                  <a:gd name="T21" fmla="*/ 4 h 67"/>
                  <a:gd name="T22" fmla="*/ 39 w 48"/>
                  <a:gd name="T23" fmla="*/ 43 h 67"/>
                  <a:gd name="T24" fmla="*/ 44 w 48"/>
                  <a:gd name="T25" fmla="*/ 43 h 67"/>
                  <a:gd name="T26" fmla="*/ 48 w 48"/>
                  <a:gd name="T27" fmla="*/ 46 h 67"/>
                  <a:gd name="T28" fmla="*/ 48 w 48"/>
                  <a:gd name="T29" fmla="*/ 63 h 67"/>
                  <a:gd name="T30" fmla="*/ 44 w 48"/>
                  <a:gd name="T31" fmla="*/ 67 h 67"/>
                  <a:gd name="T32" fmla="*/ 40 w 48"/>
                  <a:gd name="T33" fmla="*/ 63 h 67"/>
                  <a:gd name="T34" fmla="*/ 40 w 48"/>
                  <a:gd name="T35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67">
                    <a:moveTo>
                      <a:pt x="40" y="51"/>
                    </a:move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32" y="0"/>
                      <a:pt x="35" y="0"/>
                    </a:cubicBezTo>
                    <a:cubicBezTo>
                      <a:pt x="37" y="0"/>
                      <a:pt x="39" y="1"/>
                      <a:pt x="39" y="4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6" y="43"/>
                      <a:pt x="48" y="44"/>
                      <a:pt x="48" y="46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5"/>
                      <a:pt x="46" y="67"/>
                      <a:pt x="44" y="67"/>
                    </a:cubicBezTo>
                    <a:cubicBezTo>
                      <a:pt x="42" y="67"/>
                      <a:pt x="40" y="65"/>
                      <a:pt x="40" y="63"/>
                    </a:cubicBezTo>
                    <a:lnTo>
                      <a:pt x="40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29" name="Freeform 8"/>
              <p:cNvSpPr>
                <a:spLocks/>
              </p:cNvSpPr>
              <p:nvPr/>
            </p:nvSpPr>
            <p:spPr bwMode="auto">
              <a:xfrm>
                <a:off x="442" y="296"/>
                <a:ext cx="59" cy="75"/>
              </a:xfrm>
              <a:custGeom>
                <a:avLst/>
                <a:gdLst>
                  <a:gd name="T0" fmla="*/ 9 w 40"/>
                  <a:gd name="T1" fmla="*/ 47 h 51"/>
                  <a:gd name="T2" fmla="*/ 4 w 40"/>
                  <a:gd name="T3" fmla="*/ 51 h 51"/>
                  <a:gd name="T4" fmla="*/ 0 w 40"/>
                  <a:gd name="T5" fmla="*/ 47 h 51"/>
                  <a:gd name="T6" fmla="*/ 0 w 40"/>
                  <a:gd name="T7" fmla="*/ 4 h 51"/>
                  <a:gd name="T8" fmla="*/ 4 w 40"/>
                  <a:gd name="T9" fmla="*/ 0 h 51"/>
                  <a:gd name="T10" fmla="*/ 9 w 40"/>
                  <a:gd name="T11" fmla="*/ 4 h 51"/>
                  <a:gd name="T12" fmla="*/ 9 w 40"/>
                  <a:gd name="T13" fmla="*/ 32 h 51"/>
                  <a:gd name="T14" fmla="*/ 31 w 40"/>
                  <a:gd name="T15" fmla="*/ 7 h 51"/>
                  <a:gd name="T16" fmla="*/ 31 w 40"/>
                  <a:gd name="T17" fmla="*/ 4 h 51"/>
                  <a:gd name="T18" fmla="*/ 36 w 40"/>
                  <a:gd name="T19" fmla="*/ 0 h 51"/>
                  <a:gd name="T20" fmla="*/ 40 w 40"/>
                  <a:gd name="T21" fmla="*/ 4 h 51"/>
                  <a:gd name="T22" fmla="*/ 40 w 40"/>
                  <a:gd name="T23" fmla="*/ 47 h 51"/>
                  <a:gd name="T24" fmla="*/ 36 w 40"/>
                  <a:gd name="T25" fmla="*/ 51 h 51"/>
                  <a:gd name="T26" fmla="*/ 31 w 40"/>
                  <a:gd name="T27" fmla="*/ 47 h 51"/>
                  <a:gd name="T28" fmla="*/ 31 w 40"/>
                  <a:gd name="T29" fmla="*/ 19 h 51"/>
                  <a:gd name="T30" fmla="*/ 9 w 40"/>
                  <a:gd name="T31" fmla="*/ 44 h 51"/>
                  <a:gd name="T32" fmla="*/ 9 w 40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51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30" name="Freeform 9"/>
              <p:cNvSpPr>
                <a:spLocks noEditPoints="1"/>
              </p:cNvSpPr>
              <p:nvPr/>
            </p:nvSpPr>
            <p:spPr bwMode="auto">
              <a:xfrm>
                <a:off x="520" y="294"/>
                <a:ext cx="60" cy="77"/>
              </a:xfrm>
              <a:custGeom>
                <a:avLst/>
                <a:gdLst>
                  <a:gd name="T0" fmla="*/ 21 w 41"/>
                  <a:gd name="T1" fmla="*/ 52 h 52"/>
                  <a:gd name="T2" fmla="*/ 0 w 41"/>
                  <a:gd name="T3" fmla="*/ 31 h 52"/>
                  <a:gd name="T4" fmla="*/ 0 w 41"/>
                  <a:gd name="T5" fmla="*/ 21 h 52"/>
                  <a:gd name="T6" fmla="*/ 21 w 41"/>
                  <a:gd name="T7" fmla="*/ 0 h 52"/>
                  <a:gd name="T8" fmla="*/ 41 w 41"/>
                  <a:gd name="T9" fmla="*/ 21 h 52"/>
                  <a:gd name="T10" fmla="*/ 41 w 41"/>
                  <a:gd name="T11" fmla="*/ 31 h 52"/>
                  <a:gd name="T12" fmla="*/ 21 w 41"/>
                  <a:gd name="T13" fmla="*/ 52 h 52"/>
                  <a:gd name="T14" fmla="*/ 32 w 41"/>
                  <a:gd name="T15" fmla="*/ 21 h 52"/>
                  <a:gd name="T16" fmla="*/ 21 w 41"/>
                  <a:gd name="T17" fmla="*/ 8 h 52"/>
                  <a:gd name="T18" fmla="*/ 9 w 41"/>
                  <a:gd name="T19" fmla="*/ 21 h 52"/>
                  <a:gd name="T20" fmla="*/ 9 w 41"/>
                  <a:gd name="T21" fmla="*/ 31 h 52"/>
                  <a:gd name="T22" fmla="*/ 21 w 41"/>
                  <a:gd name="T23" fmla="*/ 44 h 52"/>
                  <a:gd name="T24" fmla="*/ 32 w 41"/>
                  <a:gd name="T25" fmla="*/ 31 h 52"/>
                  <a:gd name="T26" fmla="*/ 32 w 41"/>
                  <a:gd name="T27" fmla="*/ 2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52">
                    <a:moveTo>
                      <a:pt x="21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1" y="0"/>
                    </a:cubicBezTo>
                    <a:cubicBezTo>
                      <a:pt x="35" y="0"/>
                      <a:pt x="41" y="10"/>
                      <a:pt x="41" y="2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43"/>
                      <a:pt x="35" y="52"/>
                      <a:pt x="21" y="52"/>
                    </a:cubicBezTo>
                    <a:close/>
                    <a:moveTo>
                      <a:pt x="32" y="21"/>
                    </a:moveTo>
                    <a:cubicBezTo>
                      <a:pt x="32" y="13"/>
                      <a:pt x="29" y="8"/>
                      <a:pt x="21" y="8"/>
                    </a:cubicBezTo>
                    <a:cubicBezTo>
                      <a:pt x="13" y="8"/>
                      <a:pt x="9" y="13"/>
                      <a:pt x="9" y="2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9"/>
                      <a:pt x="13" y="44"/>
                      <a:pt x="21" y="44"/>
                    </a:cubicBezTo>
                    <a:cubicBezTo>
                      <a:pt x="29" y="44"/>
                      <a:pt x="32" y="39"/>
                      <a:pt x="32" y="31"/>
                    </a:cubicBezTo>
                    <a:lnTo>
                      <a:pt x="3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31" name="Freeform 10"/>
              <p:cNvSpPr>
                <a:spLocks/>
              </p:cNvSpPr>
              <p:nvPr/>
            </p:nvSpPr>
            <p:spPr bwMode="auto">
              <a:xfrm>
                <a:off x="599" y="294"/>
                <a:ext cx="56" cy="77"/>
              </a:xfrm>
              <a:custGeom>
                <a:avLst/>
                <a:gdLst>
                  <a:gd name="T0" fmla="*/ 38 w 38"/>
                  <a:gd name="T1" fmla="*/ 48 h 52"/>
                  <a:gd name="T2" fmla="*/ 33 w 38"/>
                  <a:gd name="T3" fmla="*/ 52 h 52"/>
                  <a:gd name="T4" fmla="*/ 29 w 38"/>
                  <a:gd name="T5" fmla="*/ 48 h 52"/>
                  <a:gd name="T6" fmla="*/ 29 w 38"/>
                  <a:gd name="T7" fmla="*/ 29 h 52"/>
                  <a:gd name="T8" fmla="*/ 9 w 38"/>
                  <a:gd name="T9" fmla="*/ 29 h 52"/>
                  <a:gd name="T10" fmla="*/ 9 w 38"/>
                  <a:gd name="T11" fmla="*/ 48 h 52"/>
                  <a:gd name="T12" fmla="*/ 4 w 38"/>
                  <a:gd name="T13" fmla="*/ 52 h 52"/>
                  <a:gd name="T14" fmla="*/ 0 w 38"/>
                  <a:gd name="T15" fmla="*/ 48 h 52"/>
                  <a:gd name="T16" fmla="*/ 0 w 38"/>
                  <a:gd name="T17" fmla="*/ 5 h 52"/>
                  <a:gd name="T18" fmla="*/ 4 w 38"/>
                  <a:gd name="T19" fmla="*/ 0 h 52"/>
                  <a:gd name="T20" fmla="*/ 9 w 38"/>
                  <a:gd name="T21" fmla="*/ 5 h 52"/>
                  <a:gd name="T22" fmla="*/ 9 w 38"/>
                  <a:gd name="T23" fmla="*/ 21 h 52"/>
                  <a:gd name="T24" fmla="*/ 29 w 38"/>
                  <a:gd name="T25" fmla="*/ 21 h 52"/>
                  <a:gd name="T26" fmla="*/ 29 w 38"/>
                  <a:gd name="T27" fmla="*/ 5 h 52"/>
                  <a:gd name="T28" fmla="*/ 33 w 38"/>
                  <a:gd name="T29" fmla="*/ 0 h 52"/>
                  <a:gd name="T30" fmla="*/ 38 w 38"/>
                  <a:gd name="T31" fmla="*/ 5 h 52"/>
                  <a:gd name="T32" fmla="*/ 38 w 38"/>
                  <a:gd name="T33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2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32" name="Freeform 11"/>
              <p:cNvSpPr>
                <a:spLocks noEditPoints="1"/>
              </p:cNvSpPr>
              <p:nvPr/>
            </p:nvSpPr>
            <p:spPr bwMode="auto">
              <a:xfrm>
                <a:off x="671" y="294"/>
                <a:ext cx="63" cy="77"/>
              </a:xfrm>
              <a:custGeom>
                <a:avLst/>
                <a:gdLst>
                  <a:gd name="T0" fmla="*/ 39 w 43"/>
                  <a:gd name="T1" fmla="*/ 52 h 52"/>
                  <a:gd name="T2" fmla="*/ 34 w 43"/>
                  <a:gd name="T3" fmla="*/ 50 h 52"/>
                  <a:gd name="T4" fmla="*/ 32 w 43"/>
                  <a:gd name="T5" fmla="*/ 47 h 52"/>
                  <a:gd name="T6" fmla="*/ 17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8 w 43"/>
                  <a:gd name="T13" fmla="*/ 22 h 52"/>
                  <a:gd name="T14" fmla="*/ 30 w 43"/>
                  <a:gd name="T15" fmla="*/ 22 h 52"/>
                  <a:gd name="T16" fmla="*/ 30 w 43"/>
                  <a:gd name="T17" fmla="*/ 20 h 52"/>
                  <a:gd name="T18" fmla="*/ 19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3 w 43"/>
                  <a:gd name="T25" fmla="*/ 7 h 52"/>
                  <a:gd name="T26" fmla="*/ 5 w 43"/>
                  <a:gd name="T27" fmla="*/ 4 h 52"/>
                  <a:gd name="T28" fmla="*/ 20 w 43"/>
                  <a:gd name="T29" fmla="*/ 0 h 52"/>
                  <a:gd name="T30" fmla="*/ 39 w 43"/>
                  <a:gd name="T31" fmla="*/ 21 h 52"/>
                  <a:gd name="T32" fmla="*/ 39 w 43"/>
                  <a:gd name="T33" fmla="*/ 39 h 52"/>
                  <a:gd name="T34" fmla="*/ 41 w 43"/>
                  <a:gd name="T35" fmla="*/ 45 h 52"/>
                  <a:gd name="T36" fmla="*/ 43 w 43"/>
                  <a:gd name="T37" fmla="*/ 48 h 52"/>
                  <a:gd name="T38" fmla="*/ 39 w 43"/>
                  <a:gd name="T39" fmla="*/ 52 h 52"/>
                  <a:gd name="T40" fmla="*/ 30 w 43"/>
                  <a:gd name="T41" fmla="*/ 29 h 52"/>
                  <a:gd name="T42" fmla="*/ 19 w 43"/>
                  <a:gd name="T43" fmla="*/ 29 h 52"/>
                  <a:gd name="T44" fmla="*/ 9 w 43"/>
                  <a:gd name="T45" fmla="*/ 37 h 52"/>
                  <a:gd name="T46" fmla="*/ 9 w 43"/>
                  <a:gd name="T47" fmla="*/ 38 h 52"/>
                  <a:gd name="T48" fmla="*/ 19 w 43"/>
                  <a:gd name="T49" fmla="*/ 45 h 52"/>
                  <a:gd name="T50" fmla="*/ 30 w 43"/>
                  <a:gd name="T51" fmla="*/ 35 h 52"/>
                  <a:gd name="T52" fmla="*/ 30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8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19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9" y="7"/>
                      <a:pt x="39" y="21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33" name="Freeform 12"/>
              <p:cNvSpPr>
                <a:spLocks/>
              </p:cNvSpPr>
              <p:nvPr/>
            </p:nvSpPr>
            <p:spPr bwMode="auto">
              <a:xfrm>
                <a:off x="743" y="296"/>
                <a:ext cx="65" cy="77"/>
              </a:xfrm>
              <a:custGeom>
                <a:avLst/>
                <a:gdLst>
                  <a:gd name="T0" fmla="*/ 40 w 44"/>
                  <a:gd name="T1" fmla="*/ 0 h 52"/>
                  <a:gd name="T2" fmla="*/ 44 w 44"/>
                  <a:gd name="T3" fmla="*/ 4 h 52"/>
                  <a:gd name="T4" fmla="*/ 44 w 44"/>
                  <a:gd name="T5" fmla="*/ 47 h 52"/>
                  <a:gd name="T6" fmla="*/ 40 w 44"/>
                  <a:gd name="T7" fmla="*/ 52 h 52"/>
                  <a:gd name="T8" fmla="*/ 35 w 44"/>
                  <a:gd name="T9" fmla="*/ 47 h 52"/>
                  <a:gd name="T10" fmla="*/ 35 w 44"/>
                  <a:gd name="T11" fmla="*/ 8 h 52"/>
                  <a:gd name="T12" fmla="*/ 16 w 44"/>
                  <a:gd name="T13" fmla="*/ 8 h 52"/>
                  <a:gd name="T14" fmla="*/ 16 w 44"/>
                  <a:gd name="T15" fmla="*/ 17 h 52"/>
                  <a:gd name="T16" fmla="*/ 12 w 44"/>
                  <a:gd name="T17" fmla="*/ 45 h 52"/>
                  <a:gd name="T18" fmla="*/ 5 w 44"/>
                  <a:gd name="T19" fmla="*/ 51 h 52"/>
                  <a:gd name="T20" fmla="*/ 0 w 44"/>
                  <a:gd name="T21" fmla="*/ 47 h 52"/>
                  <a:gd name="T22" fmla="*/ 5 w 44"/>
                  <a:gd name="T23" fmla="*/ 38 h 52"/>
                  <a:gd name="T24" fmla="*/ 7 w 44"/>
                  <a:gd name="T25" fmla="*/ 16 h 52"/>
                  <a:gd name="T26" fmla="*/ 7 w 44"/>
                  <a:gd name="T27" fmla="*/ 4 h 52"/>
                  <a:gd name="T28" fmla="*/ 12 w 44"/>
                  <a:gd name="T29" fmla="*/ 0 h 52"/>
                  <a:gd name="T30" fmla="*/ 40 w 44"/>
                  <a:gd name="T3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" h="52">
                    <a:moveTo>
                      <a:pt x="40" y="0"/>
                    </a:moveTo>
                    <a:cubicBezTo>
                      <a:pt x="42" y="0"/>
                      <a:pt x="44" y="2"/>
                      <a:pt x="44" y="4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50"/>
                      <a:pt x="42" y="52"/>
                      <a:pt x="40" y="52"/>
                    </a:cubicBezTo>
                    <a:cubicBezTo>
                      <a:pt x="37" y="52"/>
                      <a:pt x="35" y="50"/>
                      <a:pt x="35" y="4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28"/>
                      <a:pt x="15" y="38"/>
                      <a:pt x="12" y="45"/>
                    </a:cubicBezTo>
                    <a:cubicBezTo>
                      <a:pt x="9" y="50"/>
                      <a:pt x="7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4"/>
                      <a:pt x="3" y="43"/>
                      <a:pt x="5" y="38"/>
                    </a:cubicBezTo>
                    <a:cubicBezTo>
                      <a:pt x="7" y="32"/>
                      <a:pt x="7" y="25"/>
                      <a:pt x="7" y="1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2" y="0"/>
                    </a:cubicBezTo>
                    <a:lnTo>
                      <a:pt x="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34" name="Freeform 13"/>
              <p:cNvSpPr>
                <a:spLocks noEditPoints="1"/>
              </p:cNvSpPr>
              <p:nvPr/>
            </p:nvSpPr>
            <p:spPr bwMode="auto">
              <a:xfrm>
                <a:off x="830" y="296"/>
                <a:ext cx="52" cy="75"/>
              </a:xfrm>
              <a:custGeom>
                <a:avLst/>
                <a:gdLst>
                  <a:gd name="T0" fmla="*/ 0 w 36"/>
                  <a:gd name="T1" fmla="*/ 4 h 51"/>
                  <a:gd name="T2" fmla="*/ 4 w 36"/>
                  <a:gd name="T3" fmla="*/ 0 h 51"/>
                  <a:gd name="T4" fmla="*/ 9 w 36"/>
                  <a:gd name="T5" fmla="*/ 4 h 51"/>
                  <a:gd name="T6" fmla="*/ 9 w 36"/>
                  <a:gd name="T7" fmla="*/ 20 h 51"/>
                  <a:gd name="T8" fmla="*/ 18 w 36"/>
                  <a:gd name="T9" fmla="*/ 20 h 51"/>
                  <a:gd name="T10" fmla="*/ 36 w 36"/>
                  <a:gd name="T11" fmla="*/ 34 h 51"/>
                  <a:gd name="T12" fmla="*/ 36 w 36"/>
                  <a:gd name="T13" fmla="*/ 37 h 51"/>
                  <a:gd name="T14" fmla="*/ 20 w 36"/>
                  <a:gd name="T15" fmla="*/ 51 h 51"/>
                  <a:gd name="T16" fmla="*/ 4 w 36"/>
                  <a:gd name="T17" fmla="*/ 51 h 51"/>
                  <a:gd name="T18" fmla="*/ 0 w 36"/>
                  <a:gd name="T19" fmla="*/ 46 h 51"/>
                  <a:gd name="T20" fmla="*/ 0 w 36"/>
                  <a:gd name="T21" fmla="*/ 4 h 51"/>
                  <a:gd name="T22" fmla="*/ 9 w 36"/>
                  <a:gd name="T23" fmla="*/ 43 h 51"/>
                  <a:gd name="T24" fmla="*/ 19 w 36"/>
                  <a:gd name="T25" fmla="*/ 43 h 51"/>
                  <a:gd name="T26" fmla="*/ 27 w 36"/>
                  <a:gd name="T27" fmla="*/ 36 h 51"/>
                  <a:gd name="T28" fmla="*/ 27 w 36"/>
                  <a:gd name="T29" fmla="*/ 34 h 51"/>
                  <a:gd name="T30" fmla="*/ 18 w 36"/>
                  <a:gd name="T31" fmla="*/ 28 h 51"/>
                  <a:gd name="T32" fmla="*/ 9 w 36"/>
                  <a:gd name="T33" fmla="*/ 28 h 51"/>
                  <a:gd name="T34" fmla="*/ 9 w 36"/>
                  <a:gd name="T35" fmla="*/ 4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6" h="51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30" y="20"/>
                      <a:pt x="36" y="26"/>
                      <a:pt x="36" y="34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45"/>
                      <a:pt x="31" y="51"/>
                      <a:pt x="20" y="51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6"/>
                    </a:cubicBezTo>
                    <a:lnTo>
                      <a:pt x="0" y="4"/>
                    </a:lnTo>
                    <a:close/>
                    <a:moveTo>
                      <a:pt x="9" y="43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26" y="43"/>
                      <a:pt x="27" y="40"/>
                      <a:pt x="27" y="36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0"/>
                      <a:pt x="24" y="28"/>
                      <a:pt x="18" y="28"/>
                    </a:cubicBezTo>
                    <a:cubicBezTo>
                      <a:pt x="9" y="28"/>
                      <a:pt x="9" y="28"/>
                      <a:pt x="9" y="28"/>
                    </a:cubicBezTo>
                    <a:lnTo>
                      <a:pt x="9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35" name="Freeform 14"/>
              <p:cNvSpPr>
                <a:spLocks/>
              </p:cNvSpPr>
              <p:nvPr/>
            </p:nvSpPr>
            <p:spPr bwMode="auto">
              <a:xfrm>
                <a:off x="901" y="294"/>
                <a:ext cx="56" cy="77"/>
              </a:xfrm>
              <a:custGeom>
                <a:avLst/>
                <a:gdLst>
                  <a:gd name="T0" fmla="*/ 38 w 38"/>
                  <a:gd name="T1" fmla="*/ 48 h 52"/>
                  <a:gd name="T2" fmla="*/ 33 w 38"/>
                  <a:gd name="T3" fmla="*/ 52 h 52"/>
                  <a:gd name="T4" fmla="*/ 29 w 38"/>
                  <a:gd name="T5" fmla="*/ 48 h 52"/>
                  <a:gd name="T6" fmla="*/ 29 w 38"/>
                  <a:gd name="T7" fmla="*/ 29 h 52"/>
                  <a:gd name="T8" fmla="*/ 9 w 38"/>
                  <a:gd name="T9" fmla="*/ 29 h 52"/>
                  <a:gd name="T10" fmla="*/ 9 w 38"/>
                  <a:gd name="T11" fmla="*/ 48 h 52"/>
                  <a:gd name="T12" fmla="*/ 5 w 38"/>
                  <a:gd name="T13" fmla="*/ 52 h 52"/>
                  <a:gd name="T14" fmla="*/ 0 w 38"/>
                  <a:gd name="T15" fmla="*/ 48 h 52"/>
                  <a:gd name="T16" fmla="*/ 0 w 38"/>
                  <a:gd name="T17" fmla="*/ 5 h 52"/>
                  <a:gd name="T18" fmla="*/ 5 w 38"/>
                  <a:gd name="T19" fmla="*/ 0 h 52"/>
                  <a:gd name="T20" fmla="*/ 9 w 38"/>
                  <a:gd name="T21" fmla="*/ 5 h 52"/>
                  <a:gd name="T22" fmla="*/ 9 w 38"/>
                  <a:gd name="T23" fmla="*/ 21 h 52"/>
                  <a:gd name="T24" fmla="*/ 29 w 38"/>
                  <a:gd name="T25" fmla="*/ 21 h 52"/>
                  <a:gd name="T26" fmla="*/ 29 w 38"/>
                  <a:gd name="T27" fmla="*/ 5 h 52"/>
                  <a:gd name="T28" fmla="*/ 33 w 38"/>
                  <a:gd name="T29" fmla="*/ 0 h 52"/>
                  <a:gd name="T30" fmla="*/ 38 w 38"/>
                  <a:gd name="T31" fmla="*/ 5 h 52"/>
                  <a:gd name="T32" fmla="*/ 38 w 38"/>
                  <a:gd name="T33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2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5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36" name="Freeform 15"/>
              <p:cNvSpPr>
                <a:spLocks noEditPoints="1"/>
              </p:cNvSpPr>
              <p:nvPr/>
            </p:nvSpPr>
            <p:spPr bwMode="auto">
              <a:xfrm>
                <a:off x="973" y="294"/>
                <a:ext cx="63" cy="77"/>
              </a:xfrm>
              <a:custGeom>
                <a:avLst/>
                <a:gdLst>
                  <a:gd name="T0" fmla="*/ 39 w 43"/>
                  <a:gd name="T1" fmla="*/ 52 h 52"/>
                  <a:gd name="T2" fmla="*/ 34 w 43"/>
                  <a:gd name="T3" fmla="*/ 50 h 52"/>
                  <a:gd name="T4" fmla="*/ 32 w 43"/>
                  <a:gd name="T5" fmla="*/ 47 h 52"/>
                  <a:gd name="T6" fmla="*/ 18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9 w 43"/>
                  <a:gd name="T13" fmla="*/ 22 h 52"/>
                  <a:gd name="T14" fmla="*/ 30 w 43"/>
                  <a:gd name="T15" fmla="*/ 22 h 52"/>
                  <a:gd name="T16" fmla="*/ 30 w 43"/>
                  <a:gd name="T17" fmla="*/ 20 h 52"/>
                  <a:gd name="T18" fmla="*/ 20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4 w 43"/>
                  <a:gd name="T25" fmla="*/ 7 h 52"/>
                  <a:gd name="T26" fmla="*/ 6 w 43"/>
                  <a:gd name="T27" fmla="*/ 4 h 52"/>
                  <a:gd name="T28" fmla="*/ 20 w 43"/>
                  <a:gd name="T29" fmla="*/ 0 h 52"/>
                  <a:gd name="T30" fmla="*/ 39 w 43"/>
                  <a:gd name="T31" fmla="*/ 21 h 52"/>
                  <a:gd name="T32" fmla="*/ 39 w 43"/>
                  <a:gd name="T33" fmla="*/ 39 h 52"/>
                  <a:gd name="T34" fmla="*/ 42 w 43"/>
                  <a:gd name="T35" fmla="*/ 45 h 52"/>
                  <a:gd name="T36" fmla="*/ 43 w 43"/>
                  <a:gd name="T37" fmla="*/ 48 h 52"/>
                  <a:gd name="T38" fmla="*/ 39 w 43"/>
                  <a:gd name="T39" fmla="*/ 52 h 52"/>
                  <a:gd name="T40" fmla="*/ 30 w 43"/>
                  <a:gd name="T41" fmla="*/ 29 h 52"/>
                  <a:gd name="T42" fmla="*/ 19 w 43"/>
                  <a:gd name="T43" fmla="*/ 29 h 52"/>
                  <a:gd name="T44" fmla="*/ 9 w 43"/>
                  <a:gd name="T45" fmla="*/ 37 h 52"/>
                  <a:gd name="T46" fmla="*/ 9 w 43"/>
                  <a:gd name="T47" fmla="*/ 38 h 52"/>
                  <a:gd name="T48" fmla="*/ 19 w 43"/>
                  <a:gd name="T49" fmla="*/ 45 h 52"/>
                  <a:gd name="T50" fmla="*/ 30 w 43"/>
                  <a:gd name="T51" fmla="*/ 35 h 52"/>
                  <a:gd name="T52" fmla="*/ 30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6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5" y="0"/>
                      <a:pt x="39" y="7"/>
                      <a:pt x="39" y="21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2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37" name="Freeform 16"/>
              <p:cNvSpPr>
                <a:spLocks noEditPoints="1"/>
              </p:cNvSpPr>
              <p:nvPr/>
            </p:nvSpPr>
            <p:spPr bwMode="auto">
              <a:xfrm>
                <a:off x="1050" y="296"/>
                <a:ext cx="52" cy="75"/>
              </a:xfrm>
              <a:custGeom>
                <a:avLst/>
                <a:gdLst>
                  <a:gd name="T0" fmla="*/ 36 w 36"/>
                  <a:gd name="T1" fmla="*/ 47 h 51"/>
                  <a:gd name="T2" fmla="*/ 31 w 36"/>
                  <a:gd name="T3" fmla="*/ 51 h 51"/>
                  <a:gd name="T4" fmla="*/ 27 w 36"/>
                  <a:gd name="T5" fmla="*/ 47 h 51"/>
                  <a:gd name="T6" fmla="*/ 27 w 36"/>
                  <a:gd name="T7" fmla="*/ 30 h 51"/>
                  <a:gd name="T8" fmla="*/ 19 w 36"/>
                  <a:gd name="T9" fmla="*/ 30 h 51"/>
                  <a:gd name="T10" fmla="*/ 9 w 36"/>
                  <a:gd name="T11" fmla="*/ 49 h 51"/>
                  <a:gd name="T12" fmla="*/ 5 w 36"/>
                  <a:gd name="T13" fmla="*/ 51 h 51"/>
                  <a:gd name="T14" fmla="*/ 0 w 36"/>
                  <a:gd name="T15" fmla="*/ 47 h 51"/>
                  <a:gd name="T16" fmla="*/ 1 w 36"/>
                  <a:gd name="T17" fmla="*/ 44 h 51"/>
                  <a:gd name="T18" fmla="*/ 10 w 36"/>
                  <a:gd name="T19" fmla="*/ 29 h 51"/>
                  <a:gd name="T20" fmla="*/ 1 w 36"/>
                  <a:gd name="T21" fmla="*/ 16 h 51"/>
                  <a:gd name="T22" fmla="*/ 1 w 36"/>
                  <a:gd name="T23" fmla="*/ 13 h 51"/>
                  <a:gd name="T24" fmla="*/ 18 w 36"/>
                  <a:gd name="T25" fmla="*/ 0 h 51"/>
                  <a:gd name="T26" fmla="*/ 31 w 36"/>
                  <a:gd name="T27" fmla="*/ 0 h 51"/>
                  <a:gd name="T28" fmla="*/ 36 w 36"/>
                  <a:gd name="T29" fmla="*/ 4 h 51"/>
                  <a:gd name="T30" fmla="*/ 36 w 36"/>
                  <a:gd name="T31" fmla="*/ 47 h 51"/>
                  <a:gd name="T32" fmla="*/ 27 w 36"/>
                  <a:gd name="T33" fmla="*/ 23 h 51"/>
                  <a:gd name="T34" fmla="*/ 27 w 36"/>
                  <a:gd name="T35" fmla="*/ 7 h 51"/>
                  <a:gd name="T36" fmla="*/ 18 w 36"/>
                  <a:gd name="T37" fmla="*/ 7 h 51"/>
                  <a:gd name="T38" fmla="*/ 10 w 36"/>
                  <a:gd name="T39" fmla="*/ 14 h 51"/>
                  <a:gd name="T40" fmla="*/ 10 w 36"/>
                  <a:gd name="T41" fmla="*/ 17 h 51"/>
                  <a:gd name="T42" fmla="*/ 18 w 36"/>
                  <a:gd name="T43" fmla="*/ 23 h 51"/>
                  <a:gd name="T44" fmla="*/ 27 w 36"/>
                  <a:gd name="T45" fmla="*/ 2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51">
                    <a:moveTo>
                      <a:pt x="36" y="47"/>
                    </a:moveTo>
                    <a:cubicBezTo>
                      <a:pt x="36" y="49"/>
                      <a:pt x="34" y="51"/>
                      <a:pt x="31" y="51"/>
                    </a:cubicBezTo>
                    <a:cubicBezTo>
                      <a:pt x="29" y="51"/>
                      <a:pt x="27" y="49"/>
                      <a:pt x="27" y="47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6"/>
                      <a:pt x="12" y="43"/>
                      <a:pt x="9" y="49"/>
                    </a:cubicBezTo>
                    <a:cubicBezTo>
                      <a:pt x="8" y="51"/>
                      <a:pt x="6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6"/>
                      <a:pt x="1" y="46"/>
                      <a:pt x="1" y="44"/>
                    </a:cubicBezTo>
                    <a:cubicBezTo>
                      <a:pt x="4" y="39"/>
                      <a:pt x="7" y="34"/>
                      <a:pt x="10" y="29"/>
                    </a:cubicBezTo>
                    <a:cubicBezTo>
                      <a:pt x="4" y="27"/>
                      <a:pt x="1" y="22"/>
                      <a:pt x="1" y="16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6"/>
                      <a:pt x="6" y="0"/>
                      <a:pt x="1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4" y="0"/>
                      <a:pt x="36" y="2"/>
                      <a:pt x="36" y="4"/>
                    </a:cubicBezTo>
                    <a:lnTo>
                      <a:pt x="36" y="47"/>
                    </a:lnTo>
                    <a:close/>
                    <a:moveTo>
                      <a:pt x="27" y="23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1" y="7"/>
                      <a:pt x="10" y="11"/>
                      <a:pt x="10" y="14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20"/>
                      <a:pt x="12" y="23"/>
                      <a:pt x="18" y="23"/>
                    </a:cubicBezTo>
                    <a:lnTo>
                      <a:pt x="2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38" name="Freeform 17"/>
              <p:cNvSpPr>
                <a:spLocks/>
              </p:cNvSpPr>
              <p:nvPr/>
            </p:nvSpPr>
            <p:spPr bwMode="auto">
              <a:xfrm>
                <a:off x="174" y="477"/>
                <a:ext cx="59" cy="77"/>
              </a:xfrm>
              <a:custGeom>
                <a:avLst/>
                <a:gdLst>
                  <a:gd name="T0" fmla="*/ 37 w 40"/>
                  <a:gd name="T1" fmla="*/ 0 h 52"/>
                  <a:gd name="T2" fmla="*/ 40 w 40"/>
                  <a:gd name="T3" fmla="*/ 4 h 52"/>
                  <a:gd name="T4" fmla="*/ 37 w 40"/>
                  <a:gd name="T5" fmla="*/ 7 h 52"/>
                  <a:gd name="T6" fmla="*/ 25 w 40"/>
                  <a:gd name="T7" fmla="*/ 7 h 52"/>
                  <a:gd name="T8" fmla="*/ 25 w 40"/>
                  <a:gd name="T9" fmla="*/ 47 h 52"/>
                  <a:gd name="T10" fmla="*/ 20 w 40"/>
                  <a:gd name="T11" fmla="*/ 52 h 52"/>
                  <a:gd name="T12" fmla="*/ 16 w 40"/>
                  <a:gd name="T13" fmla="*/ 47 h 52"/>
                  <a:gd name="T14" fmla="*/ 16 w 40"/>
                  <a:gd name="T15" fmla="*/ 7 h 52"/>
                  <a:gd name="T16" fmla="*/ 4 w 40"/>
                  <a:gd name="T17" fmla="*/ 7 h 52"/>
                  <a:gd name="T18" fmla="*/ 0 w 40"/>
                  <a:gd name="T19" fmla="*/ 4 h 52"/>
                  <a:gd name="T20" fmla="*/ 4 w 40"/>
                  <a:gd name="T21" fmla="*/ 0 h 52"/>
                  <a:gd name="T22" fmla="*/ 37 w 40"/>
                  <a:gd name="T2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52">
                    <a:moveTo>
                      <a:pt x="37" y="0"/>
                    </a:moveTo>
                    <a:cubicBezTo>
                      <a:pt x="39" y="0"/>
                      <a:pt x="40" y="2"/>
                      <a:pt x="40" y="4"/>
                    </a:cubicBezTo>
                    <a:cubicBezTo>
                      <a:pt x="40" y="6"/>
                      <a:pt x="39" y="7"/>
                      <a:pt x="37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50"/>
                      <a:pt x="22" y="52"/>
                      <a:pt x="20" y="52"/>
                    </a:cubicBezTo>
                    <a:cubicBezTo>
                      <a:pt x="18" y="52"/>
                      <a:pt x="16" y="50"/>
                      <a:pt x="16" y="4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39" name="Freeform 18"/>
              <p:cNvSpPr>
                <a:spLocks noEditPoints="1"/>
              </p:cNvSpPr>
              <p:nvPr/>
            </p:nvSpPr>
            <p:spPr bwMode="auto">
              <a:xfrm>
                <a:off x="243" y="476"/>
                <a:ext cx="57" cy="76"/>
              </a:xfrm>
              <a:custGeom>
                <a:avLst/>
                <a:gdLst>
                  <a:gd name="T0" fmla="*/ 36 w 39"/>
                  <a:gd name="T1" fmla="*/ 29 h 52"/>
                  <a:gd name="T2" fmla="*/ 8 w 39"/>
                  <a:gd name="T3" fmla="*/ 29 h 52"/>
                  <a:gd name="T4" fmla="*/ 8 w 39"/>
                  <a:gd name="T5" fmla="*/ 32 h 52"/>
                  <a:gd name="T6" fmla="*/ 20 w 39"/>
                  <a:gd name="T7" fmla="*/ 45 h 52"/>
                  <a:gd name="T8" fmla="*/ 32 w 39"/>
                  <a:gd name="T9" fmla="*/ 42 h 52"/>
                  <a:gd name="T10" fmla="*/ 37 w 39"/>
                  <a:gd name="T11" fmla="*/ 44 h 52"/>
                  <a:gd name="T12" fmla="*/ 35 w 39"/>
                  <a:gd name="T13" fmla="*/ 49 h 52"/>
                  <a:gd name="T14" fmla="*/ 19 w 39"/>
                  <a:gd name="T15" fmla="*/ 52 h 52"/>
                  <a:gd name="T16" fmla="*/ 0 w 39"/>
                  <a:gd name="T17" fmla="*/ 31 h 52"/>
                  <a:gd name="T18" fmla="*/ 0 w 39"/>
                  <a:gd name="T19" fmla="*/ 22 h 52"/>
                  <a:gd name="T20" fmla="*/ 19 w 39"/>
                  <a:gd name="T21" fmla="*/ 0 h 52"/>
                  <a:gd name="T22" fmla="*/ 39 w 39"/>
                  <a:gd name="T23" fmla="*/ 21 h 52"/>
                  <a:gd name="T24" fmla="*/ 39 w 39"/>
                  <a:gd name="T25" fmla="*/ 25 h 52"/>
                  <a:gd name="T26" fmla="*/ 36 w 39"/>
                  <a:gd name="T27" fmla="*/ 29 h 52"/>
                  <a:gd name="T28" fmla="*/ 31 w 39"/>
                  <a:gd name="T29" fmla="*/ 20 h 52"/>
                  <a:gd name="T30" fmla="*/ 20 w 39"/>
                  <a:gd name="T31" fmla="*/ 7 h 52"/>
                  <a:gd name="T32" fmla="*/ 8 w 39"/>
                  <a:gd name="T33" fmla="*/ 20 h 52"/>
                  <a:gd name="T34" fmla="*/ 8 w 39"/>
                  <a:gd name="T35" fmla="*/ 22 h 52"/>
                  <a:gd name="T36" fmla="*/ 31 w 39"/>
                  <a:gd name="T37" fmla="*/ 22 h 52"/>
                  <a:gd name="T38" fmla="*/ 31 w 39"/>
                  <a:gd name="T39" fmla="*/ 2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9" h="52">
                    <a:moveTo>
                      <a:pt x="36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0"/>
                      <a:pt x="12" y="45"/>
                      <a:pt x="20" y="45"/>
                    </a:cubicBezTo>
                    <a:cubicBezTo>
                      <a:pt x="25" y="45"/>
                      <a:pt x="29" y="44"/>
                      <a:pt x="32" y="42"/>
                    </a:cubicBezTo>
                    <a:cubicBezTo>
                      <a:pt x="34" y="41"/>
                      <a:pt x="36" y="42"/>
                      <a:pt x="37" y="44"/>
                    </a:cubicBezTo>
                    <a:cubicBezTo>
                      <a:pt x="38" y="46"/>
                      <a:pt x="37" y="48"/>
                      <a:pt x="35" y="49"/>
                    </a:cubicBezTo>
                    <a:cubicBezTo>
                      <a:pt x="31" y="51"/>
                      <a:pt x="25" y="52"/>
                      <a:pt x="19" y="52"/>
                    </a:cubicBezTo>
                    <a:cubicBezTo>
                      <a:pt x="5" y="52"/>
                      <a:pt x="0" y="42"/>
                      <a:pt x="0" y="3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5" y="0"/>
                      <a:pt x="19" y="0"/>
                    </a:cubicBezTo>
                    <a:cubicBezTo>
                      <a:pt x="34" y="0"/>
                      <a:pt x="39" y="10"/>
                      <a:pt x="39" y="21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8"/>
                      <a:pt x="38" y="29"/>
                      <a:pt x="36" y="29"/>
                    </a:cubicBezTo>
                    <a:close/>
                    <a:moveTo>
                      <a:pt x="31" y="20"/>
                    </a:moveTo>
                    <a:cubicBezTo>
                      <a:pt x="31" y="12"/>
                      <a:pt x="28" y="7"/>
                      <a:pt x="20" y="7"/>
                    </a:cubicBezTo>
                    <a:cubicBezTo>
                      <a:pt x="12" y="7"/>
                      <a:pt x="8" y="13"/>
                      <a:pt x="8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31" y="22"/>
                      <a:pt x="31" y="22"/>
                      <a:pt x="31" y="22"/>
                    </a:cubicBezTo>
                    <a:lnTo>
                      <a:pt x="31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0" name="Freeform 19"/>
              <p:cNvSpPr>
                <a:spLocks/>
              </p:cNvSpPr>
              <p:nvPr/>
            </p:nvSpPr>
            <p:spPr bwMode="auto">
              <a:xfrm>
                <a:off x="310" y="476"/>
                <a:ext cx="59" cy="76"/>
              </a:xfrm>
              <a:custGeom>
                <a:avLst/>
                <a:gdLst>
                  <a:gd name="T0" fmla="*/ 35 w 40"/>
                  <a:gd name="T1" fmla="*/ 52 h 52"/>
                  <a:gd name="T2" fmla="*/ 32 w 40"/>
                  <a:gd name="T3" fmla="*/ 50 h 52"/>
                  <a:gd name="T4" fmla="*/ 20 w 40"/>
                  <a:gd name="T5" fmla="*/ 32 h 52"/>
                  <a:gd name="T6" fmla="*/ 8 w 40"/>
                  <a:gd name="T7" fmla="*/ 50 h 52"/>
                  <a:gd name="T8" fmla="*/ 5 w 40"/>
                  <a:gd name="T9" fmla="*/ 52 h 52"/>
                  <a:gd name="T10" fmla="*/ 0 w 40"/>
                  <a:gd name="T11" fmla="*/ 48 h 52"/>
                  <a:gd name="T12" fmla="*/ 1 w 40"/>
                  <a:gd name="T13" fmla="*/ 46 h 52"/>
                  <a:gd name="T14" fmla="*/ 15 w 40"/>
                  <a:gd name="T15" fmla="*/ 26 h 52"/>
                  <a:gd name="T16" fmla="*/ 2 w 40"/>
                  <a:gd name="T17" fmla="*/ 7 h 52"/>
                  <a:gd name="T18" fmla="*/ 2 w 40"/>
                  <a:gd name="T19" fmla="*/ 5 h 52"/>
                  <a:gd name="T20" fmla="*/ 6 w 40"/>
                  <a:gd name="T21" fmla="*/ 0 h 52"/>
                  <a:gd name="T22" fmla="*/ 10 w 40"/>
                  <a:gd name="T23" fmla="*/ 3 h 52"/>
                  <a:gd name="T24" fmla="*/ 20 w 40"/>
                  <a:gd name="T25" fmla="*/ 19 h 52"/>
                  <a:gd name="T26" fmla="*/ 31 w 40"/>
                  <a:gd name="T27" fmla="*/ 3 h 52"/>
                  <a:gd name="T28" fmla="*/ 34 w 40"/>
                  <a:gd name="T29" fmla="*/ 0 h 52"/>
                  <a:gd name="T30" fmla="*/ 39 w 40"/>
                  <a:gd name="T31" fmla="*/ 4 h 52"/>
                  <a:gd name="T32" fmla="*/ 38 w 40"/>
                  <a:gd name="T33" fmla="*/ 6 h 52"/>
                  <a:gd name="T34" fmla="*/ 26 w 40"/>
                  <a:gd name="T35" fmla="*/ 25 h 52"/>
                  <a:gd name="T36" fmla="*/ 40 w 40"/>
                  <a:gd name="T37" fmla="*/ 46 h 52"/>
                  <a:gd name="T38" fmla="*/ 40 w 40"/>
                  <a:gd name="T39" fmla="*/ 48 h 52"/>
                  <a:gd name="T40" fmla="*/ 35 w 40"/>
                  <a:gd name="T41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" h="52">
                    <a:moveTo>
                      <a:pt x="35" y="52"/>
                    </a:moveTo>
                    <a:cubicBezTo>
                      <a:pt x="34" y="52"/>
                      <a:pt x="32" y="52"/>
                      <a:pt x="32" y="50"/>
                    </a:cubicBezTo>
                    <a:cubicBezTo>
                      <a:pt x="28" y="44"/>
                      <a:pt x="25" y="39"/>
                      <a:pt x="20" y="32"/>
                    </a:cubicBezTo>
                    <a:cubicBezTo>
                      <a:pt x="16" y="38"/>
                      <a:pt x="11" y="44"/>
                      <a:pt x="8" y="50"/>
                    </a:cubicBezTo>
                    <a:cubicBezTo>
                      <a:pt x="7" y="52"/>
                      <a:pt x="6" y="52"/>
                      <a:pt x="5" y="52"/>
                    </a:cubicBezTo>
                    <a:cubicBezTo>
                      <a:pt x="2" y="52"/>
                      <a:pt x="0" y="51"/>
                      <a:pt x="0" y="48"/>
                    </a:cubicBezTo>
                    <a:cubicBezTo>
                      <a:pt x="0" y="48"/>
                      <a:pt x="0" y="47"/>
                      <a:pt x="1" y="46"/>
                    </a:cubicBezTo>
                    <a:cubicBezTo>
                      <a:pt x="5" y="39"/>
                      <a:pt x="10" y="32"/>
                      <a:pt x="15" y="26"/>
                    </a:cubicBezTo>
                    <a:cubicBezTo>
                      <a:pt x="10" y="20"/>
                      <a:pt x="6" y="13"/>
                      <a:pt x="2" y="7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2" y="2"/>
                      <a:pt x="4" y="0"/>
                      <a:pt x="6" y="0"/>
                    </a:cubicBezTo>
                    <a:cubicBezTo>
                      <a:pt x="8" y="0"/>
                      <a:pt x="9" y="1"/>
                      <a:pt x="10" y="3"/>
                    </a:cubicBezTo>
                    <a:cubicBezTo>
                      <a:pt x="13" y="8"/>
                      <a:pt x="16" y="14"/>
                      <a:pt x="20" y="19"/>
                    </a:cubicBezTo>
                    <a:cubicBezTo>
                      <a:pt x="24" y="13"/>
                      <a:pt x="28" y="8"/>
                      <a:pt x="31" y="3"/>
                    </a:cubicBezTo>
                    <a:cubicBezTo>
                      <a:pt x="31" y="1"/>
                      <a:pt x="33" y="0"/>
                      <a:pt x="34" y="0"/>
                    </a:cubicBezTo>
                    <a:cubicBezTo>
                      <a:pt x="36" y="0"/>
                      <a:pt x="39" y="2"/>
                      <a:pt x="39" y="4"/>
                    </a:cubicBezTo>
                    <a:cubicBezTo>
                      <a:pt x="39" y="5"/>
                      <a:pt x="38" y="6"/>
                      <a:pt x="38" y="6"/>
                    </a:cubicBezTo>
                    <a:cubicBezTo>
                      <a:pt x="35" y="13"/>
                      <a:pt x="30" y="19"/>
                      <a:pt x="26" y="25"/>
                    </a:cubicBezTo>
                    <a:cubicBezTo>
                      <a:pt x="31" y="33"/>
                      <a:pt x="36" y="39"/>
                      <a:pt x="40" y="46"/>
                    </a:cubicBezTo>
                    <a:cubicBezTo>
                      <a:pt x="40" y="47"/>
                      <a:pt x="40" y="47"/>
                      <a:pt x="40" y="48"/>
                    </a:cubicBezTo>
                    <a:cubicBezTo>
                      <a:pt x="40" y="50"/>
                      <a:pt x="38" y="52"/>
                      <a:pt x="35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1" name="Freeform 20"/>
              <p:cNvSpPr>
                <a:spLocks/>
              </p:cNvSpPr>
              <p:nvPr/>
            </p:nvSpPr>
            <p:spPr bwMode="auto">
              <a:xfrm>
                <a:off x="384" y="476"/>
                <a:ext cx="54" cy="76"/>
              </a:xfrm>
              <a:custGeom>
                <a:avLst/>
                <a:gdLst>
                  <a:gd name="T0" fmla="*/ 37 w 37"/>
                  <a:gd name="T1" fmla="*/ 48 h 52"/>
                  <a:gd name="T2" fmla="*/ 33 w 37"/>
                  <a:gd name="T3" fmla="*/ 52 h 52"/>
                  <a:gd name="T4" fmla="*/ 28 w 37"/>
                  <a:gd name="T5" fmla="*/ 48 h 52"/>
                  <a:gd name="T6" fmla="*/ 28 w 37"/>
                  <a:gd name="T7" fmla="*/ 29 h 52"/>
                  <a:gd name="T8" fmla="*/ 8 w 37"/>
                  <a:gd name="T9" fmla="*/ 29 h 52"/>
                  <a:gd name="T10" fmla="*/ 8 w 37"/>
                  <a:gd name="T11" fmla="*/ 48 h 52"/>
                  <a:gd name="T12" fmla="*/ 4 w 37"/>
                  <a:gd name="T13" fmla="*/ 52 h 52"/>
                  <a:gd name="T14" fmla="*/ 0 w 37"/>
                  <a:gd name="T15" fmla="*/ 48 h 52"/>
                  <a:gd name="T16" fmla="*/ 0 w 37"/>
                  <a:gd name="T17" fmla="*/ 5 h 52"/>
                  <a:gd name="T18" fmla="*/ 4 w 37"/>
                  <a:gd name="T19" fmla="*/ 0 h 52"/>
                  <a:gd name="T20" fmla="*/ 8 w 37"/>
                  <a:gd name="T21" fmla="*/ 5 h 52"/>
                  <a:gd name="T22" fmla="*/ 8 w 37"/>
                  <a:gd name="T23" fmla="*/ 21 h 52"/>
                  <a:gd name="T24" fmla="*/ 28 w 37"/>
                  <a:gd name="T25" fmla="*/ 21 h 52"/>
                  <a:gd name="T26" fmla="*/ 28 w 37"/>
                  <a:gd name="T27" fmla="*/ 5 h 52"/>
                  <a:gd name="T28" fmla="*/ 33 w 37"/>
                  <a:gd name="T29" fmla="*/ 0 h 52"/>
                  <a:gd name="T30" fmla="*/ 37 w 37"/>
                  <a:gd name="T31" fmla="*/ 5 h 52"/>
                  <a:gd name="T32" fmla="*/ 37 w 37"/>
                  <a:gd name="T33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2">
                    <a:moveTo>
                      <a:pt x="37" y="48"/>
                    </a:moveTo>
                    <a:cubicBezTo>
                      <a:pt x="37" y="50"/>
                      <a:pt x="35" y="52"/>
                      <a:pt x="33" y="52"/>
                    </a:cubicBezTo>
                    <a:cubicBezTo>
                      <a:pt x="30" y="52"/>
                      <a:pt x="28" y="50"/>
                      <a:pt x="28" y="48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50"/>
                      <a:pt x="7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5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2"/>
                      <a:pt x="30" y="0"/>
                      <a:pt x="33" y="0"/>
                    </a:cubicBezTo>
                    <a:cubicBezTo>
                      <a:pt x="35" y="0"/>
                      <a:pt x="37" y="2"/>
                      <a:pt x="37" y="5"/>
                    </a:cubicBezTo>
                    <a:lnTo>
                      <a:pt x="3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2" name="Freeform 21"/>
              <p:cNvSpPr>
                <a:spLocks noEditPoints="1"/>
              </p:cNvSpPr>
              <p:nvPr/>
            </p:nvSpPr>
            <p:spPr bwMode="auto">
              <a:xfrm>
                <a:off x="457" y="476"/>
                <a:ext cx="60" cy="76"/>
              </a:xfrm>
              <a:custGeom>
                <a:avLst/>
                <a:gdLst>
                  <a:gd name="T0" fmla="*/ 21 w 41"/>
                  <a:gd name="T1" fmla="*/ 52 h 52"/>
                  <a:gd name="T2" fmla="*/ 0 w 41"/>
                  <a:gd name="T3" fmla="*/ 31 h 52"/>
                  <a:gd name="T4" fmla="*/ 0 w 41"/>
                  <a:gd name="T5" fmla="*/ 21 h 52"/>
                  <a:gd name="T6" fmla="*/ 21 w 41"/>
                  <a:gd name="T7" fmla="*/ 0 h 52"/>
                  <a:gd name="T8" fmla="*/ 41 w 41"/>
                  <a:gd name="T9" fmla="*/ 21 h 52"/>
                  <a:gd name="T10" fmla="*/ 41 w 41"/>
                  <a:gd name="T11" fmla="*/ 31 h 52"/>
                  <a:gd name="T12" fmla="*/ 21 w 41"/>
                  <a:gd name="T13" fmla="*/ 52 h 52"/>
                  <a:gd name="T14" fmla="*/ 32 w 41"/>
                  <a:gd name="T15" fmla="*/ 21 h 52"/>
                  <a:gd name="T16" fmla="*/ 21 w 41"/>
                  <a:gd name="T17" fmla="*/ 8 h 52"/>
                  <a:gd name="T18" fmla="*/ 9 w 41"/>
                  <a:gd name="T19" fmla="*/ 21 h 52"/>
                  <a:gd name="T20" fmla="*/ 9 w 41"/>
                  <a:gd name="T21" fmla="*/ 31 h 52"/>
                  <a:gd name="T22" fmla="*/ 21 w 41"/>
                  <a:gd name="T23" fmla="*/ 44 h 52"/>
                  <a:gd name="T24" fmla="*/ 32 w 41"/>
                  <a:gd name="T25" fmla="*/ 31 h 52"/>
                  <a:gd name="T26" fmla="*/ 32 w 41"/>
                  <a:gd name="T27" fmla="*/ 2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52">
                    <a:moveTo>
                      <a:pt x="21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1" y="0"/>
                    </a:cubicBezTo>
                    <a:cubicBezTo>
                      <a:pt x="35" y="0"/>
                      <a:pt x="41" y="10"/>
                      <a:pt x="41" y="2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43"/>
                      <a:pt x="35" y="52"/>
                      <a:pt x="21" y="52"/>
                    </a:cubicBezTo>
                    <a:close/>
                    <a:moveTo>
                      <a:pt x="32" y="21"/>
                    </a:moveTo>
                    <a:cubicBezTo>
                      <a:pt x="32" y="13"/>
                      <a:pt x="29" y="8"/>
                      <a:pt x="21" y="8"/>
                    </a:cubicBezTo>
                    <a:cubicBezTo>
                      <a:pt x="13" y="8"/>
                      <a:pt x="9" y="13"/>
                      <a:pt x="9" y="2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9"/>
                      <a:pt x="13" y="44"/>
                      <a:pt x="21" y="44"/>
                    </a:cubicBezTo>
                    <a:cubicBezTo>
                      <a:pt x="29" y="44"/>
                      <a:pt x="32" y="39"/>
                      <a:pt x="32" y="31"/>
                    </a:cubicBezTo>
                    <a:lnTo>
                      <a:pt x="3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3" name="Freeform 22"/>
              <p:cNvSpPr>
                <a:spLocks/>
              </p:cNvSpPr>
              <p:nvPr/>
            </p:nvSpPr>
            <p:spPr bwMode="auto">
              <a:xfrm>
                <a:off x="464" y="468"/>
                <a:ext cx="46" cy="90"/>
              </a:xfrm>
              <a:custGeom>
                <a:avLst/>
                <a:gdLst>
                  <a:gd name="T0" fmla="*/ 3 w 31"/>
                  <a:gd name="T1" fmla="*/ 61 h 61"/>
                  <a:gd name="T2" fmla="*/ 2 w 31"/>
                  <a:gd name="T3" fmla="*/ 60 h 61"/>
                  <a:gd name="T4" fmla="*/ 1 w 31"/>
                  <a:gd name="T5" fmla="*/ 57 h 61"/>
                  <a:gd name="T6" fmla="*/ 25 w 31"/>
                  <a:gd name="T7" fmla="*/ 2 h 61"/>
                  <a:gd name="T8" fmla="*/ 29 w 31"/>
                  <a:gd name="T9" fmla="*/ 1 h 61"/>
                  <a:gd name="T10" fmla="*/ 30 w 31"/>
                  <a:gd name="T11" fmla="*/ 4 h 61"/>
                  <a:gd name="T12" fmla="*/ 6 w 31"/>
                  <a:gd name="T13" fmla="*/ 59 h 61"/>
                  <a:gd name="T14" fmla="*/ 3 w 31"/>
                  <a:gd name="T15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61">
                    <a:moveTo>
                      <a:pt x="3" y="61"/>
                    </a:moveTo>
                    <a:cubicBezTo>
                      <a:pt x="3" y="61"/>
                      <a:pt x="2" y="61"/>
                      <a:pt x="2" y="60"/>
                    </a:cubicBezTo>
                    <a:cubicBezTo>
                      <a:pt x="1" y="60"/>
                      <a:pt x="0" y="58"/>
                      <a:pt x="1" y="57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0"/>
                      <a:pt x="29" y="1"/>
                    </a:cubicBezTo>
                    <a:cubicBezTo>
                      <a:pt x="30" y="1"/>
                      <a:pt x="31" y="3"/>
                      <a:pt x="30" y="4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5" y="60"/>
                      <a:pt x="4" y="61"/>
                      <a:pt x="3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4" name="Freeform 23"/>
              <p:cNvSpPr>
                <a:spLocks/>
              </p:cNvSpPr>
              <p:nvPr/>
            </p:nvSpPr>
            <p:spPr bwMode="auto">
              <a:xfrm>
                <a:off x="529" y="477"/>
                <a:ext cx="64" cy="77"/>
              </a:xfrm>
              <a:custGeom>
                <a:avLst/>
                <a:gdLst>
                  <a:gd name="T0" fmla="*/ 39 w 44"/>
                  <a:gd name="T1" fmla="*/ 0 h 52"/>
                  <a:gd name="T2" fmla="*/ 44 w 44"/>
                  <a:gd name="T3" fmla="*/ 4 h 52"/>
                  <a:gd name="T4" fmla="*/ 44 w 44"/>
                  <a:gd name="T5" fmla="*/ 47 h 52"/>
                  <a:gd name="T6" fmla="*/ 39 w 44"/>
                  <a:gd name="T7" fmla="*/ 52 h 52"/>
                  <a:gd name="T8" fmla="*/ 35 w 44"/>
                  <a:gd name="T9" fmla="*/ 47 h 52"/>
                  <a:gd name="T10" fmla="*/ 35 w 44"/>
                  <a:gd name="T11" fmla="*/ 8 h 52"/>
                  <a:gd name="T12" fmla="*/ 16 w 44"/>
                  <a:gd name="T13" fmla="*/ 8 h 52"/>
                  <a:gd name="T14" fmla="*/ 16 w 44"/>
                  <a:gd name="T15" fmla="*/ 17 h 52"/>
                  <a:gd name="T16" fmla="*/ 11 w 44"/>
                  <a:gd name="T17" fmla="*/ 45 h 52"/>
                  <a:gd name="T18" fmla="*/ 4 w 44"/>
                  <a:gd name="T19" fmla="*/ 51 h 52"/>
                  <a:gd name="T20" fmla="*/ 0 w 44"/>
                  <a:gd name="T21" fmla="*/ 47 h 52"/>
                  <a:gd name="T22" fmla="*/ 4 w 44"/>
                  <a:gd name="T23" fmla="*/ 38 h 52"/>
                  <a:gd name="T24" fmla="*/ 7 w 44"/>
                  <a:gd name="T25" fmla="*/ 16 h 52"/>
                  <a:gd name="T26" fmla="*/ 7 w 44"/>
                  <a:gd name="T27" fmla="*/ 4 h 52"/>
                  <a:gd name="T28" fmla="*/ 11 w 44"/>
                  <a:gd name="T29" fmla="*/ 0 h 52"/>
                  <a:gd name="T30" fmla="*/ 39 w 44"/>
                  <a:gd name="T3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" h="52">
                    <a:moveTo>
                      <a:pt x="39" y="0"/>
                    </a:moveTo>
                    <a:cubicBezTo>
                      <a:pt x="42" y="0"/>
                      <a:pt x="44" y="2"/>
                      <a:pt x="44" y="4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50"/>
                      <a:pt x="42" y="52"/>
                      <a:pt x="39" y="52"/>
                    </a:cubicBezTo>
                    <a:cubicBezTo>
                      <a:pt x="36" y="52"/>
                      <a:pt x="35" y="50"/>
                      <a:pt x="35" y="4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27"/>
                      <a:pt x="15" y="38"/>
                      <a:pt x="11" y="45"/>
                    </a:cubicBezTo>
                    <a:cubicBezTo>
                      <a:pt x="9" y="50"/>
                      <a:pt x="7" y="51"/>
                      <a:pt x="4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4"/>
                      <a:pt x="3" y="43"/>
                      <a:pt x="4" y="38"/>
                    </a:cubicBezTo>
                    <a:cubicBezTo>
                      <a:pt x="7" y="32"/>
                      <a:pt x="7" y="25"/>
                      <a:pt x="7" y="1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1" y="0"/>
                    </a:cubicBezTo>
                    <a:lnTo>
                      <a:pt x="3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5" name="Freeform 24"/>
              <p:cNvSpPr>
                <a:spLocks noEditPoints="1"/>
              </p:cNvSpPr>
              <p:nvPr/>
            </p:nvSpPr>
            <p:spPr bwMode="auto">
              <a:xfrm>
                <a:off x="613" y="476"/>
                <a:ext cx="58" cy="76"/>
              </a:xfrm>
              <a:custGeom>
                <a:avLst/>
                <a:gdLst>
                  <a:gd name="T0" fmla="*/ 20 w 40"/>
                  <a:gd name="T1" fmla="*/ 52 h 52"/>
                  <a:gd name="T2" fmla="*/ 0 w 40"/>
                  <a:gd name="T3" fmla="*/ 31 h 52"/>
                  <a:gd name="T4" fmla="*/ 0 w 40"/>
                  <a:gd name="T5" fmla="*/ 21 h 52"/>
                  <a:gd name="T6" fmla="*/ 20 w 40"/>
                  <a:gd name="T7" fmla="*/ 0 h 52"/>
                  <a:gd name="T8" fmla="*/ 40 w 40"/>
                  <a:gd name="T9" fmla="*/ 21 h 52"/>
                  <a:gd name="T10" fmla="*/ 40 w 40"/>
                  <a:gd name="T11" fmla="*/ 31 h 52"/>
                  <a:gd name="T12" fmla="*/ 20 w 40"/>
                  <a:gd name="T13" fmla="*/ 52 h 52"/>
                  <a:gd name="T14" fmla="*/ 31 w 40"/>
                  <a:gd name="T15" fmla="*/ 21 h 52"/>
                  <a:gd name="T16" fmla="*/ 20 w 40"/>
                  <a:gd name="T17" fmla="*/ 8 h 52"/>
                  <a:gd name="T18" fmla="*/ 8 w 40"/>
                  <a:gd name="T19" fmla="*/ 21 h 52"/>
                  <a:gd name="T20" fmla="*/ 8 w 40"/>
                  <a:gd name="T21" fmla="*/ 31 h 52"/>
                  <a:gd name="T22" fmla="*/ 20 w 40"/>
                  <a:gd name="T23" fmla="*/ 44 h 52"/>
                  <a:gd name="T24" fmla="*/ 31 w 40"/>
                  <a:gd name="T25" fmla="*/ 31 h 52"/>
                  <a:gd name="T26" fmla="*/ 31 w 40"/>
                  <a:gd name="T27" fmla="*/ 2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52">
                    <a:moveTo>
                      <a:pt x="20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0" y="0"/>
                    </a:cubicBezTo>
                    <a:cubicBezTo>
                      <a:pt x="34" y="0"/>
                      <a:pt x="40" y="10"/>
                      <a:pt x="40" y="21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0" y="43"/>
                      <a:pt x="34" y="52"/>
                      <a:pt x="20" y="52"/>
                    </a:cubicBezTo>
                    <a:close/>
                    <a:moveTo>
                      <a:pt x="31" y="21"/>
                    </a:moveTo>
                    <a:cubicBezTo>
                      <a:pt x="31" y="13"/>
                      <a:pt x="28" y="8"/>
                      <a:pt x="20" y="8"/>
                    </a:cubicBezTo>
                    <a:cubicBezTo>
                      <a:pt x="12" y="8"/>
                      <a:pt x="8" y="13"/>
                      <a:pt x="8" y="2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9"/>
                      <a:pt x="12" y="44"/>
                      <a:pt x="20" y="44"/>
                    </a:cubicBezTo>
                    <a:cubicBezTo>
                      <a:pt x="28" y="44"/>
                      <a:pt x="31" y="39"/>
                      <a:pt x="31" y="31"/>
                    </a:cubicBezTo>
                    <a:lnTo>
                      <a:pt x="31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6" name="Freeform 25"/>
              <p:cNvSpPr>
                <a:spLocks/>
              </p:cNvSpPr>
              <p:nvPr/>
            </p:nvSpPr>
            <p:spPr bwMode="auto">
              <a:xfrm>
                <a:off x="690" y="477"/>
                <a:ext cx="50" cy="75"/>
              </a:xfrm>
              <a:custGeom>
                <a:avLst/>
                <a:gdLst>
                  <a:gd name="T0" fmla="*/ 30 w 34"/>
                  <a:gd name="T1" fmla="*/ 8 h 51"/>
                  <a:gd name="T2" fmla="*/ 9 w 34"/>
                  <a:gd name="T3" fmla="*/ 8 h 51"/>
                  <a:gd name="T4" fmla="*/ 9 w 34"/>
                  <a:gd name="T5" fmla="*/ 47 h 51"/>
                  <a:gd name="T6" fmla="*/ 4 w 34"/>
                  <a:gd name="T7" fmla="*/ 51 h 51"/>
                  <a:gd name="T8" fmla="*/ 0 w 34"/>
                  <a:gd name="T9" fmla="*/ 47 h 51"/>
                  <a:gd name="T10" fmla="*/ 0 w 34"/>
                  <a:gd name="T11" fmla="*/ 4 h 51"/>
                  <a:gd name="T12" fmla="*/ 4 w 34"/>
                  <a:gd name="T13" fmla="*/ 0 h 51"/>
                  <a:gd name="T14" fmla="*/ 30 w 34"/>
                  <a:gd name="T15" fmla="*/ 0 h 51"/>
                  <a:gd name="T16" fmla="*/ 34 w 34"/>
                  <a:gd name="T17" fmla="*/ 4 h 51"/>
                  <a:gd name="T18" fmla="*/ 30 w 34"/>
                  <a:gd name="T19" fmla="*/ 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51">
                    <a:moveTo>
                      <a:pt x="30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9" y="49"/>
                      <a:pt x="7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2" y="0"/>
                      <a:pt x="34" y="2"/>
                      <a:pt x="34" y="4"/>
                    </a:cubicBezTo>
                    <a:cubicBezTo>
                      <a:pt x="34" y="6"/>
                      <a:pt x="32" y="8"/>
                      <a:pt x="3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7" name="Freeform 26"/>
              <p:cNvSpPr>
                <a:spLocks/>
              </p:cNvSpPr>
              <p:nvPr/>
            </p:nvSpPr>
            <p:spPr bwMode="auto">
              <a:xfrm>
                <a:off x="752" y="477"/>
                <a:ext cx="60" cy="75"/>
              </a:xfrm>
              <a:custGeom>
                <a:avLst/>
                <a:gdLst>
                  <a:gd name="T0" fmla="*/ 9 w 41"/>
                  <a:gd name="T1" fmla="*/ 47 h 51"/>
                  <a:gd name="T2" fmla="*/ 5 w 41"/>
                  <a:gd name="T3" fmla="*/ 51 h 51"/>
                  <a:gd name="T4" fmla="*/ 0 w 41"/>
                  <a:gd name="T5" fmla="*/ 47 h 51"/>
                  <a:gd name="T6" fmla="*/ 0 w 41"/>
                  <a:gd name="T7" fmla="*/ 4 h 51"/>
                  <a:gd name="T8" fmla="*/ 5 w 41"/>
                  <a:gd name="T9" fmla="*/ 0 h 51"/>
                  <a:gd name="T10" fmla="*/ 9 w 41"/>
                  <a:gd name="T11" fmla="*/ 4 h 51"/>
                  <a:gd name="T12" fmla="*/ 9 w 41"/>
                  <a:gd name="T13" fmla="*/ 32 h 51"/>
                  <a:gd name="T14" fmla="*/ 32 w 41"/>
                  <a:gd name="T15" fmla="*/ 7 h 51"/>
                  <a:gd name="T16" fmla="*/ 32 w 41"/>
                  <a:gd name="T17" fmla="*/ 4 h 51"/>
                  <a:gd name="T18" fmla="*/ 37 w 41"/>
                  <a:gd name="T19" fmla="*/ 0 h 51"/>
                  <a:gd name="T20" fmla="*/ 41 w 41"/>
                  <a:gd name="T21" fmla="*/ 4 h 51"/>
                  <a:gd name="T22" fmla="*/ 41 w 41"/>
                  <a:gd name="T23" fmla="*/ 47 h 51"/>
                  <a:gd name="T24" fmla="*/ 36 w 41"/>
                  <a:gd name="T25" fmla="*/ 51 h 51"/>
                  <a:gd name="T26" fmla="*/ 32 w 41"/>
                  <a:gd name="T27" fmla="*/ 47 h 51"/>
                  <a:gd name="T28" fmla="*/ 32 w 41"/>
                  <a:gd name="T29" fmla="*/ 18 h 51"/>
                  <a:gd name="T30" fmla="*/ 9 w 41"/>
                  <a:gd name="T31" fmla="*/ 44 h 51"/>
                  <a:gd name="T32" fmla="*/ 9 w 41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1" h="51">
                    <a:moveTo>
                      <a:pt x="9" y="47"/>
                    </a:moveTo>
                    <a:cubicBezTo>
                      <a:pt x="9" y="49"/>
                      <a:pt x="7" y="51"/>
                      <a:pt x="5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1"/>
                      <a:pt x="34" y="0"/>
                      <a:pt x="37" y="0"/>
                    </a:cubicBezTo>
                    <a:cubicBezTo>
                      <a:pt x="39" y="0"/>
                      <a:pt x="41" y="1"/>
                      <a:pt x="41" y="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9"/>
                      <a:pt x="39" y="51"/>
                      <a:pt x="36" y="51"/>
                    </a:cubicBezTo>
                    <a:cubicBezTo>
                      <a:pt x="34" y="51"/>
                      <a:pt x="32" y="49"/>
                      <a:pt x="32" y="4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8" name="Freeform 27"/>
              <p:cNvSpPr>
                <a:spLocks/>
              </p:cNvSpPr>
              <p:nvPr/>
            </p:nvSpPr>
            <p:spPr bwMode="auto">
              <a:xfrm>
                <a:off x="832" y="477"/>
                <a:ext cx="55" cy="75"/>
              </a:xfrm>
              <a:custGeom>
                <a:avLst/>
                <a:gdLst>
                  <a:gd name="T0" fmla="*/ 37 w 37"/>
                  <a:gd name="T1" fmla="*/ 47 h 51"/>
                  <a:gd name="T2" fmla="*/ 33 w 37"/>
                  <a:gd name="T3" fmla="*/ 51 h 51"/>
                  <a:gd name="T4" fmla="*/ 29 w 37"/>
                  <a:gd name="T5" fmla="*/ 47 h 51"/>
                  <a:gd name="T6" fmla="*/ 29 w 37"/>
                  <a:gd name="T7" fmla="*/ 31 h 51"/>
                  <a:gd name="T8" fmla="*/ 17 w 37"/>
                  <a:gd name="T9" fmla="*/ 33 h 51"/>
                  <a:gd name="T10" fmla="*/ 0 w 37"/>
                  <a:gd name="T11" fmla="*/ 17 h 51"/>
                  <a:gd name="T12" fmla="*/ 0 w 37"/>
                  <a:gd name="T13" fmla="*/ 4 h 51"/>
                  <a:gd name="T14" fmla="*/ 5 w 37"/>
                  <a:gd name="T15" fmla="*/ 0 h 51"/>
                  <a:gd name="T16" fmla="*/ 9 w 37"/>
                  <a:gd name="T17" fmla="*/ 4 h 51"/>
                  <a:gd name="T18" fmla="*/ 9 w 37"/>
                  <a:gd name="T19" fmla="*/ 16 h 51"/>
                  <a:gd name="T20" fmla="*/ 19 w 37"/>
                  <a:gd name="T21" fmla="*/ 25 h 51"/>
                  <a:gd name="T22" fmla="*/ 29 w 37"/>
                  <a:gd name="T23" fmla="*/ 23 h 51"/>
                  <a:gd name="T24" fmla="*/ 29 w 37"/>
                  <a:gd name="T25" fmla="*/ 4 h 51"/>
                  <a:gd name="T26" fmla="*/ 33 w 37"/>
                  <a:gd name="T27" fmla="*/ 0 h 51"/>
                  <a:gd name="T28" fmla="*/ 37 w 37"/>
                  <a:gd name="T29" fmla="*/ 4 h 51"/>
                  <a:gd name="T30" fmla="*/ 37 w 37"/>
                  <a:gd name="T31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7" h="51">
                    <a:moveTo>
                      <a:pt x="37" y="47"/>
                    </a:moveTo>
                    <a:cubicBezTo>
                      <a:pt x="37" y="49"/>
                      <a:pt x="35" y="51"/>
                      <a:pt x="33" y="51"/>
                    </a:cubicBezTo>
                    <a:cubicBezTo>
                      <a:pt x="31" y="51"/>
                      <a:pt x="29" y="49"/>
                      <a:pt x="29" y="47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5" y="32"/>
                      <a:pt x="21" y="33"/>
                      <a:pt x="17" y="33"/>
                    </a:cubicBezTo>
                    <a:cubicBezTo>
                      <a:pt x="6" y="33"/>
                      <a:pt x="0" y="28"/>
                      <a:pt x="0" y="1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23"/>
                      <a:pt x="13" y="25"/>
                      <a:pt x="19" y="25"/>
                    </a:cubicBezTo>
                    <a:cubicBezTo>
                      <a:pt x="22" y="25"/>
                      <a:pt x="25" y="24"/>
                      <a:pt x="29" y="23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1"/>
                      <a:pt x="31" y="0"/>
                      <a:pt x="33" y="0"/>
                    </a:cubicBezTo>
                    <a:cubicBezTo>
                      <a:pt x="35" y="0"/>
                      <a:pt x="37" y="1"/>
                      <a:pt x="37" y="4"/>
                    </a:cubicBezTo>
                    <a:lnTo>
                      <a:pt x="37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9" name="Freeform 28"/>
              <p:cNvSpPr>
                <a:spLocks noEditPoints="1"/>
              </p:cNvSpPr>
              <p:nvPr/>
            </p:nvSpPr>
            <p:spPr bwMode="auto">
              <a:xfrm>
                <a:off x="907" y="476"/>
                <a:ext cx="57" cy="76"/>
              </a:xfrm>
              <a:custGeom>
                <a:avLst/>
                <a:gdLst>
                  <a:gd name="T0" fmla="*/ 36 w 39"/>
                  <a:gd name="T1" fmla="*/ 29 h 52"/>
                  <a:gd name="T2" fmla="*/ 8 w 39"/>
                  <a:gd name="T3" fmla="*/ 29 h 52"/>
                  <a:gd name="T4" fmla="*/ 8 w 39"/>
                  <a:gd name="T5" fmla="*/ 32 h 52"/>
                  <a:gd name="T6" fmla="*/ 20 w 39"/>
                  <a:gd name="T7" fmla="*/ 45 h 52"/>
                  <a:gd name="T8" fmla="*/ 32 w 39"/>
                  <a:gd name="T9" fmla="*/ 42 h 52"/>
                  <a:gd name="T10" fmla="*/ 37 w 39"/>
                  <a:gd name="T11" fmla="*/ 44 h 52"/>
                  <a:gd name="T12" fmla="*/ 35 w 39"/>
                  <a:gd name="T13" fmla="*/ 49 h 52"/>
                  <a:gd name="T14" fmla="*/ 19 w 39"/>
                  <a:gd name="T15" fmla="*/ 52 h 52"/>
                  <a:gd name="T16" fmla="*/ 0 w 39"/>
                  <a:gd name="T17" fmla="*/ 31 h 52"/>
                  <a:gd name="T18" fmla="*/ 0 w 39"/>
                  <a:gd name="T19" fmla="*/ 22 h 52"/>
                  <a:gd name="T20" fmla="*/ 19 w 39"/>
                  <a:gd name="T21" fmla="*/ 0 h 52"/>
                  <a:gd name="T22" fmla="*/ 39 w 39"/>
                  <a:gd name="T23" fmla="*/ 21 h 52"/>
                  <a:gd name="T24" fmla="*/ 39 w 39"/>
                  <a:gd name="T25" fmla="*/ 25 h 52"/>
                  <a:gd name="T26" fmla="*/ 36 w 39"/>
                  <a:gd name="T27" fmla="*/ 29 h 52"/>
                  <a:gd name="T28" fmla="*/ 30 w 39"/>
                  <a:gd name="T29" fmla="*/ 20 h 52"/>
                  <a:gd name="T30" fmla="*/ 19 w 39"/>
                  <a:gd name="T31" fmla="*/ 7 h 52"/>
                  <a:gd name="T32" fmla="*/ 8 w 39"/>
                  <a:gd name="T33" fmla="*/ 20 h 52"/>
                  <a:gd name="T34" fmla="*/ 8 w 39"/>
                  <a:gd name="T35" fmla="*/ 22 h 52"/>
                  <a:gd name="T36" fmla="*/ 30 w 39"/>
                  <a:gd name="T37" fmla="*/ 22 h 52"/>
                  <a:gd name="T38" fmla="*/ 30 w 39"/>
                  <a:gd name="T39" fmla="*/ 2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9" h="52">
                    <a:moveTo>
                      <a:pt x="36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0"/>
                      <a:pt x="12" y="45"/>
                      <a:pt x="20" y="45"/>
                    </a:cubicBezTo>
                    <a:cubicBezTo>
                      <a:pt x="25" y="45"/>
                      <a:pt x="29" y="44"/>
                      <a:pt x="32" y="42"/>
                    </a:cubicBezTo>
                    <a:cubicBezTo>
                      <a:pt x="34" y="41"/>
                      <a:pt x="36" y="42"/>
                      <a:pt x="37" y="44"/>
                    </a:cubicBezTo>
                    <a:cubicBezTo>
                      <a:pt x="38" y="46"/>
                      <a:pt x="37" y="48"/>
                      <a:pt x="35" y="49"/>
                    </a:cubicBezTo>
                    <a:cubicBezTo>
                      <a:pt x="30" y="51"/>
                      <a:pt x="25" y="52"/>
                      <a:pt x="19" y="52"/>
                    </a:cubicBezTo>
                    <a:cubicBezTo>
                      <a:pt x="5" y="52"/>
                      <a:pt x="0" y="42"/>
                      <a:pt x="0" y="3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5" y="0"/>
                      <a:pt x="19" y="0"/>
                    </a:cubicBezTo>
                    <a:cubicBezTo>
                      <a:pt x="34" y="0"/>
                      <a:pt x="39" y="10"/>
                      <a:pt x="39" y="21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8"/>
                      <a:pt x="38" y="29"/>
                      <a:pt x="36" y="29"/>
                    </a:cubicBezTo>
                    <a:close/>
                    <a:moveTo>
                      <a:pt x="30" y="20"/>
                    </a:moveTo>
                    <a:cubicBezTo>
                      <a:pt x="30" y="12"/>
                      <a:pt x="28" y="7"/>
                      <a:pt x="19" y="7"/>
                    </a:cubicBezTo>
                    <a:cubicBezTo>
                      <a:pt x="12" y="7"/>
                      <a:pt x="8" y="13"/>
                      <a:pt x="8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30" y="22"/>
                      <a:pt x="30" y="22"/>
                      <a:pt x="30" y="22"/>
                    </a:cubicBezTo>
                    <a:lnTo>
                      <a:pt x="30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0" name="Freeform 29"/>
              <p:cNvSpPr>
                <a:spLocks/>
              </p:cNvSpPr>
              <p:nvPr/>
            </p:nvSpPr>
            <p:spPr bwMode="auto">
              <a:xfrm>
                <a:off x="981" y="476"/>
                <a:ext cx="51" cy="76"/>
              </a:xfrm>
              <a:custGeom>
                <a:avLst/>
                <a:gdLst>
                  <a:gd name="T0" fmla="*/ 29 w 35"/>
                  <a:gd name="T1" fmla="*/ 10 h 52"/>
                  <a:gd name="T2" fmla="*/ 20 w 35"/>
                  <a:gd name="T3" fmla="*/ 8 h 52"/>
                  <a:gd name="T4" fmla="*/ 9 w 35"/>
                  <a:gd name="T5" fmla="*/ 22 h 52"/>
                  <a:gd name="T6" fmla="*/ 9 w 35"/>
                  <a:gd name="T7" fmla="*/ 30 h 52"/>
                  <a:gd name="T8" fmla="*/ 20 w 35"/>
                  <a:gd name="T9" fmla="*/ 45 h 52"/>
                  <a:gd name="T10" fmla="*/ 29 w 35"/>
                  <a:gd name="T11" fmla="*/ 43 h 52"/>
                  <a:gd name="T12" fmla="*/ 34 w 35"/>
                  <a:gd name="T13" fmla="*/ 44 h 52"/>
                  <a:gd name="T14" fmla="*/ 32 w 35"/>
                  <a:gd name="T15" fmla="*/ 49 h 52"/>
                  <a:gd name="T16" fmla="*/ 20 w 35"/>
                  <a:gd name="T17" fmla="*/ 52 h 52"/>
                  <a:gd name="T18" fmla="*/ 0 w 35"/>
                  <a:gd name="T19" fmla="*/ 30 h 52"/>
                  <a:gd name="T20" fmla="*/ 0 w 35"/>
                  <a:gd name="T21" fmla="*/ 23 h 52"/>
                  <a:gd name="T22" fmla="*/ 20 w 35"/>
                  <a:gd name="T23" fmla="*/ 0 h 52"/>
                  <a:gd name="T24" fmla="*/ 32 w 35"/>
                  <a:gd name="T25" fmla="*/ 3 h 52"/>
                  <a:gd name="T26" fmla="*/ 34 w 35"/>
                  <a:gd name="T27" fmla="*/ 8 h 52"/>
                  <a:gd name="T28" fmla="*/ 29 w 35"/>
                  <a:gd name="T29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52">
                    <a:moveTo>
                      <a:pt x="29" y="10"/>
                    </a:moveTo>
                    <a:cubicBezTo>
                      <a:pt x="26" y="8"/>
                      <a:pt x="24" y="8"/>
                      <a:pt x="20" y="8"/>
                    </a:cubicBezTo>
                    <a:cubicBezTo>
                      <a:pt x="13" y="8"/>
                      <a:pt x="9" y="14"/>
                      <a:pt x="9" y="22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9" y="39"/>
                      <a:pt x="12" y="45"/>
                      <a:pt x="20" y="45"/>
                    </a:cubicBezTo>
                    <a:cubicBezTo>
                      <a:pt x="23" y="45"/>
                      <a:pt x="26" y="44"/>
                      <a:pt x="29" y="43"/>
                    </a:cubicBezTo>
                    <a:cubicBezTo>
                      <a:pt x="31" y="42"/>
                      <a:pt x="33" y="43"/>
                      <a:pt x="34" y="44"/>
                    </a:cubicBezTo>
                    <a:cubicBezTo>
                      <a:pt x="35" y="46"/>
                      <a:pt x="34" y="48"/>
                      <a:pt x="32" y="49"/>
                    </a:cubicBezTo>
                    <a:cubicBezTo>
                      <a:pt x="28" y="51"/>
                      <a:pt x="24" y="52"/>
                      <a:pt x="20" y="52"/>
                    </a:cubicBezTo>
                    <a:cubicBezTo>
                      <a:pt x="6" y="52"/>
                      <a:pt x="0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1"/>
                      <a:pt x="6" y="0"/>
                      <a:pt x="20" y="0"/>
                    </a:cubicBezTo>
                    <a:cubicBezTo>
                      <a:pt x="24" y="0"/>
                      <a:pt x="29" y="1"/>
                      <a:pt x="32" y="3"/>
                    </a:cubicBezTo>
                    <a:cubicBezTo>
                      <a:pt x="34" y="4"/>
                      <a:pt x="35" y="6"/>
                      <a:pt x="34" y="8"/>
                    </a:cubicBezTo>
                    <a:cubicBezTo>
                      <a:pt x="33" y="10"/>
                      <a:pt x="31" y="11"/>
                      <a:pt x="29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1" name="Freeform 30"/>
              <p:cNvSpPr>
                <a:spLocks/>
              </p:cNvSpPr>
              <p:nvPr/>
            </p:nvSpPr>
            <p:spPr bwMode="auto">
              <a:xfrm>
                <a:off x="1047" y="476"/>
                <a:ext cx="52" cy="76"/>
              </a:xfrm>
              <a:custGeom>
                <a:avLst/>
                <a:gdLst>
                  <a:gd name="T0" fmla="*/ 8 w 36"/>
                  <a:gd name="T1" fmla="*/ 22 h 52"/>
                  <a:gd name="T2" fmla="*/ 14 w 36"/>
                  <a:gd name="T3" fmla="*/ 22 h 52"/>
                  <a:gd name="T4" fmla="*/ 28 w 36"/>
                  <a:gd name="T5" fmla="*/ 3 h 52"/>
                  <a:gd name="T6" fmla="*/ 32 w 36"/>
                  <a:gd name="T7" fmla="*/ 0 h 52"/>
                  <a:gd name="T8" fmla="*/ 36 w 36"/>
                  <a:gd name="T9" fmla="*/ 5 h 52"/>
                  <a:gd name="T10" fmla="*/ 35 w 36"/>
                  <a:gd name="T11" fmla="*/ 7 h 52"/>
                  <a:gd name="T12" fmla="*/ 21 w 36"/>
                  <a:gd name="T13" fmla="*/ 26 h 52"/>
                  <a:gd name="T14" fmla="*/ 36 w 36"/>
                  <a:gd name="T15" fmla="*/ 46 h 52"/>
                  <a:gd name="T16" fmla="*/ 36 w 36"/>
                  <a:gd name="T17" fmla="*/ 48 h 52"/>
                  <a:gd name="T18" fmla="*/ 32 w 36"/>
                  <a:gd name="T19" fmla="*/ 52 h 52"/>
                  <a:gd name="T20" fmla="*/ 28 w 36"/>
                  <a:gd name="T21" fmla="*/ 50 h 52"/>
                  <a:gd name="T22" fmla="*/ 14 w 36"/>
                  <a:gd name="T23" fmla="*/ 30 h 52"/>
                  <a:gd name="T24" fmla="*/ 8 w 36"/>
                  <a:gd name="T25" fmla="*/ 30 h 52"/>
                  <a:gd name="T26" fmla="*/ 8 w 36"/>
                  <a:gd name="T27" fmla="*/ 48 h 52"/>
                  <a:gd name="T28" fmla="*/ 4 w 36"/>
                  <a:gd name="T29" fmla="*/ 52 h 52"/>
                  <a:gd name="T30" fmla="*/ 0 w 36"/>
                  <a:gd name="T31" fmla="*/ 48 h 52"/>
                  <a:gd name="T32" fmla="*/ 0 w 36"/>
                  <a:gd name="T33" fmla="*/ 5 h 52"/>
                  <a:gd name="T34" fmla="*/ 4 w 36"/>
                  <a:gd name="T35" fmla="*/ 1 h 52"/>
                  <a:gd name="T36" fmla="*/ 8 w 36"/>
                  <a:gd name="T37" fmla="*/ 5 h 52"/>
                  <a:gd name="T38" fmla="*/ 8 w 36"/>
                  <a:gd name="T39" fmla="*/ 2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52">
                    <a:moveTo>
                      <a:pt x="8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1"/>
                      <a:pt x="30" y="0"/>
                      <a:pt x="32" y="0"/>
                    </a:cubicBezTo>
                    <a:cubicBezTo>
                      <a:pt x="35" y="0"/>
                      <a:pt x="36" y="3"/>
                      <a:pt x="36" y="5"/>
                    </a:cubicBezTo>
                    <a:cubicBezTo>
                      <a:pt x="36" y="6"/>
                      <a:pt x="36" y="7"/>
                      <a:pt x="35" y="7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6" y="33"/>
                      <a:pt x="31" y="39"/>
                      <a:pt x="36" y="46"/>
                    </a:cubicBezTo>
                    <a:cubicBezTo>
                      <a:pt x="36" y="46"/>
                      <a:pt x="36" y="47"/>
                      <a:pt x="36" y="48"/>
                    </a:cubicBezTo>
                    <a:cubicBezTo>
                      <a:pt x="36" y="50"/>
                      <a:pt x="35" y="52"/>
                      <a:pt x="32" y="52"/>
                    </a:cubicBezTo>
                    <a:cubicBezTo>
                      <a:pt x="30" y="52"/>
                      <a:pt x="29" y="51"/>
                      <a:pt x="28" y="50"/>
                    </a:cubicBezTo>
                    <a:cubicBezTo>
                      <a:pt x="23" y="43"/>
                      <a:pt x="19" y="37"/>
                      <a:pt x="14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50"/>
                      <a:pt x="6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1"/>
                      <a:pt x="4" y="1"/>
                    </a:cubicBezTo>
                    <a:cubicBezTo>
                      <a:pt x="6" y="1"/>
                      <a:pt x="8" y="2"/>
                      <a:pt x="8" y="5"/>
                    </a:cubicBezTo>
                    <a:lnTo>
                      <a:pt x="8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2" name="Freeform 31"/>
              <p:cNvSpPr>
                <a:spLocks noEditPoints="1"/>
              </p:cNvSpPr>
              <p:nvPr/>
            </p:nvSpPr>
            <p:spPr bwMode="auto">
              <a:xfrm>
                <a:off x="1108" y="476"/>
                <a:ext cx="63" cy="76"/>
              </a:xfrm>
              <a:custGeom>
                <a:avLst/>
                <a:gdLst>
                  <a:gd name="T0" fmla="*/ 39 w 43"/>
                  <a:gd name="T1" fmla="*/ 52 h 52"/>
                  <a:gd name="T2" fmla="*/ 34 w 43"/>
                  <a:gd name="T3" fmla="*/ 50 h 52"/>
                  <a:gd name="T4" fmla="*/ 32 w 43"/>
                  <a:gd name="T5" fmla="*/ 47 h 52"/>
                  <a:gd name="T6" fmla="*/ 18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9 w 43"/>
                  <a:gd name="T13" fmla="*/ 22 h 52"/>
                  <a:gd name="T14" fmla="*/ 30 w 43"/>
                  <a:gd name="T15" fmla="*/ 22 h 52"/>
                  <a:gd name="T16" fmla="*/ 30 w 43"/>
                  <a:gd name="T17" fmla="*/ 20 h 52"/>
                  <a:gd name="T18" fmla="*/ 20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4 w 43"/>
                  <a:gd name="T25" fmla="*/ 7 h 52"/>
                  <a:gd name="T26" fmla="*/ 6 w 43"/>
                  <a:gd name="T27" fmla="*/ 4 h 52"/>
                  <a:gd name="T28" fmla="*/ 20 w 43"/>
                  <a:gd name="T29" fmla="*/ 0 h 52"/>
                  <a:gd name="T30" fmla="*/ 39 w 43"/>
                  <a:gd name="T31" fmla="*/ 20 h 52"/>
                  <a:gd name="T32" fmla="*/ 39 w 43"/>
                  <a:gd name="T33" fmla="*/ 39 h 52"/>
                  <a:gd name="T34" fmla="*/ 42 w 43"/>
                  <a:gd name="T35" fmla="*/ 45 h 52"/>
                  <a:gd name="T36" fmla="*/ 43 w 43"/>
                  <a:gd name="T37" fmla="*/ 48 h 52"/>
                  <a:gd name="T38" fmla="*/ 39 w 43"/>
                  <a:gd name="T39" fmla="*/ 52 h 52"/>
                  <a:gd name="T40" fmla="*/ 30 w 43"/>
                  <a:gd name="T41" fmla="*/ 29 h 52"/>
                  <a:gd name="T42" fmla="*/ 19 w 43"/>
                  <a:gd name="T43" fmla="*/ 29 h 52"/>
                  <a:gd name="T44" fmla="*/ 9 w 43"/>
                  <a:gd name="T45" fmla="*/ 37 h 52"/>
                  <a:gd name="T46" fmla="*/ 9 w 43"/>
                  <a:gd name="T47" fmla="*/ 38 h 52"/>
                  <a:gd name="T48" fmla="*/ 19 w 43"/>
                  <a:gd name="T49" fmla="*/ 45 h 52"/>
                  <a:gd name="T50" fmla="*/ 30 w 43"/>
                  <a:gd name="T51" fmla="*/ 35 h 52"/>
                  <a:gd name="T52" fmla="*/ 30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6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5" y="0"/>
                      <a:pt x="39" y="7"/>
                      <a:pt x="39" y="20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2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3" name="Freeform 32"/>
              <p:cNvSpPr>
                <a:spLocks noEditPoints="1"/>
              </p:cNvSpPr>
              <p:nvPr/>
            </p:nvSpPr>
            <p:spPr bwMode="auto">
              <a:xfrm>
                <a:off x="1184" y="477"/>
                <a:ext cx="53" cy="75"/>
              </a:xfrm>
              <a:custGeom>
                <a:avLst/>
                <a:gdLst>
                  <a:gd name="T0" fmla="*/ 36 w 36"/>
                  <a:gd name="T1" fmla="*/ 47 h 51"/>
                  <a:gd name="T2" fmla="*/ 31 w 36"/>
                  <a:gd name="T3" fmla="*/ 51 h 51"/>
                  <a:gd name="T4" fmla="*/ 27 w 36"/>
                  <a:gd name="T5" fmla="*/ 47 h 51"/>
                  <a:gd name="T6" fmla="*/ 27 w 36"/>
                  <a:gd name="T7" fmla="*/ 30 h 51"/>
                  <a:gd name="T8" fmla="*/ 19 w 36"/>
                  <a:gd name="T9" fmla="*/ 30 h 51"/>
                  <a:gd name="T10" fmla="*/ 9 w 36"/>
                  <a:gd name="T11" fmla="*/ 49 h 51"/>
                  <a:gd name="T12" fmla="*/ 5 w 36"/>
                  <a:gd name="T13" fmla="*/ 51 h 51"/>
                  <a:gd name="T14" fmla="*/ 0 w 36"/>
                  <a:gd name="T15" fmla="*/ 47 h 51"/>
                  <a:gd name="T16" fmla="*/ 1 w 36"/>
                  <a:gd name="T17" fmla="*/ 44 h 51"/>
                  <a:gd name="T18" fmla="*/ 10 w 36"/>
                  <a:gd name="T19" fmla="*/ 29 h 51"/>
                  <a:gd name="T20" fmla="*/ 1 w 36"/>
                  <a:gd name="T21" fmla="*/ 16 h 51"/>
                  <a:gd name="T22" fmla="*/ 1 w 36"/>
                  <a:gd name="T23" fmla="*/ 13 h 51"/>
                  <a:gd name="T24" fmla="*/ 18 w 36"/>
                  <a:gd name="T25" fmla="*/ 0 h 51"/>
                  <a:gd name="T26" fmla="*/ 31 w 36"/>
                  <a:gd name="T27" fmla="*/ 0 h 51"/>
                  <a:gd name="T28" fmla="*/ 36 w 36"/>
                  <a:gd name="T29" fmla="*/ 4 h 51"/>
                  <a:gd name="T30" fmla="*/ 36 w 36"/>
                  <a:gd name="T31" fmla="*/ 47 h 51"/>
                  <a:gd name="T32" fmla="*/ 27 w 36"/>
                  <a:gd name="T33" fmla="*/ 23 h 51"/>
                  <a:gd name="T34" fmla="*/ 27 w 36"/>
                  <a:gd name="T35" fmla="*/ 7 h 51"/>
                  <a:gd name="T36" fmla="*/ 18 w 36"/>
                  <a:gd name="T37" fmla="*/ 7 h 51"/>
                  <a:gd name="T38" fmla="*/ 10 w 36"/>
                  <a:gd name="T39" fmla="*/ 14 h 51"/>
                  <a:gd name="T40" fmla="*/ 10 w 36"/>
                  <a:gd name="T41" fmla="*/ 16 h 51"/>
                  <a:gd name="T42" fmla="*/ 18 w 36"/>
                  <a:gd name="T43" fmla="*/ 23 h 51"/>
                  <a:gd name="T44" fmla="*/ 27 w 36"/>
                  <a:gd name="T45" fmla="*/ 2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51">
                    <a:moveTo>
                      <a:pt x="36" y="47"/>
                    </a:moveTo>
                    <a:cubicBezTo>
                      <a:pt x="36" y="49"/>
                      <a:pt x="34" y="51"/>
                      <a:pt x="31" y="51"/>
                    </a:cubicBezTo>
                    <a:cubicBezTo>
                      <a:pt x="29" y="51"/>
                      <a:pt x="27" y="49"/>
                      <a:pt x="27" y="47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6"/>
                      <a:pt x="12" y="43"/>
                      <a:pt x="9" y="49"/>
                    </a:cubicBezTo>
                    <a:cubicBezTo>
                      <a:pt x="8" y="51"/>
                      <a:pt x="6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6"/>
                      <a:pt x="1" y="46"/>
                      <a:pt x="1" y="44"/>
                    </a:cubicBezTo>
                    <a:cubicBezTo>
                      <a:pt x="4" y="39"/>
                      <a:pt x="7" y="34"/>
                      <a:pt x="10" y="29"/>
                    </a:cubicBezTo>
                    <a:cubicBezTo>
                      <a:pt x="4" y="27"/>
                      <a:pt x="1" y="22"/>
                      <a:pt x="1" y="16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6"/>
                      <a:pt x="6" y="0"/>
                      <a:pt x="1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4" y="0"/>
                      <a:pt x="36" y="2"/>
                      <a:pt x="36" y="4"/>
                    </a:cubicBezTo>
                    <a:lnTo>
                      <a:pt x="36" y="47"/>
                    </a:lnTo>
                    <a:close/>
                    <a:moveTo>
                      <a:pt x="27" y="23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1" y="7"/>
                      <a:pt x="10" y="11"/>
                      <a:pt x="10" y="14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9"/>
                      <a:pt x="12" y="23"/>
                      <a:pt x="18" y="23"/>
                    </a:cubicBezTo>
                    <a:lnTo>
                      <a:pt x="2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4" name="Freeform 33"/>
              <p:cNvSpPr>
                <a:spLocks/>
              </p:cNvSpPr>
              <p:nvPr/>
            </p:nvSpPr>
            <p:spPr bwMode="auto">
              <a:xfrm>
                <a:off x="1303" y="477"/>
                <a:ext cx="59" cy="75"/>
              </a:xfrm>
              <a:custGeom>
                <a:avLst/>
                <a:gdLst>
                  <a:gd name="T0" fmla="*/ 8 w 40"/>
                  <a:gd name="T1" fmla="*/ 47 h 51"/>
                  <a:gd name="T2" fmla="*/ 4 w 40"/>
                  <a:gd name="T3" fmla="*/ 51 h 51"/>
                  <a:gd name="T4" fmla="*/ 0 w 40"/>
                  <a:gd name="T5" fmla="*/ 47 h 51"/>
                  <a:gd name="T6" fmla="*/ 0 w 40"/>
                  <a:gd name="T7" fmla="*/ 4 h 51"/>
                  <a:gd name="T8" fmla="*/ 4 w 40"/>
                  <a:gd name="T9" fmla="*/ 0 h 51"/>
                  <a:gd name="T10" fmla="*/ 8 w 40"/>
                  <a:gd name="T11" fmla="*/ 4 h 51"/>
                  <a:gd name="T12" fmla="*/ 8 w 40"/>
                  <a:gd name="T13" fmla="*/ 32 h 51"/>
                  <a:gd name="T14" fmla="*/ 31 w 40"/>
                  <a:gd name="T15" fmla="*/ 7 h 51"/>
                  <a:gd name="T16" fmla="*/ 31 w 40"/>
                  <a:gd name="T17" fmla="*/ 4 h 51"/>
                  <a:gd name="T18" fmla="*/ 36 w 40"/>
                  <a:gd name="T19" fmla="*/ 0 h 51"/>
                  <a:gd name="T20" fmla="*/ 40 w 40"/>
                  <a:gd name="T21" fmla="*/ 4 h 51"/>
                  <a:gd name="T22" fmla="*/ 40 w 40"/>
                  <a:gd name="T23" fmla="*/ 47 h 51"/>
                  <a:gd name="T24" fmla="*/ 36 w 40"/>
                  <a:gd name="T25" fmla="*/ 51 h 51"/>
                  <a:gd name="T26" fmla="*/ 31 w 40"/>
                  <a:gd name="T27" fmla="*/ 47 h 51"/>
                  <a:gd name="T28" fmla="*/ 31 w 40"/>
                  <a:gd name="T29" fmla="*/ 18 h 51"/>
                  <a:gd name="T30" fmla="*/ 8 w 40"/>
                  <a:gd name="T31" fmla="*/ 44 h 51"/>
                  <a:gd name="T32" fmla="*/ 8 w 40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51">
                    <a:moveTo>
                      <a:pt x="8" y="47"/>
                    </a:moveTo>
                    <a:cubicBezTo>
                      <a:pt x="8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8" y="44"/>
                      <a:pt x="8" y="44"/>
                      <a:pt x="8" y="44"/>
                    </a:cubicBezTo>
                    <a:lnTo>
                      <a:pt x="8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5" name="Freeform 34"/>
              <p:cNvSpPr>
                <a:spLocks/>
              </p:cNvSpPr>
              <p:nvPr/>
            </p:nvSpPr>
            <p:spPr bwMode="auto">
              <a:xfrm>
                <a:off x="1384" y="476"/>
                <a:ext cx="56" cy="76"/>
              </a:xfrm>
              <a:custGeom>
                <a:avLst/>
                <a:gdLst>
                  <a:gd name="T0" fmla="*/ 38 w 38"/>
                  <a:gd name="T1" fmla="*/ 48 h 52"/>
                  <a:gd name="T2" fmla="*/ 33 w 38"/>
                  <a:gd name="T3" fmla="*/ 52 h 52"/>
                  <a:gd name="T4" fmla="*/ 29 w 38"/>
                  <a:gd name="T5" fmla="*/ 48 h 52"/>
                  <a:gd name="T6" fmla="*/ 29 w 38"/>
                  <a:gd name="T7" fmla="*/ 29 h 52"/>
                  <a:gd name="T8" fmla="*/ 9 w 38"/>
                  <a:gd name="T9" fmla="*/ 29 h 52"/>
                  <a:gd name="T10" fmla="*/ 9 w 38"/>
                  <a:gd name="T11" fmla="*/ 48 h 52"/>
                  <a:gd name="T12" fmla="*/ 5 w 38"/>
                  <a:gd name="T13" fmla="*/ 52 h 52"/>
                  <a:gd name="T14" fmla="*/ 0 w 38"/>
                  <a:gd name="T15" fmla="*/ 48 h 52"/>
                  <a:gd name="T16" fmla="*/ 0 w 38"/>
                  <a:gd name="T17" fmla="*/ 5 h 52"/>
                  <a:gd name="T18" fmla="*/ 5 w 38"/>
                  <a:gd name="T19" fmla="*/ 0 h 52"/>
                  <a:gd name="T20" fmla="*/ 9 w 38"/>
                  <a:gd name="T21" fmla="*/ 5 h 52"/>
                  <a:gd name="T22" fmla="*/ 9 w 38"/>
                  <a:gd name="T23" fmla="*/ 21 h 52"/>
                  <a:gd name="T24" fmla="*/ 29 w 38"/>
                  <a:gd name="T25" fmla="*/ 21 h 52"/>
                  <a:gd name="T26" fmla="*/ 29 w 38"/>
                  <a:gd name="T27" fmla="*/ 5 h 52"/>
                  <a:gd name="T28" fmla="*/ 33 w 38"/>
                  <a:gd name="T29" fmla="*/ 0 h 52"/>
                  <a:gd name="T30" fmla="*/ 38 w 38"/>
                  <a:gd name="T31" fmla="*/ 5 h 52"/>
                  <a:gd name="T32" fmla="*/ 38 w 38"/>
                  <a:gd name="T33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2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5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6" name="Freeform 35"/>
              <p:cNvSpPr>
                <a:spLocks/>
              </p:cNvSpPr>
              <p:nvPr/>
            </p:nvSpPr>
            <p:spPr bwMode="auto">
              <a:xfrm>
                <a:off x="1462" y="477"/>
                <a:ext cx="58" cy="75"/>
              </a:xfrm>
              <a:custGeom>
                <a:avLst/>
                <a:gdLst>
                  <a:gd name="T0" fmla="*/ 8 w 40"/>
                  <a:gd name="T1" fmla="*/ 47 h 51"/>
                  <a:gd name="T2" fmla="*/ 4 w 40"/>
                  <a:gd name="T3" fmla="*/ 51 h 51"/>
                  <a:gd name="T4" fmla="*/ 0 w 40"/>
                  <a:gd name="T5" fmla="*/ 47 h 51"/>
                  <a:gd name="T6" fmla="*/ 0 w 40"/>
                  <a:gd name="T7" fmla="*/ 4 h 51"/>
                  <a:gd name="T8" fmla="*/ 4 w 40"/>
                  <a:gd name="T9" fmla="*/ 0 h 51"/>
                  <a:gd name="T10" fmla="*/ 8 w 40"/>
                  <a:gd name="T11" fmla="*/ 4 h 51"/>
                  <a:gd name="T12" fmla="*/ 8 w 40"/>
                  <a:gd name="T13" fmla="*/ 32 h 51"/>
                  <a:gd name="T14" fmla="*/ 31 w 40"/>
                  <a:gd name="T15" fmla="*/ 7 h 51"/>
                  <a:gd name="T16" fmla="*/ 31 w 40"/>
                  <a:gd name="T17" fmla="*/ 4 h 51"/>
                  <a:gd name="T18" fmla="*/ 36 w 40"/>
                  <a:gd name="T19" fmla="*/ 0 h 51"/>
                  <a:gd name="T20" fmla="*/ 40 w 40"/>
                  <a:gd name="T21" fmla="*/ 4 h 51"/>
                  <a:gd name="T22" fmla="*/ 40 w 40"/>
                  <a:gd name="T23" fmla="*/ 47 h 51"/>
                  <a:gd name="T24" fmla="*/ 36 w 40"/>
                  <a:gd name="T25" fmla="*/ 51 h 51"/>
                  <a:gd name="T26" fmla="*/ 31 w 40"/>
                  <a:gd name="T27" fmla="*/ 47 h 51"/>
                  <a:gd name="T28" fmla="*/ 31 w 40"/>
                  <a:gd name="T29" fmla="*/ 18 h 51"/>
                  <a:gd name="T30" fmla="*/ 8 w 40"/>
                  <a:gd name="T31" fmla="*/ 44 h 51"/>
                  <a:gd name="T32" fmla="*/ 8 w 40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51">
                    <a:moveTo>
                      <a:pt x="8" y="47"/>
                    </a:moveTo>
                    <a:cubicBezTo>
                      <a:pt x="8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8" y="44"/>
                      <a:pt x="8" y="44"/>
                      <a:pt x="8" y="44"/>
                    </a:cubicBezTo>
                    <a:lnTo>
                      <a:pt x="8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7" name="Freeform 36"/>
              <p:cNvSpPr>
                <a:spLocks/>
              </p:cNvSpPr>
              <p:nvPr/>
            </p:nvSpPr>
            <p:spPr bwMode="auto">
              <a:xfrm>
                <a:off x="1542" y="477"/>
                <a:ext cx="71" cy="99"/>
              </a:xfrm>
              <a:custGeom>
                <a:avLst/>
                <a:gdLst>
                  <a:gd name="T0" fmla="*/ 40 w 48"/>
                  <a:gd name="T1" fmla="*/ 51 h 67"/>
                  <a:gd name="T2" fmla="*/ 4 w 48"/>
                  <a:gd name="T3" fmla="*/ 51 h 67"/>
                  <a:gd name="T4" fmla="*/ 0 w 48"/>
                  <a:gd name="T5" fmla="*/ 47 h 67"/>
                  <a:gd name="T6" fmla="*/ 0 w 48"/>
                  <a:gd name="T7" fmla="*/ 4 h 67"/>
                  <a:gd name="T8" fmla="*/ 5 w 48"/>
                  <a:gd name="T9" fmla="*/ 0 h 67"/>
                  <a:gd name="T10" fmla="*/ 9 w 48"/>
                  <a:gd name="T11" fmla="*/ 4 h 67"/>
                  <a:gd name="T12" fmla="*/ 9 w 48"/>
                  <a:gd name="T13" fmla="*/ 43 h 67"/>
                  <a:gd name="T14" fmla="*/ 30 w 48"/>
                  <a:gd name="T15" fmla="*/ 43 h 67"/>
                  <a:gd name="T16" fmla="*/ 30 w 48"/>
                  <a:gd name="T17" fmla="*/ 4 h 67"/>
                  <a:gd name="T18" fmla="*/ 35 w 48"/>
                  <a:gd name="T19" fmla="*/ 0 h 67"/>
                  <a:gd name="T20" fmla="*/ 39 w 48"/>
                  <a:gd name="T21" fmla="*/ 4 h 67"/>
                  <a:gd name="T22" fmla="*/ 39 w 48"/>
                  <a:gd name="T23" fmla="*/ 43 h 67"/>
                  <a:gd name="T24" fmla="*/ 44 w 48"/>
                  <a:gd name="T25" fmla="*/ 43 h 67"/>
                  <a:gd name="T26" fmla="*/ 48 w 48"/>
                  <a:gd name="T27" fmla="*/ 46 h 67"/>
                  <a:gd name="T28" fmla="*/ 48 w 48"/>
                  <a:gd name="T29" fmla="*/ 63 h 67"/>
                  <a:gd name="T30" fmla="*/ 44 w 48"/>
                  <a:gd name="T31" fmla="*/ 67 h 67"/>
                  <a:gd name="T32" fmla="*/ 40 w 48"/>
                  <a:gd name="T33" fmla="*/ 63 h 67"/>
                  <a:gd name="T34" fmla="*/ 40 w 48"/>
                  <a:gd name="T35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67">
                    <a:moveTo>
                      <a:pt x="40" y="51"/>
                    </a:move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32" y="0"/>
                      <a:pt x="35" y="0"/>
                    </a:cubicBezTo>
                    <a:cubicBezTo>
                      <a:pt x="37" y="0"/>
                      <a:pt x="39" y="1"/>
                      <a:pt x="39" y="4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6" y="43"/>
                      <a:pt x="48" y="44"/>
                      <a:pt x="48" y="46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5"/>
                      <a:pt x="46" y="67"/>
                      <a:pt x="44" y="67"/>
                    </a:cubicBezTo>
                    <a:cubicBezTo>
                      <a:pt x="41" y="67"/>
                      <a:pt x="40" y="65"/>
                      <a:pt x="40" y="63"/>
                    </a:cubicBezTo>
                    <a:lnTo>
                      <a:pt x="40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8" name="Freeform 37"/>
              <p:cNvSpPr>
                <a:spLocks/>
              </p:cNvSpPr>
              <p:nvPr/>
            </p:nvSpPr>
            <p:spPr bwMode="auto">
              <a:xfrm>
                <a:off x="1626" y="477"/>
                <a:ext cx="58" cy="75"/>
              </a:xfrm>
              <a:custGeom>
                <a:avLst/>
                <a:gdLst>
                  <a:gd name="T0" fmla="*/ 9 w 40"/>
                  <a:gd name="T1" fmla="*/ 47 h 51"/>
                  <a:gd name="T2" fmla="*/ 4 w 40"/>
                  <a:gd name="T3" fmla="*/ 51 h 51"/>
                  <a:gd name="T4" fmla="*/ 0 w 40"/>
                  <a:gd name="T5" fmla="*/ 47 h 51"/>
                  <a:gd name="T6" fmla="*/ 0 w 40"/>
                  <a:gd name="T7" fmla="*/ 4 h 51"/>
                  <a:gd name="T8" fmla="*/ 4 w 40"/>
                  <a:gd name="T9" fmla="*/ 0 h 51"/>
                  <a:gd name="T10" fmla="*/ 9 w 40"/>
                  <a:gd name="T11" fmla="*/ 4 h 51"/>
                  <a:gd name="T12" fmla="*/ 9 w 40"/>
                  <a:gd name="T13" fmla="*/ 32 h 51"/>
                  <a:gd name="T14" fmla="*/ 31 w 40"/>
                  <a:gd name="T15" fmla="*/ 7 h 51"/>
                  <a:gd name="T16" fmla="*/ 31 w 40"/>
                  <a:gd name="T17" fmla="*/ 4 h 51"/>
                  <a:gd name="T18" fmla="*/ 36 w 40"/>
                  <a:gd name="T19" fmla="*/ 0 h 51"/>
                  <a:gd name="T20" fmla="*/ 40 w 40"/>
                  <a:gd name="T21" fmla="*/ 4 h 51"/>
                  <a:gd name="T22" fmla="*/ 40 w 40"/>
                  <a:gd name="T23" fmla="*/ 47 h 51"/>
                  <a:gd name="T24" fmla="*/ 36 w 40"/>
                  <a:gd name="T25" fmla="*/ 51 h 51"/>
                  <a:gd name="T26" fmla="*/ 31 w 40"/>
                  <a:gd name="T27" fmla="*/ 47 h 51"/>
                  <a:gd name="T28" fmla="*/ 31 w 40"/>
                  <a:gd name="T29" fmla="*/ 18 h 51"/>
                  <a:gd name="T30" fmla="*/ 9 w 40"/>
                  <a:gd name="T31" fmla="*/ 44 h 51"/>
                  <a:gd name="T32" fmla="*/ 9 w 40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51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9" name="Freeform 38"/>
              <p:cNvSpPr>
                <a:spLocks noEditPoints="1"/>
              </p:cNvSpPr>
              <p:nvPr/>
            </p:nvSpPr>
            <p:spPr bwMode="auto">
              <a:xfrm>
                <a:off x="1702" y="476"/>
                <a:ext cx="63" cy="76"/>
              </a:xfrm>
              <a:custGeom>
                <a:avLst/>
                <a:gdLst>
                  <a:gd name="T0" fmla="*/ 38 w 43"/>
                  <a:gd name="T1" fmla="*/ 52 h 52"/>
                  <a:gd name="T2" fmla="*/ 33 w 43"/>
                  <a:gd name="T3" fmla="*/ 50 h 52"/>
                  <a:gd name="T4" fmla="*/ 31 w 43"/>
                  <a:gd name="T5" fmla="*/ 47 h 52"/>
                  <a:gd name="T6" fmla="*/ 17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8 w 43"/>
                  <a:gd name="T13" fmla="*/ 22 h 52"/>
                  <a:gd name="T14" fmla="*/ 30 w 43"/>
                  <a:gd name="T15" fmla="*/ 22 h 52"/>
                  <a:gd name="T16" fmla="*/ 30 w 43"/>
                  <a:gd name="T17" fmla="*/ 20 h 52"/>
                  <a:gd name="T18" fmla="*/ 19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3 w 43"/>
                  <a:gd name="T25" fmla="*/ 7 h 52"/>
                  <a:gd name="T26" fmla="*/ 5 w 43"/>
                  <a:gd name="T27" fmla="*/ 4 h 52"/>
                  <a:gd name="T28" fmla="*/ 20 w 43"/>
                  <a:gd name="T29" fmla="*/ 0 h 52"/>
                  <a:gd name="T30" fmla="*/ 38 w 43"/>
                  <a:gd name="T31" fmla="*/ 20 h 52"/>
                  <a:gd name="T32" fmla="*/ 38 w 43"/>
                  <a:gd name="T33" fmla="*/ 39 h 52"/>
                  <a:gd name="T34" fmla="*/ 41 w 43"/>
                  <a:gd name="T35" fmla="*/ 45 h 52"/>
                  <a:gd name="T36" fmla="*/ 43 w 43"/>
                  <a:gd name="T37" fmla="*/ 48 h 52"/>
                  <a:gd name="T38" fmla="*/ 38 w 43"/>
                  <a:gd name="T39" fmla="*/ 52 h 52"/>
                  <a:gd name="T40" fmla="*/ 30 w 43"/>
                  <a:gd name="T41" fmla="*/ 29 h 52"/>
                  <a:gd name="T42" fmla="*/ 19 w 43"/>
                  <a:gd name="T43" fmla="*/ 29 h 52"/>
                  <a:gd name="T44" fmla="*/ 8 w 43"/>
                  <a:gd name="T45" fmla="*/ 37 h 52"/>
                  <a:gd name="T46" fmla="*/ 8 w 43"/>
                  <a:gd name="T47" fmla="*/ 38 h 52"/>
                  <a:gd name="T48" fmla="*/ 19 w 43"/>
                  <a:gd name="T49" fmla="*/ 45 h 52"/>
                  <a:gd name="T50" fmla="*/ 30 w 43"/>
                  <a:gd name="T51" fmla="*/ 35 h 52"/>
                  <a:gd name="T52" fmla="*/ 30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8" y="52"/>
                    </a:moveTo>
                    <a:cubicBezTo>
                      <a:pt x="37" y="52"/>
                      <a:pt x="34" y="51"/>
                      <a:pt x="33" y="50"/>
                    </a:cubicBezTo>
                    <a:cubicBezTo>
                      <a:pt x="32" y="49"/>
                      <a:pt x="32" y="48"/>
                      <a:pt x="31" y="47"/>
                    </a:cubicBezTo>
                    <a:cubicBezTo>
                      <a:pt x="28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5" y="22"/>
                      <a:pt x="18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19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8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8" y="7"/>
                      <a:pt x="38" y="20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8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8" y="33"/>
                      <a:pt x="8" y="37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42"/>
                      <a:pt x="11" y="45"/>
                      <a:pt x="19" y="45"/>
                    </a:cubicBezTo>
                    <a:cubicBezTo>
                      <a:pt x="25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60" name="Freeform 39"/>
              <p:cNvSpPr>
                <a:spLocks/>
              </p:cNvSpPr>
              <p:nvPr/>
            </p:nvSpPr>
            <p:spPr bwMode="auto">
              <a:xfrm>
                <a:off x="1772" y="477"/>
                <a:ext cx="59" cy="77"/>
              </a:xfrm>
              <a:custGeom>
                <a:avLst/>
                <a:gdLst>
                  <a:gd name="T0" fmla="*/ 36 w 40"/>
                  <a:gd name="T1" fmla="*/ 0 h 52"/>
                  <a:gd name="T2" fmla="*/ 40 w 40"/>
                  <a:gd name="T3" fmla="*/ 4 h 52"/>
                  <a:gd name="T4" fmla="*/ 36 w 40"/>
                  <a:gd name="T5" fmla="*/ 7 h 52"/>
                  <a:gd name="T6" fmla="*/ 24 w 40"/>
                  <a:gd name="T7" fmla="*/ 7 h 52"/>
                  <a:gd name="T8" fmla="*/ 24 w 40"/>
                  <a:gd name="T9" fmla="*/ 47 h 52"/>
                  <a:gd name="T10" fmla="*/ 20 w 40"/>
                  <a:gd name="T11" fmla="*/ 52 h 52"/>
                  <a:gd name="T12" fmla="*/ 15 w 40"/>
                  <a:gd name="T13" fmla="*/ 47 h 52"/>
                  <a:gd name="T14" fmla="*/ 15 w 40"/>
                  <a:gd name="T15" fmla="*/ 7 h 52"/>
                  <a:gd name="T16" fmla="*/ 3 w 40"/>
                  <a:gd name="T17" fmla="*/ 7 h 52"/>
                  <a:gd name="T18" fmla="*/ 0 w 40"/>
                  <a:gd name="T19" fmla="*/ 4 h 52"/>
                  <a:gd name="T20" fmla="*/ 3 w 40"/>
                  <a:gd name="T21" fmla="*/ 0 h 52"/>
                  <a:gd name="T22" fmla="*/ 36 w 40"/>
                  <a:gd name="T2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52">
                    <a:moveTo>
                      <a:pt x="36" y="0"/>
                    </a:moveTo>
                    <a:cubicBezTo>
                      <a:pt x="38" y="0"/>
                      <a:pt x="40" y="2"/>
                      <a:pt x="40" y="4"/>
                    </a:cubicBezTo>
                    <a:cubicBezTo>
                      <a:pt x="40" y="6"/>
                      <a:pt x="38" y="7"/>
                      <a:pt x="36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50"/>
                      <a:pt x="22" y="52"/>
                      <a:pt x="20" y="52"/>
                    </a:cubicBezTo>
                    <a:cubicBezTo>
                      <a:pt x="17" y="52"/>
                      <a:pt x="15" y="50"/>
                      <a:pt x="15" y="4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61" name="Freeform 40"/>
              <p:cNvSpPr>
                <a:spLocks/>
              </p:cNvSpPr>
              <p:nvPr/>
            </p:nvSpPr>
            <p:spPr bwMode="auto">
              <a:xfrm>
                <a:off x="1843" y="477"/>
                <a:ext cx="60" cy="75"/>
              </a:xfrm>
              <a:custGeom>
                <a:avLst/>
                <a:gdLst>
                  <a:gd name="T0" fmla="*/ 9 w 41"/>
                  <a:gd name="T1" fmla="*/ 47 h 51"/>
                  <a:gd name="T2" fmla="*/ 4 w 41"/>
                  <a:gd name="T3" fmla="*/ 51 h 51"/>
                  <a:gd name="T4" fmla="*/ 0 w 41"/>
                  <a:gd name="T5" fmla="*/ 47 h 51"/>
                  <a:gd name="T6" fmla="*/ 0 w 41"/>
                  <a:gd name="T7" fmla="*/ 4 h 51"/>
                  <a:gd name="T8" fmla="*/ 4 w 41"/>
                  <a:gd name="T9" fmla="*/ 0 h 51"/>
                  <a:gd name="T10" fmla="*/ 9 w 41"/>
                  <a:gd name="T11" fmla="*/ 4 h 51"/>
                  <a:gd name="T12" fmla="*/ 9 w 41"/>
                  <a:gd name="T13" fmla="*/ 32 h 51"/>
                  <a:gd name="T14" fmla="*/ 32 w 41"/>
                  <a:gd name="T15" fmla="*/ 7 h 51"/>
                  <a:gd name="T16" fmla="*/ 32 w 41"/>
                  <a:gd name="T17" fmla="*/ 4 h 51"/>
                  <a:gd name="T18" fmla="*/ 36 w 41"/>
                  <a:gd name="T19" fmla="*/ 0 h 51"/>
                  <a:gd name="T20" fmla="*/ 41 w 41"/>
                  <a:gd name="T21" fmla="*/ 4 h 51"/>
                  <a:gd name="T22" fmla="*/ 41 w 41"/>
                  <a:gd name="T23" fmla="*/ 47 h 51"/>
                  <a:gd name="T24" fmla="*/ 36 w 41"/>
                  <a:gd name="T25" fmla="*/ 51 h 51"/>
                  <a:gd name="T26" fmla="*/ 32 w 41"/>
                  <a:gd name="T27" fmla="*/ 47 h 51"/>
                  <a:gd name="T28" fmla="*/ 32 w 41"/>
                  <a:gd name="T29" fmla="*/ 18 h 51"/>
                  <a:gd name="T30" fmla="*/ 9 w 41"/>
                  <a:gd name="T31" fmla="*/ 44 h 51"/>
                  <a:gd name="T32" fmla="*/ 9 w 41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1" h="51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1"/>
                      <a:pt x="34" y="0"/>
                      <a:pt x="36" y="0"/>
                    </a:cubicBezTo>
                    <a:cubicBezTo>
                      <a:pt x="39" y="0"/>
                      <a:pt x="41" y="1"/>
                      <a:pt x="41" y="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9"/>
                      <a:pt x="39" y="51"/>
                      <a:pt x="36" y="51"/>
                    </a:cubicBezTo>
                    <a:cubicBezTo>
                      <a:pt x="34" y="51"/>
                      <a:pt x="32" y="49"/>
                      <a:pt x="32" y="4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62" name="Freeform 41"/>
              <p:cNvSpPr>
                <a:spLocks noEditPoints="1"/>
              </p:cNvSpPr>
              <p:nvPr/>
            </p:nvSpPr>
            <p:spPr bwMode="auto">
              <a:xfrm>
                <a:off x="1924" y="477"/>
                <a:ext cx="52" cy="75"/>
              </a:xfrm>
              <a:custGeom>
                <a:avLst/>
                <a:gdLst>
                  <a:gd name="T0" fmla="*/ 5 w 36"/>
                  <a:gd name="T1" fmla="*/ 51 h 51"/>
                  <a:gd name="T2" fmla="*/ 0 w 36"/>
                  <a:gd name="T3" fmla="*/ 46 h 51"/>
                  <a:gd name="T4" fmla="*/ 0 w 36"/>
                  <a:gd name="T5" fmla="*/ 4 h 51"/>
                  <a:gd name="T6" fmla="*/ 5 w 36"/>
                  <a:gd name="T7" fmla="*/ 0 h 51"/>
                  <a:gd name="T8" fmla="*/ 19 w 36"/>
                  <a:gd name="T9" fmla="*/ 0 h 51"/>
                  <a:gd name="T10" fmla="*/ 34 w 36"/>
                  <a:gd name="T11" fmla="*/ 13 h 51"/>
                  <a:gd name="T12" fmla="*/ 34 w 36"/>
                  <a:gd name="T13" fmla="*/ 15 h 51"/>
                  <a:gd name="T14" fmla="*/ 29 w 36"/>
                  <a:gd name="T15" fmla="*/ 24 h 51"/>
                  <a:gd name="T16" fmla="*/ 36 w 36"/>
                  <a:gd name="T17" fmla="*/ 35 h 51"/>
                  <a:gd name="T18" fmla="*/ 36 w 36"/>
                  <a:gd name="T19" fmla="*/ 37 h 51"/>
                  <a:gd name="T20" fmla="*/ 20 w 36"/>
                  <a:gd name="T21" fmla="*/ 51 h 51"/>
                  <a:gd name="T22" fmla="*/ 5 w 36"/>
                  <a:gd name="T23" fmla="*/ 51 h 51"/>
                  <a:gd name="T24" fmla="*/ 9 w 36"/>
                  <a:gd name="T25" fmla="*/ 7 h 51"/>
                  <a:gd name="T26" fmla="*/ 9 w 36"/>
                  <a:gd name="T27" fmla="*/ 21 h 51"/>
                  <a:gd name="T28" fmla="*/ 17 w 36"/>
                  <a:gd name="T29" fmla="*/ 21 h 51"/>
                  <a:gd name="T30" fmla="*/ 26 w 36"/>
                  <a:gd name="T31" fmla="*/ 15 h 51"/>
                  <a:gd name="T32" fmla="*/ 26 w 36"/>
                  <a:gd name="T33" fmla="*/ 14 h 51"/>
                  <a:gd name="T34" fmla="*/ 18 w 36"/>
                  <a:gd name="T35" fmla="*/ 7 h 51"/>
                  <a:gd name="T36" fmla="*/ 9 w 36"/>
                  <a:gd name="T37" fmla="*/ 7 h 51"/>
                  <a:gd name="T38" fmla="*/ 9 w 36"/>
                  <a:gd name="T39" fmla="*/ 29 h 51"/>
                  <a:gd name="T40" fmla="*/ 9 w 36"/>
                  <a:gd name="T41" fmla="*/ 43 h 51"/>
                  <a:gd name="T42" fmla="*/ 20 w 36"/>
                  <a:gd name="T43" fmla="*/ 43 h 51"/>
                  <a:gd name="T44" fmla="*/ 28 w 36"/>
                  <a:gd name="T45" fmla="*/ 37 h 51"/>
                  <a:gd name="T46" fmla="*/ 28 w 36"/>
                  <a:gd name="T47" fmla="*/ 35 h 51"/>
                  <a:gd name="T48" fmla="*/ 19 w 36"/>
                  <a:gd name="T49" fmla="*/ 29 h 51"/>
                  <a:gd name="T50" fmla="*/ 9 w 36"/>
                  <a:gd name="T51" fmla="*/ 2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51">
                    <a:moveTo>
                      <a:pt x="5" y="51"/>
                    </a:moveTo>
                    <a:cubicBezTo>
                      <a:pt x="2" y="51"/>
                      <a:pt x="0" y="49"/>
                      <a:pt x="0" y="4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0" y="0"/>
                      <a:pt x="34" y="6"/>
                      <a:pt x="34" y="13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8"/>
                      <a:pt x="33" y="22"/>
                      <a:pt x="29" y="24"/>
                    </a:cubicBezTo>
                    <a:cubicBezTo>
                      <a:pt x="35" y="27"/>
                      <a:pt x="36" y="31"/>
                      <a:pt x="36" y="35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45"/>
                      <a:pt x="32" y="51"/>
                      <a:pt x="20" y="51"/>
                    </a:cubicBezTo>
                    <a:lnTo>
                      <a:pt x="5" y="51"/>
                    </a:lnTo>
                    <a:close/>
                    <a:moveTo>
                      <a:pt x="9" y="7"/>
                    </a:moveTo>
                    <a:cubicBezTo>
                      <a:pt x="9" y="21"/>
                      <a:pt x="9" y="21"/>
                      <a:pt x="9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23" y="21"/>
                      <a:pt x="26" y="19"/>
                      <a:pt x="26" y="15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0"/>
                      <a:pt x="24" y="7"/>
                      <a:pt x="18" y="7"/>
                    </a:cubicBezTo>
                    <a:lnTo>
                      <a:pt x="9" y="7"/>
                    </a:lnTo>
                    <a:close/>
                    <a:moveTo>
                      <a:pt x="9" y="29"/>
                    </a:moveTo>
                    <a:cubicBezTo>
                      <a:pt x="9" y="43"/>
                      <a:pt x="9" y="43"/>
                      <a:pt x="9" y="43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6" y="43"/>
                      <a:pt x="28" y="41"/>
                      <a:pt x="28" y="37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28" y="31"/>
                      <a:pt x="25" y="29"/>
                      <a:pt x="19" y="29"/>
                    </a:cubicBezTo>
                    <a:lnTo>
                      <a:pt x="9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63" name="Freeform 42"/>
              <p:cNvSpPr>
                <a:spLocks noEditPoints="1"/>
              </p:cNvSpPr>
              <p:nvPr/>
            </p:nvSpPr>
            <p:spPr bwMode="auto">
              <a:xfrm>
                <a:off x="1991" y="476"/>
                <a:ext cx="63" cy="76"/>
              </a:xfrm>
              <a:custGeom>
                <a:avLst/>
                <a:gdLst>
                  <a:gd name="T0" fmla="*/ 39 w 43"/>
                  <a:gd name="T1" fmla="*/ 52 h 52"/>
                  <a:gd name="T2" fmla="*/ 34 w 43"/>
                  <a:gd name="T3" fmla="*/ 50 h 52"/>
                  <a:gd name="T4" fmla="*/ 32 w 43"/>
                  <a:gd name="T5" fmla="*/ 47 h 52"/>
                  <a:gd name="T6" fmla="*/ 18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9 w 43"/>
                  <a:gd name="T13" fmla="*/ 22 h 52"/>
                  <a:gd name="T14" fmla="*/ 30 w 43"/>
                  <a:gd name="T15" fmla="*/ 22 h 52"/>
                  <a:gd name="T16" fmla="*/ 30 w 43"/>
                  <a:gd name="T17" fmla="*/ 20 h 52"/>
                  <a:gd name="T18" fmla="*/ 20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4 w 43"/>
                  <a:gd name="T25" fmla="*/ 7 h 52"/>
                  <a:gd name="T26" fmla="*/ 5 w 43"/>
                  <a:gd name="T27" fmla="*/ 4 h 52"/>
                  <a:gd name="T28" fmla="*/ 20 w 43"/>
                  <a:gd name="T29" fmla="*/ 0 h 52"/>
                  <a:gd name="T30" fmla="*/ 39 w 43"/>
                  <a:gd name="T31" fmla="*/ 20 h 52"/>
                  <a:gd name="T32" fmla="*/ 39 w 43"/>
                  <a:gd name="T33" fmla="*/ 39 h 52"/>
                  <a:gd name="T34" fmla="*/ 41 w 43"/>
                  <a:gd name="T35" fmla="*/ 45 h 52"/>
                  <a:gd name="T36" fmla="*/ 43 w 43"/>
                  <a:gd name="T37" fmla="*/ 48 h 52"/>
                  <a:gd name="T38" fmla="*/ 39 w 43"/>
                  <a:gd name="T39" fmla="*/ 52 h 52"/>
                  <a:gd name="T40" fmla="*/ 30 w 43"/>
                  <a:gd name="T41" fmla="*/ 29 h 52"/>
                  <a:gd name="T42" fmla="*/ 19 w 43"/>
                  <a:gd name="T43" fmla="*/ 29 h 52"/>
                  <a:gd name="T44" fmla="*/ 9 w 43"/>
                  <a:gd name="T45" fmla="*/ 37 h 52"/>
                  <a:gd name="T46" fmla="*/ 9 w 43"/>
                  <a:gd name="T47" fmla="*/ 38 h 52"/>
                  <a:gd name="T48" fmla="*/ 19 w 43"/>
                  <a:gd name="T49" fmla="*/ 45 h 52"/>
                  <a:gd name="T50" fmla="*/ 30 w 43"/>
                  <a:gd name="T51" fmla="*/ 35 h 52"/>
                  <a:gd name="T52" fmla="*/ 30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5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4" y="0"/>
                      <a:pt x="39" y="7"/>
                      <a:pt x="39" y="20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1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</p:grpSp>
        <p:grpSp>
          <p:nvGrpSpPr>
            <p:cNvPr id="103" name="Group 45"/>
            <p:cNvGrpSpPr>
              <a:grpSpLocks noChangeAspect="1"/>
            </p:cNvGrpSpPr>
            <p:nvPr/>
          </p:nvGrpSpPr>
          <p:grpSpPr bwMode="auto">
            <a:xfrm>
              <a:off x="288925" y="1169988"/>
              <a:ext cx="1320800" cy="107950"/>
              <a:chOff x="182" y="737"/>
              <a:chExt cx="832" cy="68"/>
            </a:xfrm>
            <a:solidFill>
              <a:srgbClr val="F75931"/>
            </a:solidFill>
          </p:grpSpPr>
          <p:sp>
            <p:nvSpPr>
              <p:cNvPr id="104" name="Freeform 46"/>
              <p:cNvSpPr>
                <a:spLocks/>
              </p:cNvSpPr>
              <p:nvPr/>
            </p:nvSpPr>
            <p:spPr bwMode="auto">
              <a:xfrm>
                <a:off x="182" y="737"/>
                <a:ext cx="38" cy="55"/>
              </a:xfrm>
              <a:custGeom>
                <a:avLst/>
                <a:gdLst>
                  <a:gd name="T0" fmla="*/ 24 w 27"/>
                  <a:gd name="T1" fmla="*/ 39 h 39"/>
                  <a:gd name="T2" fmla="*/ 22 w 27"/>
                  <a:gd name="T3" fmla="*/ 36 h 39"/>
                  <a:gd name="T4" fmla="*/ 22 w 27"/>
                  <a:gd name="T5" fmla="*/ 4 h 39"/>
                  <a:gd name="T6" fmla="*/ 5 w 27"/>
                  <a:gd name="T7" fmla="*/ 4 h 39"/>
                  <a:gd name="T8" fmla="*/ 5 w 27"/>
                  <a:gd name="T9" fmla="*/ 36 h 39"/>
                  <a:gd name="T10" fmla="*/ 2 w 27"/>
                  <a:gd name="T11" fmla="*/ 39 h 39"/>
                  <a:gd name="T12" fmla="*/ 0 w 27"/>
                  <a:gd name="T13" fmla="*/ 36 h 39"/>
                  <a:gd name="T14" fmla="*/ 0 w 27"/>
                  <a:gd name="T15" fmla="*/ 2 h 39"/>
                  <a:gd name="T16" fmla="*/ 2 w 27"/>
                  <a:gd name="T17" fmla="*/ 0 h 39"/>
                  <a:gd name="T18" fmla="*/ 24 w 27"/>
                  <a:gd name="T19" fmla="*/ 0 h 39"/>
                  <a:gd name="T20" fmla="*/ 27 w 27"/>
                  <a:gd name="T21" fmla="*/ 2 h 39"/>
                  <a:gd name="T22" fmla="*/ 27 w 27"/>
                  <a:gd name="T23" fmla="*/ 36 h 39"/>
                  <a:gd name="T24" fmla="*/ 24 w 27"/>
                  <a:gd name="T25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7" h="39">
                    <a:moveTo>
                      <a:pt x="24" y="39"/>
                    </a:moveTo>
                    <a:cubicBezTo>
                      <a:pt x="23" y="39"/>
                      <a:pt x="22" y="38"/>
                      <a:pt x="22" y="36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5" y="38"/>
                      <a:pt x="4" y="39"/>
                      <a:pt x="2" y="39"/>
                    </a:cubicBezTo>
                    <a:cubicBezTo>
                      <a:pt x="1" y="39"/>
                      <a:pt x="0" y="38"/>
                      <a:pt x="0" y="3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0"/>
                      <a:pt x="27" y="1"/>
                      <a:pt x="27" y="2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8"/>
                      <a:pt x="26" y="39"/>
                      <a:pt x="24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05" name="Freeform 47"/>
              <p:cNvSpPr>
                <a:spLocks noEditPoints="1"/>
              </p:cNvSpPr>
              <p:nvPr/>
            </p:nvSpPr>
            <p:spPr bwMode="auto">
              <a:xfrm>
                <a:off x="229" y="753"/>
                <a:ext cx="32" cy="52"/>
              </a:xfrm>
              <a:custGeom>
                <a:avLst/>
                <a:gdLst>
                  <a:gd name="T0" fmla="*/ 13 w 23"/>
                  <a:gd name="T1" fmla="*/ 28 h 37"/>
                  <a:gd name="T2" fmla="*/ 7 w 23"/>
                  <a:gd name="T3" fmla="*/ 25 h 37"/>
                  <a:gd name="T4" fmla="*/ 7 w 23"/>
                  <a:gd name="T5" fmla="*/ 35 h 37"/>
                  <a:gd name="T6" fmla="*/ 5 w 23"/>
                  <a:gd name="T7" fmla="*/ 37 h 37"/>
                  <a:gd name="T8" fmla="*/ 2 w 23"/>
                  <a:gd name="T9" fmla="*/ 35 h 37"/>
                  <a:gd name="T10" fmla="*/ 2 w 23"/>
                  <a:gd name="T11" fmla="*/ 7 h 37"/>
                  <a:gd name="T12" fmla="*/ 1 w 23"/>
                  <a:gd name="T13" fmla="*/ 4 h 37"/>
                  <a:gd name="T14" fmla="*/ 0 w 23"/>
                  <a:gd name="T15" fmla="*/ 2 h 37"/>
                  <a:gd name="T16" fmla="*/ 2 w 23"/>
                  <a:gd name="T17" fmla="*/ 0 h 37"/>
                  <a:gd name="T18" fmla="*/ 5 w 23"/>
                  <a:gd name="T19" fmla="*/ 1 h 37"/>
                  <a:gd name="T20" fmla="*/ 6 w 23"/>
                  <a:gd name="T21" fmla="*/ 3 h 37"/>
                  <a:gd name="T22" fmla="*/ 13 w 23"/>
                  <a:gd name="T23" fmla="*/ 0 h 37"/>
                  <a:gd name="T24" fmla="*/ 23 w 23"/>
                  <a:gd name="T25" fmla="*/ 11 h 37"/>
                  <a:gd name="T26" fmla="*/ 23 w 23"/>
                  <a:gd name="T27" fmla="*/ 16 h 37"/>
                  <a:gd name="T28" fmla="*/ 13 w 23"/>
                  <a:gd name="T29" fmla="*/ 28 h 37"/>
                  <a:gd name="T30" fmla="*/ 18 w 23"/>
                  <a:gd name="T31" fmla="*/ 11 h 37"/>
                  <a:gd name="T32" fmla="*/ 12 w 23"/>
                  <a:gd name="T33" fmla="*/ 4 h 37"/>
                  <a:gd name="T34" fmla="*/ 7 w 23"/>
                  <a:gd name="T35" fmla="*/ 6 h 37"/>
                  <a:gd name="T36" fmla="*/ 7 w 23"/>
                  <a:gd name="T37" fmla="*/ 21 h 37"/>
                  <a:gd name="T38" fmla="*/ 12 w 23"/>
                  <a:gd name="T39" fmla="*/ 24 h 37"/>
                  <a:gd name="T40" fmla="*/ 18 w 23"/>
                  <a:gd name="T41" fmla="*/ 16 h 37"/>
                  <a:gd name="T42" fmla="*/ 18 w 23"/>
                  <a:gd name="T43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" h="37">
                    <a:moveTo>
                      <a:pt x="13" y="28"/>
                    </a:moveTo>
                    <a:cubicBezTo>
                      <a:pt x="11" y="28"/>
                      <a:pt x="9" y="27"/>
                      <a:pt x="7" y="2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6"/>
                      <a:pt x="6" y="37"/>
                      <a:pt x="5" y="37"/>
                    </a:cubicBezTo>
                    <a:cubicBezTo>
                      <a:pt x="3" y="37"/>
                      <a:pt x="2" y="36"/>
                      <a:pt x="2" y="3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5"/>
                      <a:pt x="2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5" y="2"/>
                      <a:pt x="6" y="2"/>
                      <a:pt x="6" y="3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20" y="0"/>
                      <a:pt x="23" y="4"/>
                      <a:pt x="23" y="11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23"/>
                      <a:pt x="20" y="28"/>
                      <a:pt x="13" y="28"/>
                    </a:cubicBezTo>
                    <a:close/>
                    <a:moveTo>
                      <a:pt x="18" y="11"/>
                    </a:moveTo>
                    <a:cubicBezTo>
                      <a:pt x="18" y="6"/>
                      <a:pt x="17" y="4"/>
                      <a:pt x="12" y="4"/>
                    </a:cubicBezTo>
                    <a:cubicBezTo>
                      <a:pt x="11" y="4"/>
                      <a:pt x="9" y="5"/>
                      <a:pt x="7" y="6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9" y="23"/>
                      <a:pt x="11" y="24"/>
                      <a:pt x="12" y="24"/>
                    </a:cubicBezTo>
                    <a:cubicBezTo>
                      <a:pt x="16" y="24"/>
                      <a:pt x="18" y="21"/>
                      <a:pt x="18" y="16"/>
                    </a:cubicBezTo>
                    <a:lnTo>
                      <a:pt x="18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06" name="Freeform 48"/>
              <p:cNvSpPr>
                <a:spLocks noEditPoints="1"/>
              </p:cNvSpPr>
              <p:nvPr/>
            </p:nvSpPr>
            <p:spPr bwMode="auto">
              <a:xfrm>
                <a:off x="268" y="753"/>
                <a:ext cx="31" cy="39"/>
              </a:xfrm>
              <a:custGeom>
                <a:avLst/>
                <a:gdLst>
                  <a:gd name="T0" fmla="*/ 11 w 22"/>
                  <a:gd name="T1" fmla="*/ 28 h 28"/>
                  <a:gd name="T2" fmla="*/ 0 w 22"/>
                  <a:gd name="T3" fmla="*/ 17 h 28"/>
                  <a:gd name="T4" fmla="*/ 0 w 22"/>
                  <a:gd name="T5" fmla="*/ 11 h 28"/>
                  <a:gd name="T6" fmla="*/ 11 w 22"/>
                  <a:gd name="T7" fmla="*/ 0 h 28"/>
                  <a:gd name="T8" fmla="*/ 22 w 22"/>
                  <a:gd name="T9" fmla="*/ 11 h 28"/>
                  <a:gd name="T10" fmla="*/ 22 w 22"/>
                  <a:gd name="T11" fmla="*/ 17 h 28"/>
                  <a:gd name="T12" fmla="*/ 11 w 22"/>
                  <a:gd name="T13" fmla="*/ 28 h 28"/>
                  <a:gd name="T14" fmla="*/ 17 w 22"/>
                  <a:gd name="T15" fmla="*/ 11 h 28"/>
                  <a:gd name="T16" fmla="*/ 11 w 22"/>
                  <a:gd name="T17" fmla="*/ 5 h 28"/>
                  <a:gd name="T18" fmla="*/ 5 w 22"/>
                  <a:gd name="T19" fmla="*/ 11 h 28"/>
                  <a:gd name="T20" fmla="*/ 5 w 22"/>
                  <a:gd name="T21" fmla="*/ 17 h 28"/>
                  <a:gd name="T22" fmla="*/ 11 w 22"/>
                  <a:gd name="T23" fmla="*/ 23 h 28"/>
                  <a:gd name="T24" fmla="*/ 17 w 22"/>
                  <a:gd name="T25" fmla="*/ 17 h 28"/>
                  <a:gd name="T26" fmla="*/ 17 w 22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8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2" y="5"/>
                      <a:pt x="22" y="11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7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7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07" name="Freeform 49"/>
              <p:cNvSpPr>
                <a:spLocks/>
              </p:cNvSpPr>
              <p:nvPr/>
            </p:nvSpPr>
            <p:spPr bwMode="auto">
              <a:xfrm>
                <a:off x="307" y="753"/>
                <a:ext cx="26" cy="39"/>
              </a:xfrm>
              <a:custGeom>
                <a:avLst/>
                <a:gdLst>
                  <a:gd name="T0" fmla="*/ 16 w 19"/>
                  <a:gd name="T1" fmla="*/ 5 h 28"/>
                  <a:gd name="T2" fmla="*/ 11 w 19"/>
                  <a:gd name="T3" fmla="*/ 4 h 28"/>
                  <a:gd name="T4" fmla="*/ 5 w 19"/>
                  <a:gd name="T5" fmla="*/ 12 h 28"/>
                  <a:gd name="T6" fmla="*/ 5 w 19"/>
                  <a:gd name="T7" fmla="*/ 16 h 28"/>
                  <a:gd name="T8" fmla="*/ 11 w 19"/>
                  <a:gd name="T9" fmla="*/ 24 h 28"/>
                  <a:gd name="T10" fmla="*/ 16 w 19"/>
                  <a:gd name="T11" fmla="*/ 22 h 28"/>
                  <a:gd name="T12" fmla="*/ 18 w 19"/>
                  <a:gd name="T13" fmla="*/ 23 h 28"/>
                  <a:gd name="T14" fmla="*/ 17 w 19"/>
                  <a:gd name="T15" fmla="*/ 26 h 28"/>
                  <a:gd name="T16" fmla="*/ 11 w 19"/>
                  <a:gd name="T17" fmla="*/ 28 h 28"/>
                  <a:gd name="T18" fmla="*/ 0 w 19"/>
                  <a:gd name="T19" fmla="*/ 16 h 28"/>
                  <a:gd name="T20" fmla="*/ 0 w 19"/>
                  <a:gd name="T21" fmla="*/ 12 h 28"/>
                  <a:gd name="T22" fmla="*/ 11 w 19"/>
                  <a:gd name="T23" fmla="*/ 0 h 28"/>
                  <a:gd name="T24" fmla="*/ 17 w 19"/>
                  <a:gd name="T25" fmla="*/ 2 h 28"/>
                  <a:gd name="T26" fmla="*/ 18 w 19"/>
                  <a:gd name="T27" fmla="*/ 4 h 28"/>
                  <a:gd name="T28" fmla="*/ 16 w 19"/>
                  <a:gd name="T2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" h="28">
                    <a:moveTo>
                      <a:pt x="16" y="5"/>
                    </a:moveTo>
                    <a:cubicBezTo>
                      <a:pt x="14" y="5"/>
                      <a:pt x="13" y="4"/>
                      <a:pt x="11" y="4"/>
                    </a:cubicBezTo>
                    <a:cubicBezTo>
                      <a:pt x="7" y="4"/>
                      <a:pt x="5" y="7"/>
                      <a:pt x="5" y="12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21"/>
                      <a:pt x="7" y="24"/>
                      <a:pt x="11" y="24"/>
                    </a:cubicBezTo>
                    <a:cubicBezTo>
                      <a:pt x="12" y="24"/>
                      <a:pt x="14" y="23"/>
                      <a:pt x="16" y="22"/>
                    </a:cubicBezTo>
                    <a:cubicBezTo>
                      <a:pt x="17" y="22"/>
                      <a:pt x="18" y="22"/>
                      <a:pt x="18" y="23"/>
                    </a:cubicBezTo>
                    <a:cubicBezTo>
                      <a:pt x="19" y="25"/>
                      <a:pt x="18" y="26"/>
                      <a:pt x="17" y="26"/>
                    </a:cubicBezTo>
                    <a:cubicBezTo>
                      <a:pt x="15" y="27"/>
                      <a:pt x="13" y="28"/>
                      <a:pt x="11" y="28"/>
                    </a:cubicBezTo>
                    <a:cubicBezTo>
                      <a:pt x="3" y="28"/>
                      <a:pt x="0" y="23"/>
                      <a:pt x="0" y="1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11" y="0"/>
                    </a:cubicBezTo>
                    <a:cubicBezTo>
                      <a:pt x="13" y="0"/>
                      <a:pt x="15" y="1"/>
                      <a:pt x="17" y="2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8" y="5"/>
                      <a:pt x="17" y="6"/>
                      <a:pt x="1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08" name="Freeform 50"/>
              <p:cNvSpPr>
                <a:spLocks/>
              </p:cNvSpPr>
              <p:nvPr/>
            </p:nvSpPr>
            <p:spPr bwMode="auto">
              <a:xfrm>
                <a:off x="335" y="754"/>
                <a:ext cx="30" cy="38"/>
              </a:xfrm>
              <a:custGeom>
                <a:avLst/>
                <a:gdLst>
                  <a:gd name="T0" fmla="*/ 19 w 21"/>
                  <a:gd name="T1" fmla="*/ 0 h 27"/>
                  <a:gd name="T2" fmla="*/ 21 w 21"/>
                  <a:gd name="T3" fmla="*/ 2 h 27"/>
                  <a:gd name="T4" fmla="*/ 19 w 21"/>
                  <a:gd name="T5" fmla="*/ 4 h 27"/>
                  <a:gd name="T6" fmla="*/ 13 w 21"/>
                  <a:gd name="T7" fmla="*/ 4 h 27"/>
                  <a:gd name="T8" fmla="*/ 13 w 21"/>
                  <a:gd name="T9" fmla="*/ 24 h 27"/>
                  <a:gd name="T10" fmla="*/ 11 w 21"/>
                  <a:gd name="T11" fmla="*/ 27 h 27"/>
                  <a:gd name="T12" fmla="*/ 8 w 21"/>
                  <a:gd name="T13" fmla="*/ 24 h 27"/>
                  <a:gd name="T14" fmla="*/ 8 w 21"/>
                  <a:gd name="T15" fmla="*/ 4 h 27"/>
                  <a:gd name="T16" fmla="*/ 2 w 21"/>
                  <a:gd name="T17" fmla="*/ 4 h 27"/>
                  <a:gd name="T18" fmla="*/ 0 w 21"/>
                  <a:gd name="T19" fmla="*/ 2 h 27"/>
                  <a:gd name="T20" fmla="*/ 2 w 21"/>
                  <a:gd name="T21" fmla="*/ 0 h 27"/>
                  <a:gd name="T22" fmla="*/ 19 w 21"/>
                  <a:gd name="T2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27">
                    <a:moveTo>
                      <a:pt x="19" y="0"/>
                    </a:moveTo>
                    <a:cubicBezTo>
                      <a:pt x="20" y="0"/>
                      <a:pt x="21" y="1"/>
                      <a:pt x="21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6"/>
                      <a:pt x="12" y="27"/>
                      <a:pt x="11" y="27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09" name="Freeform 51"/>
              <p:cNvSpPr>
                <a:spLocks noEditPoints="1"/>
              </p:cNvSpPr>
              <p:nvPr/>
            </p:nvSpPr>
            <p:spPr bwMode="auto">
              <a:xfrm>
                <a:off x="367" y="753"/>
                <a:ext cx="33" cy="52"/>
              </a:xfrm>
              <a:custGeom>
                <a:avLst/>
                <a:gdLst>
                  <a:gd name="T0" fmla="*/ 14 w 23"/>
                  <a:gd name="T1" fmla="*/ 28 h 37"/>
                  <a:gd name="T2" fmla="*/ 7 w 23"/>
                  <a:gd name="T3" fmla="*/ 25 h 37"/>
                  <a:gd name="T4" fmla="*/ 7 w 23"/>
                  <a:gd name="T5" fmla="*/ 35 h 37"/>
                  <a:gd name="T6" fmla="*/ 5 w 23"/>
                  <a:gd name="T7" fmla="*/ 37 h 37"/>
                  <a:gd name="T8" fmla="*/ 3 w 23"/>
                  <a:gd name="T9" fmla="*/ 35 h 37"/>
                  <a:gd name="T10" fmla="*/ 3 w 23"/>
                  <a:gd name="T11" fmla="*/ 7 h 37"/>
                  <a:gd name="T12" fmla="*/ 1 w 23"/>
                  <a:gd name="T13" fmla="*/ 4 h 37"/>
                  <a:gd name="T14" fmla="*/ 0 w 23"/>
                  <a:gd name="T15" fmla="*/ 2 h 37"/>
                  <a:gd name="T16" fmla="*/ 3 w 23"/>
                  <a:gd name="T17" fmla="*/ 0 h 37"/>
                  <a:gd name="T18" fmla="*/ 5 w 23"/>
                  <a:gd name="T19" fmla="*/ 1 h 37"/>
                  <a:gd name="T20" fmla="*/ 6 w 23"/>
                  <a:gd name="T21" fmla="*/ 3 h 37"/>
                  <a:gd name="T22" fmla="*/ 13 w 23"/>
                  <a:gd name="T23" fmla="*/ 0 h 37"/>
                  <a:gd name="T24" fmla="*/ 23 w 23"/>
                  <a:gd name="T25" fmla="*/ 11 h 37"/>
                  <a:gd name="T26" fmla="*/ 23 w 23"/>
                  <a:gd name="T27" fmla="*/ 16 h 37"/>
                  <a:gd name="T28" fmla="*/ 14 w 23"/>
                  <a:gd name="T29" fmla="*/ 28 h 37"/>
                  <a:gd name="T30" fmla="*/ 18 w 23"/>
                  <a:gd name="T31" fmla="*/ 11 h 37"/>
                  <a:gd name="T32" fmla="*/ 13 w 23"/>
                  <a:gd name="T33" fmla="*/ 4 h 37"/>
                  <a:gd name="T34" fmla="*/ 7 w 23"/>
                  <a:gd name="T35" fmla="*/ 6 h 37"/>
                  <a:gd name="T36" fmla="*/ 7 w 23"/>
                  <a:gd name="T37" fmla="*/ 21 h 37"/>
                  <a:gd name="T38" fmla="*/ 13 w 23"/>
                  <a:gd name="T39" fmla="*/ 24 h 37"/>
                  <a:gd name="T40" fmla="*/ 18 w 23"/>
                  <a:gd name="T41" fmla="*/ 16 h 37"/>
                  <a:gd name="T42" fmla="*/ 18 w 23"/>
                  <a:gd name="T43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" h="37">
                    <a:moveTo>
                      <a:pt x="14" y="28"/>
                    </a:moveTo>
                    <a:cubicBezTo>
                      <a:pt x="12" y="28"/>
                      <a:pt x="9" y="27"/>
                      <a:pt x="7" y="2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6"/>
                      <a:pt x="6" y="37"/>
                      <a:pt x="5" y="37"/>
                    </a:cubicBezTo>
                    <a:cubicBezTo>
                      <a:pt x="4" y="37"/>
                      <a:pt x="3" y="36"/>
                      <a:pt x="3" y="3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2" y="4"/>
                      <a:pt x="1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6" y="2"/>
                      <a:pt x="6" y="2"/>
                      <a:pt x="6" y="3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20" y="0"/>
                      <a:pt x="23" y="4"/>
                      <a:pt x="23" y="11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23"/>
                      <a:pt x="20" y="28"/>
                      <a:pt x="14" y="28"/>
                    </a:cubicBezTo>
                    <a:close/>
                    <a:moveTo>
                      <a:pt x="18" y="11"/>
                    </a:moveTo>
                    <a:cubicBezTo>
                      <a:pt x="18" y="6"/>
                      <a:pt x="17" y="4"/>
                      <a:pt x="13" y="4"/>
                    </a:cubicBezTo>
                    <a:cubicBezTo>
                      <a:pt x="11" y="4"/>
                      <a:pt x="9" y="5"/>
                      <a:pt x="7" y="6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9" y="23"/>
                      <a:pt x="11" y="24"/>
                      <a:pt x="13" y="24"/>
                    </a:cubicBezTo>
                    <a:cubicBezTo>
                      <a:pt x="17" y="24"/>
                      <a:pt x="18" y="21"/>
                      <a:pt x="18" y="16"/>
                    </a:cubicBezTo>
                    <a:lnTo>
                      <a:pt x="18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0" name="Freeform 52"/>
              <p:cNvSpPr>
                <a:spLocks noEditPoints="1"/>
              </p:cNvSpPr>
              <p:nvPr/>
            </p:nvSpPr>
            <p:spPr bwMode="auto">
              <a:xfrm>
                <a:off x="407" y="753"/>
                <a:ext cx="31" cy="39"/>
              </a:xfrm>
              <a:custGeom>
                <a:avLst/>
                <a:gdLst>
                  <a:gd name="T0" fmla="*/ 20 w 22"/>
                  <a:gd name="T1" fmla="*/ 28 h 28"/>
                  <a:gd name="T2" fmla="*/ 17 w 22"/>
                  <a:gd name="T3" fmla="*/ 26 h 28"/>
                  <a:gd name="T4" fmla="*/ 16 w 22"/>
                  <a:gd name="T5" fmla="*/ 25 h 28"/>
                  <a:gd name="T6" fmla="*/ 9 w 22"/>
                  <a:gd name="T7" fmla="*/ 28 h 28"/>
                  <a:gd name="T8" fmla="*/ 0 w 22"/>
                  <a:gd name="T9" fmla="*/ 20 h 28"/>
                  <a:gd name="T10" fmla="*/ 0 w 22"/>
                  <a:gd name="T11" fmla="*/ 19 h 28"/>
                  <a:gd name="T12" fmla="*/ 10 w 22"/>
                  <a:gd name="T13" fmla="*/ 12 h 28"/>
                  <a:gd name="T14" fmla="*/ 15 w 22"/>
                  <a:gd name="T15" fmla="*/ 12 h 28"/>
                  <a:gd name="T16" fmla="*/ 15 w 22"/>
                  <a:gd name="T17" fmla="*/ 10 h 28"/>
                  <a:gd name="T18" fmla="*/ 10 w 22"/>
                  <a:gd name="T19" fmla="*/ 4 h 28"/>
                  <a:gd name="T20" fmla="*/ 5 w 22"/>
                  <a:gd name="T21" fmla="*/ 5 h 28"/>
                  <a:gd name="T22" fmla="*/ 4 w 22"/>
                  <a:gd name="T23" fmla="*/ 6 h 28"/>
                  <a:gd name="T24" fmla="*/ 2 w 22"/>
                  <a:gd name="T25" fmla="*/ 4 h 28"/>
                  <a:gd name="T26" fmla="*/ 3 w 22"/>
                  <a:gd name="T27" fmla="*/ 2 h 28"/>
                  <a:gd name="T28" fmla="*/ 10 w 22"/>
                  <a:gd name="T29" fmla="*/ 0 h 28"/>
                  <a:gd name="T30" fmla="*/ 20 w 22"/>
                  <a:gd name="T31" fmla="*/ 11 h 28"/>
                  <a:gd name="T32" fmla="*/ 20 w 22"/>
                  <a:gd name="T33" fmla="*/ 21 h 28"/>
                  <a:gd name="T34" fmla="*/ 22 w 22"/>
                  <a:gd name="T35" fmla="*/ 24 h 28"/>
                  <a:gd name="T36" fmla="*/ 22 w 22"/>
                  <a:gd name="T37" fmla="*/ 26 h 28"/>
                  <a:gd name="T38" fmla="*/ 20 w 22"/>
                  <a:gd name="T39" fmla="*/ 28 h 28"/>
                  <a:gd name="T40" fmla="*/ 15 w 22"/>
                  <a:gd name="T41" fmla="*/ 15 h 28"/>
                  <a:gd name="T42" fmla="*/ 10 w 22"/>
                  <a:gd name="T43" fmla="*/ 15 h 28"/>
                  <a:gd name="T44" fmla="*/ 4 w 22"/>
                  <a:gd name="T45" fmla="*/ 19 h 28"/>
                  <a:gd name="T46" fmla="*/ 4 w 22"/>
                  <a:gd name="T47" fmla="*/ 20 h 28"/>
                  <a:gd name="T48" fmla="*/ 10 w 22"/>
                  <a:gd name="T49" fmla="*/ 24 h 28"/>
                  <a:gd name="T50" fmla="*/ 15 w 22"/>
                  <a:gd name="T51" fmla="*/ 18 h 28"/>
                  <a:gd name="T52" fmla="*/ 15 w 22"/>
                  <a:gd name="T53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" h="28">
                    <a:moveTo>
                      <a:pt x="20" y="28"/>
                    </a:moveTo>
                    <a:cubicBezTo>
                      <a:pt x="19" y="28"/>
                      <a:pt x="18" y="27"/>
                      <a:pt x="17" y="26"/>
                    </a:cubicBezTo>
                    <a:cubicBezTo>
                      <a:pt x="17" y="26"/>
                      <a:pt x="17" y="25"/>
                      <a:pt x="16" y="25"/>
                    </a:cubicBezTo>
                    <a:cubicBezTo>
                      <a:pt x="14" y="27"/>
                      <a:pt x="11" y="28"/>
                      <a:pt x="9" y="28"/>
                    </a:cubicBezTo>
                    <a:cubicBezTo>
                      <a:pt x="3" y="28"/>
                      <a:pt x="0" y="24"/>
                      <a:pt x="0" y="2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5"/>
                      <a:pt x="3" y="12"/>
                      <a:pt x="10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6"/>
                      <a:pt x="14" y="4"/>
                      <a:pt x="10" y="4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2" y="5"/>
                      <a:pt x="2" y="4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8" y="0"/>
                      <a:pt x="20" y="4"/>
                      <a:pt x="20" y="1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3"/>
                      <a:pt x="21" y="23"/>
                      <a:pt x="22" y="24"/>
                    </a:cubicBezTo>
                    <a:cubicBezTo>
                      <a:pt x="22" y="24"/>
                      <a:pt x="22" y="25"/>
                      <a:pt x="22" y="26"/>
                    </a:cubicBezTo>
                    <a:cubicBezTo>
                      <a:pt x="22" y="27"/>
                      <a:pt x="21" y="28"/>
                      <a:pt x="20" y="28"/>
                    </a:cubicBezTo>
                    <a:close/>
                    <a:moveTo>
                      <a:pt x="15" y="15"/>
                    </a:moveTo>
                    <a:cubicBezTo>
                      <a:pt x="10" y="15"/>
                      <a:pt x="10" y="15"/>
                      <a:pt x="10" y="15"/>
                    </a:cubicBezTo>
                    <a:cubicBezTo>
                      <a:pt x="6" y="15"/>
                      <a:pt x="4" y="17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2"/>
                      <a:pt x="6" y="24"/>
                      <a:pt x="10" y="24"/>
                    </a:cubicBezTo>
                    <a:cubicBezTo>
                      <a:pt x="13" y="24"/>
                      <a:pt x="15" y="22"/>
                      <a:pt x="15" y="18"/>
                    </a:cubicBezTo>
                    <a:lnTo>
                      <a:pt x="15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1" name="Freeform 53"/>
              <p:cNvSpPr>
                <a:spLocks/>
              </p:cNvSpPr>
              <p:nvPr/>
            </p:nvSpPr>
            <p:spPr bwMode="auto">
              <a:xfrm>
                <a:off x="447" y="753"/>
                <a:ext cx="28" cy="39"/>
              </a:xfrm>
              <a:custGeom>
                <a:avLst/>
                <a:gdLst>
                  <a:gd name="T0" fmla="*/ 20 w 20"/>
                  <a:gd name="T1" fmla="*/ 25 h 28"/>
                  <a:gd name="T2" fmla="*/ 17 w 20"/>
                  <a:gd name="T3" fmla="*/ 28 h 28"/>
                  <a:gd name="T4" fmla="*/ 15 w 20"/>
                  <a:gd name="T5" fmla="*/ 25 h 28"/>
                  <a:gd name="T6" fmla="*/ 15 w 20"/>
                  <a:gd name="T7" fmla="*/ 15 h 28"/>
                  <a:gd name="T8" fmla="*/ 5 w 20"/>
                  <a:gd name="T9" fmla="*/ 15 h 28"/>
                  <a:gd name="T10" fmla="*/ 5 w 20"/>
                  <a:gd name="T11" fmla="*/ 25 h 28"/>
                  <a:gd name="T12" fmla="*/ 2 w 20"/>
                  <a:gd name="T13" fmla="*/ 28 h 28"/>
                  <a:gd name="T14" fmla="*/ 0 w 20"/>
                  <a:gd name="T15" fmla="*/ 25 h 28"/>
                  <a:gd name="T16" fmla="*/ 0 w 20"/>
                  <a:gd name="T17" fmla="*/ 3 h 28"/>
                  <a:gd name="T18" fmla="*/ 2 w 20"/>
                  <a:gd name="T19" fmla="*/ 0 h 28"/>
                  <a:gd name="T20" fmla="*/ 5 w 20"/>
                  <a:gd name="T21" fmla="*/ 3 h 28"/>
                  <a:gd name="T22" fmla="*/ 5 w 20"/>
                  <a:gd name="T23" fmla="*/ 11 h 28"/>
                  <a:gd name="T24" fmla="*/ 15 w 20"/>
                  <a:gd name="T25" fmla="*/ 11 h 28"/>
                  <a:gd name="T26" fmla="*/ 15 w 20"/>
                  <a:gd name="T27" fmla="*/ 3 h 28"/>
                  <a:gd name="T28" fmla="*/ 17 w 20"/>
                  <a:gd name="T29" fmla="*/ 0 h 28"/>
                  <a:gd name="T30" fmla="*/ 20 w 20"/>
                  <a:gd name="T31" fmla="*/ 3 h 28"/>
                  <a:gd name="T32" fmla="*/ 20 w 20"/>
                  <a:gd name="T33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28">
                    <a:moveTo>
                      <a:pt x="20" y="25"/>
                    </a:moveTo>
                    <a:cubicBezTo>
                      <a:pt x="20" y="27"/>
                      <a:pt x="19" y="28"/>
                      <a:pt x="17" y="28"/>
                    </a:cubicBezTo>
                    <a:cubicBezTo>
                      <a:pt x="16" y="28"/>
                      <a:pt x="15" y="27"/>
                      <a:pt x="15" y="2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7"/>
                      <a:pt x="4" y="28"/>
                      <a:pt x="2" y="28"/>
                    </a:cubicBezTo>
                    <a:cubicBezTo>
                      <a:pt x="1" y="28"/>
                      <a:pt x="0" y="27"/>
                      <a:pt x="0" y="2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1"/>
                      <a:pt x="16" y="0"/>
                      <a:pt x="17" y="0"/>
                    </a:cubicBezTo>
                    <a:cubicBezTo>
                      <a:pt x="19" y="0"/>
                      <a:pt x="20" y="1"/>
                      <a:pt x="20" y="3"/>
                    </a:cubicBezTo>
                    <a:lnTo>
                      <a:pt x="20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2" name="Freeform 54"/>
              <p:cNvSpPr>
                <a:spLocks/>
              </p:cNvSpPr>
              <p:nvPr/>
            </p:nvSpPr>
            <p:spPr bwMode="auto">
              <a:xfrm>
                <a:off x="483" y="753"/>
                <a:ext cx="27" cy="39"/>
              </a:xfrm>
              <a:custGeom>
                <a:avLst/>
                <a:gdLst>
                  <a:gd name="T0" fmla="*/ 16 w 19"/>
                  <a:gd name="T1" fmla="*/ 5 h 28"/>
                  <a:gd name="T2" fmla="*/ 11 w 19"/>
                  <a:gd name="T3" fmla="*/ 4 h 28"/>
                  <a:gd name="T4" fmla="*/ 5 w 19"/>
                  <a:gd name="T5" fmla="*/ 12 h 28"/>
                  <a:gd name="T6" fmla="*/ 5 w 19"/>
                  <a:gd name="T7" fmla="*/ 16 h 28"/>
                  <a:gd name="T8" fmla="*/ 11 w 19"/>
                  <a:gd name="T9" fmla="*/ 24 h 28"/>
                  <a:gd name="T10" fmla="*/ 16 w 19"/>
                  <a:gd name="T11" fmla="*/ 22 h 28"/>
                  <a:gd name="T12" fmla="*/ 18 w 19"/>
                  <a:gd name="T13" fmla="*/ 23 h 28"/>
                  <a:gd name="T14" fmla="*/ 17 w 19"/>
                  <a:gd name="T15" fmla="*/ 26 h 28"/>
                  <a:gd name="T16" fmla="*/ 11 w 19"/>
                  <a:gd name="T17" fmla="*/ 28 h 28"/>
                  <a:gd name="T18" fmla="*/ 0 w 19"/>
                  <a:gd name="T19" fmla="*/ 16 h 28"/>
                  <a:gd name="T20" fmla="*/ 0 w 19"/>
                  <a:gd name="T21" fmla="*/ 12 h 28"/>
                  <a:gd name="T22" fmla="*/ 11 w 19"/>
                  <a:gd name="T23" fmla="*/ 0 h 28"/>
                  <a:gd name="T24" fmla="*/ 17 w 19"/>
                  <a:gd name="T25" fmla="*/ 2 h 28"/>
                  <a:gd name="T26" fmla="*/ 18 w 19"/>
                  <a:gd name="T27" fmla="*/ 4 h 28"/>
                  <a:gd name="T28" fmla="*/ 16 w 19"/>
                  <a:gd name="T2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" h="28">
                    <a:moveTo>
                      <a:pt x="16" y="5"/>
                    </a:moveTo>
                    <a:cubicBezTo>
                      <a:pt x="14" y="5"/>
                      <a:pt x="13" y="4"/>
                      <a:pt x="11" y="4"/>
                    </a:cubicBezTo>
                    <a:cubicBezTo>
                      <a:pt x="7" y="4"/>
                      <a:pt x="5" y="7"/>
                      <a:pt x="5" y="12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21"/>
                      <a:pt x="7" y="24"/>
                      <a:pt x="11" y="24"/>
                    </a:cubicBezTo>
                    <a:cubicBezTo>
                      <a:pt x="13" y="24"/>
                      <a:pt x="14" y="23"/>
                      <a:pt x="16" y="22"/>
                    </a:cubicBezTo>
                    <a:cubicBezTo>
                      <a:pt x="17" y="22"/>
                      <a:pt x="18" y="22"/>
                      <a:pt x="18" y="23"/>
                    </a:cubicBezTo>
                    <a:cubicBezTo>
                      <a:pt x="19" y="25"/>
                      <a:pt x="18" y="26"/>
                      <a:pt x="17" y="26"/>
                    </a:cubicBezTo>
                    <a:cubicBezTo>
                      <a:pt x="15" y="27"/>
                      <a:pt x="13" y="28"/>
                      <a:pt x="11" y="28"/>
                    </a:cubicBezTo>
                    <a:cubicBezTo>
                      <a:pt x="3" y="28"/>
                      <a:pt x="0" y="23"/>
                      <a:pt x="0" y="1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11" y="0"/>
                    </a:cubicBezTo>
                    <a:cubicBezTo>
                      <a:pt x="13" y="0"/>
                      <a:pt x="15" y="1"/>
                      <a:pt x="17" y="2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8" y="5"/>
                      <a:pt x="17" y="6"/>
                      <a:pt x="1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3" name="Freeform 55"/>
              <p:cNvSpPr>
                <a:spLocks/>
              </p:cNvSpPr>
              <p:nvPr/>
            </p:nvSpPr>
            <p:spPr bwMode="auto">
              <a:xfrm>
                <a:off x="512" y="754"/>
                <a:ext cx="29" cy="38"/>
              </a:xfrm>
              <a:custGeom>
                <a:avLst/>
                <a:gdLst>
                  <a:gd name="T0" fmla="*/ 19 w 21"/>
                  <a:gd name="T1" fmla="*/ 0 h 27"/>
                  <a:gd name="T2" fmla="*/ 21 w 21"/>
                  <a:gd name="T3" fmla="*/ 2 h 27"/>
                  <a:gd name="T4" fmla="*/ 19 w 21"/>
                  <a:gd name="T5" fmla="*/ 4 h 27"/>
                  <a:gd name="T6" fmla="*/ 13 w 21"/>
                  <a:gd name="T7" fmla="*/ 4 h 27"/>
                  <a:gd name="T8" fmla="*/ 13 w 21"/>
                  <a:gd name="T9" fmla="*/ 24 h 27"/>
                  <a:gd name="T10" fmla="*/ 11 w 21"/>
                  <a:gd name="T11" fmla="*/ 27 h 27"/>
                  <a:gd name="T12" fmla="*/ 8 w 21"/>
                  <a:gd name="T13" fmla="*/ 24 h 27"/>
                  <a:gd name="T14" fmla="*/ 8 w 21"/>
                  <a:gd name="T15" fmla="*/ 4 h 27"/>
                  <a:gd name="T16" fmla="*/ 2 w 21"/>
                  <a:gd name="T17" fmla="*/ 4 h 27"/>
                  <a:gd name="T18" fmla="*/ 0 w 21"/>
                  <a:gd name="T19" fmla="*/ 2 h 27"/>
                  <a:gd name="T20" fmla="*/ 2 w 21"/>
                  <a:gd name="T21" fmla="*/ 0 h 27"/>
                  <a:gd name="T22" fmla="*/ 19 w 21"/>
                  <a:gd name="T2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27">
                    <a:moveTo>
                      <a:pt x="19" y="0"/>
                    </a:moveTo>
                    <a:cubicBezTo>
                      <a:pt x="20" y="0"/>
                      <a:pt x="21" y="1"/>
                      <a:pt x="21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6"/>
                      <a:pt x="12" y="27"/>
                      <a:pt x="11" y="27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4" name="Freeform 56"/>
              <p:cNvSpPr>
                <a:spLocks noEditPoints="1"/>
              </p:cNvSpPr>
              <p:nvPr/>
            </p:nvSpPr>
            <p:spPr bwMode="auto">
              <a:xfrm>
                <a:off x="547" y="754"/>
                <a:ext cx="27" cy="37"/>
              </a:xfrm>
              <a:custGeom>
                <a:avLst/>
                <a:gdLst>
                  <a:gd name="T0" fmla="*/ 3 w 19"/>
                  <a:gd name="T1" fmla="*/ 26 h 26"/>
                  <a:gd name="T2" fmla="*/ 0 w 19"/>
                  <a:gd name="T3" fmla="*/ 24 h 26"/>
                  <a:gd name="T4" fmla="*/ 0 w 19"/>
                  <a:gd name="T5" fmla="*/ 2 h 26"/>
                  <a:gd name="T6" fmla="*/ 3 w 19"/>
                  <a:gd name="T7" fmla="*/ 0 h 26"/>
                  <a:gd name="T8" fmla="*/ 10 w 19"/>
                  <a:gd name="T9" fmla="*/ 0 h 26"/>
                  <a:gd name="T10" fmla="*/ 18 w 19"/>
                  <a:gd name="T11" fmla="*/ 7 h 26"/>
                  <a:gd name="T12" fmla="*/ 18 w 19"/>
                  <a:gd name="T13" fmla="*/ 7 h 26"/>
                  <a:gd name="T14" fmla="*/ 15 w 19"/>
                  <a:gd name="T15" fmla="*/ 12 h 26"/>
                  <a:gd name="T16" fmla="*/ 19 w 19"/>
                  <a:gd name="T17" fmla="*/ 18 h 26"/>
                  <a:gd name="T18" fmla="*/ 19 w 19"/>
                  <a:gd name="T19" fmla="*/ 19 h 26"/>
                  <a:gd name="T20" fmla="*/ 11 w 19"/>
                  <a:gd name="T21" fmla="*/ 26 h 26"/>
                  <a:gd name="T22" fmla="*/ 3 w 19"/>
                  <a:gd name="T23" fmla="*/ 26 h 26"/>
                  <a:gd name="T24" fmla="*/ 5 w 19"/>
                  <a:gd name="T25" fmla="*/ 3 h 26"/>
                  <a:gd name="T26" fmla="*/ 5 w 19"/>
                  <a:gd name="T27" fmla="*/ 11 h 26"/>
                  <a:gd name="T28" fmla="*/ 9 w 19"/>
                  <a:gd name="T29" fmla="*/ 11 h 26"/>
                  <a:gd name="T30" fmla="*/ 14 w 19"/>
                  <a:gd name="T31" fmla="*/ 8 h 26"/>
                  <a:gd name="T32" fmla="*/ 14 w 19"/>
                  <a:gd name="T33" fmla="*/ 7 h 26"/>
                  <a:gd name="T34" fmla="*/ 9 w 19"/>
                  <a:gd name="T35" fmla="*/ 3 h 26"/>
                  <a:gd name="T36" fmla="*/ 5 w 19"/>
                  <a:gd name="T37" fmla="*/ 3 h 26"/>
                  <a:gd name="T38" fmla="*/ 5 w 19"/>
                  <a:gd name="T39" fmla="*/ 15 h 26"/>
                  <a:gd name="T40" fmla="*/ 5 w 19"/>
                  <a:gd name="T41" fmla="*/ 22 h 26"/>
                  <a:gd name="T42" fmla="*/ 10 w 19"/>
                  <a:gd name="T43" fmla="*/ 22 h 26"/>
                  <a:gd name="T44" fmla="*/ 15 w 19"/>
                  <a:gd name="T45" fmla="*/ 19 h 26"/>
                  <a:gd name="T46" fmla="*/ 15 w 19"/>
                  <a:gd name="T47" fmla="*/ 18 h 26"/>
                  <a:gd name="T48" fmla="*/ 10 w 19"/>
                  <a:gd name="T49" fmla="*/ 15 h 26"/>
                  <a:gd name="T50" fmla="*/ 5 w 19"/>
                  <a:gd name="T51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" h="26">
                    <a:moveTo>
                      <a:pt x="3" y="26"/>
                    </a:moveTo>
                    <a:cubicBezTo>
                      <a:pt x="1" y="26"/>
                      <a:pt x="0" y="25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6" y="0"/>
                      <a:pt x="18" y="3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9"/>
                      <a:pt x="18" y="11"/>
                      <a:pt x="15" y="12"/>
                    </a:cubicBezTo>
                    <a:cubicBezTo>
                      <a:pt x="18" y="14"/>
                      <a:pt x="19" y="16"/>
                      <a:pt x="19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3"/>
                      <a:pt x="17" y="26"/>
                      <a:pt x="11" y="26"/>
                    </a:cubicBezTo>
                    <a:lnTo>
                      <a:pt x="3" y="26"/>
                    </a:lnTo>
                    <a:close/>
                    <a:moveTo>
                      <a:pt x="5" y="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2" y="11"/>
                      <a:pt x="14" y="10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5"/>
                      <a:pt x="13" y="3"/>
                      <a:pt x="9" y="3"/>
                    </a:cubicBezTo>
                    <a:lnTo>
                      <a:pt x="5" y="3"/>
                    </a:lnTo>
                    <a:close/>
                    <a:moveTo>
                      <a:pt x="5" y="15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4" y="22"/>
                      <a:pt x="15" y="21"/>
                      <a:pt x="15" y="19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6"/>
                      <a:pt x="13" y="15"/>
                      <a:pt x="10" y="15"/>
                    </a:cubicBezTo>
                    <a:lnTo>
                      <a:pt x="5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5" name="Freeform 57"/>
              <p:cNvSpPr>
                <a:spLocks noEditPoints="1"/>
              </p:cNvSpPr>
              <p:nvPr/>
            </p:nvSpPr>
            <p:spPr bwMode="auto">
              <a:xfrm>
                <a:off x="582" y="753"/>
                <a:ext cx="30" cy="39"/>
              </a:xfrm>
              <a:custGeom>
                <a:avLst/>
                <a:gdLst>
                  <a:gd name="T0" fmla="*/ 10 w 21"/>
                  <a:gd name="T1" fmla="*/ 28 h 28"/>
                  <a:gd name="T2" fmla="*/ 0 w 21"/>
                  <a:gd name="T3" fmla="*/ 17 h 28"/>
                  <a:gd name="T4" fmla="*/ 0 w 21"/>
                  <a:gd name="T5" fmla="*/ 11 h 28"/>
                  <a:gd name="T6" fmla="*/ 10 w 21"/>
                  <a:gd name="T7" fmla="*/ 0 h 28"/>
                  <a:gd name="T8" fmla="*/ 21 w 21"/>
                  <a:gd name="T9" fmla="*/ 11 h 28"/>
                  <a:gd name="T10" fmla="*/ 21 w 21"/>
                  <a:gd name="T11" fmla="*/ 17 h 28"/>
                  <a:gd name="T12" fmla="*/ 10 w 21"/>
                  <a:gd name="T13" fmla="*/ 28 h 28"/>
                  <a:gd name="T14" fmla="*/ 16 w 21"/>
                  <a:gd name="T15" fmla="*/ 11 h 28"/>
                  <a:gd name="T16" fmla="*/ 10 w 21"/>
                  <a:gd name="T17" fmla="*/ 5 h 28"/>
                  <a:gd name="T18" fmla="*/ 4 w 21"/>
                  <a:gd name="T19" fmla="*/ 11 h 28"/>
                  <a:gd name="T20" fmla="*/ 4 w 21"/>
                  <a:gd name="T21" fmla="*/ 17 h 28"/>
                  <a:gd name="T22" fmla="*/ 10 w 21"/>
                  <a:gd name="T23" fmla="*/ 23 h 28"/>
                  <a:gd name="T24" fmla="*/ 16 w 21"/>
                  <a:gd name="T25" fmla="*/ 17 h 28"/>
                  <a:gd name="T26" fmla="*/ 16 w 21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8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5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5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6" name="Freeform 58"/>
              <p:cNvSpPr>
                <a:spLocks noEditPoints="1"/>
              </p:cNvSpPr>
              <p:nvPr/>
            </p:nvSpPr>
            <p:spPr bwMode="auto">
              <a:xfrm>
                <a:off x="643" y="754"/>
                <a:ext cx="27" cy="37"/>
              </a:xfrm>
              <a:custGeom>
                <a:avLst/>
                <a:gdLst>
                  <a:gd name="T0" fmla="*/ 2 w 19"/>
                  <a:gd name="T1" fmla="*/ 26 h 26"/>
                  <a:gd name="T2" fmla="*/ 0 w 19"/>
                  <a:gd name="T3" fmla="*/ 24 h 26"/>
                  <a:gd name="T4" fmla="*/ 0 w 19"/>
                  <a:gd name="T5" fmla="*/ 2 h 26"/>
                  <a:gd name="T6" fmla="*/ 2 w 19"/>
                  <a:gd name="T7" fmla="*/ 0 h 26"/>
                  <a:gd name="T8" fmla="*/ 10 w 19"/>
                  <a:gd name="T9" fmla="*/ 0 h 26"/>
                  <a:gd name="T10" fmla="*/ 18 w 19"/>
                  <a:gd name="T11" fmla="*/ 7 h 26"/>
                  <a:gd name="T12" fmla="*/ 18 w 19"/>
                  <a:gd name="T13" fmla="*/ 7 h 26"/>
                  <a:gd name="T14" fmla="*/ 15 w 19"/>
                  <a:gd name="T15" fmla="*/ 12 h 26"/>
                  <a:gd name="T16" fmla="*/ 19 w 19"/>
                  <a:gd name="T17" fmla="*/ 18 h 26"/>
                  <a:gd name="T18" fmla="*/ 19 w 19"/>
                  <a:gd name="T19" fmla="*/ 19 h 26"/>
                  <a:gd name="T20" fmla="*/ 10 w 19"/>
                  <a:gd name="T21" fmla="*/ 26 h 26"/>
                  <a:gd name="T22" fmla="*/ 2 w 19"/>
                  <a:gd name="T23" fmla="*/ 26 h 26"/>
                  <a:gd name="T24" fmla="*/ 5 w 19"/>
                  <a:gd name="T25" fmla="*/ 3 h 26"/>
                  <a:gd name="T26" fmla="*/ 5 w 19"/>
                  <a:gd name="T27" fmla="*/ 11 h 26"/>
                  <a:gd name="T28" fmla="*/ 9 w 19"/>
                  <a:gd name="T29" fmla="*/ 11 h 26"/>
                  <a:gd name="T30" fmla="*/ 13 w 19"/>
                  <a:gd name="T31" fmla="*/ 8 h 26"/>
                  <a:gd name="T32" fmla="*/ 13 w 19"/>
                  <a:gd name="T33" fmla="*/ 7 h 26"/>
                  <a:gd name="T34" fmla="*/ 9 w 19"/>
                  <a:gd name="T35" fmla="*/ 3 h 26"/>
                  <a:gd name="T36" fmla="*/ 5 w 19"/>
                  <a:gd name="T37" fmla="*/ 3 h 26"/>
                  <a:gd name="T38" fmla="*/ 5 w 19"/>
                  <a:gd name="T39" fmla="*/ 15 h 26"/>
                  <a:gd name="T40" fmla="*/ 5 w 19"/>
                  <a:gd name="T41" fmla="*/ 22 h 26"/>
                  <a:gd name="T42" fmla="*/ 10 w 19"/>
                  <a:gd name="T43" fmla="*/ 22 h 26"/>
                  <a:gd name="T44" fmla="*/ 14 w 19"/>
                  <a:gd name="T45" fmla="*/ 19 h 26"/>
                  <a:gd name="T46" fmla="*/ 14 w 19"/>
                  <a:gd name="T47" fmla="*/ 18 h 26"/>
                  <a:gd name="T48" fmla="*/ 10 w 19"/>
                  <a:gd name="T49" fmla="*/ 15 h 26"/>
                  <a:gd name="T50" fmla="*/ 5 w 19"/>
                  <a:gd name="T51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" h="26">
                    <a:moveTo>
                      <a:pt x="2" y="26"/>
                    </a:moveTo>
                    <a:cubicBezTo>
                      <a:pt x="1" y="26"/>
                      <a:pt x="0" y="25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5" y="0"/>
                      <a:pt x="18" y="3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9"/>
                      <a:pt x="17" y="11"/>
                      <a:pt x="15" y="12"/>
                    </a:cubicBezTo>
                    <a:cubicBezTo>
                      <a:pt x="18" y="14"/>
                      <a:pt x="19" y="16"/>
                      <a:pt x="19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3"/>
                      <a:pt x="17" y="26"/>
                      <a:pt x="10" y="26"/>
                    </a:cubicBezTo>
                    <a:lnTo>
                      <a:pt x="2" y="26"/>
                    </a:lnTo>
                    <a:close/>
                    <a:moveTo>
                      <a:pt x="5" y="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2" y="11"/>
                      <a:pt x="13" y="10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3"/>
                      <a:pt x="9" y="3"/>
                    </a:cubicBezTo>
                    <a:lnTo>
                      <a:pt x="5" y="3"/>
                    </a:lnTo>
                    <a:close/>
                    <a:moveTo>
                      <a:pt x="5" y="15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3" y="22"/>
                      <a:pt x="14" y="21"/>
                      <a:pt x="14" y="19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6"/>
                      <a:pt x="13" y="15"/>
                      <a:pt x="10" y="15"/>
                    </a:cubicBezTo>
                    <a:lnTo>
                      <a:pt x="5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7" name="Freeform 59"/>
              <p:cNvSpPr>
                <a:spLocks noEditPoints="1"/>
              </p:cNvSpPr>
              <p:nvPr/>
            </p:nvSpPr>
            <p:spPr bwMode="auto">
              <a:xfrm>
                <a:off x="679" y="753"/>
                <a:ext cx="29" cy="39"/>
              </a:xfrm>
              <a:custGeom>
                <a:avLst/>
                <a:gdLst>
                  <a:gd name="T0" fmla="*/ 10 w 21"/>
                  <a:gd name="T1" fmla="*/ 28 h 28"/>
                  <a:gd name="T2" fmla="*/ 0 w 21"/>
                  <a:gd name="T3" fmla="*/ 17 h 28"/>
                  <a:gd name="T4" fmla="*/ 0 w 21"/>
                  <a:gd name="T5" fmla="*/ 11 h 28"/>
                  <a:gd name="T6" fmla="*/ 10 w 21"/>
                  <a:gd name="T7" fmla="*/ 0 h 28"/>
                  <a:gd name="T8" fmla="*/ 21 w 21"/>
                  <a:gd name="T9" fmla="*/ 11 h 28"/>
                  <a:gd name="T10" fmla="*/ 21 w 21"/>
                  <a:gd name="T11" fmla="*/ 17 h 28"/>
                  <a:gd name="T12" fmla="*/ 10 w 21"/>
                  <a:gd name="T13" fmla="*/ 28 h 28"/>
                  <a:gd name="T14" fmla="*/ 16 w 21"/>
                  <a:gd name="T15" fmla="*/ 11 h 28"/>
                  <a:gd name="T16" fmla="*/ 10 w 21"/>
                  <a:gd name="T17" fmla="*/ 5 h 28"/>
                  <a:gd name="T18" fmla="*/ 4 w 21"/>
                  <a:gd name="T19" fmla="*/ 11 h 28"/>
                  <a:gd name="T20" fmla="*/ 4 w 21"/>
                  <a:gd name="T21" fmla="*/ 17 h 28"/>
                  <a:gd name="T22" fmla="*/ 10 w 21"/>
                  <a:gd name="T23" fmla="*/ 23 h 28"/>
                  <a:gd name="T24" fmla="*/ 16 w 21"/>
                  <a:gd name="T25" fmla="*/ 17 h 28"/>
                  <a:gd name="T26" fmla="*/ 16 w 21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8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4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4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8" name="Freeform 60"/>
              <p:cNvSpPr>
                <a:spLocks/>
              </p:cNvSpPr>
              <p:nvPr/>
            </p:nvSpPr>
            <p:spPr bwMode="auto">
              <a:xfrm>
                <a:off x="714" y="753"/>
                <a:ext cx="24" cy="39"/>
              </a:xfrm>
              <a:custGeom>
                <a:avLst/>
                <a:gdLst>
                  <a:gd name="T0" fmla="*/ 12 w 17"/>
                  <a:gd name="T1" fmla="*/ 20 h 28"/>
                  <a:gd name="T2" fmla="*/ 7 w 17"/>
                  <a:gd name="T3" fmla="*/ 15 h 28"/>
                  <a:gd name="T4" fmla="*/ 5 w 17"/>
                  <a:gd name="T5" fmla="*/ 15 h 28"/>
                  <a:gd name="T6" fmla="*/ 4 w 17"/>
                  <a:gd name="T7" fmla="*/ 14 h 28"/>
                  <a:gd name="T8" fmla="*/ 5 w 17"/>
                  <a:gd name="T9" fmla="*/ 12 h 28"/>
                  <a:gd name="T10" fmla="*/ 7 w 17"/>
                  <a:gd name="T11" fmla="*/ 12 h 28"/>
                  <a:gd name="T12" fmla="*/ 12 w 17"/>
                  <a:gd name="T13" fmla="*/ 8 h 28"/>
                  <a:gd name="T14" fmla="*/ 8 w 17"/>
                  <a:gd name="T15" fmla="*/ 4 h 28"/>
                  <a:gd name="T16" fmla="*/ 5 w 17"/>
                  <a:gd name="T17" fmla="*/ 5 h 28"/>
                  <a:gd name="T18" fmla="*/ 2 w 17"/>
                  <a:gd name="T19" fmla="*/ 6 h 28"/>
                  <a:gd name="T20" fmla="*/ 0 w 17"/>
                  <a:gd name="T21" fmla="*/ 4 h 28"/>
                  <a:gd name="T22" fmla="*/ 1 w 17"/>
                  <a:gd name="T23" fmla="*/ 3 h 28"/>
                  <a:gd name="T24" fmla="*/ 8 w 17"/>
                  <a:gd name="T25" fmla="*/ 0 h 28"/>
                  <a:gd name="T26" fmla="*/ 16 w 17"/>
                  <a:gd name="T27" fmla="*/ 8 h 28"/>
                  <a:gd name="T28" fmla="*/ 12 w 17"/>
                  <a:gd name="T29" fmla="*/ 13 h 28"/>
                  <a:gd name="T30" fmla="*/ 17 w 17"/>
                  <a:gd name="T31" fmla="*/ 20 h 28"/>
                  <a:gd name="T32" fmla="*/ 8 w 17"/>
                  <a:gd name="T33" fmla="*/ 28 h 28"/>
                  <a:gd name="T34" fmla="*/ 1 w 17"/>
                  <a:gd name="T35" fmla="*/ 25 h 28"/>
                  <a:gd name="T36" fmla="*/ 0 w 17"/>
                  <a:gd name="T37" fmla="*/ 24 h 28"/>
                  <a:gd name="T38" fmla="*/ 2 w 17"/>
                  <a:gd name="T39" fmla="*/ 22 h 28"/>
                  <a:gd name="T40" fmla="*/ 4 w 17"/>
                  <a:gd name="T41" fmla="*/ 23 h 28"/>
                  <a:gd name="T42" fmla="*/ 8 w 17"/>
                  <a:gd name="T43" fmla="*/ 24 h 28"/>
                  <a:gd name="T44" fmla="*/ 12 w 17"/>
                  <a:gd name="T45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" h="28">
                    <a:moveTo>
                      <a:pt x="12" y="20"/>
                    </a:moveTo>
                    <a:cubicBezTo>
                      <a:pt x="12" y="17"/>
                      <a:pt x="10" y="15"/>
                      <a:pt x="7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4" y="13"/>
                      <a:pt x="4" y="12"/>
                      <a:pt x="5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2"/>
                      <a:pt x="12" y="11"/>
                      <a:pt x="12" y="8"/>
                    </a:cubicBezTo>
                    <a:cubicBezTo>
                      <a:pt x="12" y="6"/>
                      <a:pt x="11" y="4"/>
                      <a:pt x="8" y="4"/>
                    </a:cubicBezTo>
                    <a:cubicBezTo>
                      <a:pt x="7" y="4"/>
                      <a:pt x="6" y="4"/>
                      <a:pt x="5" y="5"/>
                    </a:cubicBezTo>
                    <a:cubicBezTo>
                      <a:pt x="4" y="6"/>
                      <a:pt x="3" y="6"/>
                      <a:pt x="2" y="6"/>
                    </a:cubicBezTo>
                    <a:cubicBezTo>
                      <a:pt x="1" y="6"/>
                      <a:pt x="0" y="6"/>
                      <a:pt x="0" y="4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3" y="1"/>
                      <a:pt x="5" y="0"/>
                      <a:pt x="8" y="0"/>
                    </a:cubicBezTo>
                    <a:cubicBezTo>
                      <a:pt x="14" y="0"/>
                      <a:pt x="16" y="4"/>
                      <a:pt x="16" y="8"/>
                    </a:cubicBezTo>
                    <a:cubicBezTo>
                      <a:pt x="16" y="11"/>
                      <a:pt x="15" y="12"/>
                      <a:pt x="12" y="13"/>
                    </a:cubicBezTo>
                    <a:cubicBezTo>
                      <a:pt x="15" y="14"/>
                      <a:pt x="17" y="16"/>
                      <a:pt x="17" y="20"/>
                    </a:cubicBezTo>
                    <a:cubicBezTo>
                      <a:pt x="17" y="24"/>
                      <a:pt x="14" y="28"/>
                      <a:pt x="8" y="28"/>
                    </a:cubicBezTo>
                    <a:cubicBezTo>
                      <a:pt x="5" y="28"/>
                      <a:pt x="3" y="27"/>
                      <a:pt x="1" y="25"/>
                    </a:cubicBezTo>
                    <a:cubicBezTo>
                      <a:pt x="0" y="25"/>
                      <a:pt x="0" y="24"/>
                      <a:pt x="0" y="24"/>
                    </a:cubicBezTo>
                    <a:cubicBezTo>
                      <a:pt x="0" y="23"/>
                      <a:pt x="1" y="22"/>
                      <a:pt x="2" y="22"/>
                    </a:cubicBezTo>
                    <a:cubicBezTo>
                      <a:pt x="2" y="22"/>
                      <a:pt x="3" y="22"/>
                      <a:pt x="4" y="23"/>
                    </a:cubicBezTo>
                    <a:cubicBezTo>
                      <a:pt x="5" y="24"/>
                      <a:pt x="6" y="24"/>
                      <a:pt x="8" y="24"/>
                    </a:cubicBezTo>
                    <a:cubicBezTo>
                      <a:pt x="11" y="24"/>
                      <a:pt x="12" y="22"/>
                      <a:pt x="12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9" name="Freeform 61"/>
              <p:cNvSpPr>
                <a:spLocks/>
              </p:cNvSpPr>
              <p:nvPr/>
            </p:nvSpPr>
            <p:spPr bwMode="auto">
              <a:xfrm>
                <a:off x="747" y="753"/>
                <a:ext cx="34" cy="39"/>
              </a:xfrm>
              <a:custGeom>
                <a:avLst/>
                <a:gdLst>
                  <a:gd name="T0" fmla="*/ 24 w 24"/>
                  <a:gd name="T1" fmla="*/ 26 h 28"/>
                  <a:gd name="T2" fmla="*/ 21 w 24"/>
                  <a:gd name="T3" fmla="*/ 28 h 28"/>
                  <a:gd name="T4" fmla="*/ 19 w 24"/>
                  <a:gd name="T5" fmla="*/ 26 h 28"/>
                  <a:gd name="T6" fmla="*/ 19 w 24"/>
                  <a:gd name="T7" fmla="*/ 11 h 28"/>
                  <a:gd name="T8" fmla="*/ 13 w 24"/>
                  <a:gd name="T9" fmla="*/ 23 h 28"/>
                  <a:gd name="T10" fmla="*/ 12 w 24"/>
                  <a:gd name="T11" fmla="*/ 24 h 28"/>
                  <a:gd name="T12" fmla="*/ 10 w 24"/>
                  <a:gd name="T13" fmla="*/ 23 h 28"/>
                  <a:gd name="T14" fmla="*/ 4 w 24"/>
                  <a:gd name="T15" fmla="*/ 11 h 28"/>
                  <a:gd name="T16" fmla="*/ 4 w 24"/>
                  <a:gd name="T17" fmla="*/ 26 h 28"/>
                  <a:gd name="T18" fmla="*/ 2 w 24"/>
                  <a:gd name="T19" fmla="*/ 28 h 28"/>
                  <a:gd name="T20" fmla="*/ 0 w 24"/>
                  <a:gd name="T21" fmla="*/ 26 h 28"/>
                  <a:gd name="T22" fmla="*/ 0 w 24"/>
                  <a:gd name="T23" fmla="*/ 3 h 28"/>
                  <a:gd name="T24" fmla="*/ 2 w 24"/>
                  <a:gd name="T25" fmla="*/ 0 h 28"/>
                  <a:gd name="T26" fmla="*/ 4 w 24"/>
                  <a:gd name="T27" fmla="*/ 2 h 28"/>
                  <a:gd name="T28" fmla="*/ 12 w 24"/>
                  <a:gd name="T29" fmla="*/ 18 h 28"/>
                  <a:gd name="T30" fmla="*/ 20 w 24"/>
                  <a:gd name="T31" fmla="*/ 2 h 28"/>
                  <a:gd name="T32" fmla="*/ 21 w 24"/>
                  <a:gd name="T33" fmla="*/ 0 h 28"/>
                  <a:gd name="T34" fmla="*/ 24 w 24"/>
                  <a:gd name="T35" fmla="*/ 3 h 28"/>
                  <a:gd name="T36" fmla="*/ 24 w 24"/>
                  <a:gd name="T37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" h="28">
                    <a:moveTo>
                      <a:pt x="24" y="26"/>
                    </a:moveTo>
                    <a:cubicBezTo>
                      <a:pt x="24" y="27"/>
                      <a:pt x="23" y="28"/>
                      <a:pt x="21" y="28"/>
                    </a:cubicBezTo>
                    <a:cubicBezTo>
                      <a:pt x="20" y="28"/>
                      <a:pt x="19" y="27"/>
                      <a:pt x="19" y="26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1" y="24"/>
                      <a:pt x="10" y="24"/>
                      <a:pt x="10" y="23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7"/>
                      <a:pt x="3" y="28"/>
                      <a:pt x="2" y="28"/>
                    </a:cubicBezTo>
                    <a:cubicBezTo>
                      <a:pt x="1" y="28"/>
                      <a:pt x="0" y="27"/>
                      <a:pt x="0" y="2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1"/>
                      <a:pt x="4" y="2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1" y="0"/>
                    </a:cubicBezTo>
                    <a:cubicBezTo>
                      <a:pt x="23" y="0"/>
                      <a:pt x="24" y="1"/>
                      <a:pt x="24" y="3"/>
                    </a:cubicBezTo>
                    <a:lnTo>
                      <a:pt x="24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20" name="Freeform 62"/>
              <p:cNvSpPr>
                <a:spLocks noEditPoints="1"/>
              </p:cNvSpPr>
              <p:nvPr/>
            </p:nvSpPr>
            <p:spPr bwMode="auto">
              <a:xfrm>
                <a:off x="789" y="753"/>
                <a:ext cx="30" cy="39"/>
              </a:xfrm>
              <a:custGeom>
                <a:avLst/>
                <a:gdLst>
                  <a:gd name="T0" fmla="*/ 11 w 21"/>
                  <a:gd name="T1" fmla="*/ 28 h 28"/>
                  <a:gd name="T2" fmla="*/ 0 w 21"/>
                  <a:gd name="T3" fmla="*/ 17 h 28"/>
                  <a:gd name="T4" fmla="*/ 0 w 21"/>
                  <a:gd name="T5" fmla="*/ 11 h 28"/>
                  <a:gd name="T6" fmla="*/ 11 w 21"/>
                  <a:gd name="T7" fmla="*/ 0 h 28"/>
                  <a:gd name="T8" fmla="*/ 21 w 21"/>
                  <a:gd name="T9" fmla="*/ 11 h 28"/>
                  <a:gd name="T10" fmla="*/ 21 w 21"/>
                  <a:gd name="T11" fmla="*/ 17 h 28"/>
                  <a:gd name="T12" fmla="*/ 11 w 21"/>
                  <a:gd name="T13" fmla="*/ 28 h 28"/>
                  <a:gd name="T14" fmla="*/ 17 w 21"/>
                  <a:gd name="T15" fmla="*/ 11 h 28"/>
                  <a:gd name="T16" fmla="*/ 11 w 21"/>
                  <a:gd name="T17" fmla="*/ 5 h 28"/>
                  <a:gd name="T18" fmla="*/ 5 w 21"/>
                  <a:gd name="T19" fmla="*/ 11 h 28"/>
                  <a:gd name="T20" fmla="*/ 5 w 21"/>
                  <a:gd name="T21" fmla="*/ 17 h 28"/>
                  <a:gd name="T22" fmla="*/ 11 w 21"/>
                  <a:gd name="T23" fmla="*/ 23 h 28"/>
                  <a:gd name="T24" fmla="*/ 17 w 21"/>
                  <a:gd name="T25" fmla="*/ 17 h 28"/>
                  <a:gd name="T26" fmla="*/ 17 w 21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8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6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6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21" name="Freeform 63"/>
              <p:cNvSpPr>
                <a:spLocks/>
              </p:cNvSpPr>
              <p:nvPr/>
            </p:nvSpPr>
            <p:spPr bwMode="auto">
              <a:xfrm>
                <a:off x="824" y="753"/>
                <a:ext cx="49" cy="39"/>
              </a:xfrm>
              <a:custGeom>
                <a:avLst/>
                <a:gdLst>
                  <a:gd name="T0" fmla="*/ 19 w 34"/>
                  <a:gd name="T1" fmla="*/ 12 h 28"/>
                  <a:gd name="T2" fmla="*/ 22 w 34"/>
                  <a:gd name="T3" fmla="*/ 12 h 28"/>
                  <a:gd name="T4" fmla="*/ 29 w 34"/>
                  <a:gd name="T5" fmla="*/ 2 h 28"/>
                  <a:gd name="T6" fmla="*/ 31 w 34"/>
                  <a:gd name="T7" fmla="*/ 0 h 28"/>
                  <a:gd name="T8" fmla="*/ 34 w 34"/>
                  <a:gd name="T9" fmla="*/ 3 h 28"/>
                  <a:gd name="T10" fmla="*/ 33 w 34"/>
                  <a:gd name="T11" fmla="*/ 4 h 28"/>
                  <a:gd name="T12" fmla="*/ 26 w 34"/>
                  <a:gd name="T13" fmla="*/ 14 h 28"/>
                  <a:gd name="T14" fmla="*/ 33 w 34"/>
                  <a:gd name="T15" fmla="*/ 24 h 28"/>
                  <a:gd name="T16" fmla="*/ 34 w 34"/>
                  <a:gd name="T17" fmla="*/ 26 h 28"/>
                  <a:gd name="T18" fmla="*/ 31 w 34"/>
                  <a:gd name="T19" fmla="*/ 28 h 28"/>
                  <a:gd name="T20" fmla="*/ 29 w 34"/>
                  <a:gd name="T21" fmla="*/ 26 h 28"/>
                  <a:gd name="T22" fmla="*/ 22 w 34"/>
                  <a:gd name="T23" fmla="*/ 16 h 28"/>
                  <a:gd name="T24" fmla="*/ 19 w 34"/>
                  <a:gd name="T25" fmla="*/ 16 h 28"/>
                  <a:gd name="T26" fmla="*/ 19 w 34"/>
                  <a:gd name="T27" fmla="*/ 25 h 28"/>
                  <a:gd name="T28" fmla="*/ 17 w 34"/>
                  <a:gd name="T29" fmla="*/ 28 h 28"/>
                  <a:gd name="T30" fmla="*/ 14 w 34"/>
                  <a:gd name="T31" fmla="*/ 25 h 28"/>
                  <a:gd name="T32" fmla="*/ 14 w 34"/>
                  <a:gd name="T33" fmla="*/ 16 h 28"/>
                  <a:gd name="T34" fmla="*/ 12 w 34"/>
                  <a:gd name="T35" fmla="*/ 16 h 28"/>
                  <a:gd name="T36" fmla="*/ 4 w 34"/>
                  <a:gd name="T37" fmla="*/ 26 h 28"/>
                  <a:gd name="T38" fmla="*/ 2 w 34"/>
                  <a:gd name="T39" fmla="*/ 28 h 28"/>
                  <a:gd name="T40" fmla="*/ 0 w 34"/>
                  <a:gd name="T41" fmla="*/ 26 h 28"/>
                  <a:gd name="T42" fmla="*/ 0 w 34"/>
                  <a:gd name="T43" fmla="*/ 24 h 28"/>
                  <a:gd name="T44" fmla="*/ 8 w 34"/>
                  <a:gd name="T45" fmla="*/ 14 h 28"/>
                  <a:gd name="T46" fmla="*/ 0 w 34"/>
                  <a:gd name="T47" fmla="*/ 4 h 28"/>
                  <a:gd name="T48" fmla="*/ 0 w 34"/>
                  <a:gd name="T49" fmla="*/ 3 h 28"/>
                  <a:gd name="T50" fmla="*/ 2 w 34"/>
                  <a:gd name="T51" fmla="*/ 0 h 28"/>
                  <a:gd name="T52" fmla="*/ 4 w 34"/>
                  <a:gd name="T53" fmla="*/ 2 h 28"/>
                  <a:gd name="T54" fmla="*/ 12 w 34"/>
                  <a:gd name="T55" fmla="*/ 12 h 28"/>
                  <a:gd name="T56" fmla="*/ 14 w 34"/>
                  <a:gd name="T57" fmla="*/ 12 h 28"/>
                  <a:gd name="T58" fmla="*/ 14 w 34"/>
                  <a:gd name="T59" fmla="*/ 3 h 28"/>
                  <a:gd name="T60" fmla="*/ 17 w 34"/>
                  <a:gd name="T61" fmla="*/ 1 h 28"/>
                  <a:gd name="T62" fmla="*/ 19 w 34"/>
                  <a:gd name="T63" fmla="*/ 3 h 28"/>
                  <a:gd name="T64" fmla="*/ 19 w 34"/>
                  <a:gd name="T65" fmla="*/ 1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4" h="28">
                    <a:moveTo>
                      <a:pt x="19" y="12"/>
                    </a:moveTo>
                    <a:cubicBezTo>
                      <a:pt x="22" y="12"/>
                      <a:pt x="22" y="12"/>
                      <a:pt x="22" y="1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30" y="1"/>
                      <a:pt x="31" y="0"/>
                      <a:pt x="31" y="0"/>
                    </a:cubicBezTo>
                    <a:cubicBezTo>
                      <a:pt x="33" y="0"/>
                      <a:pt x="34" y="2"/>
                      <a:pt x="34" y="3"/>
                    </a:cubicBezTo>
                    <a:cubicBezTo>
                      <a:pt x="34" y="3"/>
                      <a:pt x="33" y="4"/>
                      <a:pt x="3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8" y="17"/>
                      <a:pt x="31" y="21"/>
                      <a:pt x="33" y="24"/>
                    </a:cubicBezTo>
                    <a:cubicBezTo>
                      <a:pt x="34" y="25"/>
                      <a:pt x="34" y="25"/>
                      <a:pt x="34" y="26"/>
                    </a:cubicBezTo>
                    <a:cubicBezTo>
                      <a:pt x="34" y="27"/>
                      <a:pt x="33" y="28"/>
                      <a:pt x="31" y="28"/>
                    </a:cubicBezTo>
                    <a:cubicBezTo>
                      <a:pt x="31" y="28"/>
                      <a:pt x="30" y="27"/>
                      <a:pt x="29" y="26"/>
                    </a:cubicBezTo>
                    <a:cubicBezTo>
                      <a:pt x="27" y="23"/>
                      <a:pt x="25" y="19"/>
                      <a:pt x="22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7"/>
                      <a:pt x="18" y="28"/>
                      <a:pt x="17" y="28"/>
                    </a:cubicBezTo>
                    <a:cubicBezTo>
                      <a:pt x="15" y="28"/>
                      <a:pt x="14" y="27"/>
                      <a:pt x="14" y="25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9" y="19"/>
                      <a:pt x="7" y="23"/>
                      <a:pt x="4" y="26"/>
                    </a:cubicBezTo>
                    <a:cubicBezTo>
                      <a:pt x="4" y="27"/>
                      <a:pt x="3" y="28"/>
                      <a:pt x="2" y="28"/>
                    </a:cubicBezTo>
                    <a:cubicBezTo>
                      <a:pt x="1" y="28"/>
                      <a:pt x="0" y="27"/>
                      <a:pt x="0" y="26"/>
                    </a:cubicBezTo>
                    <a:cubicBezTo>
                      <a:pt x="0" y="25"/>
                      <a:pt x="0" y="25"/>
                      <a:pt x="0" y="24"/>
                    </a:cubicBezTo>
                    <a:cubicBezTo>
                      <a:pt x="3" y="21"/>
                      <a:pt x="5" y="17"/>
                      <a:pt x="8" y="1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"/>
                      <a:pt x="15" y="1"/>
                      <a:pt x="17" y="1"/>
                    </a:cubicBezTo>
                    <a:cubicBezTo>
                      <a:pt x="18" y="1"/>
                      <a:pt x="19" y="1"/>
                      <a:pt x="19" y="3"/>
                    </a:cubicBezTo>
                    <a:lnTo>
                      <a:pt x="19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22" name="Freeform 64"/>
              <p:cNvSpPr>
                <a:spLocks/>
              </p:cNvSpPr>
              <p:nvPr/>
            </p:nvSpPr>
            <p:spPr bwMode="auto">
              <a:xfrm>
                <a:off x="878" y="753"/>
                <a:ext cx="28" cy="39"/>
              </a:xfrm>
              <a:custGeom>
                <a:avLst/>
                <a:gdLst>
                  <a:gd name="T0" fmla="*/ 20 w 20"/>
                  <a:gd name="T1" fmla="*/ 25 h 28"/>
                  <a:gd name="T2" fmla="*/ 18 w 20"/>
                  <a:gd name="T3" fmla="*/ 28 h 28"/>
                  <a:gd name="T4" fmla="*/ 15 w 20"/>
                  <a:gd name="T5" fmla="*/ 25 h 28"/>
                  <a:gd name="T6" fmla="*/ 15 w 20"/>
                  <a:gd name="T7" fmla="*/ 15 h 28"/>
                  <a:gd name="T8" fmla="*/ 5 w 20"/>
                  <a:gd name="T9" fmla="*/ 15 h 28"/>
                  <a:gd name="T10" fmla="*/ 5 w 20"/>
                  <a:gd name="T11" fmla="*/ 25 h 28"/>
                  <a:gd name="T12" fmla="*/ 3 w 20"/>
                  <a:gd name="T13" fmla="*/ 28 h 28"/>
                  <a:gd name="T14" fmla="*/ 0 w 20"/>
                  <a:gd name="T15" fmla="*/ 25 h 28"/>
                  <a:gd name="T16" fmla="*/ 0 w 20"/>
                  <a:gd name="T17" fmla="*/ 3 h 28"/>
                  <a:gd name="T18" fmla="*/ 3 w 20"/>
                  <a:gd name="T19" fmla="*/ 0 h 28"/>
                  <a:gd name="T20" fmla="*/ 5 w 20"/>
                  <a:gd name="T21" fmla="*/ 3 h 28"/>
                  <a:gd name="T22" fmla="*/ 5 w 20"/>
                  <a:gd name="T23" fmla="*/ 11 h 28"/>
                  <a:gd name="T24" fmla="*/ 15 w 20"/>
                  <a:gd name="T25" fmla="*/ 11 h 28"/>
                  <a:gd name="T26" fmla="*/ 15 w 20"/>
                  <a:gd name="T27" fmla="*/ 3 h 28"/>
                  <a:gd name="T28" fmla="*/ 18 w 20"/>
                  <a:gd name="T29" fmla="*/ 0 h 28"/>
                  <a:gd name="T30" fmla="*/ 20 w 20"/>
                  <a:gd name="T31" fmla="*/ 3 h 28"/>
                  <a:gd name="T32" fmla="*/ 20 w 20"/>
                  <a:gd name="T33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28">
                    <a:moveTo>
                      <a:pt x="20" y="25"/>
                    </a:moveTo>
                    <a:cubicBezTo>
                      <a:pt x="20" y="27"/>
                      <a:pt x="19" y="28"/>
                      <a:pt x="18" y="28"/>
                    </a:cubicBezTo>
                    <a:cubicBezTo>
                      <a:pt x="16" y="28"/>
                      <a:pt x="15" y="27"/>
                      <a:pt x="15" y="2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7"/>
                      <a:pt x="4" y="28"/>
                      <a:pt x="3" y="28"/>
                    </a:cubicBezTo>
                    <a:cubicBezTo>
                      <a:pt x="1" y="28"/>
                      <a:pt x="0" y="27"/>
                      <a:pt x="0" y="2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1"/>
                      <a:pt x="16" y="0"/>
                      <a:pt x="18" y="0"/>
                    </a:cubicBezTo>
                    <a:cubicBezTo>
                      <a:pt x="19" y="0"/>
                      <a:pt x="20" y="1"/>
                      <a:pt x="20" y="3"/>
                    </a:cubicBezTo>
                    <a:lnTo>
                      <a:pt x="20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23" name="Freeform 65"/>
              <p:cNvSpPr>
                <a:spLocks noEditPoints="1"/>
              </p:cNvSpPr>
              <p:nvPr/>
            </p:nvSpPr>
            <p:spPr bwMode="auto">
              <a:xfrm>
                <a:off x="916" y="753"/>
                <a:ext cx="30" cy="39"/>
              </a:xfrm>
              <a:custGeom>
                <a:avLst/>
                <a:gdLst>
                  <a:gd name="T0" fmla="*/ 10 w 21"/>
                  <a:gd name="T1" fmla="*/ 28 h 28"/>
                  <a:gd name="T2" fmla="*/ 0 w 21"/>
                  <a:gd name="T3" fmla="*/ 17 h 28"/>
                  <a:gd name="T4" fmla="*/ 0 w 21"/>
                  <a:gd name="T5" fmla="*/ 11 h 28"/>
                  <a:gd name="T6" fmla="*/ 10 w 21"/>
                  <a:gd name="T7" fmla="*/ 0 h 28"/>
                  <a:gd name="T8" fmla="*/ 21 w 21"/>
                  <a:gd name="T9" fmla="*/ 11 h 28"/>
                  <a:gd name="T10" fmla="*/ 21 w 21"/>
                  <a:gd name="T11" fmla="*/ 17 h 28"/>
                  <a:gd name="T12" fmla="*/ 10 w 21"/>
                  <a:gd name="T13" fmla="*/ 28 h 28"/>
                  <a:gd name="T14" fmla="*/ 16 w 21"/>
                  <a:gd name="T15" fmla="*/ 11 h 28"/>
                  <a:gd name="T16" fmla="*/ 10 w 21"/>
                  <a:gd name="T17" fmla="*/ 5 h 28"/>
                  <a:gd name="T18" fmla="*/ 4 w 21"/>
                  <a:gd name="T19" fmla="*/ 11 h 28"/>
                  <a:gd name="T20" fmla="*/ 4 w 21"/>
                  <a:gd name="T21" fmla="*/ 17 h 28"/>
                  <a:gd name="T22" fmla="*/ 10 w 21"/>
                  <a:gd name="T23" fmla="*/ 23 h 28"/>
                  <a:gd name="T24" fmla="*/ 16 w 21"/>
                  <a:gd name="T25" fmla="*/ 17 h 28"/>
                  <a:gd name="T26" fmla="*/ 16 w 21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8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4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4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24" name="Freeform 66"/>
              <p:cNvSpPr>
                <a:spLocks/>
              </p:cNvSpPr>
              <p:nvPr/>
            </p:nvSpPr>
            <p:spPr bwMode="auto">
              <a:xfrm>
                <a:off x="955" y="754"/>
                <a:ext cx="25" cy="38"/>
              </a:xfrm>
              <a:custGeom>
                <a:avLst/>
                <a:gdLst>
                  <a:gd name="T0" fmla="*/ 16 w 18"/>
                  <a:gd name="T1" fmla="*/ 4 h 27"/>
                  <a:gd name="T2" fmla="*/ 5 w 18"/>
                  <a:gd name="T3" fmla="*/ 4 h 27"/>
                  <a:gd name="T4" fmla="*/ 5 w 18"/>
                  <a:gd name="T5" fmla="*/ 24 h 27"/>
                  <a:gd name="T6" fmla="*/ 3 w 18"/>
                  <a:gd name="T7" fmla="*/ 27 h 27"/>
                  <a:gd name="T8" fmla="*/ 0 w 18"/>
                  <a:gd name="T9" fmla="*/ 24 h 27"/>
                  <a:gd name="T10" fmla="*/ 0 w 18"/>
                  <a:gd name="T11" fmla="*/ 2 h 27"/>
                  <a:gd name="T12" fmla="*/ 3 w 18"/>
                  <a:gd name="T13" fmla="*/ 0 h 27"/>
                  <a:gd name="T14" fmla="*/ 16 w 18"/>
                  <a:gd name="T15" fmla="*/ 0 h 27"/>
                  <a:gd name="T16" fmla="*/ 18 w 18"/>
                  <a:gd name="T17" fmla="*/ 2 h 27"/>
                  <a:gd name="T18" fmla="*/ 16 w 18"/>
                  <a:gd name="T19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27">
                    <a:moveTo>
                      <a:pt x="16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6"/>
                      <a:pt x="4" y="27"/>
                      <a:pt x="3" y="27"/>
                    </a:cubicBezTo>
                    <a:cubicBezTo>
                      <a:pt x="1" y="27"/>
                      <a:pt x="0" y="26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0"/>
                      <a:pt x="18" y="2"/>
                    </a:cubicBezTo>
                    <a:cubicBezTo>
                      <a:pt x="18" y="3"/>
                      <a:pt x="17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25" name="Freeform 67"/>
              <p:cNvSpPr>
                <a:spLocks noEditPoints="1"/>
              </p:cNvSpPr>
              <p:nvPr/>
            </p:nvSpPr>
            <p:spPr bwMode="auto">
              <a:xfrm>
                <a:off x="984" y="753"/>
                <a:ext cx="30" cy="39"/>
              </a:xfrm>
              <a:custGeom>
                <a:avLst/>
                <a:gdLst>
                  <a:gd name="T0" fmla="*/ 11 w 21"/>
                  <a:gd name="T1" fmla="*/ 28 h 28"/>
                  <a:gd name="T2" fmla="*/ 0 w 21"/>
                  <a:gd name="T3" fmla="*/ 17 h 28"/>
                  <a:gd name="T4" fmla="*/ 0 w 21"/>
                  <a:gd name="T5" fmla="*/ 11 h 28"/>
                  <a:gd name="T6" fmla="*/ 11 w 21"/>
                  <a:gd name="T7" fmla="*/ 0 h 28"/>
                  <a:gd name="T8" fmla="*/ 21 w 21"/>
                  <a:gd name="T9" fmla="*/ 11 h 28"/>
                  <a:gd name="T10" fmla="*/ 21 w 21"/>
                  <a:gd name="T11" fmla="*/ 17 h 28"/>
                  <a:gd name="T12" fmla="*/ 11 w 21"/>
                  <a:gd name="T13" fmla="*/ 28 h 28"/>
                  <a:gd name="T14" fmla="*/ 17 w 21"/>
                  <a:gd name="T15" fmla="*/ 11 h 28"/>
                  <a:gd name="T16" fmla="*/ 11 w 21"/>
                  <a:gd name="T17" fmla="*/ 5 h 28"/>
                  <a:gd name="T18" fmla="*/ 5 w 21"/>
                  <a:gd name="T19" fmla="*/ 11 h 28"/>
                  <a:gd name="T20" fmla="*/ 5 w 21"/>
                  <a:gd name="T21" fmla="*/ 17 h 28"/>
                  <a:gd name="T22" fmla="*/ 11 w 21"/>
                  <a:gd name="T23" fmla="*/ 23 h 28"/>
                  <a:gd name="T24" fmla="*/ 17 w 21"/>
                  <a:gd name="T25" fmla="*/ 17 h 28"/>
                  <a:gd name="T26" fmla="*/ 17 w 21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8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7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7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20506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pos="7491">
          <p15:clr>
            <a:srgbClr val="FBAE40"/>
          </p15:clr>
        </p15:guide>
        <p15:guide id="3" orient="horz" pos="4042">
          <p15:clr>
            <a:srgbClr val="FBAE40"/>
          </p15:clr>
        </p15:guide>
        <p15:guide id="4" pos="189">
          <p15:clr>
            <a:srgbClr val="FBAE40"/>
          </p15:clr>
        </p15:guide>
        <p15:guide id="5" orient="horz" pos="255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86459" y="2292511"/>
            <a:ext cx="7120934" cy="1456767"/>
          </a:xfrm>
        </p:spPr>
        <p:txBody>
          <a:bodyPr anchor="t">
            <a:normAutofit/>
          </a:bodyPr>
          <a:lstStyle>
            <a:lvl1pPr algn="l">
              <a:lnSpc>
                <a:spcPct val="100000"/>
              </a:lnSpc>
              <a:defRPr sz="4000" b="0" i="0">
                <a:solidFill>
                  <a:schemeClr val="bg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86459" y="3874586"/>
            <a:ext cx="7120934" cy="1314450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b="0" i="0">
                <a:solidFill>
                  <a:schemeClr val="bg1">
                    <a:lumMod val="65000"/>
                  </a:schemeClr>
                </a:solidFill>
                <a:latin typeface="+mj-lt"/>
                <a:ea typeface="Chevin Pro Thin" charset="0"/>
                <a:cs typeface="Chevin Pro Thin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grpSp>
        <p:nvGrpSpPr>
          <p:cNvPr id="14" name="Группа 13"/>
          <p:cNvGrpSpPr/>
          <p:nvPr/>
        </p:nvGrpSpPr>
        <p:grpSpPr>
          <a:xfrm>
            <a:off x="276225" y="415925"/>
            <a:ext cx="2984500" cy="862013"/>
            <a:chOff x="276225" y="415925"/>
            <a:chExt cx="2984500" cy="862013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286864" y="1064871"/>
              <a:ext cx="355530" cy="0"/>
            </a:xfrm>
            <a:prstGeom prst="line">
              <a:avLst/>
            </a:prstGeom>
            <a:ln w="9525">
              <a:solidFill>
                <a:srgbClr val="F759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>
              <a:off x="639815" y="1064871"/>
              <a:ext cx="461172" cy="0"/>
            </a:xfrm>
            <a:prstGeom prst="line">
              <a:avLst/>
            </a:prstGeom>
            <a:ln w="9525">
              <a:solidFill>
                <a:schemeClr val="accent4">
                  <a:lumMod val="60000"/>
                  <a:lumOff val="40000"/>
                  <a:alpha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4"/>
            <p:cNvGrpSpPr>
              <a:grpSpLocks noChangeAspect="1"/>
            </p:cNvGrpSpPr>
            <p:nvPr/>
          </p:nvGrpSpPr>
          <p:grpSpPr bwMode="auto">
            <a:xfrm>
              <a:off x="276225" y="415925"/>
              <a:ext cx="2984500" cy="498475"/>
              <a:chOff x="174" y="262"/>
              <a:chExt cx="1880" cy="314"/>
            </a:xfrm>
            <a:solidFill>
              <a:srgbClr val="F75931"/>
            </a:solidFill>
          </p:grpSpPr>
          <p:sp>
            <p:nvSpPr>
              <p:cNvPr id="47" name="Freeform 5"/>
              <p:cNvSpPr>
                <a:spLocks/>
              </p:cNvSpPr>
              <p:nvPr/>
            </p:nvSpPr>
            <p:spPr bwMode="auto">
              <a:xfrm>
                <a:off x="186" y="262"/>
                <a:ext cx="75" cy="109"/>
              </a:xfrm>
              <a:custGeom>
                <a:avLst/>
                <a:gdLst>
                  <a:gd name="T0" fmla="*/ 42 w 51"/>
                  <a:gd name="T1" fmla="*/ 4 h 74"/>
                  <a:gd name="T2" fmla="*/ 47 w 51"/>
                  <a:gd name="T3" fmla="*/ 0 h 74"/>
                  <a:gd name="T4" fmla="*/ 51 w 51"/>
                  <a:gd name="T5" fmla="*/ 4 h 74"/>
                  <a:gd name="T6" fmla="*/ 51 w 51"/>
                  <a:gd name="T7" fmla="*/ 70 h 74"/>
                  <a:gd name="T8" fmla="*/ 47 w 51"/>
                  <a:gd name="T9" fmla="*/ 74 h 74"/>
                  <a:gd name="T10" fmla="*/ 42 w 51"/>
                  <a:gd name="T11" fmla="*/ 70 h 74"/>
                  <a:gd name="T12" fmla="*/ 42 w 51"/>
                  <a:gd name="T13" fmla="*/ 42 h 74"/>
                  <a:gd name="T14" fmla="*/ 9 w 51"/>
                  <a:gd name="T15" fmla="*/ 42 h 74"/>
                  <a:gd name="T16" fmla="*/ 9 w 51"/>
                  <a:gd name="T17" fmla="*/ 70 h 74"/>
                  <a:gd name="T18" fmla="*/ 4 w 51"/>
                  <a:gd name="T19" fmla="*/ 74 h 74"/>
                  <a:gd name="T20" fmla="*/ 0 w 51"/>
                  <a:gd name="T21" fmla="*/ 70 h 74"/>
                  <a:gd name="T22" fmla="*/ 0 w 51"/>
                  <a:gd name="T23" fmla="*/ 4 h 74"/>
                  <a:gd name="T24" fmla="*/ 4 w 51"/>
                  <a:gd name="T25" fmla="*/ 0 h 74"/>
                  <a:gd name="T26" fmla="*/ 9 w 51"/>
                  <a:gd name="T27" fmla="*/ 4 h 74"/>
                  <a:gd name="T28" fmla="*/ 9 w 51"/>
                  <a:gd name="T29" fmla="*/ 34 h 74"/>
                  <a:gd name="T30" fmla="*/ 42 w 51"/>
                  <a:gd name="T31" fmla="*/ 34 h 74"/>
                  <a:gd name="T32" fmla="*/ 42 w 51"/>
                  <a:gd name="T33" fmla="*/ 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74">
                    <a:moveTo>
                      <a:pt x="42" y="4"/>
                    </a:moveTo>
                    <a:cubicBezTo>
                      <a:pt x="42" y="2"/>
                      <a:pt x="44" y="0"/>
                      <a:pt x="47" y="0"/>
                    </a:cubicBezTo>
                    <a:cubicBezTo>
                      <a:pt x="49" y="0"/>
                      <a:pt x="51" y="2"/>
                      <a:pt x="51" y="4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2"/>
                      <a:pt x="49" y="74"/>
                      <a:pt x="47" y="74"/>
                    </a:cubicBezTo>
                    <a:cubicBezTo>
                      <a:pt x="44" y="74"/>
                      <a:pt x="42" y="72"/>
                      <a:pt x="42" y="70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9" y="72"/>
                      <a:pt x="7" y="74"/>
                      <a:pt x="4" y="74"/>
                    </a:cubicBezTo>
                    <a:cubicBezTo>
                      <a:pt x="2" y="74"/>
                      <a:pt x="0" y="72"/>
                      <a:pt x="0" y="7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42" y="34"/>
                      <a:pt x="42" y="34"/>
                      <a:pt x="42" y="34"/>
                    </a:cubicBezTo>
                    <a:lnTo>
                      <a:pt x="4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48" name="Freeform 6"/>
              <p:cNvSpPr>
                <a:spLocks noEditPoints="1"/>
              </p:cNvSpPr>
              <p:nvPr/>
            </p:nvSpPr>
            <p:spPr bwMode="auto">
              <a:xfrm>
                <a:off x="280" y="294"/>
                <a:ext cx="63" cy="77"/>
              </a:xfrm>
              <a:custGeom>
                <a:avLst/>
                <a:gdLst>
                  <a:gd name="T0" fmla="*/ 38 w 43"/>
                  <a:gd name="T1" fmla="*/ 52 h 52"/>
                  <a:gd name="T2" fmla="*/ 33 w 43"/>
                  <a:gd name="T3" fmla="*/ 50 h 52"/>
                  <a:gd name="T4" fmla="*/ 31 w 43"/>
                  <a:gd name="T5" fmla="*/ 47 h 52"/>
                  <a:gd name="T6" fmla="*/ 17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8 w 43"/>
                  <a:gd name="T13" fmla="*/ 22 h 52"/>
                  <a:gd name="T14" fmla="*/ 29 w 43"/>
                  <a:gd name="T15" fmla="*/ 22 h 52"/>
                  <a:gd name="T16" fmla="*/ 29 w 43"/>
                  <a:gd name="T17" fmla="*/ 20 h 52"/>
                  <a:gd name="T18" fmla="*/ 19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3 w 43"/>
                  <a:gd name="T25" fmla="*/ 7 h 52"/>
                  <a:gd name="T26" fmla="*/ 5 w 43"/>
                  <a:gd name="T27" fmla="*/ 4 h 52"/>
                  <a:gd name="T28" fmla="*/ 20 w 43"/>
                  <a:gd name="T29" fmla="*/ 0 h 52"/>
                  <a:gd name="T30" fmla="*/ 38 w 43"/>
                  <a:gd name="T31" fmla="*/ 21 h 52"/>
                  <a:gd name="T32" fmla="*/ 38 w 43"/>
                  <a:gd name="T33" fmla="*/ 39 h 52"/>
                  <a:gd name="T34" fmla="*/ 41 w 43"/>
                  <a:gd name="T35" fmla="*/ 45 h 52"/>
                  <a:gd name="T36" fmla="*/ 43 w 43"/>
                  <a:gd name="T37" fmla="*/ 48 h 52"/>
                  <a:gd name="T38" fmla="*/ 38 w 43"/>
                  <a:gd name="T39" fmla="*/ 52 h 52"/>
                  <a:gd name="T40" fmla="*/ 29 w 43"/>
                  <a:gd name="T41" fmla="*/ 29 h 52"/>
                  <a:gd name="T42" fmla="*/ 19 w 43"/>
                  <a:gd name="T43" fmla="*/ 29 h 52"/>
                  <a:gd name="T44" fmla="*/ 8 w 43"/>
                  <a:gd name="T45" fmla="*/ 37 h 52"/>
                  <a:gd name="T46" fmla="*/ 8 w 43"/>
                  <a:gd name="T47" fmla="*/ 38 h 52"/>
                  <a:gd name="T48" fmla="*/ 19 w 43"/>
                  <a:gd name="T49" fmla="*/ 45 h 52"/>
                  <a:gd name="T50" fmla="*/ 29 w 43"/>
                  <a:gd name="T51" fmla="*/ 35 h 52"/>
                  <a:gd name="T52" fmla="*/ 29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8" y="52"/>
                    </a:moveTo>
                    <a:cubicBezTo>
                      <a:pt x="36" y="52"/>
                      <a:pt x="34" y="51"/>
                      <a:pt x="33" y="50"/>
                    </a:cubicBezTo>
                    <a:cubicBezTo>
                      <a:pt x="32" y="49"/>
                      <a:pt x="32" y="48"/>
                      <a:pt x="31" y="47"/>
                    </a:cubicBezTo>
                    <a:cubicBezTo>
                      <a:pt x="27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5" y="22"/>
                      <a:pt x="18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12"/>
                      <a:pt x="28" y="8"/>
                      <a:pt x="19" y="8"/>
                    </a:cubicBezTo>
                    <a:cubicBezTo>
                      <a:pt x="14" y="8"/>
                      <a:pt x="11" y="9"/>
                      <a:pt x="9" y="10"/>
                    </a:cubicBezTo>
                    <a:cubicBezTo>
                      <a:pt x="8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8" y="7"/>
                      <a:pt x="38" y="21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8" y="52"/>
                    </a:cubicBezTo>
                    <a:close/>
                    <a:moveTo>
                      <a:pt x="29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8" y="33"/>
                      <a:pt x="8" y="37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42"/>
                      <a:pt x="11" y="45"/>
                      <a:pt x="19" y="45"/>
                    </a:cubicBezTo>
                    <a:cubicBezTo>
                      <a:pt x="25" y="45"/>
                      <a:pt x="29" y="42"/>
                      <a:pt x="29" y="35"/>
                    </a:cubicBezTo>
                    <a:lnTo>
                      <a:pt x="29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49" name="Freeform 7"/>
              <p:cNvSpPr>
                <a:spLocks/>
              </p:cNvSpPr>
              <p:nvPr/>
            </p:nvSpPr>
            <p:spPr bwMode="auto">
              <a:xfrm>
                <a:off x="359" y="296"/>
                <a:ext cx="70" cy="99"/>
              </a:xfrm>
              <a:custGeom>
                <a:avLst/>
                <a:gdLst>
                  <a:gd name="T0" fmla="*/ 40 w 48"/>
                  <a:gd name="T1" fmla="*/ 51 h 67"/>
                  <a:gd name="T2" fmla="*/ 4 w 48"/>
                  <a:gd name="T3" fmla="*/ 51 h 67"/>
                  <a:gd name="T4" fmla="*/ 0 w 48"/>
                  <a:gd name="T5" fmla="*/ 47 h 67"/>
                  <a:gd name="T6" fmla="*/ 0 w 48"/>
                  <a:gd name="T7" fmla="*/ 4 h 67"/>
                  <a:gd name="T8" fmla="*/ 5 w 48"/>
                  <a:gd name="T9" fmla="*/ 0 h 67"/>
                  <a:gd name="T10" fmla="*/ 9 w 48"/>
                  <a:gd name="T11" fmla="*/ 4 h 67"/>
                  <a:gd name="T12" fmla="*/ 9 w 48"/>
                  <a:gd name="T13" fmla="*/ 43 h 67"/>
                  <a:gd name="T14" fmla="*/ 30 w 48"/>
                  <a:gd name="T15" fmla="*/ 43 h 67"/>
                  <a:gd name="T16" fmla="*/ 30 w 48"/>
                  <a:gd name="T17" fmla="*/ 4 h 67"/>
                  <a:gd name="T18" fmla="*/ 35 w 48"/>
                  <a:gd name="T19" fmla="*/ 0 h 67"/>
                  <a:gd name="T20" fmla="*/ 39 w 48"/>
                  <a:gd name="T21" fmla="*/ 4 h 67"/>
                  <a:gd name="T22" fmla="*/ 39 w 48"/>
                  <a:gd name="T23" fmla="*/ 43 h 67"/>
                  <a:gd name="T24" fmla="*/ 44 w 48"/>
                  <a:gd name="T25" fmla="*/ 43 h 67"/>
                  <a:gd name="T26" fmla="*/ 48 w 48"/>
                  <a:gd name="T27" fmla="*/ 46 h 67"/>
                  <a:gd name="T28" fmla="*/ 48 w 48"/>
                  <a:gd name="T29" fmla="*/ 63 h 67"/>
                  <a:gd name="T30" fmla="*/ 44 w 48"/>
                  <a:gd name="T31" fmla="*/ 67 h 67"/>
                  <a:gd name="T32" fmla="*/ 40 w 48"/>
                  <a:gd name="T33" fmla="*/ 63 h 67"/>
                  <a:gd name="T34" fmla="*/ 40 w 48"/>
                  <a:gd name="T35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67">
                    <a:moveTo>
                      <a:pt x="40" y="51"/>
                    </a:move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32" y="0"/>
                      <a:pt x="35" y="0"/>
                    </a:cubicBezTo>
                    <a:cubicBezTo>
                      <a:pt x="37" y="0"/>
                      <a:pt x="39" y="1"/>
                      <a:pt x="39" y="4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6" y="43"/>
                      <a:pt x="48" y="44"/>
                      <a:pt x="48" y="46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5"/>
                      <a:pt x="46" y="67"/>
                      <a:pt x="44" y="67"/>
                    </a:cubicBezTo>
                    <a:cubicBezTo>
                      <a:pt x="42" y="67"/>
                      <a:pt x="40" y="65"/>
                      <a:pt x="40" y="63"/>
                    </a:cubicBezTo>
                    <a:lnTo>
                      <a:pt x="40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50" name="Freeform 8"/>
              <p:cNvSpPr>
                <a:spLocks/>
              </p:cNvSpPr>
              <p:nvPr/>
            </p:nvSpPr>
            <p:spPr bwMode="auto">
              <a:xfrm>
                <a:off x="442" y="296"/>
                <a:ext cx="59" cy="75"/>
              </a:xfrm>
              <a:custGeom>
                <a:avLst/>
                <a:gdLst>
                  <a:gd name="T0" fmla="*/ 9 w 40"/>
                  <a:gd name="T1" fmla="*/ 47 h 51"/>
                  <a:gd name="T2" fmla="*/ 4 w 40"/>
                  <a:gd name="T3" fmla="*/ 51 h 51"/>
                  <a:gd name="T4" fmla="*/ 0 w 40"/>
                  <a:gd name="T5" fmla="*/ 47 h 51"/>
                  <a:gd name="T6" fmla="*/ 0 w 40"/>
                  <a:gd name="T7" fmla="*/ 4 h 51"/>
                  <a:gd name="T8" fmla="*/ 4 w 40"/>
                  <a:gd name="T9" fmla="*/ 0 h 51"/>
                  <a:gd name="T10" fmla="*/ 9 w 40"/>
                  <a:gd name="T11" fmla="*/ 4 h 51"/>
                  <a:gd name="T12" fmla="*/ 9 w 40"/>
                  <a:gd name="T13" fmla="*/ 32 h 51"/>
                  <a:gd name="T14" fmla="*/ 31 w 40"/>
                  <a:gd name="T15" fmla="*/ 7 h 51"/>
                  <a:gd name="T16" fmla="*/ 31 w 40"/>
                  <a:gd name="T17" fmla="*/ 4 h 51"/>
                  <a:gd name="T18" fmla="*/ 36 w 40"/>
                  <a:gd name="T19" fmla="*/ 0 h 51"/>
                  <a:gd name="T20" fmla="*/ 40 w 40"/>
                  <a:gd name="T21" fmla="*/ 4 h 51"/>
                  <a:gd name="T22" fmla="*/ 40 w 40"/>
                  <a:gd name="T23" fmla="*/ 47 h 51"/>
                  <a:gd name="T24" fmla="*/ 36 w 40"/>
                  <a:gd name="T25" fmla="*/ 51 h 51"/>
                  <a:gd name="T26" fmla="*/ 31 w 40"/>
                  <a:gd name="T27" fmla="*/ 47 h 51"/>
                  <a:gd name="T28" fmla="*/ 31 w 40"/>
                  <a:gd name="T29" fmla="*/ 19 h 51"/>
                  <a:gd name="T30" fmla="*/ 9 w 40"/>
                  <a:gd name="T31" fmla="*/ 44 h 51"/>
                  <a:gd name="T32" fmla="*/ 9 w 40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51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51" name="Freeform 9"/>
              <p:cNvSpPr>
                <a:spLocks noEditPoints="1"/>
              </p:cNvSpPr>
              <p:nvPr/>
            </p:nvSpPr>
            <p:spPr bwMode="auto">
              <a:xfrm>
                <a:off x="520" y="294"/>
                <a:ext cx="60" cy="77"/>
              </a:xfrm>
              <a:custGeom>
                <a:avLst/>
                <a:gdLst>
                  <a:gd name="T0" fmla="*/ 21 w 41"/>
                  <a:gd name="T1" fmla="*/ 52 h 52"/>
                  <a:gd name="T2" fmla="*/ 0 w 41"/>
                  <a:gd name="T3" fmla="*/ 31 h 52"/>
                  <a:gd name="T4" fmla="*/ 0 w 41"/>
                  <a:gd name="T5" fmla="*/ 21 h 52"/>
                  <a:gd name="T6" fmla="*/ 21 w 41"/>
                  <a:gd name="T7" fmla="*/ 0 h 52"/>
                  <a:gd name="T8" fmla="*/ 41 w 41"/>
                  <a:gd name="T9" fmla="*/ 21 h 52"/>
                  <a:gd name="T10" fmla="*/ 41 w 41"/>
                  <a:gd name="T11" fmla="*/ 31 h 52"/>
                  <a:gd name="T12" fmla="*/ 21 w 41"/>
                  <a:gd name="T13" fmla="*/ 52 h 52"/>
                  <a:gd name="T14" fmla="*/ 32 w 41"/>
                  <a:gd name="T15" fmla="*/ 21 h 52"/>
                  <a:gd name="T16" fmla="*/ 21 w 41"/>
                  <a:gd name="T17" fmla="*/ 8 h 52"/>
                  <a:gd name="T18" fmla="*/ 9 w 41"/>
                  <a:gd name="T19" fmla="*/ 21 h 52"/>
                  <a:gd name="T20" fmla="*/ 9 w 41"/>
                  <a:gd name="T21" fmla="*/ 31 h 52"/>
                  <a:gd name="T22" fmla="*/ 21 w 41"/>
                  <a:gd name="T23" fmla="*/ 44 h 52"/>
                  <a:gd name="T24" fmla="*/ 32 w 41"/>
                  <a:gd name="T25" fmla="*/ 31 h 52"/>
                  <a:gd name="T26" fmla="*/ 32 w 41"/>
                  <a:gd name="T27" fmla="*/ 2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52">
                    <a:moveTo>
                      <a:pt x="21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1" y="0"/>
                    </a:cubicBezTo>
                    <a:cubicBezTo>
                      <a:pt x="35" y="0"/>
                      <a:pt x="41" y="10"/>
                      <a:pt x="41" y="2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43"/>
                      <a:pt x="35" y="52"/>
                      <a:pt x="21" y="52"/>
                    </a:cubicBezTo>
                    <a:close/>
                    <a:moveTo>
                      <a:pt x="32" y="21"/>
                    </a:moveTo>
                    <a:cubicBezTo>
                      <a:pt x="32" y="13"/>
                      <a:pt x="29" y="8"/>
                      <a:pt x="21" y="8"/>
                    </a:cubicBezTo>
                    <a:cubicBezTo>
                      <a:pt x="13" y="8"/>
                      <a:pt x="9" y="13"/>
                      <a:pt x="9" y="2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9"/>
                      <a:pt x="13" y="44"/>
                      <a:pt x="21" y="44"/>
                    </a:cubicBezTo>
                    <a:cubicBezTo>
                      <a:pt x="29" y="44"/>
                      <a:pt x="32" y="39"/>
                      <a:pt x="32" y="31"/>
                    </a:cubicBezTo>
                    <a:lnTo>
                      <a:pt x="3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52" name="Freeform 10"/>
              <p:cNvSpPr>
                <a:spLocks/>
              </p:cNvSpPr>
              <p:nvPr/>
            </p:nvSpPr>
            <p:spPr bwMode="auto">
              <a:xfrm>
                <a:off x="599" y="294"/>
                <a:ext cx="56" cy="77"/>
              </a:xfrm>
              <a:custGeom>
                <a:avLst/>
                <a:gdLst>
                  <a:gd name="T0" fmla="*/ 38 w 38"/>
                  <a:gd name="T1" fmla="*/ 48 h 52"/>
                  <a:gd name="T2" fmla="*/ 33 w 38"/>
                  <a:gd name="T3" fmla="*/ 52 h 52"/>
                  <a:gd name="T4" fmla="*/ 29 w 38"/>
                  <a:gd name="T5" fmla="*/ 48 h 52"/>
                  <a:gd name="T6" fmla="*/ 29 w 38"/>
                  <a:gd name="T7" fmla="*/ 29 h 52"/>
                  <a:gd name="T8" fmla="*/ 9 w 38"/>
                  <a:gd name="T9" fmla="*/ 29 h 52"/>
                  <a:gd name="T10" fmla="*/ 9 w 38"/>
                  <a:gd name="T11" fmla="*/ 48 h 52"/>
                  <a:gd name="T12" fmla="*/ 4 w 38"/>
                  <a:gd name="T13" fmla="*/ 52 h 52"/>
                  <a:gd name="T14" fmla="*/ 0 w 38"/>
                  <a:gd name="T15" fmla="*/ 48 h 52"/>
                  <a:gd name="T16" fmla="*/ 0 w 38"/>
                  <a:gd name="T17" fmla="*/ 5 h 52"/>
                  <a:gd name="T18" fmla="*/ 4 w 38"/>
                  <a:gd name="T19" fmla="*/ 0 h 52"/>
                  <a:gd name="T20" fmla="*/ 9 w 38"/>
                  <a:gd name="T21" fmla="*/ 5 h 52"/>
                  <a:gd name="T22" fmla="*/ 9 w 38"/>
                  <a:gd name="T23" fmla="*/ 21 h 52"/>
                  <a:gd name="T24" fmla="*/ 29 w 38"/>
                  <a:gd name="T25" fmla="*/ 21 h 52"/>
                  <a:gd name="T26" fmla="*/ 29 w 38"/>
                  <a:gd name="T27" fmla="*/ 5 h 52"/>
                  <a:gd name="T28" fmla="*/ 33 w 38"/>
                  <a:gd name="T29" fmla="*/ 0 h 52"/>
                  <a:gd name="T30" fmla="*/ 38 w 38"/>
                  <a:gd name="T31" fmla="*/ 5 h 52"/>
                  <a:gd name="T32" fmla="*/ 38 w 38"/>
                  <a:gd name="T33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2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53" name="Freeform 11"/>
              <p:cNvSpPr>
                <a:spLocks noEditPoints="1"/>
              </p:cNvSpPr>
              <p:nvPr/>
            </p:nvSpPr>
            <p:spPr bwMode="auto">
              <a:xfrm>
                <a:off x="671" y="294"/>
                <a:ext cx="63" cy="77"/>
              </a:xfrm>
              <a:custGeom>
                <a:avLst/>
                <a:gdLst>
                  <a:gd name="T0" fmla="*/ 39 w 43"/>
                  <a:gd name="T1" fmla="*/ 52 h 52"/>
                  <a:gd name="T2" fmla="*/ 34 w 43"/>
                  <a:gd name="T3" fmla="*/ 50 h 52"/>
                  <a:gd name="T4" fmla="*/ 32 w 43"/>
                  <a:gd name="T5" fmla="*/ 47 h 52"/>
                  <a:gd name="T6" fmla="*/ 17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8 w 43"/>
                  <a:gd name="T13" fmla="*/ 22 h 52"/>
                  <a:gd name="T14" fmla="*/ 30 w 43"/>
                  <a:gd name="T15" fmla="*/ 22 h 52"/>
                  <a:gd name="T16" fmla="*/ 30 w 43"/>
                  <a:gd name="T17" fmla="*/ 20 h 52"/>
                  <a:gd name="T18" fmla="*/ 19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3 w 43"/>
                  <a:gd name="T25" fmla="*/ 7 h 52"/>
                  <a:gd name="T26" fmla="*/ 5 w 43"/>
                  <a:gd name="T27" fmla="*/ 4 h 52"/>
                  <a:gd name="T28" fmla="*/ 20 w 43"/>
                  <a:gd name="T29" fmla="*/ 0 h 52"/>
                  <a:gd name="T30" fmla="*/ 39 w 43"/>
                  <a:gd name="T31" fmla="*/ 21 h 52"/>
                  <a:gd name="T32" fmla="*/ 39 w 43"/>
                  <a:gd name="T33" fmla="*/ 39 h 52"/>
                  <a:gd name="T34" fmla="*/ 41 w 43"/>
                  <a:gd name="T35" fmla="*/ 45 h 52"/>
                  <a:gd name="T36" fmla="*/ 43 w 43"/>
                  <a:gd name="T37" fmla="*/ 48 h 52"/>
                  <a:gd name="T38" fmla="*/ 39 w 43"/>
                  <a:gd name="T39" fmla="*/ 52 h 52"/>
                  <a:gd name="T40" fmla="*/ 30 w 43"/>
                  <a:gd name="T41" fmla="*/ 29 h 52"/>
                  <a:gd name="T42" fmla="*/ 19 w 43"/>
                  <a:gd name="T43" fmla="*/ 29 h 52"/>
                  <a:gd name="T44" fmla="*/ 9 w 43"/>
                  <a:gd name="T45" fmla="*/ 37 h 52"/>
                  <a:gd name="T46" fmla="*/ 9 w 43"/>
                  <a:gd name="T47" fmla="*/ 38 h 52"/>
                  <a:gd name="T48" fmla="*/ 19 w 43"/>
                  <a:gd name="T49" fmla="*/ 45 h 52"/>
                  <a:gd name="T50" fmla="*/ 30 w 43"/>
                  <a:gd name="T51" fmla="*/ 35 h 52"/>
                  <a:gd name="T52" fmla="*/ 30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8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19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9" y="7"/>
                      <a:pt x="39" y="21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54" name="Freeform 12"/>
              <p:cNvSpPr>
                <a:spLocks/>
              </p:cNvSpPr>
              <p:nvPr/>
            </p:nvSpPr>
            <p:spPr bwMode="auto">
              <a:xfrm>
                <a:off x="743" y="296"/>
                <a:ext cx="65" cy="77"/>
              </a:xfrm>
              <a:custGeom>
                <a:avLst/>
                <a:gdLst>
                  <a:gd name="T0" fmla="*/ 40 w 44"/>
                  <a:gd name="T1" fmla="*/ 0 h 52"/>
                  <a:gd name="T2" fmla="*/ 44 w 44"/>
                  <a:gd name="T3" fmla="*/ 4 h 52"/>
                  <a:gd name="T4" fmla="*/ 44 w 44"/>
                  <a:gd name="T5" fmla="*/ 47 h 52"/>
                  <a:gd name="T6" fmla="*/ 40 w 44"/>
                  <a:gd name="T7" fmla="*/ 52 h 52"/>
                  <a:gd name="T8" fmla="*/ 35 w 44"/>
                  <a:gd name="T9" fmla="*/ 47 h 52"/>
                  <a:gd name="T10" fmla="*/ 35 w 44"/>
                  <a:gd name="T11" fmla="*/ 8 h 52"/>
                  <a:gd name="T12" fmla="*/ 16 w 44"/>
                  <a:gd name="T13" fmla="*/ 8 h 52"/>
                  <a:gd name="T14" fmla="*/ 16 w 44"/>
                  <a:gd name="T15" fmla="*/ 17 h 52"/>
                  <a:gd name="T16" fmla="*/ 12 w 44"/>
                  <a:gd name="T17" fmla="*/ 45 h 52"/>
                  <a:gd name="T18" fmla="*/ 5 w 44"/>
                  <a:gd name="T19" fmla="*/ 51 h 52"/>
                  <a:gd name="T20" fmla="*/ 0 w 44"/>
                  <a:gd name="T21" fmla="*/ 47 h 52"/>
                  <a:gd name="T22" fmla="*/ 5 w 44"/>
                  <a:gd name="T23" fmla="*/ 38 h 52"/>
                  <a:gd name="T24" fmla="*/ 7 w 44"/>
                  <a:gd name="T25" fmla="*/ 16 h 52"/>
                  <a:gd name="T26" fmla="*/ 7 w 44"/>
                  <a:gd name="T27" fmla="*/ 4 h 52"/>
                  <a:gd name="T28" fmla="*/ 12 w 44"/>
                  <a:gd name="T29" fmla="*/ 0 h 52"/>
                  <a:gd name="T30" fmla="*/ 40 w 44"/>
                  <a:gd name="T3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" h="52">
                    <a:moveTo>
                      <a:pt x="40" y="0"/>
                    </a:moveTo>
                    <a:cubicBezTo>
                      <a:pt x="42" y="0"/>
                      <a:pt x="44" y="2"/>
                      <a:pt x="44" y="4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50"/>
                      <a:pt x="42" y="52"/>
                      <a:pt x="40" y="52"/>
                    </a:cubicBezTo>
                    <a:cubicBezTo>
                      <a:pt x="37" y="52"/>
                      <a:pt x="35" y="50"/>
                      <a:pt x="35" y="4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28"/>
                      <a:pt x="15" y="38"/>
                      <a:pt x="12" y="45"/>
                    </a:cubicBezTo>
                    <a:cubicBezTo>
                      <a:pt x="9" y="50"/>
                      <a:pt x="7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4"/>
                      <a:pt x="3" y="43"/>
                      <a:pt x="5" y="38"/>
                    </a:cubicBezTo>
                    <a:cubicBezTo>
                      <a:pt x="7" y="32"/>
                      <a:pt x="7" y="25"/>
                      <a:pt x="7" y="1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2" y="0"/>
                    </a:cubicBezTo>
                    <a:lnTo>
                      <a:pt x="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55" name="Freeform 13"/>
              <p:cNvSpPr>
                <a:spLocks noEditPoints="1"/>
              </p:cNvSpPr>
              <p:nvPr/>
            </p:nvSpPr>
            <p:spPr bwMode="auto">
              <a:xfrm>
                <a:off x="830" y="296"/>
                <a:ext cx="52" cy="75"/>
              </a:xfrm>
              <a:custGeom>
                <a:avLst/>
                <a:gdLst>
                  <a:gd name="T0" fmla="*/ 0 w 36"/>
                  <a:gd name="T1" fmla="*/ 4 h 51"/>
                  <a:gd name="T2" fmla="*/ 4 w 36"/>
                  <a:gd name="T3" fmla="*/ 0 h 51"/>
                  <a:gd name="T4" fmla="*/ 9 w 36"/>
                  <a:gd name="T5" fmla="*/ 4 h 51"/>
                  <a:gd name="T6" fmla="*/ 9 w 36"/>
                  <a:gd name="T7" fmla="*/ 20 h 51"/>
                  <a:gd name="T8" fmla="*/ 18 w 36"/>
                  <a:gd name="T9" fmla="*/ 20 h 51"/>
                  <a:gd name="T10" fmla="*/ 36 w 36"/>
                  <a:gd name="T11" fmla="*/ 34 h 51"/>
                  <a:gd name="T12" fmla="*/ 36 w 36"/>
                  <a:gd name="T13" fmla="*/ 37 h 51"/>
                  <a:gd name="T14" fmla="*/ 20 w 36"/>
                  <a:gd name="T15" fmla="*/ 51 h 51"/>
                  <a:gd name="T16" fmla="*/ 4 w 36"/>
                  <a:gd name="T17" fmla="*/ 51 h 51"/>
                  <a:gd name="T18" fmla="*/ 0 w 36"/>
                  <a:gd name="T19" fmla="*/ 46 h 51"/>
                  <a:gd name="T20" fmla="*/ 0 w 36"/>
                  <a:gd name="T21" fmla="*/ 4 h 51"/>
                  <a:gd name="T22" fmla="*/ 9 w 36"/>
                  <a:gd name="T23" fmla="*/ 43 h 51"/>
                  <a:gd name="T24" fmla="*/ 19 w 36"/>
                  <a:gd name="T25" fmla="*/ 43 h 51"/>
                  <a:gd name="T26" fmla="*/ 27 w 36"/>
                  <a:gd name="T27" fmla="*/ 36 h 51"/>
                  <a:gd name="T28" fmla="*/ 27 w 36"/>
                  <a:gd name="T29" fmla="*/ 34 h 51"/>
                  <a:gd name="T30" fmla="*/ 18 w 36"/>
                  <a:gd name="T31" fmla="*/ 28 h 51"/>
                  <a:gd name="T32" fmla="*/ 9 w 36"/>
                  <a:gd name="T33" fmla="*/ 28 h 51"/>
                  <a:gd name="T34" fmla="*/ 9 w 36"/>
                  <a:gd name="T35" fmla="*/ 4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6" h="51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30" y="20"/>
                      <a:pt x="36" y="26"/>
                      <a:pt x="36" y="34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45"/>
                      <a:pt x="31" y="51"/>
                      <a:pt x="20" y="51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6"/>
                    </a:cubicBezTo>
                    <a:lnTo>
                      <a:pt x="0" y="4"/>
                    </a:lnTo>
                    <a:close/>
                    <a:moveTo>
                      <a:pt x="9" y="43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26" y="43"/>
                      <a:pt x="27" y="40"/>
                      <a:pt x="27" y="36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0"/>
                      <a:pt x="24" y="28"/>
                      <a:pt x="18" y="28"/>
                    </a:cubicBezTo>
                    <a:cubicBezTo>
                      <a:pt x="9" y="28"/>
                      <a:pt x="9" y="28"/>
                      <a:pt x="9" y="28"/>
                    </a:cubicBezTo>
                    <a:lnTo>
                      <a:pt x="9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56" name="Freeform 14"/>
              <p:cNvSpPr>
                <a:spLocks/>
              </p:cNvSpPr>
              <p:nvPr/>
            </p:nvSpPr>
            <p:spPr bwMode="auto">
              <a:xfrm>
                <a:off x="901" y="294"/>
                <a:ext cx="56" cy="77"/>
              </a:xfrm>
              <a:custGeom>
                <a:avLst/>
                <a:gdLst>
                  <a:gd name="T0" fmla="*/ 38 w 38"/>
                  <a:gd name="T1" fmla="*/ 48 h 52"/>
                  <a:gd name="T2" fmla="*/ 33 w 38"/>
                  <a:gd name="T3" fmla="*/ 52 h 52"/>
                  <a:gd name="T4" fmla="*/ 29 w 38"/>
                  <a:gd name="T5" fmla="*/ 48 h 52"/>
                  <a:gd name="T6" fmla="*/ 29 w 38"/>
                  <a:gd name="T7" fmla="*/ 29 h 52"/>
                  <a:gd name="T8" fmla="*/ 9 w 38"/>
                  <a:gd name="T9" fmla="*/ 29 h 52"/>
                  <a:gd name="T10" fmla="*/ 9 w 38"/>
                  <a:gd name="T11" fmla="*/ 48 h 52"/>
                  <a:gd name="T12" fmla="*/ 5 w 38"/>
                  <a:gd name="T13" fmla="*/ 52 h 52"/>
                  <a:gd name="T14" fmla="*/ 0 w 38"/>
                  <a:gd name="T15" fmla="*/ 48 h 52"/>
                  <a:gd name="T16" fmla="*/ 0 w 38"/>
                  <a:gd name="T17" fmla="*/ 5 h 52"/>
                  <a:gd name="T18" fmla="*/ 5 w 38"/>
                  <a:gd name="T19" fmla="*/ 0 h 52"/>
                  <a:gd name="T20" fmla="*/ 9 w 38"/>
                  <a:gd name="T21" fmla="*/ 5 h 52"/>
                  <a:gd name="T22" fmla="*/ 9 w 38"/>
                  <a:gd name="T23" fmla="*/ 21 h 52"/>
                  <a:gd name="T24" fmla="*/ 29 w 38"/>
                  <a:gd name="T25" fmla="*/ 21 h 52"/>
                  <a:gd name="T26" fmla="*/ 29 w 38"/>
                  <a:gd name="T27" fmla="*/ 5 h 52"/>
                  <a:gd name="T28" fmla="*/ 33 w 38"/>
                  <a:gd name="T29" fmla="*/ 0 h 52"/>
                  <a:gd name="T30" fmla="*/ 38 w 38"/>
                  <a:gd name="T31" fmla="*/ 5 h 52"/>
                  <a:gd name="T32" fmla="*/ 38 w 38"/>
                  <a:gd name="T33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2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5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57" name="Freeform 15"/>
              <p:cNvSpPr>
                <a:spLocks noEditPoints="1"/>
              </p:cNvSpPr>
              <p:nvPr/>
            </p:nvSpPr>
            <p:spPr bwMode="auto">
              <a:xfrm>
                <a:off x="973" y="294"/>
                <a:ext cx="63" cy="77"/>
              </a:xfrm>
              <a:custGeom>
                <a:avLst/>
                <a:gdLst>
                  <a:gd name="T0" fmla="*/ 39 w 43"/>
                  <a:gd name="T1" fmla="*/ 52 h 52"/>
                  <a:gd name="T2" fmla="*/ 34 w 43"/>
                  <a:gd name="T3" fmla="*/ 50 h 52"/>
                  <a:gd name="T4" fmla="*/ 32 w 43"/>
                  <a:gd name="T5" fmla="*/ 47 h 52"/>
                  <a:gd name="T6" fmla="*/ 18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9 w 43"/>
                  <a:gd name="T13" fmla="*/ 22 h 52"/>
                  <a:gd name="T14" fmla="*/ 30 w 43"/>
                  <a:gd name="T15" fmla="*/ 22 h 52"/>
                  <a:gd name="T16" fmla="*/ 30 w 43"/>
                  <a:gd name="T17" fmla="*/ 20 h 52"/>
                  <a:gd name="T18" fmla="*/ 20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4 w 43"/>
                  <a:gd name="T25" fmla="*/ 7 h 52"/>
                  <a:gd name="T26" fmla="*/ 6 w 43"/>
                  <a:gd name="T27" fmla="*/ 4 h 52"/>
                  <a:gd name="T28" fmla="*/ 20 w 43"/>
                  <a:gd name="T29" fmla="*/ 0 h 52"/>
                  <a:gd name="T30" fmla="*/ 39 w 43"/>
                  <a:gd name="T31" fmla="*/ 21 h 52"/>
                  <a:gd name="T32" fmla="*/ 39 w 43"/>
                  <a:gd name="T33" fmla="*/ 39 h 52"/>
                  <a:gd name="T34" fmla="*/ 42 w 43"/>
                  <a:gd name="T35" fmla="*/ 45 h 52"/>
                  <a:gd name="T36" fmla="*/ 43 w 43"/>
                  <a:gd name="T37" fmla="*/ 48 h 52"/>
                  <a:gd name="T38" fmla="*/ 39 w 43"/>
                  <a:gd name="T39" fmla="*/ 52 h 52"/>
                  <a:gd name="T40" fmla="*/ 30 w 43"/>
                  <a:gd name="T41" fmla="*/ 29 h 52"/>
                  <a:gd name="T42" fmla="*/ 19 w 43"/>
                  <a:gd name="T43" fmla="*/ 29 h 52"/>
                  <a:gd name="T44" fmla="*/ 9 w 43"/>
                  <a:gd name="T45" fmla="*/ 37 h 52"/>
                  <a:gd name="T46" fmla="*/ 9 w 43"/>
                  <a:gd name="T47" fmla="*/ 38 h 52"/>
                  <a:gd name="T48" fmla="*/ 19 w 43"/>
                  <a:gd name="T49" fmla="*/ 45 h 52"/>
                  <a:gd name="T50" fmla="*/ 30 w 43"/>
                  <a:gd name="T51" fmla="*/ 35 h 52"/>
                  <a:gd name="T52" fmla="*/ 30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6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5" y="0"/>
                      <a:pt x="39" y="7"/>
                      <a:pt x="39" y="21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2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58" name="Freeform 16"/>
              <p:cNvSpPr>
                <a:spLocks noEditPoints="1"/>
              </p:cNvSpPr>
              <p:nvPr/>
            </p:nvSpPr>
            <p:spPr bwMode="auto">
              <a:xfrm>
                <a:off x="1050" y="296"/>
                <a:ext cx="52" cy="75"/>
              </a:xfrm>
              <a:custGeom>
                <a:avLst/>
                <a:gdLst>
                  <a:gd name="T0" fmla="*/ 36 w 36"/>
                  <a:gd name="T1" fmla="*/ 47 h 51"/>
                  <a:gd name="T2" fmla="*/ 31 w 36"/>
                  <a:gd name="T3" fmla="*/ 51 h 51"/>
                  <a:gd name="T4" fmla="*/ 27 w 36"/>
                  <a:gd name="T5" fmla="*/ 47 h 51"/>
                  <a:gd name="T6" fmla="*/ 27 w 36"/>
                  <a:gd name="T7" fmla="*/ 30 h 51"/>
                  <a:gd name="T8" fmla="*/ 19 w 36"/>
                  <a:gd name="T9" fmla="*/ 30 h 51"/>
                  <a:gd name="T10" fmla="*/ 9 w 36"/>
                  <a:gd name="T11" fmla="*/ 49 h 51"/>
                  <a:gd name="T12" fmla="*/ 5 w 36"/>
                  <a:gd name="T13" fmla="*/ 51 h 51"/>
                  <a:gd name="T14" fmla="*/ 0 w 36"/>
                  <a:gd name="T15" fmla="*/ 47 h 51"/>
                  <a:gd name="T16" fmla="*/ 1 w 36"/>
                  <a:gd name="T17" fmla="*/ 44 h 51"/>
                  <a:gd name="T18" fmla="*/ 10 w 36"/>
                  <a:gd name="T19" fmla="*/ 29 h 51"/>
                  <a:gd name="T20" fmla="*/ 1 w 36"/>
                  <a:gd name="T21" fmla="*/ 16 h 51"/>
                  <a:gd name="T22" fmla="*/ 1 w 36"/>
                  <a:gd name="T23" fmla="*/ 13 h 51"/>
                  <a:gd name="T24" fmla="*/ 18 w 36"/>
                  <a:gd name="T25" fmla="*/ 0 h 51"/>
                  <a:gd name="T26" fmla="*/ 31 w 36"/>
                  <a:gd name="T27" fmla="*/ 0 h 51"/>
                  <a:gd name="T28" fmla="*/ 36 w 36"/>
                  <a:gd name="T29" fmla="*/ 4 h 51"/>
                  <a:gd name="T30" fmla="*/ 36 w 36"/>
                  <a:gd name="T31" fmla="*/ 47 h 51"/>
                  <a:gd name="T32" fmla="*/ 27 w 36"/>
                  <a:gd name="T33" fmla="*/ 23 h 51"/>
                  <a:gd name="T34" fmla="*/ 27 w 36"/>
                  <a:gd name="T35" fmla="*/ 7 h 51"/>
                  <a:gd name="T36" fmla="*/ 18 w 36"/>
                  <a:gd name="T37" fmla="*/ 7 h 51"/>
                  <a:gd name="T38" fmla="*/ 10 w 36"/>
                  <a:gd name="T39" fmla="*/ 14 h 51"/>
                  <a:gd name="T40" fmla="*/ 10 w 36"/>
                  <a:gd name="T41" fmla="*/ 17 h 51"/>
                  <a:gd name="T42" fmla="*/ 18 w 36"/>
                  <a:gd name="T43" fmla="*/ 23 h 51"/>
                  <a:gd name="T44" fmla="*/ 27 w 36"/>
                  <a:gd name="T45" fmla="*/ 2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51">
                    <a:moveTo>
                      <a:pt x="36" y="47"/>
                    </a:moveTo>
                    <a:cubicBezTo>
                      <a:pt x="36" y="49"/>
                      <a:pt x="34" y="51"/>
                      <a:pt x="31" y="51"/>
                    </a:cubicBezTo>
                    <a:cubicBezTo>
                      <a:pt x="29" y="51"/>
                      <a:pt x="27" y="49"/>
                      <a:pt x="27" y="47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6"/>
                      <a:pt x="12" y="43"/>
                      <a:pt x="9" y="49"/>
                    </a:cubicBezTo>
                    <a:cubicBezTo>
                      <a:pt x="8" y="51"/>
                      <a:pt x="6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6"/>
                      <a:pt x="1" y="46"/>
                      <a:pt x="1" y="44"/>
                    </a:cubicBezTo>
                    <a:cubicBezTo>
                      <a:pt x="4" y="39"/>
                      <a:pt x="7" y="34"/>
                      <a:pt x="10" y="29"/>
                    </a:cubicBezTo>
                    <a:cubicBezTo>
                      <a:pt x="4" y="27"/>
                      <a:pt x="1" y="22"/>
                      <a:pt x="1" y="16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6"/>
                      <a:pt x="6" y="0"/>
                      <a:pt x="1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4" y="0"/>
                      <a:pt x="36" y="2"/>
                      <a:pt x="36" y="4"/>
                    </a:cubicBezTo>
                    <a:lnTo>
                      <a:pt x="36" y="47"/>
                    </a:lnTo>
                    <a:close/>
                    <a:moveTo>
                      <a:pt x="27" y="23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1" y="7"/>
                      <a:pt x="10" y="11"/>
                      <a:pt x="10" y="14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20"/>
                      <a:pt x="12" y="23"/>
                      <a:pt x="18" y="23"/>
                    </a:cubicBezTo>
                    <a:lnTo>
                      <a:pt x="2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59" name="Freeform 17"/>
              <p:cNvSpPr>
                <a:spLocks/>
              </p:cNvSpPr>
              <p:nvPr/>
            </p:nvSpPr>
            <p:spPr bwMode="auto">
              <a:xfrm>
                <a:off x="174" y="477"/>
                <a:ext cx="59" cy="77"/>
              </a:xfrm>
              <a:custGeom>
                <a:avLst/>
                <a:gdLst>
                  <a:gd name="T0" fmla="*/ 37 w 40"/>
                  <a:gd name="T1" fmla="*/ 0 h 52"/>
                  <a:gd name="T2" fmla="*/ 40 w 40"/>
                  <a:gd name="T3" fmla="*/ 4 h 52"/>
                  <a:gd name="T4" fmla="*/ 37 w 40"/>
                  <a:gd name="T5" fmla="*/ 7 h 52"/>
                  <a:gd name="T6" fmla="*/ 25 w 40"/>
                  <a:gd name="T7" fmla="*/ 7 h 52"/>
                  <a:gd name="T8" fmla="*/ 25 w 40"/>
                  <a:gd name="T9" fmla="*/ 47 h 52"/>
                  <a:gd name="T10" fmla="*/ 20 w 40"/>
                  <a:gd name="T11" fmla="*/ 52 h 52"/>
                  <a:gd name="T12" fmla="*/ 16 w 40"/>
                  <a:gd name="T13" fmla="*/ 47 h 52"/>
                  <a:gd name="T14" fmla="*/ 16 w 40"/>
                  <a:gd name="T15" fmla="*/ 7 h 52"/>
                  <a:gd name="T16" fmla="*/ 4 w 40"/>
                  <a:gd name="T17" fmla="*/ 7 h 52"/>
                  <a:gd name="T18" fmla="*/ 0 w 40"/>
                  <a:gd name="T19" fmla="*/ 4 h 52"/>
                  <a:gd name="T20" fmla="*/ 4 w 40"/>
                  <a:gd name="T21" fmla="*/ 0 h 52"/>
                  <a:gd name="T22" fmla="*/ 37 w 40"/>
                  <a:gd name="T2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52">
                    <a:moveTo>
                      <a:pt x="37" y="0"/>
                    </a:moveTo>
                    <a:cubicBezTo>
                      <a:pt x="39" y="0"/>
                      <a:pt x="40" y="2"/>
                      <a:pt x="40" y="4"/>
                    </a:cubicBezTo>
                    <a:cubicBezTo>
                      <a:pt x="40" y="6"/>
                      <a:pt x="39" y="7"/>
                      <a:pt x="37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50"/>
                      <a:pt x="22" y="52"/>
                      <a:pt x="20" y="52"/>
                    </a:cubicBezTo>
                    <a:cubicBezTo>
                      <a:pt x="18" y="52"/>
                      <a:pt x="16" y="50"/>
                      <a:pt x="16" y="4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60" name="Freeform 18"/>
              <p:cNvSpPr>
                <a:spLocks noEditPoints="1"/>
              </p:cNvSpPr>
              <p:nvPr/>
            </p:nvSpPr>
            <p:spPr bwMode="auto">
              <a:xfrm>
                <a:off x="243" y="476"/>
                <a:ext cx="57" cy="76"/>
              </a:xfrm>
              <a:custGeom>
                <a:avLst/>
                <a:gdLst>
                  <a:gd name="T0" fmla="*/ 36 w 39"/>
                  <a:gd name="T1" fmla="*/ 29 h 52"/>
                  <a:gd name="T2" fmla="*/ 8 w 39"/>
                  <a:gd name="T3" fmla="*/ 29 h 52"/>
                  <a:gd name="T4" fmla="*/ 8 w 39"/>
                  <a:gd name="T5" fmla="*/ 32 h 52"/>
                  <a:gd name="T6" fmla="*/ 20 w 39"/>
                  <a:gd name="T7" fmla="*/ 45 h 52"/>
                  <a:gd name="T8" fmla="*/ 32 w 39"/>
                  <a:gd name="T9" fmla="*/ 42 h 52"/>
                  <a:gd name="T10" fmla="*/ 37 w 39"/>
                  <a:gd name="T11" fmla="*/ 44 h 52"/>
                  <a:gd name="T12" fmla="*/ 35 w 39"/>
                  <a:gd name="T13" fmla="*/ 49 h 52"/>
                  <a:gd name="T14" fmla="*/ 19 w 39"/>
                  <a:gd name="T15" fmla="*/ 52 h 52"/>
                  <a:gd name="T16" fmla="*/ 0 w 39"/>
                  <a:gd name="T17" fmla="*/ 31 h 52"/>
                  <a:gd name="T18" fmla="*/ 0 w 39"/>
                  <a:gd name="T19" fmla="*/ 22 h 52"/>
                  <a:gd name="T20" fmla="*/ 19 w 39"/>
                  <a:gd name="T21" fmla="*/ 0 h 52"/>
                  <a:gd name="T22" fmla="*/ 39 w 39"/>
                  <a:gd name="T23" fmla="*/ 21 h 52"/>
                  <a:gd name="T24" fmla="*/ 39 w 39"/>
                  <a:gd name="T25" fmla="*/ 25 h 52"/>
                  <a:gd name="T26" fmla="*/ 36 w 39"/>
                  <a:gd name="T27" fmla="*/ 29 h 52"/>
                  <a:gd name="T28" fmla="*/ 31 w 39"/>
                  <a:gd name="T29" fmla="*/ 20 h 52"/>
                  <a:gd name="T30" fmla="*/ 20 w 39"/>
                  <a:gd name="T31" fmla="*/ 7 h 52"/>
                  <a:gd name="T32" fmla="*/ 8 w 39"/>
                  <a:gd name="T33" fmla="*/ 20 h 52"/>
                  <a:gd name="T34" fmla="*/ 8 w 39"/>
                  <a:gd name="T35" fmla="*/ 22 h 52"/>
                  <a:gd name="T36" fmla="*/ 31 w 39"/>
                  <a:gd name="T37" fmla="*/ 22 h 52"/>
                  <a:gd name="T38" fmla="*/ 31 w 39"/>
                  <a:gd name="T39" fmla="*/ 2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9" h="52">
                    <a:moveTo>
                      <a:pt x="36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0"/>
                      <a:pt x="12" y="45"/>
                      <a:pt x="20" y="45"/>
                    </a:cubicBezTo>
                    <a:cubicBezTo>
                      <a:pt x="25" y="45"/>
                      <a:pt x="29" y="44"/>
                      <a:pt x="32" y="42"/>
                    </a:cubicBezTo>
                    <a:cubicBezTo>
                      <a:pt x="34" y="41"/>
                      <a:pt x="36" y="42"/>
                      <a:pt x="37" y="44"/>
                    </a:cubicBezTo>
                    <a:cubicBezTo>
                      <a:pt x="38" y="46"/>
                      <a:pt x="37" y="48"/>
                      <a:pt x="35" y="49"/>
                    </a:cubicBezTo>
                    <a:cubicBezTo>
                      <a:pt x="31" y="51"/>
                      <a:pt x="25" y="52"/>
                      <a:pt x="19" y="52"/>
                    </a:cubicBezTo>
                    <a:cubicBezTo>
                      <a:pt x="5" y="52"/>
                      <a:pt x="0" y="42"/>
                      <a:pt x="0" y="3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5" y="0"/>
                      <a:pt x="19" y="0"/>
                    </a:cubicBezTo>
                    <a:cubicBezTo>
                      <a:pt x="34" y="0"/>
                      <a:pt x="39" y="10"/>
                      <a:pt x="39" y="21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8"/>
                      <a:pt x="38" y="29"/>
                      <a:pt x="36" y="29"/>
                    </a:cubicBezTo>
                    <a:close/>
                    <a:moveTo>
                      <a:pt x="31" y="20"/>
                    </a:moveTo>
                    <a:cubicBezTo>
                      <a:pt x="31" y="12"/>
                      <a:pt x="28" y="7"/>
                      <a:pt x="20" y="7"/>
                    </a:cubicBezTo>
                    <a:cubicBezTo>
                      <a:pt x="12" y="7"/>
                      <a:pt x="8" y="13"/>
                      <a:pt x="8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31" y="22"/>
                      <a:pt x="31" y="22"/>
                      <a:pt x="31" y="22"/>
                    </a:cubicBezTo>
                    <a:lnTo>
                      <a:pt x="31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61" name="Freeform 19"/>
              <p:cNvSpPr>
                <a:spLocks/>
              </p:cNvSpPr>
              <p:nvPr/>
            </p:nvSpPr>
            <p:spPr bwMode="auto">
              <a:xfrm>
                <a:off x="310" y="476"/>
                <a:ext cx="59" cy="76"/>
              </a:xfrm>
              <a:custGeom>
                <a:avLst/>
                <a:gdLst>
                  <a:gd name="T0" fmla="*/ 35 w 40"/>
                  <a:gd name="T1" fmla="*/ 52 h 52"/>
                  <a:gd name="T2" fmla="*/ 32 w 40"/>
                  <a:gd name="T3" fmla="*/ 50 h 52"/>
                  <a:gd name="T4" fmla="*/ 20 w 40"/>
                  <a:gd name="T5" fmla="*/ 32 h 52"/>
                  <a:gd name="T6" fmla="*/ 8 w 40"/>
                  <a:gd name="T7" fmla="*/ 50 h 52"/>
                  <a:gd name="T8" fmla="*/ 5 w 40"/>
                  <a:gd name="T9" fmla="*/ 52 h 52"/>
                  <a:gd name="T10" fmla="*/ 0 w 40"/>
                  <a:gd name="T11" fmla="*/ 48 h 52"/>
                  <a:gd name="T12" fmla="*/ 1 w 40"/>
                  <a:gd name="T13" fmla="*/ 46 h 52"/>
                  <a:gd name="T14" fmla="*/ 15 w 40"/>
                  <a:gd name="T15" fmla="*/ 26 h 52"/>
                  <a:gd name="T16" fmla="*/ 2 w 40"/>
                  <a:gd name="T17" fmla="*/ 7 h 52"/>
                  <a:gd name="T18" fmla="*/ 2 w 40"/>
                  <a:gd name="T19" fmla="*/ 5 h 52"/>
                  <a:gd name="T20" fmla="*/ 6 w 40"/>
                  <a:gd name="T21" fmla="*/ 0 h 52"/>
                  <a:gd name="T22" fmla="*/ 10 w 40"/>
                  <a:gd name="T23" fmla="*/ 3 h 52"/>
                  <a:gd name="T24" fmla="*/ 20 w 40"/>
                  <a:gd name="T25" fmla="*/ 19 h 52"/>
                  <a:gd name="T26" fmla="*/ 31 w 40"/>
                  <a:gd name="T27" fmla="*/ 3 h 52"/>
                  <a:gd name="T28" fmla="*/ 34 w 40"/>
                  <a:gd name="T29" fmla="*/ 0 h 52"/>
                  <a:gd name="T30" fmla="*/ 39 w 40"/>
                  <a:gd name="T31" fmla="*/ 4 h 52"/>
                  <a:gd name="T32" fmla="*/ 38 w 40"/>
                  <a:gd name="T33" fmla="*/ 6 h 52"/>
                  <a:gd name="T34" fmla="*/ 26 w 40"/>
                  <a:gd name="T35" fmla="*/ 25 h 52"/>
                  <a:gd name="T36" fmla="*/ 40 w 40"/>
                  <a:gd name="T37" fmla="*/ 46 h 52"/>
                  <a:gd name="T38" fmla="*/ 40 w 40"/>
                  <a:gd name="T39" fmla="*/ 48 h 52"/>
                  <a:gd name="T40" fmla="*/ 35 w 40"/>
                  <a:gd name="T41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" h="52">
                    <a:moveTo>
                      <a:pt x="35" y="52"/>
                    </a:moveTo>
                    <a:cubicBezTo>
                      <a:pt x="34" y="52"/>
                      <a:pt x="32" y="52"/>
                      <a:pt x="32" y="50"/>
                    </a:cubicBezTo>
                    <a:cubicBezTo>
                      <a:pt x="28" y="44"/>
                      <a:pt x="25" y="39"/>
                      <a:pt x="20" y="32"/>
                    </a:cubicBezTo>
                    <a:cubicBezTo>
                      <a:pt x="16" y="38"/>
                      <a:pt x="11" y="44"/>
                      <a:pt x="8" y="50"/>
                    </a:cubicBezTo>
                    <a:cubicBezTo>
                      <a:pt x="7" y="52"/>
                      <a:pt x="6" y="52"/>
                      <a:pt x="5" y="52"/>
                    </a:cubicBezTo>
                    <a:cubicBezTo>
                      <a:pt x="2" y="52"/>
                      <a:pt x="0" y="51"/>
                      <a:pt x="0" y="48"/>
                    </a:cubicBezTo>
                    <a:cubicBezTo>
                      <a:pt x="0" y="48"/>
                      <a:pt x="0" y="47"/>
                      <a:pt x="1" y="46"/>
                    </a:cubicBezTo>
                    <a:cubicBezTo>
                      <a:pt x="5" y="39"/>
                      <a:pt x="10" y="32"/>
                      <a:pt x="15" y="26"/>
                    </a:cubicBezTo>
                    <a:cubicBezTo>
                      <a:pt x="10" y="20"/>
                      <a:pt x="6" y="13"/>
                      <a:pt x="2" y="7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2" y="2"/>
                      <a:pt x="4" y="0"/>
                      <a:pt x="6" y="0"/>
                    </a:cubicBezTo>
                    <a:cubicBezTo>
                      <a:pt x="8" y="0"/>
                      <a:pt x="9" y="1"/>
                      <a:pt x="10" y="3"/>
                    </a:cubicBezTo>
                    <a:cubicBezTo>
                      <a:pt x="13" y="8"/>
                      <a:pt x="16" y="14"/>
                      <a:pt x="20" y="19"/>
                    </a:cubicBezTo>
                    <a:cubicBezTo>
                      <a:pt x="24" y="13"/>
                      <a:pt x="28" y="8"/>
                      <a:pt x="31" y="3"/>
                    </a:cubicBezTo>
                    <a:cubicBezTo>
                      <a:pt x="31" y="1"/>
                      <a:pt x="33" y="0"/>
                      <a:pt x="34" y="0"/>
                    </a:cubicBezTo>
                    <a:cubicBezTo>
                      <a:pt x="36" y="0"/>
                      <a:pt x="39" y="2"/>
                      <a:pt x="39" y="4"/>
                    </a:cubicBezTo>
                    <a:cubicBezTo>
                      <a:pt x="39" y="5"/>
                      <a:pt x="38" y="6"/>
                      <a:pt x="38" y="6"/>
                    </a:cubicBezTo>
                    <a:cubicBezTo>
                      <a:pt x="35" y="13"/>
                      <a:pt x="30" y="19"/>
                      <a:pt x="26" y="25"/>
                    </a:cubicBezTo>
                    <a:cubicBezTo>
                      <a:pt x="31" y="33"/>
                      <a:pt x="36" y="39"/>
                      <a:pt x="40" y="46"/>
                    </a:cubicBezTo>
                    <a:cubicBezTo>
                      <a:pt x="40" y="47"/>
                      <a:pt x="40" y="47"/>
                      <a:pt x="40" y="48"/>
                    </a:cubicBezTo>
                    <a:cubicBezTo>
                      <a:pt x="40" y="50"/>
                      <a:pt x="38" y="52"/>
                      <a:pt x="35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62" name="Freeform 20"/>
              <p:cNvSpPr>
                <a:spLocks/>
              </p:cNvSpPr>
              <p:nvPr/>
            </p:nvSpPr>
            <p:spPr bwMode="auto">
              <a:xfrm>
                <a:off x="384" y="476"/>
                <a:ext cx="54" cy="76"/>
              </a:xfrm>
              <a:custGeom>
                <a:avLst/>
                <a:gdLst>
                  <a:gd name="T0" fmla="*/ 37 w 37"/>
                  <a:gd name="T1" fmla="*/ 48 h 52"/>
                  <a:gd name="T2" fmla="*/ 33 w 37"/>
                  <a:gd name="T3" fmla="*/ 52 h 52"/>
                  <a:gd name="T4" fmla="*/ 28 w 37"/>
                  <a:gd name="T5" fmla="*/ 48 h 52"/>
                  <a:gd name="T6" fmla="*/ 28 w 37"/>
                  <a:gd name="T7" fmla="*/ 29 h 52"/>
                  <a:gd name="T8" fmla="*/ 8 w 37"/>
                  <a:gd name="T9" fmla="*/ 29 h 52"/>
                  <a:gd name="T10" fmla="*/ 8 w 37"/>
                  <a:gd name="T11" fmla="*/ 48 h 52"/>
                  <a:gd name="T12" fmla="*/ 4 w 37"/>
                  <a:gd name="T13" fmla="*/ 52 h 52"/>
                  <a:gd name="T14" fmla="*/ 0 w 37"/>
                  <a:gd name="T15" fmla="*/ 48 h 52"/>
                  <a:gd name="T16" fmla="*/ 0 w 37"/>
                  <a:gd name="T17" fmla="*/ 5 h 52"/>
                  <a:gd name="T18" fmla="*/ 4 w 37"/>
                  <a:gd name="T19" fmla="*/ 0 h 52"/>
                  <a:gd name="T20" fmla="*/ 8 w 37"/>
                  <a:gd name="T21" fmla="*/ 5 h 52"/>
                  <a:gd name="T22" fmla="*/ 8 w 37"/>
                  <a:gd name="T23" fmla="*/ 21 h 52"/>
                  <a:gd name="T24" fmla="*/ 28 w 37"/>
                  <a:gd name="T25" fmla="*/ 21 h 52"/>
                  <a:gd name="T26" fmla="*/ 28 w 37"/>
                  <a:gd name="T27" fmla="*/ 5 h 52"/>
                  <a:gd name="T28" fmla="*/ 33 w 37"/>
                  <a:gd name="T29" fmla="*/ 0 h 52"/>
                  <a:gd name="T30" fmla="*/ 37 w 37"/>
                  <a:gd name="T31" fmla="*/ 5 h 52"/>
                  <a:gd name="T32" fmla="*/ 37 w 37"/>
                  <a:gd name="T33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2">
                    <a:moveTo>
                      <a:pt x="37" y="48"/>
                    </a:moveTo>
                    <a:cubicBezTo>
                      <a:pt x="37" y="50"/>
                      <a:pt x="35" y="52"/>
                      <a:pt x="33" y="52"/>
                    </a:cubicBezTo>
                    <a:cubicBezTo>
                      <a:pt x="30" y="52"/>
                      <a:pt x="28" y="50"/>
                      <a:pt x="28" y="48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50"/>
                      <a:pt x="7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5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2"/>
                      <a:pt x="30" y="0"/>
                      <a:pt x="33" y="0"/>
                    </a:cubicBezTo>
                    <a:cubicBezTo>
                      <a:pt x="35" y="0"/>
                      <a:pt x="37" y="2"/>
                      <a:pt x="37" y="5"/>
                    </a:cubicBezTo>
                    <a:lnTo>
                      <a:pt x="3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63" name="Freeform 21"/>
              <p:cNvSpPr>
                <a:spLocks noEditPoints="1"/>
              </p:cNvSpPr>
              <p:nvPr/>
            </p:nvSpPr>
            <p:spPr bwMode="auto">
              <a:xfrm>
                <a:off x="457" y="476"/>
                <a:ext cx="60" cy="76"/>
              </a:xfrm>
              <a:custGeom>
                <a:avLst/>
                <a:gdLst>
                  <a:gd name="T0" fmla="*/ 21 w 41"/>
                  <a:gd name="T1" fmla="*/ 52 h 52"/>
                  <a:gd name="T2" fmla="*/ 0 w 41"/>
                  <a:gd name="T3" fmla="*/ 31 h 52"/>
                  <a:gd name="T4" fmla="*/ 0 w 41"/>
                  <a:gd name="T5" fmla="*/ 21 h 52"/>
                  <a:gd name="T6" fmla="*/ 21 w 41"/>
                  <a:gd name="T7" fmla="*/ 0 h 52"/>
                  <a:gd name="T8" fmla="*/ 41 w 41"/>
                  <a:gd name="T9" fmla="*/ 21 h 52"/>
                  <a:gd name="T10" fmla="*/ 41 w 41"/>
                  <a:gd name="T11" fmla="*/ 31 h 52"/>
                  <a:gd name="T12" fmla="*/ 21 w 41"/>
                  <a:gd name="T13" fmla="*/ 52 h 52"/>
                  <a:gd name="T14" fmla="*/ 32 w 41"/>
                  <a:gd name="T15" fmla="*/ 21 h 52"/>
                  <a:gd name="T16" fmla="*/ 21 w 41"/>
                  <a:gd name="T17" fmla="*/ 8 h 52"/>
                  <a:gd name="T18" fmla="*/ 9 w 41"/>
                  <a:gd name="T19" fmla="*/ 21 h 52"/>
                  <a:gd name="T20" fmla="*/ 9 w 41"/>
                  <a:gd name="T21" fmla="*/ 31 h 52"/>
                  <a:gd name="T22" fmla="*/ 21 w 41"/>
                  <a:gd name="T23" fmla="*/ 44 h 52"/>
                  <a:gd name="T24" fmla="*/ 32 w 41"/>
                  <a:gd name="T25" fmla="*/ 31 h 52"/>
                  <a:gd name="T26" fmla="*/ 32 w 41"/>
                  <a:gd name="T27" fmla="*/ 2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52">
                    <a:moveTo>
                      <a:pt x="21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1" y="0"/>
                    </a:cubicBezTo>
                    <a:cubicBezTo>
                      <a:pt x="35" y="0"/>
                      <a:pt x="41" y="10"/>
                      <a:pt x="41" y="2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43"/>
                      <a:pt x="35" y="52"/>
                      <a:pt x="21" y="52"/>
                    </a:cubicBezTo>
                    <a:close/>
                    <a:moveTo>
                      <a:pt x="32" y="21"/>
                    </a:moveTo>
                    <a:cubicBezTo>
                      <a:pt x="32" y="13"/>
                      <a:pt x="29" y="8"/>
                      <a:pt x="21" y="8"/>
                    </a:cubicBezTo>
                    <a:cubicBezTo>
                      <a:pt x="13" y="8"/>
                      <a:pt x="9" y="13"/>
                      <a:pt x="9" y="2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9"/>
                      <a:pt x="13" y="44"/>
                      <a:pt x="21" y="44"/>
                    </a:cubicBezTo>
                    <a:cubicBezTo>
                      <a:pt x="29" y="44"/>
                      <a:pt x="32" y="39"/>
                      <a:pt x="32" y="31"/>
                    </a:cubicBezTo>
                    <a:lnTo>
                      <a:pt x="3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64" name="Freeform 22"/>
              <p:cNvSpPr>
                <a:spLocks/>
              </p:cNvSpPr>
              <p:nvPr/>
            </p:nvSpPr>
            <p:spPr bwMode="auto">
              <a:xfrm>
                <a:off x="464" y="468"/>
                <a:ext cx="46" cy="90"/>
              </a:xfrm>
              <a:custGeom>
                <a:avLst/>
                <a:gdLst>
                  <a:gd name="T0" fmla="*/ 3 w 31"/>
                  <a:gd name="T1" fmla="*/ 61 h 61"/>
                  <a:gd name="T2" fmla="*/ 2 w 31"/>
                  <a:gd name="T3" fmla="*/ 60 h 61"/>
                  <a:gd name="T4" fmla="*/ 1 w 31"/>
                  <a:gd name="T5" fmla="*/ 57 h 61"/>
                  <a:gd name="T6" fmla="*/ 25 w 31"/>
                  <a:gd name="T7" fmla="*/ 2 h 61"/>
                  <a:gd name="T8" fmla="*/ 29 w 31"/>
                  <a:gd name="T9" fmla="*/ 1 h 61"/>
                  <a:gd name="T10" fmla="*/ 30 w 31"/>
                  <a:gd name="T11" fmla="*/ 4 h 61"/>
                  <a:gd name="T12" fmla="*/ 6 w 31"/>
                  <a:gd name="T13" fmla="*/ 59 h 61"/>
                  <a:gd name="T14" fmla="*/ 3 w 31"/>
                  <a:gd name="T15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61">
                    <a:moveTo>
                      <a:pt x="3" y="61"/>
                    </a:moveTo>
                    <a:cubicBezTo>
                      <a:pt x="3" y="61"/>
                      <a:pt x="2" y="61"/>
                      <a:pt x="2" y="60"/>
                    </a:cubicBezTo>
                    <a:cubicBezTo>
                      <a:pt x="1" y="60"/>
                      <a:pt x="0" y="58"/>
                      <a:pt x="1" y="57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0"/>
                      <a:pt x="29" y="1"/>
                    </a:cubicBezTo>
                    <a:cubicBezTo>
                      <a:pt x="30" y="1"/>
                      <a:pt x="31" y="3"/>
                      <a:pt x="30" y="4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5" y="60"/>
                      <a:pt x="4" y="61"/>
                      <a:pt x="3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65" name="Freeform 23"/>
              <p:cNvSpPr>
                <a:spLocks/>
              </p:cNvSpPr>
              <p:nvPr/>
            </p:nvSpPr>
            <p:spPr bwMode="auto">
              <a:xfrm>
                <a:off x="529" y="477"/>
                <a:ext cx="64" cy="77"/>
              </a:xfrm>
              <a:custGeom>
                <a:avLst/>
                <a:gdLst>
                  <a:gd name="T0" fmla="*/ 39 w 44"/>
                  <a:gd name="T1" fmla="*/ 0 h 52"/>
                  <a:gd name="T2" fmla="*/ 44 w 44"/>
                  <a:gd name="T3" fmla="*/ 4 h 52"/>
                  <a:gd name="T4" fmla="*/ 44 w 44"/>
                  <a:gd name="T5" fmla="*/ 47 h 52"/>
                  <a:gd name="T6" fmla="*/ 39 w 44"/>
                  <a:gd name="T7" fmla="*/ 52 h 52"/>
                  <a:gd name="T8" fmla="*/ 35 w 44"/>
                  <a:gd name="T9" fmla="*/ 47 h 52"/>
                  <a:gd name="T10" fmla="*/ 35 w 44"/>
                  <a:gd name="T11" fmla="*/ 8 h 52"/>
                  <a:gd name="T12" fmla="*/ 16 w 44"/>
                  <a:gd name="T13" fmla="*/ 8 h 52"/>
                  <a:gd name="T14" fmla="*/ 16 w 44"/>
                  <a:gd name="T15" fmla="*/ 17 h 52"/>
                  <a:gd name="T16" fmla="*/ 11 w 44"/>
                  <a:gd name="T17" fmla="*/ 45 h 52"/>
                  <a:gd name="T18" fmla="*/ 4 w 44"/>
                  <a:gd name="T19" fmla="*/ 51 h 52"/>
                  <a:gd name="T20" fmla="*/ 0 w 44"/>
                  <a:gd name="T21" fmla="*/ 47 h 52"/>
                  <a:gd name="T22" fmla="*/ 4 w 44"/>
                  <a:gd name="T23" fmla="*/ 38 h 52"/>
                  <a:gd name="T24" fmla="*/ 7 w 44"/>
                  <a:gd name="T25" fmla="*/ 16 h 52"/>
                  <a:gd name="T26" fmla="*/ 7 w 44"/>
                  <a:gd name="T27" fmla="*/ 4 h 52"/>
                  <a:gd name="T28" fmla="*/ 11 w 44"/>
                  <a:gd name="T29" fmla="*/ 0 h 52"/>
                  <a:gd name="T30" fmla="*/ 39 w 44"/>
                  <a:gd name="T3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" h="52">
                    <a:moveTo>
                      <a:pt x="39" y="0"/>
                    </a:moveTo>
                    <a:cubicBezTo>
                      <a:pt x="42" y="0"/>
                      <a:pt x="44" y="2"/>
                      <a:pt x="44" y="4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50"/>
                      <a:pt x="42" y="52"/>
                      <a:pt x="39" y="52"/>
                    </a:cubicBezTo>
                    <a:cubicBezTo>
                      <a:pt x="36" y="52"/>
                      <a:pt x="35" y="50"/>
                      <a:pt x="35" y="4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27"/>
                      <a:pt x="15" y="38"/>
                      <a:pt x="11" y="45"/>
                    </a:cubicBezTo>
                    <a:cubicBezTo>
                      <a:pt x="9" y="50"/>
                      <a:pt x="7" y="51"/>
                      <a:pt x="4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4"/>
                      <a:pt x="3" y="43"/>
                      <a:pt x="4" y="38"/>
                    </a:cubicBezTo>
                    <a:cubicBezTo>
                      <a:pt x="7" y="32"/>
                      <a:pt x="7" y="25"/>
                      <a:pt x="7" y="1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1" y="0"/>
                    </a:cubicBezTo>
                    <a:lnTo>
                      <a:pt x="3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66" name="Freeform 24"/>
              <p:cNvSpPr>
                <a:spLocks noEditPoints="1"/>
              </p:cNvSpPr>
              <p:nvPr/>
            </p:nvSpPr>
            <p:spPr bwMode="auto">
              <a:xfrm>
                <a:off x="613" y="476"/>
                <a:ext cx="58" cy="76"/>
              </a:xfrm>
              <a:custGeom>
                <a:avLst/>
                <a:gdLst>
                  <a:gd name="T0" fmla="*/ 20 w 40"/>
                  <a:gd name="T1" fmla="*/ 52 h 52"/>
                  <a:gd name="T2" fmla="*/ 0 w 40"/>
                  <a:gd name="T3" fmla="*/ 31 h 52"/>
                  <a:gd name="T4" fmla="*/ 0 w 40"/>
                  <a:gd name="T5" fmla="*/ 21 h 52"/>
                  <a:gd name="T6" fmla="*/ 20 w 40"/>
                  <a:gd name="T7" fmla="*/ 0 h 52"/>
                  <a:gd name="T8" fmla="*/ 40 w 40"/>
                  <a:gd name="T9" fmla="*/ 21 h 52"/>
                  <a:gd name="T10" fmla="*/ 40 w 40"/>
                  <a:gd name="T11" fmla="*/ 31 h 52"/>
                  <a:gd name="T12" fmla="*/ 20 w 40"/>
                  <a:gd name="T13" fmla="*/ 52 h 52"/>
                  <a:gd name="T14" fmla="*/ 31 w 40"/>
                  <a:gd name="T15" fmla="*/ 21 h 52"/>
                  <a:gd name="T16" fmla="*/ 20 w 40"/>
                  <a:gd name="T17" fmla="*/ 8 h 52"/>
                  <a:gd name="T18" fmla="*/ 8 w 40"/>
                  <a:gd name="T19" fmla="*/ 21 h 52"/>
                  <a:gd name="T20" fmla="*/ 8 w 40"/>
                  <a:gd name="T21" fmla="*/ 31 h 52"/>
                  <a:gd name="T22" fmla="*/ 20 w 40"/>
                  <a:gd name="T23" fmla="*/ 44 h 52"/>
                  <a:gd name="T24" fmla="*/ 31 w 40"/>
                  <a:gd name="T25" fmla="*/ 31 h 52"/>
                  <a:gd name="T26" fmla="*/ 31 w 40"/>
                  <a:gd name="T27" fmla="*/ 2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52">
                    <a:moveTo>
                      <a:pt x="20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0" y="0"/>
                    </a:cubicBezTo>
                    <a:cubicBezTo>
                      <a:pt x="34" y="0"/>
                      <a:pt x="40" y="10"/>
                      <a:pt x="40" y="21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0" y="43"/>
                      <a:pt x="34" y="52"/>
                      <a:pt x="20" y="52"/>
                    </a:cubicBezTo>
                    <a:close/>
                    <a:moveTo>
                      <a:pt x="31" y="21"/>
                    </a:moveTo>
                    <a:cubicBezTo>
                      <a:pt x="31" y="13"/>
                      <a:pt x="28" y="8"/>
                      <a:pt x="20" y="8"/>
                    </a:cubicBezTo>
                    <a:cubicBezTo>
                      <a:pt x="12" y="8"/>
                      <a:pt x="8" y="13"/>
                      <a:pt x="8" y="2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9"/>
                      <a:pt x="12" y="44"/>
                      <a:pt x="20" y="44"/>
                    </a:cubicBezTo>
                    <a:cubicBezTo>
                      <a:pt x="28" y="44"/>
                      <a:pt x="31" y="39"/>
                      <a:pt x="31" y="31"/>
                    </a:cubicBezTo>
                    <a:lnTo>
                      <a:pt x="31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67" name="Freeform 25"/>
              <p:cNvSpPr>
                <a:spLocks/>
              </p:cNvSpPr>
              <p:nvPr/>
            </p:nvSpPr>
            <p:spPr bwMode="auto">
              <a:xfrm>
                <a:off x="690" y="477"/>
                <a:ext cx="50" cy="75"/>
              </a:xfrm>
              <a:custGeom>
                <a:avLst/>
                <a:gdLst>
                  <a:gd name="T0" fmla="*/ 30 w 34"/>
                  <a:gd name="T1" fmla="*/ 8 h 51"/>
                  <a:gd name="T2" fmla="*/ 9 w 34"/>
                  <a:gd name="T3" fmla="*/ 8 h 51"/>
                  <a:gd name="T4" fmla="*/ 9 w 34"/>
                  <a:gd name="T5" fmla="*/ 47 h 51"/>
                  <a:gd name="T6" fmla="*/ 4 w 34"/>
                  <a:gd name="T7" fmla="*/ 51 h 51"/>
                  <a:gd name="T8" fmla="*/ 0 w 34"/>
                  <a:gd name="T9" fmla="*/ 47 h 51"/>
                  <a:gd name="T10" fmla="*/ 0 w 34"/>
                  <a:gd name="T11" fmla="*/ 4 h 51"/>
                  <a:gd name="T12" fmla="*/ 4 w 34"/>
                  <a:gd name="T13" fmla="*/ 0 h 51"/>
                  <a:gd name="T14" fmla="*/ 30 w 34"/>
                  <a:gd name="T15" fmla="*/ 0 h 51"/>
                  <a:gd name="T16" fmla="*/ 34 w 34"/>
                  <a:gd name="T17" fmla="*/ 4 h 51"/>
                  <a:gd name="T18" fmla="*/ 30 w 34"/>
                  <a:gd name="T19" fmla="*/ 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51">
                    <a:moveTo>
                      <a:pt x="30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9" y="49"/>
                      <a:pt x="7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2" y="0"/>
                      <a:pt x="34" y="2"/>
                      <a:pt x="34" y="4"/>
                    </a:cubicBezTo>
                    <a:cubicBezTo>
                      <a:pt x="34" y="6"/>
                      <a:pt x="32" y="8"/>
                      <a:pt x="3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68" name="Freeform 26"/>
              <p:cNvSpPr>
                <a:spLocks/>
              </p:cNvSpPr>
              <p:nvPr/>
            </p:nvSpPr>
            <p:spPr bwMode="auto">
              <a:xfrm>
                <a:off x="752" y="477"/>
                <a:ext cx="60" cy="75"/>
              </a:xfrm>
              <a:custGeom>
                <a:avLst/>
                <a:gdLst>
                  <a:gd name="T0" fmla="*/ 9 w 41"/>
                  <a:gd name="T1" fmla="*/ 47 h 51"/>
                  <a:gd name="T2" fmla="*/ 5 w 41"/>
                  <a:gd name="T3" fmla="*/ 51 h 51"/>
                  <a:gd name="T4" fmla="*/ 0 w 41"/>
                  <a:gd name="T5" fmla="*/ 47 h 51"/>
                  <a:gd name="T6" fmla="*/ 0 w 41"/>
                  <a:gd name="T7" fmla="*/ 4 h 51"/>
                  <a:gd name="T8" fmla="*/ 5 w 41"/>
                  <a:gd name="T9" fmla="*/ 0 h 51"/>
                  <a:gd name="T10" fmla="*/ 9 w 41"/>
                  <a:gd name="T11" fmla="*/ 4 h 51"/>
                  <a:gd name="T12" fmla="*/ 9 w 41"/>
                  <a:gd name="T13" fmla="*/ 32 h 51"/>
                  <a:gd name="T14" fmla="*/ 32 w 41"/>
                  <a:gd name="T15" fmla="*/ 7 h 51"/>
                  <a:gd name="T16" fmla="*/ 32 w 41"/>
                  <a:gd name="T17" fmla="*/ 4 h 51"/>
                  <a:gd name="T18" fmla="*/ 37 w 41"/>
                  <a:gd name="T19" fmla="*/ 0 h 51"/>
                  <a:gd name="T20" fmla="*/ 41 w 41"/>
                  <a:gd name="T21" fmla="*/ 4 h 51"/>
                  <a:gd name="T22" fmla="*/ 41 w 41"/>
                  <a:gd name="T23" fmla="*/ 47 h 51"/>
                  <a:gd name="T24" fmla="*/ 36 w 41"/>
                  <a:gd name="T25" fmla="*/ 51 h 51"/>
                  <a:gd name="T26" fmla="*/ 32 w 41"/>
                  <a:gd name="T27" fmla="*/ 47 h 51"/>
                  <a:gd name="T28" fmla="*/ 32 w 41"/>
                  <a:gd name="T29" fmla="*/ 18 h 51"/>
                  <a:gd name="T30" fmla="*/ 9 w 41"/>
                  <a:gd name="T31" fmla="*/ 44 h 51"/>
                  <a:gd name="T32" fmla="*/ 9 w 41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1" h="51">
                    <a:moveTo>
                      <a:pt x="9" y="47"/>
                    </a:moveTo>
                    <a:cubicBezTo>
                      <a:pt x="9" y="49"/>
                      <a:pt x="7" y="51"/>
                      <a:pt x="5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1"/>
                      <a:pt x="34" y="0"/>
                      <a:pt x="37" y="0"/>
                    </a:cubicBezTo>
                    <a:cubicBezTo>
                      <a:pt x="39" y="0"/>
                      <a:pt x="41" y="1"/>
                      <a:pt x="41" y="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9"/>
                      <a:pt x="39" y="51"/>
                      <a:pt x="36" y="51"/>
                    </a:cubicBezTo>
                    <a:cubicBezTo>
                      <a:pt x="34" y="51"/>
                      <a:pt x="32" y="49"/>
                      <a:pt x="32" y="4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69" name="Freeform 27"/>
              <p:cNvSpPr>
                <a:spLocks/>
              </p:cNvSpPr>
              <p:nvPr/>
            </p:nvSpPr>
            <p:spPr bwMode="auto">
              <a:xfrm>
                <a:off x="832" y="477"/>
                <a:ext cx="55" cy="75"/>
              </a:xfrm>
              <a:custGeom>
                <a:avLst/>
                <a:gdLst>
                  <a:gd name="T0" fmla="*/ 37 w 37"/>
                  <a:gd name="T1" fmla="*/ 47 h 51"/>
                  <a:gd name="T2" fmla="*/ 33 w 37"/>
                  <a:gd name="T3" fmla="*/ 51 h 51"/>
                  <a:gd name="T4" fmla="*/ 29 w 37"/>
                  <a:gd name="T5" fmla="*/ 47 h 51"/>
                  <a:gd name="T6" fmla="*/ 29 w 37"/>
                  <a:gd name="T7" fmla="*/ 31 h 51"/>
                  <a:gd name="T8" fmla="*/ 17 w 37"/>
                  <a:gd name="T9" fmla="*/ 33 h 51"/>
                  <a:gd name="T10" fmla="*/ 0 w 37"/>
                  <a:gd name="T11" fmla="*/ 17 h 51"/>
                  <a:gd name="T12" fmla="*/ 0 w 37"/>
                  <a:gd name="T13" fmla="*/ 4 h 51"/>
                  <a:gd name="T14" fmla="*/ 5 w 37"/>
                  <a:gd name="T15" fmla="*/ 0 h 51"/>
                  <a:gd name="T16" fmla="*/ 9 w 37"/>
                  <a:gd name="T17" fmla="*/ 4 h 51"/>
                  <a:gd name="T18" fmla="*/ 9 w 37"/>
                  <a:gd name="T19" fmla="*/ 16 h 51"/>
                  <a:gd name="T20" fmla="*/ 19 w 37"/>
                  <a:gd name="T21" fmla="*/ 25 h 51"/>
                  <a:gd name="T22" fmla="*/ 29 w 37"/>
                  <a:gd name="T23" fmla="*/ 23 h 51"/>
                  <a:gd name="T24" fmla="*/ 29 w 37"/>
                  <a:gd name="T25" fmla="*/ 4 h 51"/>
                  <a:gd name="T26" fmla="*/ 33 w 37"/>
                  <a:gd name="T27" fmla="*/ 0 h 51"/>
                  <a:gd name="T28" fmla="*/ 37 w 37"/>
                  <a:gd name="T29" fmla="*/ 4 h 51"/>
                  <a:gd name="T30" fmla="*/ 37 w 37"/>
                  <a:gd name="T31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7" h="51">
                    <a:moveTo>
                      <a:pt x="37" y="47"/>
                    </a:moveTo>
                    <a:cubicBezTo>
                      <a:pt x="37" y="49"/>
                      <a:pt x="35" y="51"/>
                      <a:pt x="33" y="51"/>
                    </a:cubicBezTo>
                    <a:cubicBezTo>
                      <a:pt x="31" y="51"/>
                      <a:pt x="29" y="49"/>
                      <a:pt x="29" y="47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5" y="32"/>
                      <a:pt x="21" y="33"/>
                      <a:pt x="17" y="33"/>
                    </a:cubicBezTo>
                    <a:cubicBezTo>
                      <a:pt x="6" y="33"/>
                      <a:pt x="0" y="28"/>
                      <a:pt x="0" y="1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23"/>
                      <a:pt x="13" y="25"/>
                      <a:pt x="19" y="25"/>
                    </a:cubicBezTo>
                    <a:cubicBezTo>
                      <a:pt x="22" y="25"/>
                      <a:pt x="25" y="24"/>
                      <a:pt x="29" y="23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1"/>
                      <a:pt x="31" y="0"/>
                      <a:pt x="33" y="0"/>
                    </a:cubicBezTo>
                    <a:cubicBezTo>
                      <a:pt x="35" y="0"/>
                      <a:pt x="37" y="1"/>
                      <a:pt x="37" y="4"/>
                    </a:cubicBezTo>
                    <a:lnTo>
                      <a:pt x="37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70" name="Freeform 28"/>
              <p:cNvSpPr>
                <a:spLocks noEditPoints="1"/>
              </p:cNvSpPr>
              <p:nvPr/>
            </p:nvSpPr>
            <p:spPr bwMode="auto">
              <a:xfrm>
                <a:off x="907" y="476"/>
                <a:ext cx="57" cy="76"/>
              </a:xfrm>
              <a:custGeom>
                <a:avLst/>
                <a:gdLst>
                  <a:gd name="T0" fmla="*/ 36 w 39"/>
                  <a:gd name="T1" fmla="*/ 29 h 52"/>
                  <a:gd name="T2" fmla="*/ 8 w 39"/>
                  <a:gd name="T3" fmla="*/ 29 h 52"/>
                  <a:gd name="T4" fmla="*/ 8 w 39"/>
                  <a:gd name="T5" fmla="*/ 32 h 52"/>
                  <a:gd name="T6" fmla="*/ 20 w 39"/>
                  <a:gd name="T7" fmla="*/ 45 h 52"/>
                  <a:gd name="T8" fmla="*/ 32 w 39"/>
                  <a:gd name="T9" fmla="*/ 42 h 52"/>
                  <a:gd name="T10" fmla="*/ 37 w 39"/>
                  <a:gd name="T11" fmla="*/ 44 h 52"/>
                  <a:gd name="T12" fmla="*/ 35 w 39"/>
                  <a:gd name="T13" fmla="*/ 49 h 52"/>
                  <a:gd name="T14" fmla="*/ 19 w 39"/>
                  <a:gd name="T15" fmla="*/ 52 h 52"/>
                  <a:gd name="T16" fmla="*/ 0 w 39"/>
                  <a:gd name="T17" fmla="*/ 31 h 52"/>
                  <a:gd name="T18" fmla="*/ 0 w 39"/>
                  <a:gd name="T19" fmla="*/ 22 h 52"/>
                  <a:gd name="T20" fmla="*/ 19 w 39"/>
                  <a:gd name="T21" fmla="*/ 0 h 52"/>
                  <a:gd name="T22" fmla="*/ 39 w 39"/>
                  <a:gd name="T23" fmla="*/ 21 h 52"/>
                  <a:gd name="T24" fmla="*/ 39 w 39"/>
                  <a:gd name="T25" fmla="*/ 25 h 52"/>
                  <a:gd name="T26" fmla="*/ 36 w 39"/>
                  <a:gd name="T27" fmla="*/ 29 h 52"/>
                  <a:gd name="T28" fmla="*/ 30 w 39"/>
                  <a:gd name="T29" fmla="*/ 20 h 52"/>
                  <a:gd name="T30" fmla="*/ 19 w 39"/>
                  <a:gd name="T31" fmla="*/ 7 h 52"/>
                  <a:gd name="T32" fmla="*/ 8 w 39"/>
                  <a:gd name="T33" fmla="*/ 20 h 52"/>
                  <a:gd name="T34" fmla="*/ 8 w 39"/>
                  <a:gd name="T35" fmla="*/ 22 h 52"/>
                  <a:gd name="T36" fmla="*/ 30 w 39"/>
                  <a:gd name="T37" fmla="*/ 22 h 52"/>
                  <a:gd name="T38" fmla="*/ 30 w 39"/>
                  <a:gd name="T39" fmla="*/ 2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9" h="52">
                    <a:moveTo>
                      <a:pt x="36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0"/>
                      <a:pt x="12" y="45"/>
                      <a:pt x="20" y="45"/>
                    </a:cubicBezTo>
                    <a:cubicBezTo>
                      <a:pt x="25" y="45"/>
                      <a:pt x="29" y="44"/>
                      <a:pt x="32" y="42"/>
                    </a:cubicBezTo>
                    <a:cubicBezTo>
                      <a:pt x="34" y="41"/>
                      <a:pt x="36" y="42"/>
                      <a:pt x="37" y="44"/>
                    </a:cubicBezTo>
                    <a:cubicBezTo>
                      <a:pt x="38" y="46"/>
                      <a:pt x="37" y="48"/>
                      <a:pt x="35" y="49"/>
                    </a:cubicBezTo>
                    <a:cubicBezTo>
                      <a:pt x="30" y="51"/>
                      <a:pt x="25" y="52"/>
                      <a:pt x="19" y="52"/>
                    </a:cubicBezTo>
                    <a:cubicBezTo>
                      <a:pt x="5" y="52"/>
                      <a:pt x="0" y="42"/>
                      <a:pt x="0" y="3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5" y="0"/>
                      <a:pt x="19" y="0"/>
                    </a:cubicBezTo>
                    <a:cubicBezTo>
                      <a:pt x="34" y="0"/>
                      <a:pt x="39" y="10"/>
                      <a:pt x="39" y="21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8"/>
                      <a:pt x="38" y="29"/>
                      <a:pt x="36" y="29"/>
                    </a:cubicBezTo>
                    <a:close/>
                    <a:moveTo>
                      <a:pt x="30" y="20"/>
                    </a:moveTo>
                    <a:cubicBezTo>
                      <a:pt x="30" y="12"/>
                      <a:pt x="28" y="7"/>
                      <a:pt x="19" y="7"/>
                    </a:cubicBezTo>
                    <a:cubicBezTo>
                      <a:pt x="12" y="7"/>
                      <a:pt x="8" y="13"/>
                      <a:pt x="8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30" y="22"/>
                      <a:pt x="30" y="22"/>
                      <a:pt x="30" y="22"/>
                    </a:cubicBezTo>
                    <a:lnTo>
                      <a:pt x="30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71" name="Freeform 29"/>
              <p:cNvSpPr>
                <a:spLocks/>
              </p:cNvSpPr>
              <p:nvPr/>
            </p:nvSpPr>
            <p:spPr bwMode="auto">
              <a:xfrm>
                <a:off x="981" y="476"/>
                <a:ext cx="51" cy="76"/>
              </a:xfrm>
              <a:custGeom>
                <a:avLst/>
                <a:gdLst>
                  <a:gd name="T0" fmla="*/ 29 w 35"/>
                  <a:gd name="T1" fmla="*/ 10 h 52"/>
                  <a:gd name="T2" fmla="*/ 20 w 35"/>
                  <a:gd name="T3" fmla="*/ 8 h 52"/>
                  <a:gd name="T4" fmla="*/ 9 w 35"/>
                  <a:gd name="T5" fmla="*/ 22 h 52"/>
                  <a:gd name="T6" fmla="*/ 9 w 35"/>
                  <a:gd name="T7" fmla="*/ 30 h 52"/>
                  <a:gd name="T8" fmla="*/ 20 w 35"/>
                  <a:gd name="T9" fmla="*/ 45 h 52"/>
                  <a:gd name="T10" fmla="*/ 29 w 35"/>
                  <a:gd name="T11" fmla="*/ 43 h 52"/>
                  <a:gd name="T12" fmla="*/ 34 w 35"/>
                  <a:gd name="T13" fmla="*/ 44 h 52"/>
                  <a:gd name="T14" fmla="*/ 32 w 35"/>
                  <a:gd name="T15" fmla="*/ 49 h 52"/>
                  <a:gd name="T16" fmla="*/ 20 w 35"/>
                  <a:gd name="T17" fmla="*/ 52 h 52"/>
                  <a:gd name="T18" fmla="*/ 0 w 35"/>
                  <a:gd name="T19" fmla="*/ 30 h 52"/>
                  <a:gd name="T20" fmla="*/ 0 w 35"/>
                  <a:gd name="T21" fmla="*/ 23 h 52"/>
                  <a:gd name="T22" fmla="*/ 20 w 35"/>
                  <a:gd name="T23" fmla="*/ 0 h 52"/>
                  <a:gd name="T24" fmla="*/ 32 w 35"/>
                  <a:gd name="T25" fmla="*/ 3 h 52"/>
                  <a:gd name="T26" fmla="*/ 34 w 35"/>
                  <a:gd name="T27" fmla="*/ 8 h 52"/>
                  <a:gd name="T28" fmla="*/ 29 w 35"/>
                  <a:gd name="T29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52">
                    <a:moveTo>
                      <a:pt x="29" y="10"/>
                    </a:moveTo>
                    <a:cubicBezTo>
                      <a:pt x="26" y="8"/>
                      <a:pt x="24" y="8"/>
                      <a:pt x="20" y="8"/>
                    </a:cubicBezTo>
                    <a:cubicBezTo>
                      <a:pt x="13" y="8"/>
                      <a:pt x="9" y="14"/>
                      <a:pt x="9" y="22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9" y="39"/>
                      <a:pt x="12" y="45"/>
                      <a:pt x="20" y="45"/>
                    </a:cubicBezTo>
                    <a:cubicBezTo>
                      <a:pt x="23" y="45"/>
                      <a:pt x="26" y="44"/>
                      <a:pt x="29" y="43"/>
                    </a:cubicBezTo>
                    <a:cubicBezTo>
                      <a:pt x="31" y="42"/>
                      <a:pt x="33" y="43"/>
                      <a:pt x="34" y="44"/>
                    </a:cubicBezTo>
                    <a:cubicBezTo>
                      <a:pt x="35" y="46"/>
                      <a:pt x="34" y="48"/>
                      <a:pt x="32" y="49"/>
                    </a:cubicBezTo>
                    <a:cubicBezTo>
                      <a:pt x="28" y="51"/>
                      <a:pt x="24" y="52"/>
                      <a:pt x="20" y="52"/>
                    </a:cubicBezTo>
                    <a:cubicBezTo>
                      <a:pt x="6" y="52"/>
                      <a:pt x="0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1"/>
                      <a:pt x="6" y="0"/>
                      <a:pt x="20" y="0"/>
                    </a:cubicBezTo>
                    <a:cubicBezTo>
                      <a:pt x="24" y="0"/>
                      <a:pt x="29" y="1"/>
                      <a:pt x="32" y="3"/>
                    </a:cubicBezTo>
                    <a:cubicBezTo>
                      <a:pt x="34" y="4"/>
                      <a:pt x="35" y="6"/>
                      <a:pt x="34" y="8"/>
                    </a:cubicBezTo>
                    <a:cubicBezTo>
                      <a:pt x="33" y="10"/>
                      <a:pt x="31" y="11"/>
                      <a:pt x="29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72" name="Freeform 30"/>
              <p:cNvSpPr>
                <a:spLocks/>
              </p:cNvSpPr>
              <p:nvPr/>
            </p:nvSpPr>
            <p:spPr bwMode="auto">
              <a:xfrm>
                <a:off x="1047" y="476"/>
                <a:ext cx="52" cy="76"/>
              </a:xfrm>
              <a:custGeom>
                <a:avLst/>
                <a:gdLst>
                  <a:gd name="T0" fmla="*/ 8 w 36"/>
                  <a:gd name="T1" fmla="*/ 22 h 52"/>
                  <a:gd name="T2" fmla="*/ 14 w 36"/>
                  <a:gd name="T3" fmla="*/ 22 h 52"/>
                  <a:gd name="T4" fmla="*/ 28 w 36"/>
                  <a:gd name="T5" fmla="*/ 3 h 52"/>
                  <a:gd name="T6" fmla="*/ 32 w 36"/>
                  <a:gd name="T7" fmla="*/ 0 h 52"/>
                  <a:gd name="T8" fmla="*/ 36 w 36"/>
                  <a:gd name="T9" fmla="*/ 5 h 52"/>
                  <a:gd name="T10" fmla="*/ 35 w 36"/>
                  <a:gd name="T11" fmla="*/ 7 h 52"/>
                  <a:gd name="T12" fmla="*/ 21 w 36"/>
                  <a:gd name="T13" fmla="*/ 26 h 52"/>
                  <a:gd name="T14" fmla="*/ 36 w 36"/>
                  <a:gd name="T15" fmla="*/ 46 h 52"/>
                  <a:gd name="T16" fmla="*/ 36 w 36"/>
                  <a:gd name="T17" fmla="*/ 48 h 52"/>
                  <a:gd name="T18" fmla="*/ 32 w 36"/>
                  <a:gd name="T19" fmla="*/ 52 h 52"/>
                  <a:gd name="T20" fmla="*/ 28 w 36"/>
                  <a:gd name="T21" fmla="*/ 50 h 52"/>
                  <a:gd name="T22" fmla="*/ 14 w 36"/>
                  <a:gd name="T23" fmla="*/ 30 h 52"/>
                  <a:gd name="T24" fmla="*/ 8 w 36"/>
                  <a:gd name="T25" fmla="*/ 30 h 52"/>
                  <a:gd name="T26" fmla="*/ 8 w 36"/>
                  <a:gd name="T27" fmla="*/ 48 h 52"/>
                  <a:gd name="T28" fmla="*/ 4 w 36"/>
                  <a:gd name="T29" fmla="*/ 52 h 52"/>
                  <a:gd name="T30" fmla="*/ 0 w 36"/>
                  <a:gd name="T31" fmla="*/ 48 h 52"/>
                  <a:gd name="T32" fmla="*/ 0 w 36"/>
                  <a:gd name="T33" fmla="*/ 5 h 52"/>
                  <a:gd name="T34" fmla="*/ 4 w 36"/>
                  <a:gd name="T35" fmla="*/ 1 h 52"/>
                  <a:gd name="T36" fmla="*/ 8 w 36"/>
                  <a:gd name="T37" fmla="*/ 5 h 52"/>
                  <a:gd name="T38" fmla="*/ 8 w 36"/>
                  <a:gd name="T39" fmla="*/ 2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52">
                    <a:moveTo>
                      <a:pt x="8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1"/>
                      <a:pt x="30" y="0"/>
                      <a:pt x="32" y="0"/>
                    </a:cubicBezTo>
                    <a:cubicBezTo>
                      <a:pt x="35" y="0"/>
                      <a:pt x="36" y="3"/>
                      <a:pt x="36" y="5"/>
                    </a:cubicBezTo>
                    <a:cubicBezTo>
                      <a:pt x="36" y="6"/>
                      <a:pt x="36" y="7"/>
                      <a:pt x="35" y="7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6" y="33"/>
                      <a:pt x="31" y="39"/>
                      <a:pt x="36" y="46"/>
                    </a:cubicBezTo>
                    <a:cubicBezTo>
                      <a:pt x="36" y="46"/>
                      <a:pt x="36" y="47"/>
                      <a:pt x="36" y="48"/>
                    </a:cubicBezTo>
                    <a:cubicBezTo>
                      <a:pt x="36" y="50"/>
                      <a:pt x="35" y="52"/>
                      <a:pt x="32" y="52"/>
                    </a:cubicBezTo>
                    <a:cubicBezTo>
                      <a:pt x="30" y="52"/>
                      <a:pt x="29" y="51"/>
                      <a:pt x="28" y="50"/>
                    </a:cubicBezTo>
                    <a:cubicBezTo>
                      <a:pt x="23" y="43"/>
                      <a:pt x="19" y="37"/>
                      <a:pt x="14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50"/>
                      <a:pt x="6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1"/>
                      <a:pt x="4" y="1"/>
                    </a:cubicBezTo>
                    <a:cubicBezTo>
                      <a:pt x="6" y="1"/>
                      <a:pt x="8" y="2"/>
                      <a:pt x="8" y="5"/>
                    </a:cubicBezTo>
                    <a:lnTo>
                      <a:pt x="8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73" name="Freeform 31"/>
              <p:cNvSpPr>
                <a:spLocks noEditPoints="1"/>
              </p:cNvSpPr>
              <p:nvPr/>
            </p:nvSpPr>
            <p:spPr bwMode="auto">
              <a:xfrm>
                <a:off x="1108" y="476"/>
                <a:ext cx="63" cy="76"/>
              </a:xfrm>
              <a:custGeom>
                <a:avLst/>
                <a:gdLst>
                  <a:gd name="T0" fmla="*/ 39 w 43"/>
                  <a:gd name="T1" fmla="*/ 52 h 52"/>
                  <a:gd name="T2" fmla="*/ 34 w 43"/>
                  <a:gd name="T3" fmla="*/ 50 h 52"/>
                  <a:gd name="T4" fmla="*/ 32 w 43"/>
                  <a:gd name="T5" fmla="*/ 47 h 52"/>
                  <a:gd name="T6" fmla="*/ 18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9 w 43"/>
                  <a:gd name="T13" fmla="*/ 22 h 52"/>
                  <a:gd name="T14" fmla="*/ 30 w 43"/>
                  <a:gd name="T15" fmla="*/ 22 h 52"/>
                  <a:gd name="T16" fmla="*/ 30 w 43"/>
                  <a:gd name="T17" fmla="*/ 20 h 52"/>
                  <a:gd name="T18" fmla="*/ 20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4 w 43"/>
                  <a:gd name="T25" fmla="*/ 7 h 52"/>
                  <a:gd name="T26" fmla="*/ 6 w 43"/>
                  <a:gd name="T27" fmla="*/ 4 h 52"/>
                  <a:gd name="T28" fmla="*/ 20 w 43"/>
                  <a:gd name="T29" fmla="*/ 0 h 52"/>
                  <a:gd name="T30" fmla="*/ 39 w 43"/>
                  <a:gd name="T31" fmla="*/ 20 h 52"/>
                  <a:gd name="T32" fmla="*/ 39 w 43"/>
                  <a:gd name="T33" fmla="*/ 39 h 52"/>
                  <a:gd name="T34" fmla="*/ 42 w 43"/>
                  <a:gd name="T35" fmla="*/ 45 h 52"/>
                  <a:gd name="T36" fmla="*/ 43 w 43"/>
                  <a:gd name="T37" fmla="*/ 48 h 52"/>
                  <a:gd name="T38" fmla="*/ 39 w 43"/>
                  <a:gd name="T39" fmla="*/ 52 h 52"/>
                  <a:gd name="T40" fmla="*/ 30 w 43"/>
                  <a:gd name="T41" fmla="*/ 29 h 52"/>
                  <a:gd name="T42" fmla="*/ 19 w 43"/>
                  <a:gd name="T43" fmla="*/ 29 h 52"/>
                  <a:gd name="T44" fmla="*/ 9 w 43"/>
                  <a:gd name="T45" fmla="*/ 37 h 52"/>
                  <a:gd name="T46" fmla="*/ 9 w 43"/>
                  <a:gd name="T47" fmla="*/ 38 h 52"/>
                  <a:gd name="T48" fmla="*/ 19 w 43"/>
                  <a:gd name="T49" fmla="*/ 45 h 52"/>
                  <a:gd name="T50" fmla="*/ 30 w 43"/>
                  <a:gd name="T51" fmla="*/ 35 h 52"/>
                  <a:gd name="T52" fmla="*/ 30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6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5" y="0"/>
                      <a:pt x="39" y="7"/>
                      <a:pt x="39" y="20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2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74" name="Freeform 32"/>
              <p:cNvSpPr>
                <a:spLocks noEditPoints="1"/>
              </p:cNvSpPr>
              <p:nvPr/>
            </p:nvSpPr>
            <p:spPr bwMode="auto">
              <a:xfrm>
                <a:off x="1184" y="477"/>
                <a:ext cx="53" cy="75"/>
              </a:xfrm>
              <a:custGeom>
                <a:avLst/>
                <a:gdLst>
                  <a:gd name="T0" fmla="*/ 36 w 36"/>
                  <a:gd name="T1" fmla="*/ 47 h 51"/>
                  <a:gd name="T2" fmla="*/ 31 w 36"/>
                  <a:gd name="T3" fmla="*/ 51 h 51"/>
                  <a:gd name="T4" fmla="*/ 27 w 36"/>
                  <a:gd name="T5" fmla="*/ 47 h 51"/>
                  <a:gd name="T6" fmla="*/ 27 w 36"/>
                  <a:gd name="T7" fmla="*/ 30 h 51"/>
                  <a:gd name="T8" fmla="*/ 19 w 36"/>
                  <a:gd name="T9" fmla="*/ 30 h 51"/>
                  <a:gd name="T10" fmla="*/ 9 w 36"/>
                  <a:gd name="T11" fmla="*/ 49 h 51"/>
                  <a:gd name="T12" fmla="*/ 5 w 36"/>
                  <a:gd name="T13" fmla="*/ 51 h 51"/>
                  <a:gd name="T14" fmla="*/ 0 w 36"/>
                  <a:gd name="T15" fmla="*/ 47 h 51"/>
                  <a:gd name="T16" fmla="*/ 1 w 36"/>
                  <a:gd name="T17" fmla="*/ 44 h 51"/>
                  <a:gd name="T18" fmla="*/ 10 w 36"/>
                  <a:gd name="T19" fmla="*/ 29 h 51"/>
                  <a:gd name="T20" fmla="*/ 1 w 36"/>
                  <a:gd name="T21" fmla="*/ 16 h 51"/>
                  <a:gd name="T22" fmla="*/ 1 w 36"/>
                  <a:gd name="T23" fmla="*/ 13 h 51"/>
                  <a:gd name="T24" fmla="*/ 18 w 36"/>
                  <a:gd name="T25" fmla="*/ 0 h 51"/>
                  <a:gd name="T26" fmla="*/ 31 w 36"/>
                  <a:gd name="T27" fmla="*/ 0 h 51"/>
                  <a:gd name="T28" fmla="*/ 36 w 36"/>
                  <a:gd name="T29" fmla="*/ 4 h 51"/>
                  <a:gd name="T30" fmla="*/ 36 w 36"/>
                  <a:gd name="T31" fmla="*/ 47 h 51"/>
                  <a:gd name="T32" fmla="*/ 27 w 36"/>
                  <a:gd name="T33" fmla="*/ 23 h 51"/>
                  <a:gd name="T34" fmla="*/ 27 w 36"/>
                  <a:gd name="T35" fmla="*/ 7 h 51"/>
                  <a:gd name="T36" fmla="*/ 18 w 36"/>
                  <a:gd name="T37" fmla="*/ 7 h 51"/>
                  <a:gd name="T38" fmla="*/ 10 w 36"/>
                  <a:gd name="T39" fmla="*/ 14 h 51"/>
                  <a:gd name="T40" fmla="*/ 10 w 36"/>
                  <a:gd name="T41" fmla="*/ 16 h 51"/>
                  <a:gd name="T42" fmla="*/ 18 w 36"/>
                  <a:gd name="T43" fmla="*/ 23 h 51"/>
                  <a:gd name="T44" fmla="*/ 27 w 36"/>
                  <a:gd name="T45" fmla="*/ 2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51">
                    <a:moveTo>
                      <a:pt x="36" y="47"/>
                    </a:moveTo>
                    <a:cubicBezTo>
                      <a:pt x="36" y="49"/>
                      <a:pt x="34" y="51"/>
                      <a:pt x="31" y="51"/>
                    </a:cubicBezTo>
                    <a:cubicBezTo>
                      <a:pt x="29" y="51"/>
                      <a:pt x="27" y="49"/>
                      <a:pt x="27" y="47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6"/>
                      <a:pt x="12" y="43"/>
                      <a:pt x="9" y="49"/>
                    </a:cubicBezTo>
                    <a:cubicBezTo>
                      <a:pt x="8" y="51"/>
                      <a:pt x="6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6"/>
                      <a:pt x="1" y="46"/>
                      <a:pt x="1" y="44"/>
                    </a:cubicBezTo>
                    <a:cubicBezTo>
                      <a:pt x="4" y="39"/>
                      <a:pt x="7" y="34"/>
                      <a:pt x="10" y="29"/>
                    </a:cubicBezTo>
                    <a:cubicBezTo>
                      <a:pt x="4" y="27"/>
                      <a:pt x="1" y="22"/>
                      <a:pt x="1" y="16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6"/>
                      <a:pt x="6" y="0"/>
                      <a:pt x="1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4" y="0"/>
                      <a:pt x="36" y="2"/>
                      <a:pt x="36" y="4"/>
                    </a:cubicBezTo>
                    <a:lnTo>
                      <a:pt x="36" y="47"/>
                    </a:lnTo>
                    <a:close/>
                    <a:moveTo>
                      <a:pt x="27" y="23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1" y="7"/>
                      <a:pt x="10" y="11"/>
                      <a:pt x="10" y="14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9"/>
                      <a:pt x="12" y="23"/>
                      <a:pt x="18" y="23"/>
                    </a:cubicBezTo>
                    <a:lnTo>
                      <a:pt x="2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75" name="Freeform 33"/>
              <p:cNvSpPr>
                <a:spLocks/>
              </p:cNvSpPr>
              <p:nvPr/>
            </p:nvSpPr>
            <p:spPr bwMode="auto">
              <a:xfrm>
                <a:off x="1303" y="477"/>
                <a:ext cx="59" cy="75"/>
              </a:xfrm>
              <a:custGeom>
                <a:avLst/>
                <a:gdLst>
                  <a:gd name="T0" fmla="*/ 8 w 40"/>
                  <a:gd name="T1" fmla="*/ 47 h 51"/>
                  <a:gd name="T2" fmla="*/ 4 w 40"/>
                  <a:gd name="T3" fmla="*/ 51 h 51"/>
                  <a:gd name="T4" fmla="*/ 0 w 40"/>
                  <a:gd name="T5" fmla="*/ 47 h 51"/>
                  <a:gd name="T6" fmla="*/ 0 w 40"/>
                  <a:gd name="T7" fmla="*/ 4 h 51"/>
                  <a:gd name="T8" fmla="*/ 4 w 40"/>
                  <a:gd name="T9" fmla="*/ 0 h 51"/>
                  <a:gd name="T10" fmla="*/ 8 w 40"/>
                  <a:gd name="T11" fmla="*/ 4 h 51"/>
                  <a:gd name="T12" fmla="*/ 8 w 40"/>
                  <a:gd name="T13" fmla="*/ 32 h 51"/>
                  <a:gd name="T14" fmla="*/ 31 w 40"/>
                  <a:gd name="T15" fmla="*/ 7 h 51"/>
                  <a:gd name="T16" fmla="*/ 31 w 40"/>
                  <a:gd name="T17" fmla="*/ 4 h 51"/>
                  <a:gd name="T18" fmla="*/ 36 w 40"/>
                  <a:gd name="T19" fmla="*/ 0 h 51"/>
                  <a:gd name="T20" fmla="*/ 40 w 40"/>
                  <a:gd name="T21" fmla="*/ 4 h 51"/>
                  <a:gd name="T22" fmla="*/ 40 w 40"/>
                  <a:gd name="T23" fmla="*/ 47 h 51"/>
                  <a:gd name="T24" fmla="*/ 36 w 40"/>
                  <a:gd name="T25" fmla="*/ 51 h 51"/>
                  <a:gd name="T26" fmla="*/ 31 w 40"/>
                  <a:gd name="T27" fmla="*/ 47 h 51"/>
                  <a:gd name="T28" fmla="*/ 31 w 40"/>
                  <a:gd name="T29" fmla="*/ 18 h 51"/>
                  <a:gd name="T30" fmla="*/ 8 w 40"/>
                  <a:gd name="T31" fmla="*/ 44 h 51"/>
                  <a:gd name="T32" fmla="*/ 8 w 40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51">
                    <a:moveTo>
                      <a:pt x="8" y="47"/>
                    </a:moveTo>
                    <a:cubicBezTo>
                      <a:pt x="8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8" y="44"/>
                      <a:pt x="8" y="44"/>
                      <a:pt x="8" y="44"/>
                    </a:cubicBezTo>
                    <a:lnTo>
                      <a:pt x="8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76" name="Freeform 34"/>
              <p:cNvSpPr>
                <a:spLocks/>
              </p:cNvSpPr>
              <p:nvPr/>
            </p:nvSpPr>
            <p:spPr bwMode="auto">
              <a:xfrm>
                <a:off x="1384" y="476"/>
                <a:ext cx="56" cy="76"/>
              </a:xfrm>
              <a:custGeom>
                <a:avLst/>
                <a:gdLst>
                  <a:gd name="T0" fmla="*/ 38 w 38"/>
                  <a:gd name="T1" fmla="*/ 48 h 52"/>
                  <a:gd name="T2" fmla="*/ 33 w 38"/>
                  <a:gd name="T3" fmla="*/ 52 h 52"/>
                  <a:gd name="T4" fmla="*/ 29 w 38"/>
                  <a:gd name="T5" fmla="*/ 48 h 52"/>
                  <a:gd name="T6" fmla="*/ 29 w 38"/>
                  <a:gd name="T7" fmla="*/ 29 h 52"/>
                  <a:gd name="T8" fmla="*/ 9 w 38"/>
                  <a:gd name="T9" fmla="*/ 29 h 52"/>
                  <a:gd name="T10" fmla="*/ 9 w 38"/>
                  <a:gd name="T11" fmla="*/ 48 h 52"/>
                  <a:gd name="T12" fmla="*/ 5 w 38"/>
                  <a:gd name="T13" fmla="*/ 52 h 52"/>
                  <a:gd name="T14" fmla="*/ 0 w 38"/>
                  <a:gd name="T15" fmla="*/ 48 h 52"/>
                  <a:gd name="T16" fmla="*/ 0 w 38"/>
                  <a:gd name="T17" fmla="*/ 5 h 52"/>
                  <a:gd name="T18" fmla="*/ 5 w 38"/>
                  <a:gd name="T19" fmla="*/ 0 h 52"/>
                  <a:gd name="T20" fmla="*/ 9 w 38"/>
                  <a:gd name="T21" fmla="*/ 5 h 52"/>
                  <a:gd name="T22" fmla="*/ 9 w 38"/>
                  <a:gd name="T23" fmla="*/ 21 h 52"/>
                  <a:gd name="T24" fmla="*/ 29 w 38"/>
                  <a:gd name="T25" fmla="*/ 21 h 52"/>
                  <a:gd name="T26" fmla="*/ 29 w 38"/>
                  <a:gd name="T27" fmla="*/ 5 h 52"/>
                  <a:gd name="T28" fmla="*/ 33 w 38"/>
                  <a:gd name="T29" fmla="*/ 0 h 52"/>
                  <a:gd name="T30" fmla="*/ 38 w 38"/>
                  <a:gd name="T31" fmla="*/ 5 h 52"/>
                  <a:gd name="T32" fmla="*/ 38 w 38"/>
                  <a:gd name="T33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2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5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77" name="Freeform 35"/>
              <p:cNvSpPr>
                <a:spLocks/>
              </p:cNvSpPr>
              <p:nvPr/>
            </p:nvSpPr>
            <p:spPr bwMode="auto">
              <a:xfrm>
                <a:off x="1462" y="477"/>
                <a:ext cx="58" cy="75"/>
              </a:xfrm>
              <a:custGeom>
                <a:avLst/>
                <a:gdLst>
                  <a:gd name="T0" fmla="*/ 8 w 40"/>
                  <a:gd name="T1" fmla="*/ 47 h 51"/>
                  <a:gd name="T2" fmla="*/ 4 w 40"/>
                  <a:gd name="T3" fmla="*/ 51 h 51"/>
                  <a:gd name="T4" fmla="*/ 0 w 40"/>
                  <a:gd name="T5" fmla="*/ 47 h 51"/>
                  <a:gd name="T6" fmla="*/ 0 w 40"/>
                  <a:gd name="T7" fmla="*/ 4 h 51"/>
                  <a:gd name="T8" fmla="*/ 4 w 40"/>
                  <a:gd name="T9" fmla="*/ 0 h 51"/>
                  <a:gd name="T10" fmla="*/ 8 w 40"/>
                  <a:gd name="T11" fmla="*/ 4 h 51"/>
                  <a:gd name="T12" fmla="*/ 8 w 40"/>
                  <a:gd name="T13" fmla="*/ 32 h 51"/>
                  <a:gd name="T14" fmla="*/ 31 w 40"/>
                  <a:gd name="T15" fmla="*/ 7 h 51"/>
                  <a:gd name="T16" fmla="*/ 31 w 40"/>
                  <a:gd name="T17" fmla="*/ 4 h 51"/>
                  <a:gd name="T18" fmla="*/ 36 w 40"/>
                  <a:gd name="T19" fmla="*/ 0 h 51"/>
                  <a:gd name="T20" fmla="*/ 40 w 40"/>
                  <a:gd name="T21" fmla="*/ 4 h 51"/>
                  <a:gd name="T22" fmla="*/ 40 w 40"/>
                  <a:gd name="T23" fmla="*/ 47 h 51"/>
                  <a:gd name="T24" fmla="*/ 36 w 40"/>
                  <a:gd name="T25" fmla="*/ 51 h 51"/>
                  <a:gd name="T26" fmla="*/ 31 w 40"/>
                  <a:gd name="T27" fmla="*/ 47 h 51"/>
                  <a:gd name="T28" fmla="*/ 31 w 40"/>
                  <a:gd name="T29" fmla="*/ 18 h 51"/>
                  <a:gd name="T30" fmla="*/ 8 w 40"/>
                  <a:gd name="T31" fmla="*/ 44 h 51"/>
                  <a:gd name="T32" fmla="*/ 8 w 40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51">
                    <a:moveTo>
                      <a:pt x="8" y="47"/>
                    </a:moveTo>
                    <a:cubicBezTo>
                      <a:pt x="8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8" y="44"/>
                      <a:pt x="8" y="44"/>
                      <a:pt x="8" y="44"/>
                    </a:cubicBezTo>
                    <a:lnTo>
                      <a:pt x="8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78" name="Freeform 36"/>
              <p:cNvSpPr>
                <a:spLocks/>
              </p:cNvSpPr>
              <p:nvPr/>
            </p:nvSpPr>
            <p:spPr bwMode="auto">
              <a:xfrm>
                <a:off x="1542" y="477"/>
                <a:ext cx="71" cy="99"/>
              </a:xfrm>
              <a:custGeom>
                <a:avLst/>
                <a:gdLst>
                  <a:gd name="T0" fmla="*/ 40 w 48"/>
                  <a:gd name="T1" fmla="*/ 51 h 67"/>
                  <a:gd name="T2" fmla="*/ 4 w 48"/>
                  <a:gd name="T3" fmla="*/ 51 h 67"/>
                  <a:gd name="T4" fmla="*/ 0 w 48"/>
                  <a:gd name="T5" fmla="*/ 47 h 67"/>
                  <a:gd name="T6" fmla="*/ 0 w 48"/>
                  <a:gd name="T7" fmla="*/ 4 h 67"/>
                  <a:gd name="T8" fmla="*/ 5 w 48"/>
                  <a:gd name="T9" fmla="*/ 0 h 67"/>
                  <a:gd name="T10" fmla="*/ 9 w 48"/>
                  <a:gd name="T11" fmla="*/ 4 h 67"/>
                  <a:gd name="T12" fmla="*/ 9 w 48"/>
                  <a:gd name="T13" fmla="*/ 43 h 67"/>
                  <a:gd name="T14" fmla="*/ 30 w 48"/>
                  <a:gd name="T15" fmla="*/ 43 h 67"/>
                  <a:gd name="T16" fmla="*/ 30 w 48"/>
                  <a:gd name="T17" fmla="*/ 4 h 67"/>
                  <a:gd name="T18" fmla="*/ 35 w 48"/>
                  <a:gd name="T19" fmla="*/ 0 h 67"/>
                  <a:gd name="T20" fmla="*/ 39 w 48"/>
                  <a:gd name="T21" fmla="*/ 4 h 67"/>
                  <a:gd name="T22" fmla="*/ 39 w 48"/>
                  <a:gd name="T23" fmla="*/ 43 h 67"/>
                  <a:gd name="T24" fmla="*/ 44 w 48"/>
                  <a:gd name="T25" fmla="*/ 43 h 67"/>
                  <a:gd name="T26" fmla="*/ 48 w 48"/>
                  <a:gd name="T27" fmla="*/ 46 h 67"/>
                  <a:gd name="T28" fmla="*/ 48 w 48"/>
                  <a:gd name="T29" fmla="*/ 63 h 67"/>
                  <a:gd name="T30" fmla="*/ 44 w 48"/>
                  <a:gd name="T31" fmla="*/ 67 h 67"/>
                  <a:gd name="T32" fmla="*/ 40 w 48"/>
                  <a:gd name="T33" fmla="*/ 63 h 67"/>
                  <a:gd name="T34" fmla="*/ 40 w 48"/>
                  <a:gd name="T35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67">
                    <a:moveTo>
                      <a:pt x="40" y="51"/>
                    </a:move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32" y="0"/>
                      <a:pt x="35" y="0"/>
                    </a:cubicBezTo>
                    <a:cubicBezTo>
                      <a:pt x="37" y="0"/>
                      <a:pt x="39" y="1"/>
                      <a:pt x="39" y="4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6" y="43"/>
                      <a:pt x="48" y="44"/>
                      <a:pt x="48" y="46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5"/>
                      <a:pt x="46" y="67"/>
                      <a:pt x="44" y="67"/>
                    </a:cubicBezTo>
                    <a:cubicBezTo>
                      <a:pt x="41" y="67"/>
                      <a:pt x="40" y="65"/>
                      <a:pt x="40" y="63"/>
                    </a:cubicBezTo>
                    <a:lnTo>
                      <a:pt x="40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79" name="Freeform 37"/>
              <p:cNvSpPr>
                <a:spLocks/>
              </p:cNvSpPr>
              <p:nvPr/>
            </p:nvSpPr>
            <p:spPr bwMode="auto">
              <a:xfrm>
                <a:off x="1626" y="477"/>
                <a:ext cx="58" cy="75"/>
              </a:xfrm>
              <a:custGeom>
                <a:avLst/>
                <a:gdLst>
                  <a:gd name="T0" fmla="*/ 9 w 40"/>
                  <a:gd name="T1" fmla="*/ 47 h 51"/>
                  <a:gd name="T2" fmla="*/ 4 w 40"/>
                  <a:gd name="T3" fmla="*/ 51 h 51"/>
                  <a:gd name="T4" fmla="*/ 0 w 40"/>
                  <a:gd name="T5" fmla="*/ 47 h 51"/>
                  <a:gd name="T6" fmla="*/ 0 w 40"/>
                  <a:gd name="T7" fmla="*/ 4 h 51"/>
                  <a:gd name="T8" fmla="*/ 4 w 40"/>
                  <a:gd name="T9" fmla="*/ 0 h 51"/>
                  <a:gd name="T10" fmla="*/ 9 w 40"/>
                  <a:gd name="T11" fmla="*/ 4 h 51"/>
                  <a:gd name="T12" fmla="*/ 9 w 40"/>
                  <a:gd name="T13" fmla="*/ 32 h 51"/>
                  <a:gd name="T14" fmla="*/ 31 w 40"/>
                  <a:gd name="T15" fmla="*/ 7 h 51"/>
                  <a:gd name="T16" fmla="*/ 31 w 40"/>
                  <a:gd name="T17" fmla="*/ 4 h 51"/>
                  <a:gd name="T18" fmla="*/ 36 w 40"/>
                  <a:gd name="T19" fmla="*/ 0 h 51"/>
                  <a:gd name="T20" fmla="*/ 40 w 40"/>
                  <a:gd name="T21" fmla="*/ 4 h 51"/>
                  <a:gd name="T22" fmla="*/ 40 w 40"/>
                  <a:gd name="T23" fmla="*/ 47 h 51"/>
                  <a:gd name="T24" fmla="*/ 36 w 40"/>
                  <a:gd name="T25" fmla="*/ 51 h 51"/>
                  <a:gd name="T26" fmla="*/ 31 w 40"/>
                  <a:gd name="T27" fmla="*/ 47 h 51"/>
                  <a:gd name="T28" fmla="*/ 31 w 40"/>
                  <a:gd name="T29" fmla="*/ 18 h 51"/>
                  <a:gd name="T30" fmla="*/ 9 w 40"/>
                  <a:gd name="T31" fmla="*/ 44 h 51"/>
                  <a:gd name="T32" fmla="*/ 9 w 40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51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80" name="Freeform 38"/>
              <p:cNvSpPr>
                <a:spLocks noEditPoints="1"/>
              </p:cNvSpPr>
              <p:nvPr/>
            </p:nvSpPr>
            <p:spPr bwMode="auto">
              <a:xfrm>
                <a:off x="1702" y="476"/>
                <a:ext cx="63" cy="76"/>
              </a:xfrm>
              <a:custGeom>
                <a:avLst/>
                <a:gdLst>
                  <a:gd name="T0" fmla="*/ 38 w 43"/>
                  <a:gd name="T1" fmla="*/ 52 h 52"/>
                  <a:gd name="T2" fmla="*/ 33 w 43"/>
                  <a:gd name="T3" fmla="*/ 50 h 52"/>
                  <a:gd name="T4" fmla="*/ 31 w 43"/>
                  <a:gd name="T5" fmla="*/ 47 h 52"/>
                  <a:gd name="T6" fmla="*/ 17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8 w 43"/>
                  <a:gd name="T13" fmla="*/ 22 h 52"/>
                  <a:gd name="T14" fmla="*/ 30 w 43"/>
                  <a:gd name="T15" fmla="*/ 22 h 52"/>
                  <a:gd name="T16" fmla="*/ 30 w 43"/>
                  <a:gd name="T17" fmla="*/ 20 h 52"/>
                  <a:gd name="T18" fmla="*/ 19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3 w 43"/>
                  <a:gd name="T25" fmla="*/ 7 h 52"/>
                  <a:gd name="T26" fmla="*/ 5 w 43"/>
                  <a:gd name="T27" fmla="*/ 4 h 52"/>
                  <a:gd name="T28" fmla="*/ 20 w 43"/>
                  <a:gd name="T29" fmla="*/ 0 h 52"/>
                  <a:gd name="T30" fmla="*/ 38 w 43"/>
                  <a:gd name="T31" fmla="*/ 20 h 52"/>
                  <a:gd name="T32" fmla="*/ 38 w 43"/>
                  <a:gd name="T33" fmla="*/ 39 h 52"/>
                  <a:gd name="T34" fmla="*/ 41 w 43"/>
                  <a:gd name="T35" fmla="*/ 45 h 52"/>
                  <a:gd name="T36" fmla="*/ 43 w 43"/>
                  <a:gd name="T37" fmla="*/ 48 h 52"/>
                  <a:gd name="T38" fmla="*/ 38 w 43"/>
                  <a:gd name="T39" fmla="*/ 52 h 52"/>
                  <a:gd name="T40" fmla="*/ 30 w 43"/>
                  <a:gd name="T41" fmla="*/ 29 h 52"/>
                  <a:gd name="T42" fmla="*/ 19 w 43"/>
                  <a:gd name="T43" fmla="*/ 29 h 52"/>
                  <a:gd name="T44" fmla="*/ 8 w 43"/>
                  <a:gd name="T45" fmla="*/ 37 h 52"/>
                  <a:gd name="T46" fmla="*/ 8 w 43"/>
                  <a:gd name="T47" fmla="*/ 38 h 52"/>
                  <a:gd name="T48" fmla="*/ 19 w 43"/>
                  <a:gd name="T49" fmla="*/ 45 h 52"/>
                  <a:gd name="T50" fmla="*/ 30 w 43"/>
                  <a:gd name="T51" fmla="*/ 35 h 52"/>
                  <a:gd name="T52" fmla="*/ 30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8" y="52"/>
                    </a:moveTo>
                    <a:cubicBezTo>
                      <a:pt x="37" y="52"/>
                      <a:pt x="34" y="51"/>
                      <a:pt x="33" y="50"/>
                    </a:cubicBezTo>
                    <a:cubicBezTo>
                      <a:pt x="32" y="49"/>
                      <a:pt x="32" y="48"/>
                      <a:pt x="31" y="47"/>
                    </a:cubicBezTo>
                    <a:cubicBezTo>
                      <a:pt x="28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5" y="22"/>
                      <a:pt x="18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19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8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8" y="7"/>
                      <a:pt x="38" y="20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8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8" y="33"/>
                      <a:pt x="8" y="37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42"/>
                      <a:pt x="11" y="45"/>
                      <a:pt x="19" y="45"/>
                    </a:cubicBezTo>
                    <a:cubicBezTo>
                      <a:pt x="25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81" name="Freeform 39"/>
              <p:cNvSpPr>
                <a:spLocks/>
              </p:cNvSpPr>
              <p:nvPr/>
            </p:nvSpPr>
            <p:spPr bwMode="auto">
              <a:xfrm>
                <a:off x="1772" y="477"/>
                <a:ext cx="59" cy="77"/>
              </a:xfrm>
              <a:custGeom>
                <a:avLst/>
                <a:gdLst>
                  <a:gd name="T0" fmla="*/ 36 w 40"/>
                  <a:gd name="T1" fmla="*/ 0 h 52"/>
                  <a:gd name="T2" fmla="*/ 40 w 40"/>
                  <a:gd name="T3" fmla="*/ 4 h 52"/>
                  <a:gd name="T4" fmla="*/ 36 w 40"/>
                  <a:gd name="T5" fmla="*/ 7 h 52"/>
                  <a:gd name="T6" fmla="*/ 24 w 40"/>
                  <a:gd name="T7" fmla="*/ 7 h 52"/>
                  <a:gd name="T8" fmla="*/ 24 w 40"/>
                  <a:gd name="T9" fmla="*/ 47 h 52"/>
                  <a:gd name="T10" fmla="*/ 20 w 40"/>
                  <a:gd name="T11" fmla="*/ 52 h 52"/>
                  <a:gd name="T12" fmla="*/ 15 w 40"/>
                  <a:gd name="T13" fmla="*/ 47 h 52"/>
                  <a:gd name="T14" fmla="*/ 15 w 40"/>
                  <a:gd name="T15" fmla="*/ 7 h 52"/>
                  <a:gd name="T16" fmla="*/ 3 w 40"/>
                  <a:gd name="T17" fmla="*/ 7 h 52"/>
                  <a:gd name="T18" fmla="*/ 0 w 40"/>
                  <a:gd name="T19" fmla="*/ 4 h 52"/>
                  <a:gd name="T20" fmla="*/ 3 w 40"/>
                  <a:gd name="T21" fmla="*/ 0 h 52"/>
                  <a:gd name="T22" fmla="*/ 36 w 40"/>
                  <a:gd name="T2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52">
                    <a:moveTo>
                      <a:pt x="36" y="0"/>
                    </a:moveTo>
                    <a:cubicBezTo>
                      <a:pt x="38" y="0"/>
                      <a:pt x="40" y="2"/>
                      <a:pt x="40" y="4"/>
                    </a:cubicBezTo>
                    <a:cubicBezTo>
                      <a:pt x="40" y="6"/>
                      <a:pt x="38" y="7"/>
                      <a:pt x="36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50"/>
                      <a:pt x="22" y="52"/>
                      <a:pt x="20" y="52"/>
                    </a:cubicBezTo>
                    <a:cubicBezTo>
                      <a:pt x="17" y="52"/>
                      <a:pt x="15" y="50"/>
                      <a:pt x="15" y="4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82" name="Freeform 40"/>
              <p:cNvSpPr>
                <a:spLocks/>
              </p:cNvSpPr>
              <p:nvPr/>
            </p:nvSpPr>
            <p:spPr bwMode="auto">
              <a:xfrm>
                <a:off x="1843" y="477"/>
                <a:ext cx="60" cy="75"/>
              </a:xfrm>
              <a:custGeom>
                <a:avLst/>
                <a:gdLst>
                  <a:gd name="T0" fmla="*/ 9 w 41"/>
                  <a:gd name="T1" fmla="*/ 47 h 51"/>
                  <a:gd name="T2" fmla="*/ 4 w 41"/>
                  <a:gd name="T3" fmla="*/ 51 h 51"/>
                  <a:gd name="T4" fmla="*/ 0 w 41"/>
                  <a:gd name="T5" fmla="*/ 47 h 51"/>
                  <a:gd name="T6" fmla="*/ 0 w 41"/>
                  <a:gd name="T7" fmla="*/ 4 h 51"/>
                  <a:gd name="T8" fmla="*/ 4 w 41"/>
                  <a:gd name="T9" fmla="*/ 0 h 51"/>
                  <a:gd name="T10" fmla="*/ 9 w 41"/>
                  <a:gd name="T11" fmla="*/ 4 h 51"/>
                  <a:gd name="T12" fmla="*/ 9 w 41"/>
                  <a:gd name="T13" fmla="*/ 32 h 51"/>
                  <a:gd name="T14" fmla="*/ 32 w 41"/>
                  <a:gd name="T15" fmla="*/ 7 h 51"/>
                  <a:gd name="T16" fmla="*/ 32 w 41"/>
                  <a:gd name="T17" fmla="*/ 4 h 51"/>
                  <a:gd name="T18" fmla="*/ 36 w 41"/>
                  <a:gd name="T19" fmla="*/ 0 h 51"/>
                  <a:gd name="T20" fmla="*/ 41 w 41"/>
                  <a:gd name="T21" fmla="*/ 4 h 51"/>
                  <a:gd name="T22" fmla="*/ 41 w 41"/>
                  <a:gd name="T23" fmla="*/ 47 h 51"/>
                  <a:gd name="T24" fmla="*/ 36 w 41"/>
                  <a:gd name="T25" fmla="*/ 51 h 51"/>
                  <a:gd name="T26" fmla="*/ 32 w 41"/>
                  <a:gd name="T27" fmla="*/ 47 h 51"/>
                  <a:gd name="T28" fmla="*/ 32 w 41"/>
                  <a:gd name="T29" fmla="*/ 18 h 51"/>
                  <a:gd name="T30" fmla="*/ 9 w 41"/>
                  <a:gd name="T31" fmla="*/ 44 h 51"/>
                  <a:gd name="T32" fmla="*/ 9 w 41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1" h="51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1"/>
                      <a:pt x="34" y="0"/>
                      <a:pt x="36" y="0"/>
                    </a:cubicBezTo>
                    <a:cubicBezTo>
                      <a:pt x="39" y="0"/>
                      <a:pt x="41" y="1"/>
                      <a:pt x="41" y="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9"/>
                      <a:pt x="39" y="51"/>
                      <a:pt x="36" y="51"/>
                    </a:cubicBezTo>
                    <a:cubicBezTo>
                      <a:pt x="34" y="51"/>
                      <a:pt x="32" y="49"/>
                      <a:pt x="32" y="4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83" name="Freeform 41"/>
              <p:cNvSpPr>
                <a:spLocks noEditPoints="1"/>
              </p:cNvSpPr>
              <p:nvPr/>
            </p:nvSpPr>
            <p:spPr bwMode="auto">
              <a:xfrm>
                <a:off x="1924" y="477"/>
                <a:ext cx="52" cy="75"/>
              </a:xfrm>
              <a:custGeom>
                <a:avLst/>
                <a:gdLst>
                  <a:gd name="T0" fmla="*/ 5 w 36"/>
                  <a:gd name="T1" fmla="*/ 51 h 51"/>
                  <a:gd name="T2" fmla="*/ 0 w 36"/>
                  <a:gd name="T3" fmla="*/ 46 h 51"/>
                  <a:gd name="T4" fmla="*/ 0 w 36"/>
                  <a:gd name="T5" fmla="*/ 4 h 51"/>
                  <a:gd name="T6" fmla="*/ 5 w 36"/>
                  <a:gd name="T7" fmla="*/ 0 h 51"/>
                  <a:gd name="T8" fmla="*/ 19 w 36"/>
                  <a:gd name="T9" fmla="*/ 0 h 51"/>
                  <a:gd name="T10" fmla="*/ 34 w 36"/>
                  <a:gd name="T11" fmla="*/ 13 h 51"/>
                  <a:gd name="T12" fmla="*/ 34 w 36"/>
                  <a:gd name="T13" fmla="*/ 15 h 51"/>
                  <a:gd name="T14" fmla="*/ 29 w 36"/>
                  <a:gd name="T15" fmla="*/ 24 h 51"/>
                  <a:gd name="T16" fmla="*/ 36 w 36"/>
                  <a:gd name="T17" fmla="*/ 35 h 51"/>
                  <a:gd name="T18" fmla="*/ 36 w 36"/>
                  <a:gd name="T19" fmla="*/ 37 h 51"/>
                  <a:gd name="T20" fmla="*/ 20 w 36"/>
                  <a:gd name="T21" fmla="*/ 51 h 51"/>
                  <a:gd name="T22" fmla="*/ 5 w 36"/>
                  <a:gd name="T23" fmla="*/ 51 h 51"/>
                  <a:gd name="T24" fmla="*/ 9 w 36"/>
                  <a:gd name="T25" fmla="*/ 7 h 51"/>
                  <a:gd name="T26" fmla="*/ 9 w 36"/>
                  <a:gd name="T27" fmla="*/ 21 h 51"/>
                  <a:gd name="T28" fmla="*/ 17 w 36"/>
                  <a:gd name="T29" fmla="*/ 21 h 51"/>
                  <a:gd name="T30" fmla="*/ 26 w 36"/>
                  <a:gd name="T31" fmla="*/ 15 h 51"/>
                  <a:gd name="T32" fmla="*/ 26 w 36"/>
                  <a:gd name="T33" fmla="*/ 14 h 51"/>
                  <a:gd name="T34" fmla="*/ 18 w 36"/>
                  <a:gd name="T35" fmla="*/ 7 h 51"/>
                  <a:gd name="T36" fmla="*/ 9 w 36"/>
                  <a:gd name="T37" fmla="*/ 7 h 51"/>
                  <a:gd name="T38" fmla="*/ 9 w 36"/>
                  <a:gd name="T39" fmla="*/ 29 h 51"/>
                  <a:gd name="T40" fmla="*/ 9 w 36"/>
                  <a:gd name="T41" fmla="*/ 43 h 51"/>
                  <a:gd name="T42" fmla="*/ 20 w 36"/>
                  <a:gd name="T43" fmla="*/ 43 h 51"/>
                  <a:gd name="T44" fmla="*/ 28 w 36"/>
                  <a:gd name="T45" fmla="*/ 37 h 51"/>
                  <a:gd name="T46" fmla="*/ 28 w 36"/>
                  <a:gd name="T47" fmla="*/ 35 h 51"/>
                  <a:gd name="T48" fmla="*/ 19 w 36"/>
                  <a:gd name="T49" fmla="*/ 29 h 51"/>
                  <a:gd name="T50" fmla="*/ 9 w 36"/>
                  <a:gd name="T51" fmla="*/ 2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51">
                    <a:moveTo>
                      <a:pt x="5" y="51"/>
                    </a:moveTo>
                    <a:cubicBezTo>
                      <a:pt x="2" y="51"/>
                      <a:pt x="0" y="49"/>
                      <a:pt x="0" y="4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0" y="0"/>
                      <a:pt x="34" y="6"/>
                      <a:pt x="34" y="13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8"/>
                      <a:pt x="33" y="22"/>
                      <a:pt x="29" y="24"/>
                    </a:cubicBezTo>
                    <a:cubicBezTo>
                      <a:pt x="35" y="27"/>
                      <a:pt x="36" y="31"/>
                      <a:pt x="36" y="35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45"/>
                      <a:pt x="32" y="51"/>
                      <a:pt x="20" y="51"/>
                    </a:cubicBezTo>
                    <a:lnTo>
                      <a:pt x="5" y="51"/>
                    </a:lnTo>
                    <a:close/>
                    <a:moveTo>
                      <a:pt x="9" y="7"/>
                    </a:moveTo>
                    <a:cubicBezTo>
                      <a:pt x="9" y="21"/>
                      <a:pt x="9" y="21"/>
                      <a:pt x="9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23" y="21"/>
                      <a:pt x="26" y="19"/>
                      <a:pt x="26" y="15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0"/>
                      <a:pt x="24" y="7"/>
                      <a:pt x="18" y="7"/>
                    </a:cubicBezTo>
                    <a:lnTo>
                      <a:pt x="9" y="7"/>
                    </a:lnTo>
                    <a:close/>
                    <a:moveTo>
                      <a:pt x="9" y="29"/>
                    </a:moveTo>
                    <a:cubicBezTo>
                      <a:pt x="9" y="43"/>
                      <a:pt x="9" y="43"/>
                      <a:pt x="9" y="43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6" y="43"/>
                      <a:pt x="28" y="41"/>
                      <a:pt x="28" y="37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28" y="31"/>
                      <a:pt x="25" y="29"/>
                      <a:pt x="19" y="29"/>
                    </a:cubicBezTo>
                    <a:lnTo>
                      <a:pt x="9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84" name="Freeform 42"/>
              <p:cNvSpPr>
                <a:spLocks noEditPoints="1"/>
              </p:cNvSpPr>
              <p:nvPr/>
            </p:nvSpPr>
            <p:spPr bwMode="auto">
              <a:xfrm>
                <a:off x="1991" y="476"/>
                <a:ext cx="63" cy="76"/>
              </a:xfrm>
              <a:custGeom>
                <a:avLst/>
                <a:gdLst>
                  <a:gd name="T0" fmla="*/ 39 w 43"/>
                  <a:gd name="T1" fmla="*/ 52 h 52"/>
                  <a:gd name="T2" fmla="*/ 34 w 43"/>
                  <a:gd name="T3" fmla="*/ 50 h 52"/>
                  <a:gd name="T4" fmla="*/ 32 w 43"/>
                  <a:gd name="T5" fmla="*/ 47 h 52"/>
                  <a:gd name="T6" fmla="*/ 18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9 w 43"/>
                  <a:gd name="T13" fmla="*/ 22 h 52"/>
                  <a:gd name="T14" fmla="*/ 30 w 43"/>
                  <a:gd name="T15" fmla="*/ 22 h 52"/>
                  <a:gd name="T16" fmla="*/ 30 w 43"/>
                  <a:gd name="T17" fmla="*/ 20 h 52"/>
                  <a:gd name="T18" fmla="*/ 20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4 w 43"/>
                  <a:gd name="T25" fmla="*/ 7 h 52"/>
                  <a:gd name="T26" fmla="*/ 5 w 43"/>
                  <a:gd name="T27" fmla="*/ 4 h 52"/>
                  <a:gd name="T28" fmla="*/ 20 w 43"/>
                  <a:gd name="T29" fmla="*/ 0 h 52"/>
                  <a:gd name="T30" fmla="*/ 39 w 43"/>
                  <a:gd name="T31" fmla="*/ 20 h 52"/>
                  <a:gd name="T32" fmla="*/ 39 w 43"/>
                  <a:gd name="T33" fmla="*/ 39 h 52"/>
                  <a:gd name="T34" fmla="*/ 41 w 43"/>
                  <a:gd name="T35" fmla="*/ 45 h 52"/>
                  <a:gd name="T36" fmla="*/ 43 w 43"/>
                  <a:gd name="T37" fmla="*/ 48 h 52"/>
                  <a:gd name="T38" fmla="*/ 39 w 43"/>
                  <a:gd name="T39" fmla="*/ 52 h 52"/>
                  <a:gd name="T40" fmla="*/ 30 w 43"/>
                  <a:gd name="T41" fmla="*/ 29 h 52"/>
                  <a:gd name="T42" fmla="*/ 19 w 43"/>
                  <a:gd name="T43" fmla="*/ 29 h 52"/>
                  <a:gd name="T44" fmla="*/ 9 w 43"/>
                  <a:gd name="T45" fmla="*/ 37 h 52"/>
                  <a:gd name="T46" fmla="*/ 9 w 43"/>
                  <a:gd name="T47" fmla="*/ 38 h 52"/>
                  <a:gd name="T48" fmla="*/ 19 w 43"/>
                  <a:gd name="T49" fmla="*/ 45 h 52"/>
                  <a:gd name="T50" fmla="*/ 30 w 43"/>
                  <a:gd name="T51" fmla="*/ 35 h 52"/>
                  <a:gd name="T52" fmla="*/ 30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5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4" y="0"/>
                      <a:pt x="39" y="7"/>
                      <a:pt x="39" y="20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1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</p:grpSp>
        <p:grpSp>
          <p:nvGrpSpPr>
            <p:cNvPr id="23" name="Group 45"/>
            <p:cNvGrpSpPr>
              <a:grpSpLocks noChangeAspect="1"/>
            </p:cNvGrpSpPr>
            <p:nvPr/>
          </p:nvGrpSpPr>
          <p:grpSpPr bwMode="auto">
            <a:xfrm>
              <a:off x="288925" y="1169988"/>
              <a:ext cx="1320800" cy="107950"/>
              <a:chOff x="182" y="737"/>
              <a:chExt cx="832" cy="68"/>
            </a:xfrm>
            <a:solidFill>
              <a:srgbClr val="F75931"/>
            </a:solidFill>
          </p:grpSpPr>
          <p:sp>
            <p:nvSpPr>
              <p:cNvPr id="25" name="Freeform 46"/>
              <p:cNvSpPr>
                <a:spLocks/>
              </p:cNvSpPr>
              <p:nvPr/>
            </p:nvSpPr>
            <p:spPr bwMode="auto">
              <a:xfrm>
                <a:off x="182" y="737"/>
                <a:ext cx="38" cy="55"/>
              </a:xfrm>
              <a:custGeom>
                <a:avLst/>
                <a:gdLst>
                  <a:gd name="T0" fmla="*/ 24 w 27"/>
                  <a:gd name="T1" fmla="*/ 39 h 39"/>
                  <a:gd name="T2" fmla="*/ 22 w 27"/>
                  <a:gd name="T3" fmla="*/ 36 h 39"/>
                  <a:gd name="T4" fmla="*/ 22 w 27"/>
                  <a:gd name="T5" fmla="*/ 4 h 39"/>
                  <a:gd name="T6" fmla="*/ 5 w 27"/>
                  <a:gd name="T7" fmla="*/ 4 h 39"/>
                  <a:gd name="T8" fmla="*/ 5 w 27"/>
                  <a:gd name="T9" fmla="*/ 36 h 39"/>
                  <a:gd name="T10" fmla="*/ 2 w 27"/>
                  <a:gd name="T11" fmla="*/ 39 h 39"/>
                  <a:gd name="T12" fmla="*/ 0 w 27"/>
                  <a:gd name="T13" fmla="*/ 36 h 39"/>
                  <a:gd name="T14" fmla="*/ 0 w 27"/>
                  <a:gd name="T15" fmla="*/ 2 h 39"/>
                  <a:gd name="T16" fmla="*/ 2 w 27"/>
                  <a:gd name="T17" fmla="*/ 0 h 39"/>
                  <a:gd name="T18" fmla="*/ 24 w 27"/>
                  <a:gd name="T19" fmla="*/ 0 h 39"/>
                  <a:gd name="T20" fmla="*/ 27 w 27"/>
                  <a:gd name="T21" fmla="*/ 2 h 39"/>
                  <a:gd name="T22" fmla="*/ 27 w 27"/>
                  <a:gd name="T23" fmla="*/ 36 h 39"/>
                  <a:gd name="T24" fmla="*/ 24 w 27"/>
                  <a:gd name="T25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7" h="39">
                    <a:moveTo>
                      <a:pt x="24" y="39"/>
                    </a:moveTo>
                    <a:cubicBezTo>
                      <a:pt x="23" y="39"/>
                      <a:pt x="22" y="38"/>
                      <a:pt x="22" y="36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5" y="38"/>
                      <a:pt x="4" y="39"/>
                      <a:pt x="2" y="39"/>
                    </a:cubicBezTo>
                    <a:cubicBezTo>
                      <a:pt x="1" y="39"/>
                      <a:pt x="0" y="38"/>
                      <a:pt x="0" y="3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0"/>
                      <a:pt x="27" y="1"/>
                      <a:pt x="27" y="2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8"/>
                      <a:pt x="26" y="39"/>
                      <a:pt x="24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26" name="Freeform 47"/>
              <p:cNvSpPr>
                <a:spLocks noEditPoints="1"/>
              </p:cNvSpPr>
              <p:nvPr/>
            </p:nvSpPr>
            <p:spPr bwMode="auto">
              <a:xfrm>
                <a:off x="229" y="753"/>
                <a:ext cx="32" cy="52"/>
              </a:xfrm>
              <a:custGeom>
                <a:avLst/>
                <a:gdLst>
                  <a:gd name="T0" fmla="*/ 13 w 23"/>
                  <a:gd name="T1" fmla="*/ 28 h 37"/>
                  <a:gd name="T2" fmla="*/ 7 w 23"/>
                  <a:gd name="T3" fmla="*/ 25 h 37"/>
                  <a:gd name="T4" fmla="*/ 7 w 23"/>
                  <a:gd name="T5" fmla="*/ 35 h 37"/>
                  <a:gd name="T6" fmla="*/ 5 w 23"/>
                  <a:gd name="T7" fmla="*/ 37 h 37"/>
                  <a:gd name="T8" fmla="*/ 2 w 23"/>
                  <a:gd name="T9" fmla="*/ 35 h 37"/>
                  <a:gd name="T10" fmla="*/ 2 w 23"/>
                  <a:gd name="T11" fmla="*/ 7 h 37"/>
                  <a:gd name="T12" fmla="*/ 1 w 23"/>
                  <a:gd name="T13" fmla="*/ 4 h 37"/>
                  <a:gd name="T14" fmla="*/ 0 w 23"/>
                  <a:gd name="T15" fmla="*/ 2 h 37"/>
                  <a:gd name="T16" fmla="*/ 2 w 23"/>
                  <a:gd name="T17" fmla="*/ 0 h 37"/>
                  <a:gd name="T18" fmla="*/ 5 w 23"/>
                  <a:gd name="T19" fmla="*/ 1 h 37"/>
                  <a:gd name="T20" fmla="*/ 6 w 23"/>
                  <a:gd name="T21" fmla="*/ 3 h 37"/>
                  <a:gd name="T22" fmla="*/ 13 w 23"/>
                  <a:gd name="T23" fmla="*/ 0 h 37"/>
                  <a:gd name="T24" fmla="*/ 23 w 23"/>
                  <a:gd name="T25" fmla="*/ 11 h 37"/>
                  <a:gd name="T26" fmla="*/ 23 w 23"/>
                  <a:gd name="T27" fmla="*/ 16 h 37"/>
                  <a:gd name="T28" fmla="*/ 13 w 23"/>
                  <a:gd name="T29" fmla="*/ 28 h 37"/>
                  <a:gd name="T30" fmla="*/ 18 w 23"/>
                  <a:gd name="T31" fmla="*/ 11 h 37"/>
                  <a:gd name="T32" fmla="*/ 12 w 23"/>
                  <a:gd name="T33" fmla="*/ 4 h 37"/>
                  <a:gd name="T34" fmla="*/ 7 w 23"/>
                  <a:gd name="T35" fmla="*/ 6 h 37"/>
                  <a:gd name="T36" fmla="*/ 7 w 23"/>
                  <a:gd name="T37" fmla="*/ 21 h 37"/>
                  <a:gd name="T38" fmla="*/ 12 w 23"/>
                  <a:gd name="T39" fmla="*/ 24 h 37"/>
                  <a:gd name="T40" fmla="*/ 18 w 23"/>
                  <a:gd name="T41" fmla="*/ 16 h 37"/>
                  <a:gd name="T42" fmla="*/ 18 w 23"/>
                  <a:gd name="T43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" h="37">
                    <a:moveTo>
                      <a:pt x="13" y="28"/>
                    </a:moveTo>
                    <a:cubicBezTo>
                      <a:pt x="11" y="28"/>
                      <a:pt x="9" y="27"/>
                      <a:pt x="7" y="2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6"/>
                      <a:pt x="6" y="37"/>
                      <a:pt x="5" y="37"/>
                    </a:cubicBezTo>
                    <a:cubicBezTo>
                      <a:pt x="3" y="37"/>
                      <a:pt x="2" y="36"/>
                      <a:pt x="2" y="3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5"/>
                      <a:pt x="2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5" y="2"/>
                      <a:pt x="6" y="2"/>
                      <a:pt x="6" y="3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20" y="0"/>
                      <a:pt x="23" y="4"/>
                      <a:pt x="23" y="11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23"/>
                      <a:pt x="20" y="28"/>
                      <a:pt x="13" y="28"/>
                    </a:cubicBezTo>
                    <a:close/>
                    <a:moveTo>
                      <a:pt x="18" y="11"/>
                    </a:moveTo>
                    <a:cubicBezTo>
                      <a:pt x="18" y="6"/>
                      <a:pt x="17" y="4"/>
                      <a:pt x="12" y="4"/>
                    </a:cubicBezTo>
                    <a:cubicBezTo>
                      <a:pt x="11" y="4"/>
                      <a:pt x="9" y="5"/>
                      <a:pt x="7" y="6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9" y="23"/>
                      <a:pt x="11" y="24"/>
                      <a:pt x="12" y="24"/>
                    </a:cubicBezTo>
                    <a:cubicBezTo>
                      <a:pt x="16" y="24"/>
                      <a:pt x="18" y="21"/>
                      <a:pt x="18" y="16"/>
                    </a:cubicBezTo>
                    <a:lnTo>
                      <a:pt x="18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27" name="Freeform 48"/>
              <p:cNvSpPr>
                <a:spLocks noEditPoints="1"/>
              </p:cNvSpPr>
              <p:nvPr/>
            </p:nvSpPr>
            <p:spPr bwMode="auto">
              <a:xfrm>
                <a:off x="268" y="753"/>
                <a:ext cx="31" cy="39"/>
              </a:xfrm>
              <a:custGeom>
                <a:avLst/>
                <a:gdLst>
                  <a:gd name="T0" fmla="*/ 11 w 22"/>
                  <a:gd name="T1" fmla="*/ 28 h 28"/>
                  <a:gd name="T2" fmla="*/ 0 w 22"/>
                  <a:gd name="T3" fmla="*/ 17 h 28"/>
                  <a:gd name="T4" fmla="*/ 0 w 22"/>
                  <a:gd name="T5" fmla="*/ 11 h 28"/>
                  <a:gd name="T6" fmla="*/ 11 w 22"/>
                  <a:gd name="T7" fmla="*/ 0 h 28"/>
                  <a:gd name="T8" fmla="*/ 22 w 22"/>
                  <a:gd name="T9" fmla="*/ 11 h 28"/>
                  <a:gd name="T10" fmla="*/ 22 w 22"/>
                  <a:gd name="T11" fmla="*/ 17 h 28"/>
                  <a:gd name="T12" fmla="*/ 11 w 22"/>
                  <a:gd name="T13" fmla="*/ 28 h 28"/>
                  <a:gd name="T14" fmla="*/ 17 w 22"/>
                  <a:gd name="T15" fmla="*/ 11 h 28"/>
                  <a:gd name="T16" fmla="*/ 11 w 22"/>
                  <a:gd name="T17" fmla="*/ 5 h 28"/>
                  <a:gd name="T18" fmla="*/ 5 w 22"/>
                  <a:gd name="T19" fmla="*/ 11 h 28"/>
                  <a:gd name="T20" fmla="*/ 5 w 22"/>
                  <a:gd name="T21" fmla="*/ 17 h 28"/>
                  <a:gd name="T22" fmla="*/ 11 w 22"/>
                  <a:gd name="T23" fmla="*/ 23 h 28"/>
                  <a:gd name="T24" fmla="*/ 17 w 22"/>
                  <a:gd name="T25" fmla="*/ 17 h 28"/>
                  <a:gd name="T26" fmla="*/ 17 w 22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8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2" y="5"/>
                      <a:pt x="22" y="11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7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7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28" name="Freeform 49"/>
              <p:cNvSpPr>
                <a:spLocks/>
              </p:cNvSpPr>
              <p:nvPr/>
            </p:nvSpPr>
            <p:spPr bwMode="auto">
              <a:xfrm>
                <a:off x="307" y="753"/>
                <a:ext cx="26" cy="39"/>
              </a:xfrm>
              <a:custGeom>
                <a:avLst/>
                <a:gdLst>
                  <a:gd name="T0" fmla="*/ 16 w 19"/>
                  <a:gd name="T1" fmla="*/ 5 h 28"/>
                  <a:gd name="T2" fmla="*/ 11 w 19"/>
                  <a:gd name="T3" fmla="*/ 4 h 28"/>
                  <a:gd name="T4" fmla="*/ 5 w 19"/>
                  <a:gd name="T5" fmla="*/ 12 h 28"/>
                  <a:gd name="T6" fmla="*/ 5 w 19"/>
                  <a:gd name="T7" fmla="*/ 16 h 28"/>
                  <a:gd name="T8" fmla="*/ 11 w 19"/>
                  <a:gd name="T9" fmla="*/ 24 h 28"/>
                  <a:gd name="T10" fmla="*/ 16 w 19"/>
                  <a:gd name="T11" fmla="*/ 22 h 28"/>
                  <a:gd name="T12" fmla="*/ 18 w 19"/>
                  <a:gd name="T13" fmla="*/ 23 h 28"/>
                  <a:gd name="T14" fmla="*/ 17 w 19"/>
                  <a:gd name="T15" fmla="*/ 26 h 28"/>
                  <a:gd name="T16" fmla="*/ 11 w 19"/>
                  <a:gd name="T17" fmla="*/ 28 h 28"/>
                  <a:gd name="T18" fmla="*/ 0 w 19"/>
                  <a:gd name="T19" fmla="*/ 16 h 28"/>
                  <a:gd name="T20" fmla="*/ 0 w 19"/>
                  <a:gd name="T21" fmla="*/ 12 h 28"/>
                  <a:gd name="T22" fmla="*/ 11 w 19"/>
                  <a:gd name="T23" fmla="*/ 0 h 28"/>
                  <a:gd name="T24" fmla="*/ 17 w 19"/>
                  <a:gd name="T25" fmla="*/ 2 h 28"/>
                  <a:gd name="T26" fmla="*/ 18 w 19"/>
                  <a:gd name="T27" fmla="*/ 4 h 28"/>
                  <a:gd name="T28" fmla="*/ 16 w 19"/>
                  <a:gd name="T2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" h="28">
                    <a:moveTo>
                      <a:pt x="16" y="5"/>
                    </a:moveTo>
                    <a:cubicBezTo>
                      <a:pt x="14" y="5"/>
                      <a:pt x="13" y="4"/>
                      <a:pt x="11" y="4"/>
                    </a:cubicBezTo>
                    <a:cubicBezTo>
                      <a:pt x="7" y="4"/>
                      <a:pt x="5" y="7"/>
                      <a:pt x="5" y="12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21"/>
                      <a:pt x="7" y="24"/>
                      <a:pt x="11" y="24"/>
                    </a:cubicBezTo>
                    <a:cubicBezTo>
                      <a:pt x="12" y="24"/>
                      <a:pt x="14" y="23"/>
                      <a:pt x="16" y="22"/>
                    </a:cubicBezTo>
                    <a:cubicBezTo>
                      <a:pt x="17" y="22"/>
                      <a:pt x="18" y="22"/>
                      <a:pt x="18" y="23"/>
                    </a:cubicBezTo>
                    <a:cubicBezTo>
                      <a:pt x="19" y="25"/>
                      <a:pt x="18" y="26"/>
                      <a:pt x="17" y="26"/>
                    </a:cubicBezTo>
                    <a:cubicBezTo>
                      <a:pt x="15" y="27"/>
                      <a:pt x="13" y="28"/>
                      <a:pt x="11" y="28"/>
                    </a:cubicBezTo>
                    <a:cubicBezTo>
                      <a:pt x="3" y="28"/>
                      <a:pt x="0" y="23"/>
                      <a:pt x="0" y="1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11" y="0"/>
                    </a:cubicBezTo>
                    <a:cubicBezTo>
                      <a:pt x="13" y="0"/>
                      <a:pt x="15" y="1"/>
                      <a:pt x="17" y="2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8" y="5"/>
                      <a:pt x="17" y="6"/>
                      <a:pt x="1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29" name="Freeform 50"/>
              <p:cNvSpPr>
                <a:spLocks/>
              </p:cNvSpPr>
              <p:nvPr/>
            </p:nvSpPr>
            <p:spPr bwMode="auto">
              <a:xfrm>
                <a:off x="335" y="754"/>
                <a:ext cx="30" cy="38"/>
              </a:xfrm>
              <a:custGeom>
                <a:avLst/>
                <a:gdLst>
                  <a:gd name="T0" fmla="*/ 19 w 21"/>
                  <a:gd name="T1" fmla="*/ 0 h 27"/>
                  <a:gd name="T2" fmla="*/ 21 w 21"/>
                  <a:gd name="T3" fmla="*/ 2 h 27"/>
                  <a:gd name="T4" fmla="*/ 19 w 21"/>
                  <a:gd name="T5" fmla="*/ 4 h 27"/>
                  <a:gd name="T6" fmla="*/ 13 w 21"/>
                  <a:gd name="T7" fmla="*/ 4 h 27"/>
                  <a:gd name="T8" fmla="*/ 13 w 21"/>
                  <a:gd name="T9" fmla="*/ 24 h 27"/>
                  <a:gd name="T10" fmla="*/ 11 w 21"/>
                  <a:gd name="T11" fmla="*/ 27 h 27"/>
                  <a:gd name="T12" fmla="*/ 8 w 21"/>
                  <a:gd name="T13" fmla="*/ 24 h 27"/>
                  <a:gd name="T14" fmla="*/ 8 w 21"/>
                  <a:gd name="T15" fmla="*/ 4 h 27"/>
                  <a:gd name="T16" fmla="*/ 2 w 21"/>
                  <a:gd name="T17" fmla="*/ 4 h 27"/>
                  <a:gd name="T18" fmla="*/ 0 w 21"/>
                  <a:gd name="T19" fmla="*/ 2 h 27"/>
                  <a:gd name="T20" fmla="*/ 2 w 21"/>
                  <a:gd name="T21" fmla="*/ 0 h 27"/>
                  <a:gd name="T22" fmla="*/ 19 w 21"/>
                  <a:gd name="T2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27">
                    <a:moveTo>
                      <a:pt x="19" y="0"/>
                    </a:moveTo>
                    <a:cubicBezTo>
                      <a:pt x="20" y="0"/>
                      <a:pt x="21" y="1"/>
                      <a:pt x="21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6"/>
                      <a:pt x="12" y="27"/>
                      <a:pt x="11" y="27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30" name="Freeform 51"/>
              <p:cNvSpPr>
                <a:spLocks noEditPoints="1"/>
              </p:cNvSpPr>
              <p:nvPr/>
            </p:nvSpPr>
            <p:spPr bwMode="auto">
              <a:xfrm>
                <a:off x="367" y="753"/>
                <a:ext cx="33" cy="52"/>
              </a:xfrm>
              <a:custGeom>
                <a:avLst/>
                <a:gdLst>
                  <a:gd name="T0" fmla="*/ 14 w 23"/>
                  <a:gd name="T1" fmla="*/ 28 h 37"/>
                  <a:gd name="T2" fmla="*/ 7 w 23"/>
                  <a:gd name="T3" fmla="*/ 25 h 37"/>
                  <a:gd name="T4" fmla="*/ 7 w 23"/>
                  <a:gd name="T5" fmla="*/ 35 h 37"/>
                  <a:gd name="T6" fmla="*/ 5 w 23"/>
                  <a:gd name="T7" fmla="*/ 37 h 37"/>
                  <a:gd name="T8" fmla="*/ 3 w 23"/>
                  <a:gd name="T9" fmla="*/ 35 h 37"/>
                  <a:gd name="T10" fmla="*/ 3 w 23"/>
                  <a:gd name="T11" fmla="*/ 7 h 37"/>
                  <a:gd name="T12" fmla="*/ 1 w 23"/>
                  <a:gd name="T13" fmla="*/ 4 h 37"/>
                  <a:gd name="T14" fmla="*/ 0 w 23"/>
                  <a:gd name="T15" fmla="*/ 2 h 37"/>
                  <a:gd name="T16" fmla="*/ 3 w 23"/>
                  <a:gd name="T17" fmla="*/ 0 h 37"/>
                  <a:gd name="T18" fmla="*/ 5 w 23"/>
                  <a:gd name="T19" fmla="*/ 1 h 37"/>
                  <a:gd name="T20" fmla="*/ 6 w 23"/>
                  <a:gd name="T21" fmla="*/ 3 h 37"/>
                  <a:gd name="T22" fmla="*/ 13 w 23"/>
                  <a:gd name="T23" fmla="*/ 0 h 37"/>
                  <a:gd name="T24" fmla="*/ 23 w 23"/>
                  <a:gd name="T25" fmla="*/ 11 h 37"/>
                  <a:gd name="T26" fmla="*/ 23 w 23"/>
                  <a:gd name="T27" fmla="*/ 16 h 37"/>
                  <a:gd name="T28" fmla="*/ 14 w 23"/>
                  <a:gd name="T29" fmla="*/ 28 h 37"/>
                  <a:gd name="T30" fmla="*/ 18 w 23"/>
                  <a:gd name="T31" fmla="*/ 11 h 37"/>
                  <a:gd name="T32" fmla="*/ 13 w 23"/>
                  <a:gd name="T33" fmla="*/ 4 h 37"/>
                  <a:gd name="T34" fmla="*/ 7 w 23"/>
                  <a:gd name="T35" fmla="*/ 6 h 37"/>
                  <a:gd name="T36" fmla="*/ 7 w 23"/>
                  <a:gd name="T37" fmla="*/ 21 h 37"/>
                  <a:gd name="T38" fmla="*/ 13 w 23"/>
                  <a:gd name="T39" fmla="*/ 24 h 37"/>
                  <a:gd name="T40" fmla="*/ 18 w 23"/>
                  <a:gd name="T41" fmla="*/ 16 h 37"/>
                  <a:gd name="T42" fmla="*/ 18 w 23"/>
                  <a:gd name="T43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" h="37">
                    <a:moveTo>
                      <a:pt x="14" y="28"/>
                    </a:moveTo>
                    <a:cubicBezTo>
                      <a:pt x="12" y="28"/>
                      <a:pt x="9" y="27"/>
                      <a:pt x="7" y="2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6"/>
                      <a:pt x="6" y="37"/>
                      <a:pt x="5" y="37"/>
                    </a:cubicBezTo>
                    <a:cubicBezTo>
                      <a:pt x="4" y="37"/>
                      <a:pt x="3" y="36"/>
                      <a:pt x="3" y="3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2" y="4"/>
                      <a:pt x="1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6" y="2"/>
                      <a:pt x="6" y="2"/>
                      <a:pt x="6" y="3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20" y="0"/>
                      <a:pt x="23" y="4"/>
                      <a:pt x="23" y="11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23"/>
                      <a:pt x="20" y="28"/>
                      <a:pt x="14" y="28"/>
                    </a:cubicBezTo>
                    <a:close/>
                    <a:moveTo>
                      <a:pt x="18" y="11"/>
                    </a:moveTo>
                    <a:cubicBezTo>
                      <a:pt x="18" y="6"/>
                      <a:pt x="17" y="4"/>
                      <a:pt x="13" y="4"/>
                    </a:cubicBezTo>
                    <a:cubicBezTo>
                      <a:pt x="11" y="4"/>
                      <a:pt x="9" y="5"/>
                      <a:pt x="7" y="6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9" y="23"/>
                      <a:pt x="11" y="24"/>
                      <a:pt x="13" y="24"/>
                    </a:cubicBezTo>
                    <a:cubicBezTo>
                      <a:pt x="17" y="24"/>
                      <a:pt x="18" y="21"/>
                      <a:pt x="18" y="16"/>
                    </a:cubicBezTo>
                    <a:lnTo>
                      <a:pt x="18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31" name="Freeform 52"/>
              <p:cNvSpPr>
                <a:spLocks noEditPoints="1"/>
              </p:cNvSpPr>
              <p:nvPr/>
            </p:nvSpPr>
            <p:spPr bwMode="auto">
              <a:xfrm>
                <a:off x="407" y="753"/>
                <a:ext cx="31" cy="39"/>
              </a:xfrm>
              <a:custGeom>
                <a:avLst/>
                <a:gdLst>
                  <a:gd name="T0" fmla="*/ 20 w 22"/>
                  <a:gd name="T1" fmla="*/ 28 h 28"/>
                  <a:gd name="T2" fmla="*/ 17 w 22"/>
                  <a:gd name="T3" fmla="*/ 26 h 28"/>
                  <a:gd name="T4" fmla="*/ 16 w 22"/>
                  <a:gd name="T5" fmla="*/ 25 h 28"/>
                  <a:gd name="T6" fmla="*/ 9 w 22"/>
                  <a:gd name="T7" fmla="*/ 28 h 28"/>
                  <a:gd name="T8" fmla="*/ 0 w 22"/>
                  <a:gd name="T9" fmla="*/ 20 h 28"/>
                  <a:gd name="T10" fmla="*/ 0 w 22"/>
                  <a:gd name="T11" fmla="*/ 19 h 28"/>
                  <a:gd name="T12" fmla="*/ 10 w 22"/>
                  <a:gd name="T13" fmla="*/ 12 h 28"/>
                  <a:gd name="T14" fmla="*/ 15 w 22"/>
                  <a:gd name="T15" fmla="*/ 12 h 28"/>
                  <a:gd name="T16" fmla="*/ 15 w 22"/>
                  <a:gd name="T17" fmla="*/ 10 h 28"/>
                  <a:gd name="T18" fmla="*/ 10 w 22"/>
                  <a:gd name="T19" fmla="*/ 4 h 28"/>
                  <a:gd name="T20" fmla="*/ 5 w 22"/>
                  <a:gd name="T21" fmla="*/ 5 h 28"/>
                  <a:gd name="T22" fmla="*/ 4 w 22"/>
                  <a:gd name="T23" fmla="*/ 6 h 28"/>
                  <a:gd name="T24" fmla="*/ 2 w 22"/>
                  <a:gd name="T25" fmla="*/ 4 h 28"/>
                  <a:gd name="T26" fmla="*/ 3 w 22"/>
                  <a:gd name="T27" fmla="*/ 2 h 28"/>
                  <a:gd name="T28" fmla="*/ 10 w 22"/>
                  <a:gd name="T29" fmla="*/ 0 h 28"/>
                  <a:gd name="T30" fmla="*/ 20 w 22"/>
                  <a:gd name="T31" fmla="*/ 11 h 28"/>
                  <a:gd name="T32" fmla="*/ 20 w 22"/>
                  <a:gd name="T33" fmla="*/ 21 h 28"/>
                  <a:gd name="T34" fmla="*/ 22 w 22"/>
                  <a:gd name="T35" fmla="*/ 24 h 28"/>
                  <a:gd name="T36" fmla="*/ 22 w 22"/>
                  <a:gd name="T37" fmla="*/ 26 h 28"/>
                  <a:gd name="T38" fmla="*/ 20 w 22"/>
                  <a:gd name="T39" fmla="*/ 28 h 28"/>
                  <a:gd name="T40" fmla="*/ 15 w 22"/>
                  <a:gd name="T41" fmla="*/ 15 h 28"/>
                  <a:gd name="T42" fmla="*/ 10 w 22"/>
                  <a:gd name="T43" fmla="*/ 15 h 28"/>
                  <a:gd name="T44" fmla="*/ 4 w 22"/>
                  <a:gd name="T45" fmla="*/ 19 h 28"/>
                  <a:gd name="T46" fmla="*/ 4 w 22"/>
                  <a:gd name="T47" fmla="*/ 20 h 28"/>
                  <a:gd name="T48" fmla="*/ 10 w 22"/>
                  <a:gd name="T49" fmla="*/ 24 h 28"/>
                  <a:gd name="T50" fmla="*/ 15 w 22"/>
                  <a:gd name="T51" fmla="*/ 18 h 28"/>
                  <a:gd name="T52" fmla="*/ 15 w 22"/>
                  <a:gd name="T53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" h="28">
                    <a:moveTo>
                      <a:pt x="20" y="28"/>
                    </a:moveTo>
                    <a:cubicBezTo>
                      <a:pt x="19" y="28"/>
                      <a:pt x="18" y="27"/>
                      <a:pt x="17" y="26"/>
                    </a:cubicBezTo>
                    <a:cubicBezTo>
                      <a:pt x="17" y="26"/>
                      <a:pt x="17" y="25"/>
                      <a:pt x="16" y="25"/>
                    </a:cubicBezTo>
                    <a:cubicBezTo>
                      <a:pt x="14" y="27"/>
                      <a:pt x="11" y="28"/>
                      <a:pt x="9" y="28"/>
                    </a:cubicBezTo>
                    <a:cubicBezTo>
                      <a:pt x="3" y="28"/>
                      <a:pt x="0" y="24"/>
                      <a:pt x="0" y="2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5"/>
                      <a:pt x="3" y="12"/>
                      <a:pt x="10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6"/>
                      <a:pt x="14" y="4"/>
                      <a:pt x="10" y="4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2" y="5"/>
                      <a:pt x="2" y="4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8" y="0"/>
                      <a:pt x="20" y="4"/>
                      <a:pt x="20" y="1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3"/>
                      <a:pt x="21" y="23"/>
                      <a:pt x="22" y="24"/>
                    </a:cubicBezTo>
                    <a:cubicBezTo>
                      <a:pt x="22" y="24"/>
                      <a:pt x="22" y="25"/>
                      <a:pt x="22" y="26"/>
                    </a:cubicBezTo>
                    <a:cubicBezTo>
                      <a:pt x="22" y="27"/>
                      <a:pt x="21" y="28"/>
                      <a:pt x="20" y="28"/>
                    </a:cubicBezTo>
                    <a:close/>
                    <a:moveTo>
                      <a:pt x="15" y="15"/>
                    </a:moveTo>
                    <a:cubicBezTo>
                      <a:pt x="10" y="15"/>
                      <a:pt x="10" y="15"/>
                      <a:pt x="10" y="15"/>
                    </a:cubicBezTo>
                    <a:cubicBezTo>
                      <a:pt x="6" y="15"/>
                      <a:pt x="4" y="17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2"/>
                      <a:pt x="6" y="24"/>
                      <a:pt x="10" y="24"/>
                    </a:cubicBezTo>
                    <a:cubicBezTo>
                      <a:pt x="13" y="24"/>
                      <a:pt x="15" y="22"/>
                      <a:pt x="15" y="18"/>
                    </a:cubicBezTo>
                    <a:lnTo>
                      <a:pt x="15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32" name="Freeform 53"/>
              <p:cNvSpPr>
                <a:spLocks/>
              </p:cNvSpPr>
              <p:nvPr/>
            </p:nvSpPr>
            <p:spPr bwMode="auto">
              <a:xfrm>
                <a:off x="447" y="753"/>
                <a:ext cx="28" cy="39"/>
              </a:xfrm>
              <a:custGeom>
                <a:avLst/>
                <a:gdLst>
                  <a:gd name="T0" fmla="*/ 20 w 20"/>
                  <a:gd name="T1" fmla="*/ 25 h 28"/>
                  <a:gd name="T2" fmla="*/ 17 w 20"/>
                  <a:gd name="T3" fmla="*/ 28 h 28"/>
                  <a:gd name="T4" fmla="*/ 15 w 20"/>
                  <a:gd name="T5" fmla="*/ 25 h 28"/>
                  <a:gd name="T6" fmla="*/ 15 w 20"/>
                  <a:gd name="T7" fmla="*/ 15 h 28"/>
                  <a:gd name="T8" fmla="*/ 5 w 20"/>
                  <a:gd name="T9" fmla="*/ 15 h 28"/>
                  <a:gd name="T10" fmla="*/ 5 w 20"/>
                  <a:gd name="T11" fmla="*/ 25 h 28"/>
                  <a:gd name="T12" fmla="*/ 2 w 20"/>
                  <a:gd name="T13" fmla="*/ 28 h 28"/>
                  <a:gd name="T14" fmla="*/ 0 w 20"/>
                  <a:gd name="T15" fmla="*/ 25 h 28"/>
                  <a:gd name="T16" fmla="*/ 0 w 20"/>
                  <a:gd name="T17" fmla="*/ 3 h 28"/>
                  <a:gd name="T18" fmla="*/ 2 w 20"/>
                  <a:gd name="T19" fmla="*/ 0 h 28"/>
                  <a:gd name="T20" fmla="*/ 5 w 20"/>
                  <a:gd name="T21" fmla="*/ 3 h 28"/>
                  <a:gd name="T22" fmla="*/ 5 w 20"/>
                  <a:gd name="T23" fmla="*/ 11 h 28"/>
                  <a:gd name="T24" fmla="*/ 15 w 20"/>
                  <a:gd name="T25" fmla="*/ 11 h 28"/>
                  <a:gd name="T26" fmla="*/ 15 w 20"/>
                  <a:gd name="T27" fmla="*/ 3 h 28"/>
                  <a:gd name="T28" fmla="*/ 17 w 20"/>
                  <a:gd name="T29" fmla="*/ 0 h 28"/>
                  <a:gd name="T30" fmla="*/ 20 w 20"/>
                  <a:gd name="T31" fmla="*/ 3 h 28"/>
                  <a:gd name="T32" fmla="*/ 20 w 20"/>
                  <a:gd name="T33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28">
                    <a:moveTo>
                      <a:pt x="20" y="25"/>
                    </a:moveTo>
                    <a:cubicBezTo>
                      <a:pt x="20" y="27"/>
                      <a:pt x="19" y="28"/>
                      <a:pt x="17" y="28"/>
                    </a:cubicBezTo>
                    <a:cubicBezTo>
                      <a:pt x="16" y="28"/>
                      <a:pt x="15" y="27"/>
                      <a:pt x="15" y="2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7"/>
                      <a:pt x="4" y="28"/>
                      <a:pt x="2" y="28"/>
                    </a:cubicBezTo>
                    <a:cubicBezTo>
                      <a:pt x="1" y="28"/>
                      <a:pt x="0" y="27"/>
                      <a:pt x="0" y="2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1"/>
                      <a:pt x="16" y="0"/>
                      <a:pt x="17" y="0"/>
                    </a:cubicBezTo>
                    <a:cubicBezTo>
                      <a:pt x="19" y="0"/>
                      <a:pt x="20" y="1"/>
                      <a:pt x="20" y="3"/>
                    </a:cubicBezTo>
                    <a:lnTo>
                      <a:pt x="20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33" name="Freeform 54"/>
              <p:cNvSpPr>
                <a:spLocks/>
              </p:cNvSpPr>
              <p:nvPr/>
            </p:nvSpPr>
            <p:spPr bwMode="auto">
              <a:xfrm>
                <a:off x="483" y="753"/>
                <a:ext cx="27" cy="39"/>
              </a:xfrm>
              <a:custGeom>
                <a:avLst/>
                <a:gdLst>
                  <a:gd name="T0" fmla="*/ 16 w 19"/>
                  <a:gd name="T1" fmla="*/ 5 h 28"/>
                  <a:gd name="T2" fmla="*/ 11 w 19"/>
                  <a:gd name="T3" fmla="*/ 4 h 28"/>
                  <a:gd name="T4" fmla="*/ 5 w 19"/>
                  <a:gd name="T5" fmla="*/ 12 h 28"/>
                  <a:gd name="T6" fmla="*/ 5 w 19"/>
                  <a:gd name="T7" fmla="*/ 16 h 28"/>
                  <a:gd name="T8" fmla="*/ 11 w 19"/>
                  <a:gd name="T9" fmla="*/ 24 h 28"/>
                  <a:gd name="T10" fmla="*/ 16 w 19"/>
                  <a:gd name="T11" fmla="*/ 22 h 28"/>
                  <a:gd name="T12" fmla="*/ 18 w 19"/>
                  <a:gd name="T13" fmla="*/ 23 h 28"/>
                  <a:gd name="T14" fmla="*/ 17 w 19"/>
                  <a:gd name="T15" fmla="*/ 26 h 28"/>
                  <a:gd name="T16" fmla="*/ 11 w 19"/>
                  <a:gd name="T17" fmla="*/ 28 h 28"/>
                  <a:gd name="T18" fmla="*/ 0 w 19"/>
                  <a:gd name="T19" fmla="*/ 16 h 28"/>
                  <a:gd name="T20" fmla="*/ 0 w 19"/>
                  <a:gd name="T21" fmla="*/ 12 h 28"/>
                  <a:gd name="T22" fmla="*/ 11 w 19"/>
                  <a:gd name="T23" fmla="*/ 0 h 28"/>
                  <a:gd name="T24" fmla="*/ 17 w 19"/>
                  <a:gd name="T25" fmla="*/ 2 h 28"/>
                  <a:gd name="T26" fmla="*/ 18 w 19"/>
                  <a:gd name="T27" fmla="*/ 4 h 28"/>
                  <a:gd name="T28" fmla="*/ 16 w 19"/>
                  <a:gd name="T2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" h="28">
                    <a:moveTo>
                      <a:pt x="16" y="5"/>
                    </a:moveTo>
                    <a:cubicBezTo>
                      <a:pt x="14" y="5"/>
                      <a:pt x="13" y="4"/>
                      <a:pt x="11" y="4"/>
                    </a:cubicBezTo>
                    <a:cubicBezTo>
                      <a:pt x="7" y="4"/>
                      <a:pt x="5" y="7"/>
                      <a:pt x="5" y="12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21"/>
                      <a:pt x="7" y="24"/>
                      <a:pt x="11" y="24"/>
                    </a:cubicBezTo>
                    <a:cubicBezTo>
                      <a:pt x="13" y="24"/>
                      <a:pt x="14" y="23"/>
                      <a:pt x="16" y="22"/>
                    </a:cubicBezTo>
                    <a:cubicBezTo>
                      <a:pt x="17" y="22"/>
                      <a:pt x="18" y="22"/>
                      <a:pt x="18" y="23"/>
                    </a:cubicBezTo>
                    <a:cubicBezTo>
                      <a:pt x="19" y="25"/>
                      <a:pt x="18" y="26"/>
                      <a:pt x="17" y="26"/>
                    </a:cubicBezTo>
                    <a:cubicBezTo>
                      <a:pt x="15" y="27"/>
                      <a:pt x="13" y="28"/>
                      <a:pt x="11" y="28"/>
                    </a:cubicBezTo>
                    <a:cubicBezTo>
                      <a:pt x="3" y="28"/>
                      <a:pt x="0" y="23"/>
                      <a:pt x="0" y="1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11" y="0"/>
                    </a:cubicBezTo>
                    <a:cubicBezTo>
                      <a:pt x="13" y="0"/>
                      <a:pt x="15" y="1"/>
                      <a:pt x="17" y="2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8" y="5"/>
                      <a:pt x="17" y="6"/>
                      <a:pt x="1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34" name="Freeform 55"/>
              <p:cNvSpPr>
                <a:spLocks/>
              </p:cNvSpPr>
              <p:nvPr/>
            </p:nvSpPr>
            <p:spPr bwMode="auto">
              <a:xfrm>
                <a:off x="512" y="754"/>
                <a:ext cx="29" cy="38"/>
              </a:xfrm>
              <a:custGeom>
                <a:avLst/>
                <a:gdLst>
                  <a:gd name="T0" fmla="*/ 19 w 21"/>
                  <a:gd name="T1" fmla="*/ 0 h 27"/>
                  <a:gd name="T2" fmla="*/ 21 w 21"/>
                  <a:gd name="T3" fmla="*/ 2 h 27"/>
                  <a:gd name="T4" fmla="*/ 19 w 21"/>
                  <a:gd name="T5" fmla="*/ 4 h 27"/>
                  <a:gd name="T6" fmla="*/ 13 w 21"/>
                  <a:gd name="T7" fmla="*/ 4 h 27"/>
                  <a:gd name="T8" fmla="*/ 13 w 21"/>
                  <a:gd name="T9" fmla="*/ 24 h 27"/>
                  <a:gd name="T10" fmla="*/ 11 w 21"/>
                  <a:gd name="T11" fmla="*/ 27 h 27"/>
                  <a:gd name="T12" fmla="*/ 8 w 21"/>
                  <a:gd name="T13" fmla="*/ 24 h 27"/>
                  <a:gd name="T14" fmla="*/ 8 w 21"/>
                  <a:gd name="T15" fmla="*/ 4 h 27"/>
                  <a:gd name="T16" fmla="*/ 2 w 21"/>
                  <a:gd name="T17" fmla="*/ 4 h 27"/>
                  <a:gd name="T18" fmla="*/ 0 w 21"/>
                  <a:gd name="T19" fmla="*/ 2 h 27"/>
                  <a:gd name="T20" fmla="*/ 2 w 21"/>
                  <a:gd name="T21" fmla="*/ 0 h 27"/>
                  <a:gd name="T22" fmla="*/ 19 w 21"/>
                  <a:gd name="T2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27">
                    <a:moveTo>
                      <a:pt x="19" y="0"/>
                    </a:moveTo>
                    <a:cubicBezTo>
                      <a:pt x="20" y="0"/>
                      <a:pt x="21" y="1"/>
                      <a:pt x="21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6"/>
                      <a:pt x="12" y="27"/>
                      <a:pt x="11" y="27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35" name="Freeform 56"/>
              <p:cNvSpPr>
                <a:spLocks noEditPoints="1"/>
              </p:cNvSpPr>
              <p:nvPr/>
            </p:nvSpPr>
            <p:spPr bwMode="auto">
              <a:xfrm>
                <a:off x="547" y="754"/>
                <a:ext cx="27" cy="37"/>
              </a:xfrm>
              <a:custGeom>
                <a:avLst/>
                <a:gdLst>
                  <a:gd name="T0" fmla="*/ 3 w 19"/>
                  <a:gd name="T1" fmla="*/ 26 h 26"/>
                  <a:gd name="T2" fmla="*/ 0 w 19"/>
                  <a:gd name="T3" fmla="*/ 24 h 26"/>
                  <a:gd name="T4" fmla="*/ 0 w 19"/>
                  <a:gd name="T5" fmla="*/ 2 h 26"/>
                  <a:gd name="T6" fmla="*/ 3 w 19"/>
                  <a:gd name="T7" fmla="*/ 0 h 26"/>
                  <a:gd name="T8" fmla="*/ 10 w 19"/>
                  <a:gd name="T9" fmla="*/ 0 h 26"/>
                  <a:gd name="T10" fmla="*/ 18 w 19"/>
                  <a:gd name="T11" fmla="*/ 7 h 26"/>
                  <a:gd name="T12" fmla="*/ 18 w 19"/>
                  <a:gd name="T13" fmla="*/ 7 h 26"/>
                  <a:gd name="T14" fmla="*/ 15 w 19"/>
                  <a:gd name="T15" fmla="*/ 12 h 26"/>
                  <a:gd name="T16" fmla="*/ 19 w 19"/>
                  <a:gd name="T17" fmla="*/ 18 h 26"/>
                  <a:gd name="T18" fmla="*/ 19 w 19"/>
                  <a:gd name="T19" fmla="*/ 19 h 26"/>
                  <a:gd name="T20" fmla="*/ 11 w 19"/>
                  <a:gd name="T21" fmla="*/ 26 h 26"/>
                  <a:gd name="T22" fmla="*/ 3 w 19"/>
                  <a:gd name="T23" fmla="*/ 26 h 26"/>
                  <a:gd name="T24" fmla="*/ 5 w 19"/>
                  <a:gd name="T25" fmla="*/ 3 h 26"/>
                  <a:gd name="T26" fmla="*/ 5 w 19"/>
                  <a:gd name="T27" fmla="*/ 11 h 26"/>
                  <a:gd name="T28" fmla="*/ 9 w 19"/>
                  <a:gd name="T29" fmla="*/ 11 h 26"/>
                  <a:gd name="T30" fmla="*/ 14 w 19"/>
                  <a:gd name="T31" fmla="*/ 8 h 26"/>
                  <a:gd name="T32" fmla="*/ 14 w 19"/>
                  <a:gd name="T33" fmla="*/ 7 h 26"/>
                  <a:gd name="T34" fmla="*/ 9 w 19"/>
                  <a:gd name="T35" fmla="*/ 3 h 26"/>
                  <a:gd name="T36" fmla="*/ 5 w 19"/>
                  <a:gd name="T37" fmla="*/ 3 h 26"/>
                  <a:gd name="T38" fmla="*/ 5 w 19"/>
                  <a:gd name="T39" fmla="*/ 15 h 26"/>
                  <a:gd name="T40" fmla="*/ 5 w 19"/>
                  <a:gd name="T41" fmla="*/ 22 h 26"/>
                  <a:gd name="T42" fmla="*/ 10 w 19"/>
                  <a:gd name="T43" fmla="*/ 22 h 26"/>
                  <a:gd name="T44" fmla="*/ 15 w 19"/>
                  <a:gd name="T45" fmla="*/ 19 h 26"/>
                  <a:gd name="T46" fmla="*/ 15 w 19"/>
                  <a:gd name="T47" fmla="*/ 18 h 26"/>
                  <a:gd name="T48" fmla="*/ 10 w 19"/>
                  <a:gd name="T49" fmla="*/ 15 h 26"/>
                  <a:gd name="T50" fmla="*/ 5 w 19"/>
                  <a:gd name="T51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" h="26">
                    <a:moveTo>
                      <a:pt x="3" y="26"/>
                    </a:moveTo>
                    <a:cubicBezTo>
                      <a:pt x="1" y="26"/>
                      <a:pt x="0" y="25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6" y="0"/>
                      <a:pt x="18" y="3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9"/>
                      <a:pt x="18" y="11"/>
                      <a:pt x="15" y="12"/>
                    </a:cubicBezTo>
                    <a:cubicBezTo>
                      <a:pt x="18" y="14"/>
                      <a:pt x="19" y="16"/>
                      <a:pt x="19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3"/>
                      <a:pt x="17" y="26"/>
                      <a:pt x="11" y="26"/>
                    </a:cubicBezTo>
                    <a:lnTo>
                      <a:pt x="3" y="26"/>
                    </a:lnTo>
                    <a:close/>
                    <a:moveTo>
                      <a:pt x="5" y="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2" y="11"/>
                      <a:pt x="14" y="10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5"/>
                      <a:pt x="13" y="3"/>
                      <a:pt x="9" y="3"/>
                    </a:cubicBezTo>
                    <a:lnTo>
                      <a:pt x="5" y="3"/>
                    </a:lnTo>
                    <a:close/>
                    <a:moveTo>
                      <a:pt x="5" y="15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4" y="22"/>
                      <a:pt x="15" y="21"/>
                      <a:pt x="15" y="19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6"/>
                      <a:pt x="13" y="15"/>
                      <a:pt x="10" y="15"/>
                    </a:cubicBezTo>
                    <a:lnTo>
                      <a:pt x="5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36" name="Freeform 57"/>
              <p:cNvSpPr>
                <a:spLocks noEditPoints="1"/>
              </p:cNvSpPr>
              <p:nvPr/>
            </p:nvSpPr>
            <p:spPr bwMode="auto">
              <a:xfrm>
                <a:off x="582" y="753"/>
                <a:ext cx="30" cy="39"/>
              </a:xfrm>
              <a:custGeom>
                <a:avLst/>
                <a:gdLst>
                  <a:gd name="T0" fmla="*/ 10 w 21"/>
                  <a:gd name="T1" fmla="*/ 28 h 28"/>
                  <a:gd name="T2" fmla="*/ 0 w 21"/>
                  <a:gd name="T3" fmla="*/ 17 h 28"/>
                  <a:gd name="T4" fmla="*/ 0 w 21"/>
                  <a:gd name="T5" fmla="*/ 11 h 28"/>
                  <a:gd name="T6" fmla="*/ 10 w 21"/>
                  <a:gd name="T7" fmla="*/ 0 h 28"/>
                  <a:gd name="T8" fmla="*/ 21 w 21"/>
                  <a:gd name="T9" fmla="*/ 11 h 28"/>
                  <a:gd name="T10" fmla="*/ 21 w 21"/>
                  <a:gd name="T11" fmla="*/ 17 h 28"/>
                  <a:gd name="T12" fmla="*/ 10 w 21"/>
                  <a:gd name="T13" fmla="*/ 28 h 28"/>
                  <a:gd name="T14" fmla="*/ 16 w 21"/>
                  <a:gd name="T15" fmla="*/ 11 h 28"/>
                  <a:gd name="T16" fmla="*/ 10 w 21"/>
                  <a:gd name="T17" fmla="*/ 5 h 28"/>
                  <a:gd name="T18" fmla="*/ 4 w 21"/>
                  <a:gd name="T19" fmla="*/ 11 h 28"/>
                  <a:gd name="T20" fmla="*/ 4 w 21"/>
                  <a:gd name="T21" fmla="*/ 17 h 28"/>
                  <a:gd name="T22" fmla="*/ 10 w 21"/>
                  <a:gd name="T23" fmla="*/ 23 h 28"/>
                  <a:gd name="T24" fmla="*/ 16 w 21"/>
                  <a:gd name="T25" fmla="*/ 17 h 28"/>
                  <a:gd name="T26" fmla="*/ 16 w 21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8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5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5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37" name="Freeform 58"/>
              <p:cNvSpPr>
                <a:spLocks noEditPoints="1"/>
              </p:cNvSpPr>
              <p:nvPr/>
            </p:nvSpPr>
            <p:spPr bwMode="auto">
              <a:xfrm>
                <a:off x="643" y="754"/>
                <a:ext cx="27" cy="37"/>
              </a:xfrm>
              <a:custGeom>
                <a:avLst/>
                <a:gdLst>
                  <a:gd name="T0" fmla="*/ 2 w 19"/>
                  <a:gd name="T1" fmla="*/ 26 h 26"/>
                  <a:gd name="T2" fmla="*/ 0 w 19"/>
                  <a:gd name="T3" fmla="*/ 24 h 26"/>
                  <a:gd name="T4" fmla="*/ 0 w 19"/>
                  <a:gd name="T5" fmla="*/ 2 h 26"/>
                  <a:gd name="T6" fmla="*/ 2 w 19"/>
                  <a:gd name="T7" fmla="*/ 0 h 26"/>
                  <a:gd name="T8" fmla="*/ 10 w 19"/>
                  <a:gd name="T9" fmla="*/ 0 h 26"/>
                  <a:gd name="T10" fmla="*/ 18 w 19"/>
                  <a:gd name="T11" fmla="*/ 7 h 26"/>
                  <a:gd name="T12" fmla="*/ 18 w 19"/>
                  <a:gd name="T13" fmla="*/ 7 h 26"/>
                  <a:gd name="T14" fmla="*/ 15 w 19"/>
                  <a:gd name="T15" fmla="*/ 12 h 26"/>
                  <a:gd name="T16" fmla="*/ 19 w 19"/>
                  <a:gd name="T17" fmla="*/ 18 h 26"/>
                  <a:gd name="T18" fmla="*/ 19 w 19"/>
                  <a:gd name="T19" fmla="*/ 19 h 26"/>
                  <a:gd name="T20" fmla="*/ 10 w 19"/>
                  <a:gd name="T21" fmla="*/ 26 h 26"/>
                  <a:gd name="T22" fmla="*/ 2 w 19"/>
                  <a:gd name="T23" fmla="*/ 26 h 26"/>
                  <a:gd name="T24" fmla="*/ 5 w 19"/>
                  <a:gd name="T25" fmla="*/ 3 h 26"/>
                  <a:gd name="T26" fmla="*/ 5 w 19"/>
                  <a:gd name="T27" fmla="*/ 11 h 26"/>
                  <a:gd name="T28" fmla="*/ 9 w 19"/>
                  <a:gd name="T29" fmla="*/ 11 h 26"/>
                  <a:gd name="T30" fmla="*/ 13 w 19"/>
                  <a:gd name="T31" fmla="*/ 8 h 26"/>
                  <a:gd name="T32" fmla="*/ 13 w 19"/>
                  <a:gd name="T33" fmla="*/ 7 h 26"/>
                  <a:gd name="T34" fmla="*/ 9 w 19"/>
                  <a:gd name="T35" fmla="*/ 3 h 26"/>
                  <a:gd name="T36" fmla="*/ 5 w 19"/>
                  <a:gd name="T37" fmla="*/ 3 h 26"/>
                  <a:gd name="T38" fmla="*/ 5 w 19"/>
                  <a:gd name="T39" fmla="*/ 15 h 26"/>
                  <a:gd name="T40" fmla="*/ 5 w 19"/>
                  <a:gd name="T41" fmla="*/ 22 h 26"/>
                  <a:gd name="T42" fmla="*/ 10 w 19"/>
                  <a:gd name="T43" fmla="*/ 22 h 26"/>
                  <a:gd name="T44" fmla="*/ 14 w 19"/>
                  <a:gd name="T45" fmla="*/ 19 h 26"/>
                  <a:gd name="T46" fmla="*/ 14 w 19"/>
                  <a:gd name="T47" fmla="*/ 18 h 26"/>
                  <a:gd name="T48" fmla="*/ 10 w 19"/>
                  <a:gd name="T49" fmla="*/ 15 h 26"/>
                  <a:gd name="T50" fmla="*/ 5 w 19"/>
                  <a:gd name="T51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" h="26">
                    <a:moveTo>
                      <a:pt x="2" y="26"/>
                    </a:moveTo>
                    <a:cubicBezTo>
                      <a:pt x="1" y="26"/>
                      <a:pt x="0" y="25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5" y="0"/>
                      <a:pt x="18" y="3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9"/>
                      <a:pt x="17" y="11"/>
                      <a:pt x="15" y="12"/>
                    </a:cubicBezTo>
                    <a:cubicBezTo>
                      <a:pt x="18" y="14"/>
                      <a:pt x="19" y="16"/>
                      <a:pt x="19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3"/>
                      <a:pt x="17" y="26"/>
                      <a:pt x="10" y="26"/>
                    </a:cubicBezTo>
                    <a:lnTo>
                      <a:pt x="2" y="26"/>
                    </a:lnTo>
                    <a:close/>
                    <a:moveTo>
                      <a:pt x="5" y="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2" y="11"/>
                      <a:pt x="13" y="10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3"/>
                      <a:pt x="9" y="3"/>
                    </a:cubicBezTo>
                    <a:lnTo>
                      <a:pt x="5" y="3"/>
                    </a:lnTo>
                    <a:close/>
                    <a:moveTo>
                      <a:pt x="5" y="15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3" y="22"/>
                      <a:pt x="14" y="21"/>
                      <a:pt x="14" y="19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6"/>
                      <a:pt x="13" y="15"/>
                      <a:pt x="10" y="15"/>
                    </a:cubicBezTo>
                    <a:lnTo>
                      <a:pt x="5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38" name="Freeform 59"/>
              <p:cNvSpPr>
                <a:spLocks noEditPoints="1"/>
              </p:cNvSpPr>
              <p:nvPr/>
            </p:nvSpPr>
            <p:spPr bwMode="auto">
              <a:xfrm>
                <a:off x="679" y="753"/>
                <a:ext cx="29" cy="39"/>
              </a:xfrm>
              <a:custGeom>
                <a:avLst/>
                <a:gdLst>
                  <a:gd name="T0" fmla="*/ 10 w 21"/>
                  <a:gd name="T1" fmla="*/ 28 h 28"/>
                  <a:gd name="T2" fmla="*/ 0 w 21"/>
                  <a:gd name="T3" fmla="*/ 17 h 28"/>
                  <a:gd name="T4" fmla="*/ 0 w 21"/>
                  <a:gd name="T5" fmla="*/ 11 h 28"/>
                  <a:gd name="T6" fmla="*/ 10 w 21"/>
                  <a:gd name="T7" fmla="*/ 0 h 28"/>
                  <a:gd name="T8" fmla="*/ 21 w 21"/>
                  <a:gd name="T9" fmla="*/ 11 h 28"/>
                  <a:gd name="T10" fmla="*/ 21 w 21"/>
                  <a:gd name="T11" fmla="*/ 17 h 28"/>
                  <a:gd name="T12" fmla="*/ 10 w 21"/>
                  <a:gd name="T13" fmla="*/ 28 h 28"/>
                  <a:gd name="T14" fmla="*/ 16 w 21"/>
                  <a:gd name="T15" fmla="*/ 11 h 28"/>
                  <a:gd name="T16" fmla="*/ 10 w 21"/>
                  <a:gd name="T17" fmla="*/ 5 h 28"/>
                  <a:gd name="T18" fmla="*/ 4 w 21"/>
                  <a:gd name="T19" fmla="*/ 11 h 28"/>
                  <a:gd name="T20" fmla="*/ 4 w 21"/>
                  <a:gd name="T21" fmla="*/ 17 h 28"/>
                  <a:gd name="T22" fmla="*/ 10 w 21"/>
                  <a:gd name="T23" fmla="*/ 23 h 28"/>
                  <a:gd name="T24" fmla="*/ 16 w 21"/>
                  <a:gd name="T25" fmla="*/ 17 h 28"/>
                  <a:gd name="T26" fmla="*/ 16 w 21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8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4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4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39" name="Freeform 60"/>
              <p:cNvSpPr>
                <a:spLocks/>
              </p:cNvSpPr>
              <p:nvPr/>
            </p:nvSpPr>
            <p:spPr bwMode="auto">
              <a:xfrm>
                <a:off x="714" y="753"/>
                <a:ext cx="24" cy="39"/>
              </a:xfrm>
              <a:custGeom>
                <a:avLst/>
                <a:gdLst>
                  <a:gd name="T0" fmla="*/ 12 w 17"/>
                  <a:gd name="T1" fmla="*/ 20 h 28"/>
                  <a:gd name="T2" fmla="*/ 7 w 17"/>
                  <a:gd name="T3" fmla="*/ 15 h 28"/>
                  <a:gd name="T4" fmla="*/ 5 w 17"/>
                  <a:gd name="T5" fmla="*/ 15 h 28"/>
                  <a:gd name="T6" fmla="*/ 4 w 17"/>
                  <a:gd name="T7" fmla="*/ 14 h 28"/>
                  <a:gd name="T8" fmla="*/ 5 w 17"/>
                  <a:gd name="T9" fmla="*/ 12 h 28"/>
                  <a:gd name="T10" fmla="*/ 7 w 17"/>
                  <a:gd name="T11" fmla="*/ 12 h 28"/>
                  <a:gd name="T12" fmla="*/ 12 w 17"/>
                  <a:gd name="T13" fmla="*/ 8 h 28"/>
                  <a:gd name="T14" fmla="*/ 8 w 17"/>
                  <a:gd name="T15" fmla="*/ 4 h 28"/>
                  <a:gd name="T16" fmla="*/ 5 w 17"/>
                  <a:gd name="T17" fmla="*/ 5 h 28"/>
                  <a:gd name="T18" fmla="*/ 2 w 17"/>
                  <a:gd name="T19" fmla="*/ 6 h 28"/>
                  <a:gd name="T20" fmla="*/ 0 w 17"/>
                  <a:gd name="T21" fmla="*/ 4 h 28"/>
                  <a:gd name="T22" fmla="*/ 1 w 17"/>
                  <a:gd name="T23" fmla="*/ 3 h 28"/>
                  <a:gd name="T24" fmla="*/ 8 w 17"/>
                  <a:gd name="T25" fmla="*/ 0 h 28"/>
                  <a:gd name="T26" fmla="*/ 16 w 17"/>
                  <a:gd name="T27" fmla="*/ 8 h 28"/>
                  <a:gd name="T28" fmla="*/ 12 w 17"/>
                  <a:gd name="T29" fmla="*/ 13 h 28"/>
                  <a:gd name="T30" fmla="*/ 17 w 17"/>
                  <a:gd name="T31" fmla="*/ 20 h 28"/>
                  <a:gd name="T32" fmla="*/ 8 w 17"/>
                  <a:gd name="T33" fmla="*/ 28 h 28"/>
                  <a:gd name="T34" fmla="*/ 1 w 17"/>
                  <a:gd name="T35" fmla="*/ 25 h 28"/>
                  <a:gd name="T36" fmla="*/ 0 w 17"/>
                  <a:gd name="T37" fmla="*/ 24 h 28"/>
                  <a:gd name="T38" fmla="*/ 2 w 17"/>
                  <a:gd name="T39" fmla="*/ 22 h 28"/>
                  <a:gd name="T40" fmla="*/ 4 w 17"/>
                  <a:gd name="T41" fmla="*/ 23 h 28"/>
                  <a:gd name="T42" fmla="*/ 8 w 17"/>
                  <a:gd name="T43" fmla="*/ 24 h 28"/>
                  <a:gd name="T44" fmla="*/ 12 w 17"/>
                  <a:gd name="T45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" h="28">
                    <a:moveTo>
                      <a:pt x="12" y="20"/>
                    </a:moveTo>
                    <a:cubicBezTo>
                      <a:pt x="12" y="17"/>
                      <a:pt x="10" y="15"/>
                      <a:pt x="7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4" y="13"/>
                      <a:pt x="4" y="12"/>
                      <a:pt x="5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2"/>
                      <a:pt x="12" y="11"/>
                      <a:pt x="12" y="8"/>
                    </a:cubicBezTo>
                    <a:cubicBezTo>
                      <a:pt x="12" y="6"/>
                      <a:pt x="11" y="4"/>
                      <a:pt x="8" y="4"/>
                    </a:cubicBezTo>
                    <a:cubicBezTo>
                      <a:pt x="7" y="4"/>
                      <a:pt x="6" y="4"/>
                      <a:pt x="5" y="5"/>
                    </a:cubicBezTo>
                    <a:cubicBezTo>
                      <a:pt x="4" y="6"/>
                      <a:pt x="3" y="6"/>
                      <a:pt x="2" y="6"/>
                    </a:cubicBezTo>
                    <a:cubicBezTo>
                      <a:pt x="1" y="6"/>
                      <a:pt x="0" y="6"/>
                      <a:pt x="0" y="4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3" y="1"/>
                      <a:pt x="5" y="0"/>
                      <a:pt x="8" y="0"/>
                    </a:cubicBezTo>
                    <a:cubicBezTo>
                      <a:pt x="14" y="0"/>
                      <a:pt x="16" y="4"/>
                      <a:pt x="16" y="8"/>
                    </a:cubicBezTo>
                    <a:cubicBezTo>
                      <a:pt x="16" y="11"/>
                      <a:pt x="15" y="12"/>
                      <a:pt x="12" y="13"/>
                    </a:cubicBezTo>
                    <a:cubicBezTo>
                      <a:pt x="15" y="14"/>
                      <a:pt x="17" y="16"/>
                      <a:pt x="17" y="20"/>
                    </a:cubicBezTo>
                    <a:cubicBezTo>
                      <a:pt x="17" y="24"/>
                      <a:pt x="14" y="28"/>
                      <a:pt x="8" y="28"/>
                    </a:cubicBezTo>
                    <a:cubicBezTo>
                      <a:pt x="5" y="28"/>
                      <a:pt x="3" y="27"/>
                      <a:pt x="1" y="25"/>
                    </a:cubicBezTo>
                    <a:cubicBezTo>
                      <a:pt x="0" y="25"/>
                      <a:pt x="0" y="24"/>
                      <a:pt x="0" y="24"/>
                    </a:cubicBezTo>
                    <a:cubicBezTo>
                      <a:pt x="0" y="23"/>
                      <a:pt x="1" y="22"/>
                      <a:pt x="2" y="22"/>
                    </a:cubicBezTo>
                    <a:cubicBezTo>
                      <a:pt x="2" y="22"/>
                      <a:pt x="3" y="22"/>
                      <a:pt x="4" y="23"/>
                    </a:cubicBezTo>
                    <a:cubicBezTo>
                      <a:pt x="5" y="24"/>
                      <a:pt x="6" y="24"/>
                      <a:pt x="8" y="24"/>
                    </a:cubicBezTo>
                    <a:cubicBezTo>
                      <a:pt x="11" y="24"/>
                      <a:pt x="12" y="22"/>
                      <a:pt x="12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40" name="Freeform 61"/>
              <p:cNvSpPr>
                <a:spLocks/>
              </p:cNvSpPr>
              <p:nvPr/>
            </p:nvSpPr>
            <p:spPr bwMode="auto">
              <a:xfrm>
                <a:off x="747" y="753"/>
                <a:ext cx="34" cy="39"/>
              </a:xfrm>
              <a:custGeom>
                <a:avLst/>
                <a:gdLst>
                  <a:gd name="T0" fmla="*/ 24 w 24"/>
                  <a:gd name="T1" fmla="*/ 26 h 28"/>
                  <a:gd name="T2" fmla="*/ 21 w 24"/>
                  <a:gd name="T3" fmla="*/ 28 h 28"/>
                  <a:gd name="T4" fmla="*/ 19 w 24"/>
                  <a:gd name="T5" fmla="*/ 26 h 28"/>
                  <a:gd name="T6" fmla="*/ 19 w 24"/>
                  <a:gd name="T7" fmla="*/ 11 h 28"/>
                  <a:gd name="T8" fmla="*/ 13 w 24"/>
                  <a:gd name="T9" fmla="*/ 23 h 28"/>
                  <a:gd name="T10" fmla="*/ 12 w 24"/>
                  <a:gd name="T11" fmla="*/ 24 h 28"/>
                  <a:gd name="T12" fmla="*/ 10 w 24"/>
                  <a:gd name="T13" fmla="*/ 23 h 28"/>
                  <a:gd name="T14" fmla="*/ 4 w 24"/>
                  <a:gd name="T15" fmla="*/ 11 h 28"/>
                  <a:gd name="T16" fmla="*/ 4 w 24"/>
                  <a:gd name="T17" fmla="*/ 26 h 28"/>
                  <a:gd name="T18" fmla="*/ 2 w 24"/>
                  <a:gd name="T19" fmla="*/ 28 h 28"/>
                  <a:gd name="T20" fmla="*/ 0 w 24"/>
                  <a:gd name="T21" fmla="*/ 26 h 28"/>
                  <a:gd name="T22" fmla="*/ 0 w 24"/>
                  <a:gd name="T23" fmla="*/ 3 h 28"/>
                  <a:gd name="T24" fmla="*/ 2 w 24"/>
                  <a:gd name="T25" fmla="*/ 0 h 28"/>
                  <a:gd name="T26" fmla="*/ 4 w 24"/>
                  <a:gd name="T27" fmla="*/ 2 h 28"/>
                  <a:gd name="T28" fmla="*/ 12 w 24"/>
                  <a:gd name="T29" fmla="*/ 18 h 28"/>
                  <a:gd name="T30" fmla="*/ 20 w 24"/>
                  <a:gd name="T31" fmla="*/ 2 h 28"/>
                  <a:gd name="T32" fmla="*/ 21 w 24"/>
                  <a:gd name="T33" fmla="*/ 0 h 28"/>
                  <a:gd name="T34" fmla="*/ 24 w 24"/>
                  <a:gd name="T35" fmla="*/ 3 h 28"/>
                  <a:gd name="T36" fmla="*/ 24 w 24"/>
                  <a:gd name="T37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" h="28">
                    <a:moveTo>
                      <a:pt x="24" y="26"/>
                    </a:moveTo>
                    <a:cubicBezTo>
                      <a:pt x="24" y="27"/>
                      <a:pt x="23" y="28"/>
                      <a:pt x="21" y="28"/>
                    </a:cubicBezTo>
                    <a:cubicBezTo>
                      <a:pt x="20" y="28"/>
                      <a:pt x="19" y="27"/>
                      <a:pt x="19" y="26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1" y="24"/>
                      <a:pt x="10" y="24"/>
                      <a:pt x="10" y="23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7"/>
                      <a:pt x="3" y="28"/>
                      <a:pt x="2" y="28"/>
                    </a:cubicBezTo>
                    <a:cubicBezTo>
                      <a:pt x="1" y="28"/>
                      <a:pt x="0" y="27"/>
                      <a:pt x="0" y="2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1"/>
                      <a:pt x="4" y="2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1" y="0"/>
                    </a:cubicBezTo>
                    <a:cubicBezTo>
                      <a:pt x="23" y="0"/>
                      <a:pt x="24" y="1"/>
                      <a:pt x="24" y="3"/>
                    </a:cubicBezTo>
                    <a:lnTo>
                      <a:pt x="24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41" name="Freeform 62"/>
              <p:cNvSpPr>
                <a:spLocks noEditPoints="1"/>
              </p:cNvSpPr>
              <p:nvPr/>
            </p:nvSpPr>
            <p:spPr bwMode="auto">
              <a:xfrm>
                <a:off x="789" y="753"/>
                <a:ext cx="30" cy="39"/>
              </a:xfrm>
              <a:custGeom>
                <a:avLst/>
                <a:gdLst>
                  <a:gd name="T0" fmla="*/ 11 w 21"/>
                  <a:gd name="T1" fmla="*/ 28 h 28"/>
                  <a:gd name="T2" fmla="*/ 0 w 21"/>
                  <a:gd name="T3" fmla="*/ 17 h 28"/>
                  <a:gd name="T4" fmla="*/ 0 w 21"/>
                  <a:gd name="T5" fmla="*/ 11 h 28"/>
                  <a:gd name="T6" fmla="*/ 11 w 21"/>
                  <a:gd name="T7" fmla="*/ 0 h 28"/>
                  <a:gd name="T8" fmla="*/ 21 w 21"/>
                  <a:gd name="T9" fmla="*/ 11 h 28"/>
                  <a:gd name="T10" fmla="*/ 21 w 21"/>
                  <a:gd name="T11" fmla="*/ 17 h 28"/>
                  <a:gd name="T12" fmla="*/ 11 w 21"/>
                  <a:gd name="T13" fmla="*/ 28 h 28"/>
                  <a:gd name="T14" fmla="*/ 17 w 21"/>
                  <a:gd name="T15" fmla="*/ 11 h 28"/>
                  <a:gd name="T16" fmla="*/ 11 w 21"/>
                  <a:gd name="T17" fmla="*/ 5 h 28"/>
                  <a:gd name="T18" fmla="*/ 5 w 21"/>
                  <a:gd name="T19" fmla="*/ 11 h 28"/>
                  <a:gd name="T20" fmla="*/ 5 w 21"/>
                  <a:gd name="T21" fmla="*/ 17 h 28"/>
                  <a:gd name="T22" fmla="*/ 11 w 21"/>
                  <a:gd name="T23" fmla="*/ 23 h 28"/>
                  <a:gd name="T24" fmla="*/ 17 w 21"/>
                  <a:gd name="T25" fmla="*/ 17 h 28"/>
                  <a:gd name="T26" fmla="*/ 17 w 21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8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6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6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42" name="Freeform 63"/>
              <p:cNvSpPr>
                <a:spLocks/>
              </p:cNvSpPr>
              <p:nvPr/>
            </p:nvSpPr>
            <p:spPr bwMode="auto">
              <a:xfrm>
                <a:off x="824" y="753"/>
                <a:ext cx="49" cy="39"/>
              </a:xfrm>
              <a:custGeom>
                <a:avLst/>
                <a:gdLst>
                  <a:gd name="T0" fmla="*/ 19 w 34"/>
                  <a:gd name="T1" fmla="*/ 12 h 28"/>
                  <a:gd name="T2" fmla="*/ 22 w 34"/>
                  <a:gd name="T3" fmla="*/ 12 h 28"/>
                  <a:gd name="T4" fmla="*/ 29 w 34"/>
                  <a:gd name="T5" fmla="*/ 2 h 28"/>
                  <a:gd name="T6" fmla="*/ 31 w 34"/>
                  <a:gd name="T7" fmla="*/ 0 h 28"/>
                  <a:gd name="T8" fmla="*/ 34 w 34"/>
                  <a:gd name="T9" fmla="*/ 3 h 28"/>
                  <a:gd name="T10" fmla="*/ 33 w 34"/>
                  <a:gd name="T11" fmla="*/ 4 h 28"/>
                  <a:gd name="T12" fmla="*/ 26 w 34"/>
                  <a:gd name="T13" fmla="*/ 14 h 28"/>
                  <a:gd name="T14" fmla="*/ 33 w 34"/>
                  <a:gd name="T15" fmla="*/ 24 h 28"/>
                  <a:gd name="T16" fmla="*/ 34 w 34"/>
                  <a:gd name="T17" fmla="*/ 26 h 28"/>
                  <a:gd name="T18" fmla="*/ 31 w 34"/>
                  <a:gd name="T19" fmla="*/ 28 h 28"/>
                  <a:gd name="T20" fmla="*/ 29 w 34"/>
                  <a:gd name="T21" fmla="*/ 26 h 28"/>
                  <a:gd name="T22" fmla="*/ 22 w 34"/>
                  <a:gd name="T23" fmla="*/ 16 h 28"/>
                  <a:gd name="T24" fmla="*/ 19 w 34"/>
                  <a:gd name="T25" fmla="*/ 16 h 28"/>
                  <a:gd name="T26" fmla="*/ 19 w 34"/>
                  <a:gd name="T27" fmla="*/ 25 h 28"/>
                  <a:gd name="T28" fmla="*/ 17 w 34"/>
                  <a:gd name="T29" fmla="*/ 28 h 28"/>
                  <a:gd name="T30" fmla="*/ 14 w 34"/>
                  <a:gd name="T31" fmla="*/ 25 h 28"/>
                  <a:gd name="T32" fmla="*/ 14 w 34"/>
                  <a:gd name="T33" fmla="*/ 16 h 28"/>
                  <a:gd name="T34" fmla="*/ 12 w 34"/>
                  <a:gd name="T35" fmla="*/ 16 h 28"/>
                  <a:gd name="T36" fmla="*/ 4 w 34"/>
                  <a:gd name="T37" fmla="*/ 26 h 28"/>
                  <a:gd name="T38" fmla="*/ 2 w 34"/>
                  <a:gd name="T39" fmla="*/ 28 h 28"/>
                  <a:gd name="T40" fmla="*/ 0 w 34"/>
                  <a:gd name="T41" fmla="*/ 26 h 28"/>
                  <a:gd name="T42" fmla="*/ 0 w 34"/>
                  <a:gd name="T43" fmla="*/ 24 h 28"/>
                  <a:gd name="T44" fmla="*/ 8 w 34"/>
                  <a:gd name="T45" fmla="*/ 14 h 28"/>
                  <a:gd name="T46" fmla="*/ 0 w 34"/>
                  <a:gd name="T47" fmla="*/ 4 h 28"/>
                  <a:gd name="T48" fmla="*/ 0 w 34"/>
                  <a:gd name="T49" fmla="*/ 3 h 28"/>
                  <a:gd name="T50" fmla="*/ 2 w 34"/>
                  <a:gd name="T51" fmla="*/ 0 h 28"/>
                  <a:gd name="T52" fmla="*/ 4 w 34"/>
                  <a:gd name="T53" fmla="*/ 2 h 28"/>
                  <a:gd name="T54" fmla="*/ 12 w 34"/>
                  <a:gd name="T55" fmla="*/ 12 h 28"/>
                  <a:gd name="T56" fmla="*/ 14 w 34"/>
                  <a:gd name="T57" fmla="*/ 12 h 28"/>
                  <a:gd name="T58" fmla="*/ 14 w 34"/>
                  <a:gd name="T59" fmla="*/ 3 h 28"/>
                  <a:gd name="T60" fmla="*/ 17 w 34"/>
                  <a:gd name="T61" fmla="*/ 1 h 28"/>
                  <a:gd name="T62" fmla="*/ 19 w 34"/>
                  <a:gd name="T63" fmla="*/ 3 h 28"/>
                  <a:gd name="T64" fmla="*/ 19 w 34"/>
                  <a:gd name="T65" fmla="*/ 1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4" h="28">
                    <a:moveTo>
                      <a:pt x="19" y="12"/>
                    </a:moveTo>
                    <a:cubicBezTo>
                      <a:pt x="22" y="12"/>
                      <a:pt x="22" y="12"/>
                      <a:pt x="22" y="1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30" y="1"/>
                      <a:pt x="31" y="0"/>
                      <a:pt x="31" y="0"/>
                    </a:cubicBezTo>
                    <a:cubicBezTo>
                      <a:pt x="33" y="0"/>
                      <a:pt x="34" y="2"/>
                      <a:pt x="34" y="3"/>
                    </a:cubicBezTo>
                    <a:cubicBezTo>
                      <a:pt x="34" y="3"/>
                      <a:pt x="33" y="4"/>
                      <a:pt x="3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8" y="17"/>
                      <a:pt x="31" y="21"/>
                      <a:pt x="33" y="24"/>
                    </a:cubicBezTo>
                    <a:cubicBezTo>
                      <a:pt x="34" y="25"/>
                      <a:pt x="34" y="25"/>
                      <a:pt x="34" y="26"/>
                    </a:cubicBezTo>
                    <a:cubicBezTo>
                      <a:pt x="34" y="27"/>
                      <a:pt x="33" y="28"/>
                      <a:pt x="31" y="28"/>
                    </a:cubicBezTo>
                    <a:cubicBezTo>
                      <a:pt x="31" y="28"/>
                      <a:pt x="30" y="27"/>
                      <a:pt x="29" y="26"/>
                    </a:cubicBezTo>
                    <a:cubicBezTo>
                      <a:pt x="27" y="23"/>
                      <a:pt x="25" y="19"/>
                      <a:pt x="22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7"/>
                      <a:pt x="18" y="28"/>
                      <a:pt x="17" y="28"/>
                    </a:cubicBezTo>
                    <a:cubicBezTo>
                      <a:pt x="15" y="28"/>
                      <a:pt x="14" y="27"/>
                      <a:pt x="14" y="25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9" y="19"/>
                      <a:pt x="7" y="23"/>
                      <a:pt x="4" y="26"/>
                    </a:cubicBezTo>
                    <a:cubicBezTo>
                      <a:pt x="4" y="27"/>
                      <a:pt x="3" y="28"/>
                      <a:pt x="2" y="28"/>
                    </a:cubicBezTo>
                    <a:cubicBezTo>
                      <a:pt x="1" y="28"/>
                      <a:pt x="0" y="27"/>
                      <a:pt x="0" y="26"/>
                    </a:cubicBezTo>
                    <a:cubicBezTo>
                      <a:pt x="0" y="25"/>
                      <a:pt x="0" y="25"/>
                      <a:pt x="0" y="24"/>
                    </a:cubicBezTo>
                    <a:cubicBezTo>
                      <a:pt x="3" y="21"/>
                      <a:pt x="5" y="17"/>
                      <a:pt x="8" y="1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"/>
                      <a:pt x="15" y="1"/>
                      <a:pt x="17" y="1"/>
                    </a:cubicBezTo>
                    <a:cubicBezTo>
                      <a:pt x="18" y="1"/>
                      <a:pt x="19" y="1"/>
                      <a:pt x="19" y="3"/>
                    </a:cubicBezTo>
                    <a:lnTo>
                      <a:pt x="19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43" name="Freeform 64"/>
              <p:cNvSpPr>
                <a:spLocks/>
              </p:cNvSpPr>
              <p:nvPr/>
            </p:nvSpPr>
            <p:spPr bwMode="auto">
              <a:xfrm>
                <a:off x="878" y="753"/>
                <a:ext cx="28" cy="39"/>
              </a:xfrm>
              <a:custGeom>
                <a:avLst/>
                <a:gdLst>
                  <a:gd name="T0" fmla="*/ 20 w 20"/>
                  <a:gd name="T1" fmla="*/ 25 h 28"/>
                  <a:gd name="T2" fmla="*/ 18 w 20"/>
                  <a:gd name="T3" fmla="*/ 28 h 28"/>
                  <a:gd name="T4" fmla="*/ 15 w 20"/>
                  <a:gd name="T5" fmla="*/ 25 h 28"/>
                  <a:gd name="T6" fmla="*/ 15 w 20"/>
                  <a:gd name="T7" fmla="*/ 15 h 28"/>
                  <a:gd name="T8" fmla="*/ 5 w 20"/>
                  <a:gd name="T9" fmla="*/ 15 h 28"/>
                  <a:gd name="T10" fmla="*/ 5 w 20"/>
                  <a:gd name="T11" fmla="*/ 25 h 28"/>
                  <a:gd name="T12" fmla="*/ 3 w 20"/>
                  <a:gd name="T13" fmla="*/ 28 h 28"/>
                  <a:gd name="T14" fmla="*/ 0 w 20"/>
                  <a:gd name="T15" fmla="*/ 25 h 28"/>
                  <a:gd name="T16" fmla="*/ 0 w 20"/>
                  <a:gd name="T17" fmla="*/ 3 h 28"/>
                  <a:gd name="T18" fmla="*/ 3 w 20"/>
                  <a:gd name="T19" fmla="*/ 0 h 28"/>
                  <a:gd name="T20" fmla="*/ 5 w 20"/>
                  <a:gd name="T21" fmla="*/ 3 h 28"/>
                  <a:gd name="T22" fmla="*/ 5 w 20"/>
                  <a:gd name="T23" fmla="*/ 11 h 28"/>
                  <a:gd name="T24" fmla="*/ 15 w 20"/>
                  <a:gd name="T25" fmla="*/ 11 h 28"/>
                  <a:gd name="T26" fmla="*/ 15 w 20"/>
                  <a:gd name="T27" fmla="*/ 3 h 28"/>
                  <a:gd name="T28" fmla="*/ 18 w 20"/>
                  <a:gd name="T29" fmla="*/ 0 h 28"/>
                  <a:gd name="T30" fmla="*/ 20 w 20"/>
                  <a:gd name="T31" fmla="*/ 3 h 28"/>
                  <a:gd name="T32" fmla="*/ 20 w 20"/>
                  <a:gd name="T33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28">
                    <a:moveTo>
                      <a:pt x="20" y="25"/>
                    </a:moveTo>
                    <a:cubicBezTo>
                      <a:pt x="20" y="27"/>
                      <a:pt x="19" y="28"/>
                      <a:pt x="18" y="28"/>
                    </a:cubicBezTo>
                    <a:cubicBezTo>
                      <a:pt x="16" y="28"/>
                      <a:pt x="15" y="27"/>
                      <a:pt x="15" y="2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7"/>
                      <a:pt x="4" y="28"/>
                      <a:pt x="3" y="28"/>
                    </a:cubicBezTo>
                    <a:cubicBezTo>
                      <a:pt x="1" y="28"/>
                      <a:pt x="0" y="27"/>
                      <a:pt x="0" y="2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1"/>
                      <a:pt x="16" y="0"/>
                      <a:pt x="18" y="0"/>
                    </a:cubicBezTo>
                    <a:cubicBezTo>
                      <a:pt x="19" y="0"/>
                      <a:pt x="20" y="1"/>
                      <a:pt x="20" y="3"/>
                    </a:cubicBezTo>
                    <a:lnTo>
                      <a:pt x="20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44" name="Freeform 65"/>
              <p:cNvSpPr>
                <a:spLocks noEditPoints="1"/>
              </p:cNvSpPr>
              <p:nvPr/>
            </p:nvSpPr>
            <p:spPr bwMode="auto">
              <a:xfrm>
                <a:off x="916" y="753"/>
                <a:ext cx="30" cy="39"/>
              </a:xfrm>
              <a:custGeom>
                <a:avLst/>
                <a:gdLst>
                  <a:gd name="T0" fmla="*/ 10 w 21"/>
                  <a:gd name="T1" fmla="*/ 28 h 28"/>
                  <a:gd name="T2" fmla="*/ 0 w 21"/>
                  <a:gd name="T3" fmla="*/ 17 h 28"/>
                  <a:gd name="T4" fmla="*/ 0 w 21"/>
                  <a:gd name="T5" fmla="*/ 11 h 28"/>
                  <a:gd name="T6" fmla="*/ 10 w 21"/>
                  <a:gd name="T7" fmla="*/ 0 h 28"/>
                  <a:gd name="T8" fmla="*/ 21 w 21"/>
                  <a:gd name="T9" fmla="*/ 11 h 28"/>
                  <a:gd name="T10" fmla="*/ 21 w 21"/>
                  <a:gd name="T11" fmla="*/ 17 h 28"/>
                  <a:gd name="T12" fmla="*/ 10 w 21"/>
                  <a:gd name="T13" fmla="*/ 28 h 28"/>
                  <a:gd name="T14" fmla="*/ 16 w 21"/>
                  <a:gd name="T15" fmla="*/ 11 h 28"/>
                  <a:gd name="T16" fmla="*/ 10 w 21"/>
                  <a:gd name="T17" fmla="*/ 5 h 28"/>
                  <a:gd name="T18" fmla="*/ 4 w 21"/>
                  <a:gd name="T19" fmla="*/ 11 h 28"/>
                  <a:gd name="T20" fmla="*/ 4 w 21"/>
                  <a:gd name="T21" fmla="*/ 17 h 28"/>
                  <a:gd name="T22" fmla="*/ 10 w 21"/>
                  <a:gd name="T23" fmla="*/ 23 h 28"/>
                  <a:gd name="T24" fmla="*/ 16 w 21"/>
                  <a:gd name="T25" fmla="*/ 17 h 28"/>
                  <a:gd name="T26" fmla="*/ 16 w 21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8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4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4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45" name="Freeform 66"/>
              <p:cNvSpPr>
                <a:spLocks/>
              </p:cNvSpPr>
              <p:nvPr/>
            </p:nvSpPr>
            <p:spPr bwMode="auto">
              <a:xfrm>
                <a:off x="955" y="754"/>
                <a:ext cx="25" cy="38"/>
              </a:xfrm>
              <a:custGeom>
                <a:avLst/>
                <a:gdLst>
                  <a:gd name="T0" fmla="*/ 16 w 18"/>
                  <a:gd name="T1" fmla="*/ 4 h 27"/>
                  <a:gd name="T2" fmla="*/ 5 w 18"/>
                  <a:gd name="T3" fmla="*/ 4 h 27"/>
                  <a:gd name="T4" fmla="*/ 5 w 18"/>
                  <a:gd name="T5" fmla="*/ 24 h 27"/>
                  <a:gd name="T6" fmla="*/ 3 w 18"/>
                  <a:gd name="T7" fmla="*/ 27 h 27"/>
                  <a:gd name="T8" fmla="*/ 0 w 18"/>
                  <a:gd name="T9" fmla="*/ 24 h 27"/>
                  <a:gd name="T10" fmla="*/ 0 w 18"/>
                  <a:gd name="T11" fmla="*/ 2 h 27"/>
                  <a:gd name="T12" fmla="*/ 3 w 18"/>
                  <a:gd name="T13" fmla="*/ 0 h 27"/>
                  <a:gd name="T14" fmla="*/ 16 w 18"/>
                  <a:gd name="T15" fmla="*/ 0 h 27"/>
                  <a:gd name="T16" fmla="*/ 18 w 18"/>
                  <a:gd name="T17" fmla="*/ 2 h 27"/>
                  <a:gd name="T18" fmla="*/ 16 w 18"/>
                  <a:gd name="T19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27">
                    <a:moveTo>
                      <a:pt x="16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6"/>
                      <a:pt x="4" y="27"/>
                      <a:pt x="3" y="27"/>
                    </a:cubicBezTo>
                    <a:cubicBezTo>
                      <a:pt x="1" y="27"/>
                      <a:pt x="0" y="26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0"/>
                      <a:pt x="18" y="2"/>
                    </a:cubicBezTo>
                    <a:cubicBezTo>
                      <a:pt x="18" y="3"/>
                      <a:pt x="17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46" name="Freeform 67"/>
              <p:cNvSpPr>
                <a:spLocks noEditPoints="1"/>
              </p:cNvSpPr>
              <p:nvPr/>
            </p:nvSpPr>
            <p:spPr bwMode="auto">
              <a:xfrm>
                <a:off x="984" y="753"/>
                <a:ext cx="30" cy="39"/>
              </a:xfrm>
              <a:custGeom>
                <a:avLst/>
                <a:gdLst>
                  <a:gd name="T0" fmla="*/ 11 w 21"/>
                  <a:gd name="T1" fmla="*/ 28 h 28"/>
                  <a:gd name="T2" fmla="*/ 0 w 21"/>
                  <a:gd name="T3" fmla="*/ 17 h 28"/>
                  <a:gd name="T4" fmla="*/ 0 w 21"/>
                  <a:gd name="T5" fmla="*/ 11 h 28"/>
                  <a:gd name="T6" fmla="*/ 11 w 21"/>
                  <a:gd name="T7" fmla="*/ 0 h 28"/>
                  <a:gd name="T8" fmla="*/ 21 w 21"/>
                  <a:gd name="T9" fmla="*/ 11 h 28"/>
                  <a:gd name="T10" fmla="*/ 21 w 21"/>
                  <a:gd name="T11" fmla="*/ 17 h 28"/>
                  <a:gd name="T12" fmla="*/ 11 w 21"/>
                  <a:gd name="T13" fmla="*/ 28 h 28"/>
                  <a:gd name="T14" fmla="*/ 17 w 21"/>
                  <a:gd name="T15" fmla="*/ 11 h 28"/>
                  <a:gd name="T16" fmla="*/ 11 w 21"/>
                  <a:gd name="T17" fmla="*/ 5 h 28"/>
                  <a:gd name="T18" fmla="*/ 5 w 21"/>
                  <a:gd name="T19" fmla="*/ 11 h 28"/>
                  <a:gd name="T20" fmla="*/ 5 w 21"/>
                  <a:gd name="T21" fmla="*/ 17 h 28"/>
                  <a:gd name="T22" fmla="*/ 11 w 21"/>
                  <a:gd name="T23" fmla="*/ 23 h 28"/>
                  <a:gd name="T24" fmla="*/ 17 w 21"/>
                  <a:gd name="T25" fmla="*/ 17 h 28"/>
                  <a:gd name="T26" fmla="*/ 17 w 21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8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7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7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</p:grpSp>
      </p:grpSp>
      <p:grpSp>
        <p:nvGrpSpPr>
          <p:cNvPr id="86" name="Группа 85"/>
          <p:cNvGrpSpPr/>
          <p:nvPr/>
        </p:nvGrpSpPr>
        <p:grpSpPr>
          <a:xfrm>
            <a:off x="288813" y="6416675"/>
            <a:ext cx="3334254" cy="8"/>
            <a:chOff x="658813" y="800103"/>
            <a:chExt cx="3334254" cy="8"/>
          </a:xfrm>
        </p:grpSpPr>
        <p:cxnSp>
          <p:nvCxnSpPr>
            <p:cNvPr id="87" name="Прямая соединительная линия 86"/>
            <p:cNvCxnSpPr/>
            <p:nvPr/>
          </p:nvCxnSpPr>
          <p:spPr>
            <a:xfrm flipV="1">
              <a:off x="658814" y="800110"/>
              <a:ext cx="3334253" cy="1"/>
            </a:xfrm>
            <a:prstGeom prst="line">
              <a:avLst/>
            </a:prstGeom>
            <a:ln>
              <a:solidFill>
                <a:schemeClr val="bg1">
                  <a:lumMod val="75000"/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Прямая соединительная линия 87"/>
            <p:cNvCxnSpPr/>
            <p:nvPr/>
          </p:nvCxnSpPr>
          <p:spPr>
            <a:xfrm>
              <a:off x="658813" y="800103"/>
              <a:ext cx="64820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9" name="Группа 98"/>
          <p:cNvGrpSpPr/>
          <p:nvPr/>
        </p:nvGrpSpPr>
        <p:grpSpPr>
          <a:xfrm>
            <a:off x="276225" y="415925"/>
            <a:ext cx="2984500" cy="862013"/>
            <a:chOff x="276225" y="415925"/>
            <a:chExt cx="2984500" cy="862013"/>
          </a:xfrm>
        </p:grpSpPr>
        <p:cxnSp>
          <p:nvCxnSpPr>
            <p:cNvPr id="100" name="Прямая соединительная линия 99"/>
            <p:cNvCxnSpPr/>
            <p:nvPr/>
          </p:nvCxnSpPr>
          <p:spPr>
            <a:xfrm>
              <a:off x="286864" y="1064871"/>
              <a:ext cx="355530" cy="0"/>
            </a:xfrm>
            <a:prstGeom prst="line">
              <a:avLst/>
            </a:prstGeom>
            <a:ln w="9525">
              <a:solidFill>
                <a:srgbClr val="F7593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Прямая соединительная линия 100"/>
            <p:cNvCxnSpPr/>
            <p:nvPr/>
          </p:nvCxnSpPr>
          <p:spPr>
            <a:xfrm>
              <a:off x="639815" y="1064871"/>
              <a:ext cx="461172" cy="0"/>
            </a:xfrm>
            <a:prstGeom prst="line">
              <a:avLst/>
            </a:prstGeom>
            <a:ln w="9525">
              <a:solidFill>
                <a:schemeClr val="accent4">
                  <a:lumMod val="60000"/>
                  <a:lumOff val="40000"/>
                  <a:alpha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2" name="Group 4"/>
            <p:cNvGrpSpPr>
              <a:grpSpLocks noChangeAspect="1"/>
            </p:cNvGrpSpPr>
            <p:nvPr/>
          </p:nvGrpSpPr>
          <p:grpSpPr bwMode="auto">
            <a:xfrm>
              <a:off x="276225" y="415925"/>
              <a:ext cx="2984500" cy="498475"/>
              <a:chOff x="174" y="262"/>
              <a:chExt cx="1880" cy="314"/>
            </a:xfrm>
            <a:solidFill>
              <a:srgbClr val="F75931"/>
            </a:solidFill>
          </p:grpSpPr>
          <p:sp>
            <p:nvSpPr>
              <p:cNvPr id="126" name="Freeform 5"/>
              <p:cNvSpPr>
                <a:spLocks/>
              </p:cNvSpPr>
              <p:nvPr/>
            </p:nvSpPr>
            <p:spPr bwMode="auto">
              <a:xfrm>
                <a:off x="186" y="262"/>
                <a:ext cx="75" cy="109"/>
              </a:xfrm>
              <a:custGeom>
                <a:avLst/>
                <a:gdLst>
                  <a:gd name="T0" fmla="*/ 42 w 51"/>
                  <a:gd name="T1" fmla="*/ 4 h 74"/>
                  <a:gd name="T2" fmla="*/ 47 w 51"/>
                  <a:gd name="T3" fmla="*/ 0 h 74"/>
                  <a:gd name="T4" fmla="*/ 51 w 51"/>
                  <a:gd name="T5" fmla="*/ 4 h 74"/>
                  <a:gd name="T6" fmla="*/ 51 w 51"/>
                  <a:gd name="T7" fmla="*/ 70 h 74"/>
                  <a:gd name="T8" fmla="*/ 47 w 51"/>
                  <a:gd name="T9" fmla="*/ 74 h 74"/>
                  <a:gd name="T10" fmla="*/ 42 w 51"/>
                  <a:gd name="T11" fmla="*/ 70 h 74"/>
                  <a:gd name="T12" fmla="*/ 42 w 51"/>
                  <a:gd name="T13" fmla="*/ 42 h 74"/>
                  <a:gd name="T14" fmla="*/ 9 w 51"/>
                  <a:gd name="T15" fmla="*/ 42 h 74"/>
                  <a:gd name="T16" fmla="*/ 9 w 51"/>
                  <a:gd name="T17" fmla="*/ 70 h 74"/>
                  <a:gd name="T18" fmla="*/ 4 w 51"/>
                  <a:gd name="T19" fmla="*/ 74 h 74"/>
                  <a:gd name="T20" fmla="*/ 0 w 51"/>
                  <a:gd name="T21" fmla="*/ 70 h 74"/>
                  <a:gd name="T22" fmla="*/ 0 w 51"/>
                  <a:gd name="T23" fmla="*/ 4 h 74"/>
                  <a:gd name="T24" fmla="*/ 4 w 51"/>
                  <a:gd name="T25" fmla="*/ 0 h 74"/>
                  <a:gd name="T26" fmla="*/ 9 w 51"/>
                  <a:gd name="T27" fmla="*/ 4 h 74"/>
                  <a:gd name="T28" fmla="*/ 9 w 51"/>
                  <a:gd name="T29" fmla="*/ 34 h 74"/>
                  <a:gd name="T30" fmla="*/ 42 w 51"/>
                  <a:gd name="T31" fmla="*/ 34 h 74"/>
                  <a:gd name="T32" fmla="*/ 42 w 51"/>
                  <a:gd name="T33" fmla="*/ 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1" h="74">
                    <a:moveTo>
                      <a:pt x="42" y="4"/>
                    </a:moveTo>
                    <a:cubicBezTo>
                      <a:pt x="42" y="2"/>
                      <a:pt x="44" y="0"/>
                      <a:pt x="47" y="0"/>
                    </a:cubicBezTo>
                    <a:cubicBezTo>
                      <a:pt x="49" y="0"/>
                      <a:pt x="51" y="2"/>
                      <a:pt x="51" y="4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2"/>
                      <a:pt x="49" y="74"/>
                      <a:pt x="47" y="74"/>
                    </a:cubicBezTo>
                    <a:cubicBezTo>
                      <a:pt x="44" y="74"/>
                      <a:pt x="42" y="72"/>
                      <a:pt x="42" y="70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9" y="70"/>
                      <a:pt x="9" y="70"/>
                      <a:pt x="9" y="70"/>
                    </a:cubicBezTo>
                    <a:cubicBezTo>
                      <a:pt x="9" y="72"/>
                      <a:pt x="7" y="74"/>
                      <a:pt x="4" y="74"/>
                    </a:cubicBezTo>
                    <a:cubicBezTo>
                      <a:pt x="2" y="74"/>
                      <a:pt x="0" y="72"/>
                      <a:pt x="0" y="7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34"/>
                      <a:pt x="9" y="34"/>
                      <a:pt x="9" y="34"/>
                    </a:cubicBezTo>
                    <a:cubicBezTo>
                      <a:pt x="42" y="34"/>
                      <a:pt x="42" y="34"/>
                      <a:pt x="42" y="34"/>
                    </a:cubicBezTo>
                    <a:lnTo>
                      <a:pt x="42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27" name="Freeform 6"/>
              <p:cNvSpPr>
                <a:spLocks noEditPoints="1"/>
              </p:cNvSpPr>
              <p:nvPr/>
            </p:nvSpPr>
            <p:spPr bwMode="auto">
              <a:xfrm>
                <a:off x="280" y="294"/>
                <a:ext cx="63" cy="77"/>
              </a:xfrm>
              <a:custGeom>
                <a:avLst/>
                <a:gdLst>
                  <a:gd name="T0" fmla="*/ 38 w 43"/>
                  <a:gd name="T1" fmla="*/ 52 h 52"/>
                  <a:gd name="T2" fmla="*/ 33 w 43"/>
                  <a:gd name="T3" fmla="*/ 50 h 52"/>
                  <a:gd name="T4" fmla="*/ 31 w 43"/>
                  <a:gd name="T5" fmla="*/ 47 h 52"/>
                  <a:gd name="T6" fmla="*/ 17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8 w 43"/>
                  <a:gd name="T13" fmla="*/ 22 h 52"/>
                  <a:gd name="T14" fmla="*/ 29 w 43"/>
                  <a:gd name="T15" fmla="*/ 22 h 52"/>
                  <a:gd name="T16" fmla="*/ 29 w 43"/>
                  <a:gd name="T17" fmla="*/ 20 h 52"/>
                  <a:gd name="T18" fmla="*/ 19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3 w 43"/>
                  <a:gd name="T25" fmla="*/ 7 h 52"/>
                  <a:gd name="T26" fmla="*/ 5 w 43"/>
                  <a:gd name="T27" fmla="*/ 4 h 52"/>
                  <a:gd name="T28" fmla="*/ 20 w 43"/>
                  <a:gd name="T29" fmla="*/ 0 h 52"/>
                  <a:gd name="T30" fmla="*/ 38 w 43"/>
                  <a:gd name="T31" fmla="*/ 21 h 52"/>
                  <a:gd name="T32" fmla="*/ 38 w 43"/>
                  <a:gd name="T33" fmla="*/ 39 h 52"/>
                  <a:gd name="T34" fmla="*/ 41 w 43"/>
                  <a:gd name="T35" fmla="*/ 45 h 52"/>
                  <a:gd name="T36" fmla="*/ 43 w 43"/>
                  <a:gd name="T37" fmla="*/ 48 h 52"/>
                  <a:gd name="T38" fmla="*/ 38 w 43"/>
                  <a:gd name="T39" fmla="*/ 52 h 52"/>
                  <a:gd name="T40" fmla="*/ 29 w 43"/>
                  <a:gd name="T41" fmla="*/ 29 h 52"/>
                  <a:gd name="T42" fmla="*/ 19 w 43"/>
                  <a:gd name="T43" fmla="*/ 29 h 52"/>
                  <a:gd name="T44" fmla="*/ 8 w 43"/>
                  <a:gd name="T45" fmla="*/ 37 h 52"/>
                  <a:gd name="T46" fmla="*/ 8 w 43"/>
                  <a:gd name="T47" fmla="*/ 38 h 52"/>
                  <a:gd name="T48" fmla="*/ 19 w 43"/>
                  <a:gd name="T49" fmla="*/ 45 h 52"/>
                  <a:gd name="T50" fmla="*/ 29 w 43"/>
                  <a:gd name="T51" fmla="*/ 35 h 52"/>
                  <a:gd name="T52" fmla="*/ 29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8" y="52"/>
                    </a:moveTo>
                    <a:cubicBezTo>
                      <a:pt x="36" y="52"/>
                      <a:pt x="34" y="51"/>
                      <a:pt x="33" y="50"/>
                    </a:cubicBezTo>
                    <a:cubicBezTo>
                      <a:pt x="32" y="49"/>
                      <a:pt x="32" y="48"/>
                      <a:pt x="31" y="47"/>
                    </a:cubicBezTo>
                    <a:cubicBezTo>
                      <a:pt x="27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5" y="22"/>
                      <a:pt x="18" y="22"/>
                    </a:cubicBezTo>
                    <a:cubicBezTo>
                      <a:pt x="29" y="22"/>
                      <a:pt x="29" y="22"/>
                      <a:pt x="29" y="22"/>
                    </a:cubicBezTo>
                    <a:cubicBezTo>
                      <a:pt x="29" y="20"/>
                      <a:pt x="29" y="20"/>
                      <a:pt x="29" y="20"/>
                    </a:cubicBezTo>
                    <a:cubicBezTo>
                      <a:pt x="29" y="12"/>
                      <a:pt x="28" y="8"/>
                      <a:pt x="19" y="8"/>
                    </a:cubicBezTo>
                    <a:cubicBezTo>
                      <a:pt x="14" y="8"/>
                      <a:pt x="11" y="9"/>
                      <a:pt x="9" y="10"/>
                    </a:cubicBezTo>
                    <a:cubicBezTo>
                      <a:pt x="8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8" y="7"/>
                      <a:pt x="38" y="21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8" y="52"/>
                    </a:cubicBezTo>
                    <a:close/>
                    <a:moveTo>
                      <a:pt x="29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8" y="33"/>
                      <a:pt x="8" y="37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42"/>
                      <a:pt x="11" y="45"/>
                      <a:pt x="19" y="45"/>
                    </a:cubicBezTo>
                    <a:cubicBezTo>
                      <a:pt x="25" y="45"/>
                      <a:pt x="29" y="42"/>
                      <a:pt x="29" y="35"/>
                    </a:cubicBezTo>
                    <a:lnTo>
                      <a:pt x="29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28" name="Freeform 7"/>
              <p:cNvSpPr>
                <a:spLocks/>
              </p:cNvSpPr>
              <p:nvPr/>
            </p:nvSpPr>
            <p:spPr bwMode="auto">
              <a:xfrm>
                <a:off x="359" y="296"/>
                <a:ext cx="70" cy="99"/>
              </a:xfrm>
              <a:custGeom>
                <a:avLst/>
                <a:gdLst>
                  <a:gd name="T0" fmla="*/ 40 w 48"/>
                  <a:gd name="T1" fmla="*/ 51 h 67"/>
                  <a:gd name="T2" fmla="*/ 4 w 48"/>
                  <a:gd name="T3" fmla="*/ 51 h 67"/>
                  <a:gd name="T4" fmla="*/ 0 w 48"/>
                  <a:gd name="T5" fmla="*/ 47 h 67"/>
                  <a:gd name="T6" fmla="*/ 0 w 48"/>
                  <a:gd name="T7" fmla="*/ 4 h 67"/>
                  <a:gd name="T8" fmla="*/ 5 w 48"/>
                  <a:gd name="T9" fmla="*/ 0 h 67"/>
                  <a:gd name="T10" fmla="*/ 9 w 48"/>
                  <a:gd name="T11" fmla="*/ 4 h 67"/>
                  <a:gd name="T12" fmla="*/ 9 w 48"/>
                  <a:gd name="T13" fmla="*/ 43 h 67"/>
                  <a:gd name="T14" fmla="*/ 30 w 48"/>
                  <a:gd name="T15" fmla="*/ 43 h 67"/>
                  <a:gd name="T16" fmla="*/ 30 w 48"/>
                  <a:gd name="T17" fmla="*/ 4 h 67"/>
                  <a:gd name="T18" fmla="*/ 35 w 48"/>
                  <a:gd name="T19" fmla="*/ 0 h 67"/>
                  <a:gd name="T20" fmla="*/ 39 w 48"/>
                  <a:gd name="T21" fmla="*/ 4 h 67"/>
                  <a:gd name="T22" fmla="*/ 39 w 48"/>
                  <a:gd name="T23" fmla="*/ 43 h 67"/>
                  <a:gd name="T24" fmla="*/ 44 w 48"/>
                  <a:gd name="T25" fmla="*/ 43 h 67"/>
                  <a:gd name="T26" fmla="*/ 48 w 48"/>
                  <a:gd name="T27" fmla="*/ 46 h 67"/>
                  <a:gd name="T28" fmla="*/ 48 w 48"/>
                  <a:gd name="T29" fmla="*/ 63 h 67"/>
                  <a:gd name="T30" fmla="*/ 44 w 48"/>
                  <a:gd name="T31" fmla="*/ 67 h 67"/>
                  <a:gd name="T32" fmla="*/ 40 w 48"/>
                  <a:gd name="T33" fmla="*/ 63 h 67"/>
                  <a:gd name="T34" fmla="*/ 40 w 48"/>
                  <a:gd name="T35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67">
                    <a:moveTo>
                      <a:pt x="40" y="51"/>
                    </a:move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32" y="0"/>
                      <a:pt x="35" y="0"/>
                    </a:cubicBezTo>
                    <a:cubicBezTo>
                      <a:pt x="37" y="0"/>
                      <a:pt x="39" y="1"/>
                      <a:pt x="39" y="4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6" y="43"/>
                      <a:pt x="48" y="44"/>
                      <a:pt x="48" y="46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5"/>
                      <a:pt x="46" y="67"/>
                      <a:pt x="44" y="67"/>
                    </a:cubicBezTo>
                    <a:cubicBezTo>
                      <a:pt x="42" y="67"/>
                      <a:pt x="40" y="65"/>
                      <a:pt x="40" y="63"/>
                    </a:cubicBezTo>
                    <a:lnTo>
                      <a:pt x="40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29" name="Freeform 8"/>
              <p:cNvSpPr>
                <a:spLocks/>
              </p:cNvSpPr>
              <p:nvPr/>
            </p:nvSpPr>
            <p:spPr bwMode="auto">
              <a:xfrm>
                <a:off x="442" y="296"/>
                <a:ext cx="59" cy="75"/>
              </a:xfrm>
              <a:custGeom>
                <a:avLst/>
                <a:gdLst>
                  <a:gd name="T0" fmla="*/ 9 w 40"/>
                  <a:gd name="T1" fmla="*/ 47 h 51"/>
                  <a:gd name="T2" fmla="*/ 4 w 40"/>
                  <a:gd name="T3" fmla="*/ 51 h 51"/>
                  <a:gd name="T4" fmla="*/ 0 w 40"/>
                  <a:gd name="T5" fmla="*/ 47 h 51"/>
                  <a:gd name="T6" fmla="*/ 0 w 40"/>
                  <a:gd name="T7" fmla="*/ 4 h 51"/>
                  <a:gd name="T8" fmla="*/ 4 w 40"/>
                  <a:gd name="T9" fmla="*/ 0 h 51"/>
                  <a:gd name="T10" fmla="*/ 9 w 40"/>
                  <a:gd name="T11" fmla="*/ 4 h 51"/>
                  <a:gd name="T12" fmla="*/ 9 w 40"/>
                  <a:gd name="T13" fmla="*/ 32 h 51"/>
                  <a:gd name="T14" fmla="*/ 31 w 40"/>
                  <a:gd name="T15" fmla="*/ 7 h 51"/>
                  <a:gd name="T16" fmla="*/ 31 w 40"/>
                  <a:gd name="T17" fmla="*/ 4 h 51"/>
                  <a:gd name="T18" fmla="*/ 36 w 40"/>
                  <a:gd name="T19" fmla="*/ 0 h 51"/>
                  <a:gd name="T20" fmla="*/ 40 w 40"/>
                  <a:gd name="T21" fmla="*/ 4 h 51"/>
                  <a:gd name="T22" fmla="*/ 40 w 40"/>
                  <a:gd name="T23" fmla="*/ 47 h 51"/>
                  <a:gd name="T24" fmla="*/ 36 w 40"/>
                  <a:gd name="T25" fmla="*/ 51 h 51"/>
                  <a:gd name="T26" fmla="*/ 31 w 40"/>
                  <a:gd name="T27" fmla="*/ 47 h 51"/>
                  <a:gd name="T28" fmla="*/ 31 w 40"/>
                  <a:gd name="T29" fmla="*/ 19 h 51"/>
                  <a:gd name="T30" fmla="*/ 9 w 40"/>
                  <a:gd name="T31" fmla="*/ 44 h 51"/>
                  <a:gd name="T32" fmla="*/ 9 w 40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51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9"/>
                      <a:pt x="31" y="19"/>
                      <a:pt x="31" y="19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30" name="Freeform 9"/>
              <p:cNvSpPr>
                <a:spLocks noEditPoints="1"/>
              </p:cNvSpPr>
              <p:nvPr/>
            </p:nvSpPr>
            <p:spPr bwMode="auto">
              <a:xfrm>
                <a:off x="520" y="294"/>
                <a:ext cx="60" cy="77"/>
              </a:xfrm>
              <a:custGeom>
                <a:avLst/>
                <a:gdLst>
                  <a:gd name="T0" fmla="*/ 21 w 41"/>
                  <a:gd name="T1" fmla="*/ 52 h 52"/>
                  <a:gd name="T2" fmla="*/ 0 w 41"/>
                  <a:gd name="T3" fmla="*/ 31 h 52"/>
                  <a:gd name="T4" fmla="*/ 0 w 41"/>
                  <a:gd name="T5" fmla="*/ 21 h 52"/>
                  <a:gd name="T6" fmla="*/ 21 w 41"/>
                  <a:gd name="T7" fmla="*/ 0 h 52"/>
                  <a:gd name="T8" fmla="*/ 41 w 41"/>
                  <a:gd name="T9" fmla="*/ 21 h 52"/>
                  <a:gd name="T10" fmla="*/ 41 w 41"/>
                  <a:gd name="T11" fmla="*/ 31 h 52"/>
                  <a:gd name="T12" fmla="*/ 21 w 41"/>
                  <a:gd name="T13" fmla="*/ 52 h 52"/>
                  <a:gd name="T14" fmla="*/ 32 w 41"/>
                  <a:gd name="T15" fmla="*/ 21 h 52"/>
                  <a:gd name="T16" fmla="*/ 21 w 41"/>
                  <a:gd name="T17" fmla="*/ 8 h 52"/>
                  <a:gd name="T18" fmla="*/ 9 w 41"/>
                  <a:gd name="T19" fmla="*/ 21 h 52"/>
                  <a:gd name="T20" fmla="*/ 9 w 41"/>
                  <a:gd name="T21" fmla="*/ 31 h 52"/>
                  <a:gd name="T22" fmla="*/ 21 w 41"/>
                  <a:gd name="T23" fmla="*/ 44 h 52"/>
                  <a:gd name="T24" fmla="*/ 32 w 41"/>
                  <a:gd name="T25" fmla="*/ 31 h 52"/>
                  <a:gd name="T26" fmla="*/ 32 w 41"/>
                  <a:gd name="T27" fmla="*/ 2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52">
                    <a:moveTo>
                      <a:pt x="21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1" y="0"/>
                    </a:cubicBezTo>
                    <a:cubicBezTo>
                      <a:pt x="35" y="0"/>
                      <a:pt x="41" y="10"/>
                      <a:pt x="41" y="2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43"/>
                      <a:pt x="35" y="52"/>
                      <a:pt x="21" y="52"/>
                    </a:cubicBezTo>
                    <a:close/>
                    <a:moveTo>
                      <a:pt x="32" y="21"/>
                    </a:moveTo>
                    <a:cubicBezTo>
                      <a:pt x="32" y="13"/>
                      <a:pt x="29" y="8"/>
                      <a:pt x="21" y="8"/>
                    </a:cubicBezTo>
                    <a:cubicBezTo>
                      <a:pt x="13" y="8"/>
                      <a:pt x="9" y="13"/>
                      <a:pt x="9" y="2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9"/>
                      <a:pt x="13" y="44"/>
                      <a:pt x="21" y="44"/>
                    </a:cubicBezTo>
                    <a:cubicBezTo>
                      <a:pt x="29" y="44"/>
                      <a:pt x="32" y="39"/>
                      <a:pt x="32" y="31"/>
                    </a:cubicBezTo>
                    <a:lnTo>
                      <a:pt x="3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31" name="Freeform 10"/>
              <p:cNvSpPr>
                <a:spLocks/>
              </p:cNvSpPr>
              <p:nvPr/>
            </p:nvSpPr>
            <p:spPr bwMode="auto">
              <a:xfrm>
                <a:off x="599" y="294"/>
                <a:ext cx="56" cy="77"/>
              </a:xfrm>
              <a:custGeom>
                <a:avLst/>
                <a:gdLst>
                  <a:gd name="T0" fmla="*/ 38 w 38"/>
                  <a:gd name="T1" fmla="*/ 48 h 52"/>
                  <a:gd name="T2" fmla="*/ 33 w 38"/>
                  <a:gd name="T3" fmla="*/ 52 h 52"/>
                  <a:gd name="T4" fmla="*/ 29 w 38"/>
                  <a:gd name="T5" fmla="*/ 48 h 52"/>
                  <a:gd name="T6" fmla="*/ 29 w 38"/>
                  <a:gd name="T7" fmla="*/ 29 h 52"/>
                  <a:gd name="T8" fmla="*/ 9 w 38"/>
                  <a:gd name="T9" fmla="*/ 29 h 52"/>
                  <a:gd name="T10" fmla="*/ 9 w 38"/>
                  <a:gd name="T11" fmla="*/ 48 h 52"/>
                  <a:gd name="T12" fmla="*/ 4 w 38"/>
                  <a:gd name="T13" fmla="*/ 52 h 52"/>
                  <a:gd name="T14" fmla="*/ 0 w 38"/>
                  <a:gd name="T15" fmla="*/ 48 h 52"/>
                  <a:gd name="T16" fmla="*/ 0 w 38"/>
                  <a:gd name="T17" fmla="*/ 5 h 52"/>
                  <a:gd name="T18" fmla="*/ 4 w 38"/>
                  <a:gd name="T19" fmla="*/ 0 h 52"/>
                  <a:gd name="T20" fmla="*/ 9 w 38"/>
                  <a:gd name="T21" fmla="*/ 5 h 52"/>
                  <a:gd name="T22" fmla="*/ 9 w 38"/>
                  <a:gd name="T23" fmla="*/ 21 h 52"/>
                  <a:gd name="T24" fmla="*/ 29 w 38"/>
                  <a:gd name="T25" fmla="*/ 21 h 52"/>
                  <a:gd name="T26" fmla="*/ 29 w 38"/>
                  <a:gd name="T27" fmla="*/ 5 h 52"/>
                  <a:gd name="T28" fmla="*/ 33 w 38"/>
                  <a:gd name="T29" fmla="*/ 0 h 52"/>
                  <a:gd name="T30" fmla="*/ 38 w 38"/>
                  <a:gd name="T31" fmla="*/ 5 h 52"/>
                  <a:gd name="T32" fmla="*/ 38 w 38"/>
                  <a:gd name="T33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2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32" name="Freeform 11"/>
              <p:cNvSpPr>
                <a:spLocks noEditPoints="1"/>
              </p:cNvSpPr>
              <p:nvPr/>
            </p:nvSpPr>
            <p:spPr bwMode="auto">
              <a:xfrm>
                <a:off x="671" y="294"/>
                <a:ext cx="63" cy="77"/>
              </a:xfrm>
              <a:custGeom>
                <a:avLst/>
                <a:gdLst>
                  <a:gd name="T0" fmla="*/ 39 w 43"/>
                  <a:gd name="T1" fmla="*/ 52 h 52"/>
                  <a:gd name="T2" fmla="*/ 34 w 43"/>
                  <a:gd name="T3" fmla="*/ 50 h 52"/>
                  <a:gd name="T4" fmla="*/ 32 w 43"/>
                  <a:gd name="T5" fmla="*/ 47 h 52"/>
                  <a:gd name="T6" fmla="*/ 17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8 w 43"/>
                  <a:gd name="T13" fmla="*/ 22 h 52"/>
                  <a:gd name="T14" fmla="*/ 30 w 43"/>
                  <a:gd name="T15" fmla="*/ 22 h 52"/>
                  <a:gd name="T16" fmla="*/ 30 w 43"/>
                  <a:gd name="T17" fmla="*/ 20 h 52"/>
                  <a:gd name="T18" fmla="*/ 19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3 w 43"/>
                  <a:gd name="T25" fmla="*/ 7 h 52"/>
                  <a:gd name="T26" fmla="*/ 5 w 43"/>
                  <a:gd name="T27" fmla="*/ 4 h 52"/>
                  <a:gd name="T28" fmla="*/ 20 w 43"/>
                  <a:gd name="T29" fmla="*/ 0 h 52"/>
                  <a:gd name="T30" fmla="*/ 39 w 43"/>
                  <a:gd name="T31" fmla="*/ 21 h 52"/>
                  <a:gd name="T32" fmla="*/ 39 w 43"/>
                  <a:gd name="T33" fmla="*/ 39 h 52"/>
                  <a:gd name="T34" fmla="*/ 41 w 43"/>
                  <a:gd name="T35" fmla="*/ 45 h 52"/>
                  <a:gd name="T36" fmla="*/ 43 w 43"/>
                  <a:gd name="T37" fmla="*/ 48 h 52"/>
                  <a:gd name="T38" fmla="*/ 39 w 43"/>
                  <a:gd name="T39" fmla="*/ 52 h 52"/>
                  <a:gd name="T40" fmla="*/ 30 w 43"/>
                  <a:gd name="T41" fmla="*/ 29 h 52"/>
                  <a:gd name="T42" fmla="*/ 19 w 43"/>
                  <a:gd name="T43" fmla="*/ 29 h 52"/>
                  <a:gd name="T44" fmla="*/ 9 w 43"/>
                  <a:gd name="T45" fmla="*/ 37 h 52"/>
                  <a:gd name="T46" fmla="*/ 9 w 43"/>
                  <a:gd name="T47" fmla="*/ 38 h 52"/>
                  <a:gd name="T48" fmla="*/ 19 w 43"/>
                  <a:gd name="T49" fmla="*/ 45 h 52"/>
                  <a:gd name="T50" fmla="*/ 30 w 43"/>
                  <a:gd name="T51" fmla="*/ 35 h 52"/>
                  <a:gd name="T52" fmla="*/ 30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8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19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9" y="7"/>
                      <a:pt x="39" y="21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33" name="Freeform 12"/>
              <p:cNvSpPr>
                <a:spLocks/>
              </p:cNvSpPr>
              <p:nvPr/>
            </p:nvSpPr>
            <p:spPr bwMode="auto">
              <a:xfrm>
                <a:off x="743" y="296"/>
                <a:ext cx="65" cy="77"/>
              </a:xfrm>
              <a:custGeom>
                <a:avLst/>
                <a:gdLst>
                  <a:gd name="T0" fmla="*/ 40 w 44"/>
                  <a:gd name="T1" fmla="*/ 0 h 52"/>
                  <a:gd name="T2" fmla="*/ 44 w 44"/>
                  <a:gd name="T3" fmla="*/ 4 h 52"/>
                  <a:gd name="T4" fmla="*/ 44 w 44"/>
                  <a:gd name="T5" fmla="*/ 47 h 52"/>
                  <a:gd name="T6" fmla="*/ 40 w 44"/>
                  <a:gd name="T7" fmla="*/ 52 h 52"/>
                  <a:gd name="T8" fmla="*/ 35 w 44"/>
                  <a:gd name="T9" fmla="*/ 47 h 52"/>
                  <a:gd name="T10" fmla="*/ 35 w 44"/>
                  <a:gd name="T11" fmla="*/ 8 h 52"/>
                  <a:gd name="T12" fmla="*/ 16 w 44"/>
                  <a:gd name="T13" fmla="*/ 8 h 52"/>
                  <a:gd name="T14" fmla="*/ 16 w 44"/>
                  <a:gd name="T15" fmla="*/ 17 h 52"/>
                  <a:gd name="T16" fmla="*/ 12 w 44"/>
                  <a:gd name="T17" fmla="*/ 45 h 52"/>
                  <a:gd name="T18" fmla="*/ 5 w 44"/>
                  <a:gd name="T19" fmla="*/ 51 h 52"/>
                  <a:gd name="T20" fmla="*/ 0 w 44"/>
                  <a:gd name="T21" fmla="*/ 47 h 52"/>
                  <a:gd name="T22" fmla="*/ 5 w 44"/>
                  <a:gd name="T23" fmla="*/ 38 h 52"/>
                  <a:gd name="T24" fmla="*/ 7 w 44"/>
                  <a:gd name="T25" fmla="*/ 16 h 52"/>
                  <a:gd name="T26" fmla="*/ 7 w 44"/>
                  <a:gd name="T27" fmla="*/ 4 h 52"/>
                  <a:gd name="T28" fmla="*/ 12 w 44"/>
                  <a:gd name="T29" fmla="*/ 0 h 52"/>
                  <a:gd name="T30" fmla="*/ 40 w 44"/>
                  <a:gd name="T3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" h="52">
                    <a:moveTo>
                      <a:pt x="40" y="0"/>
                    </a:moveTo>
                    <a:cubicBezTo>
                      <a:pt x="42" y="0"/>
                      <a:pt x="44" y="2"/>
                      <a:pt x="44" y="4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50"/>
                      <a:pt x="42" y="52"/>
                      <a:pt x="40" y="52"/>
                    </a:cubicBezTo>
                    <a:cubicBezTo>
                      <a:pt x="37" y="52"/>
                      <a:pt x="35" y="50"/>
                      <a:pt x="35" y="4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28"/>
                      <a:pt x="15" y="38"/>
                      <a:pt x="12" y="45"/>
                    </a:cubicBezTo>
                    <a:cubicBezTo>
                      <a:pt x="9" y="50"/>
                      <a:pt x="7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4"/>
                      <a:pt x="3" y="43"/>
                      <a:pt x="5" y="38"/>
                    </a:cubicBezTo>
                    <a:cubicBezTo>
                      <a:pt x="7" y="32"/>
                      <a:pt x="7" y="25"/>
                      <a:pt x="7" y="1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2" y="0"/>
                    </a:cubicBezTo>
                    <a:lnTo>
                      <a:pt x="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34" name="Freeform 13"/>
              <p:cNvSpPr>
                <a:spLocks noEditPoints="1"/>
              </p:cNvSpPr>
              <p:nvPr/>
            </p:nvSpPr>
            <p:spPr bwMode="auto">
              <a:xfrm>
                <a:off x="830" y="296"/>
                <a:ext cx="52" cy="75"/>
              </a:xfrm>
              <a:custGeom>
                <a:avLst/>
                <a:gdLst>
                  <a:gd name="T0" fmla="*/ 0 w 36"/>
                  <a:gd name="T1" fmla="*/ 4 h 51"/>
                  <a:gd name="T2" fmla="*/ 4 w 36"/>
                  <a:gd name="T3" fmla="*/ 0 h 51"/>
                  <a:gd name="T4" fmla="*/ 9 w 36"/>
                  <a:gd name="T5" fmla="*/ 4 h 51"/>
                  <a:gd name="T6" fmla="*/ 9 w 36"/>
                  <a:gd name="T7" fmla="*/ 20 h 51"/>
                  <a:gd name="T8" fmla="*/ 18 w 36"/>
                  <a:gd name="T9" fmla="*/ 20 h 51"/>
                  <a:gd name="T10" fmla="*/ 36 w 36"/>
                  <a:gd name="T11" fmla="*/ 34 h 51"/>
                  <a:gd name="T12" fmla="*/ 36 w 36"/>
                  <a:gd name="T13" fmla="*/ 37 h 51"/>
                  <a:gd name="T14" fmla="*/ 20 w 36"/>
                  <a:gd name="T15" fmla="*/ 51 h 51"/>
                  <a:gd name="T16" fmla="*/ 4 w 36"/>
                  <a:gd name="T17" fmla="*/ 51 h 51"/>
                  <a:gd name="T18" fmla="*/ 0 w 36"/>
                  <a:gd name="T19" fmla="*/ 46 h 51"/>
                  <a:gd name="T20" fmla="*/ 0 w 36"/>
                  <a:gd name="T21" fmla="*/ 4 h 51"/>
                  <a:gd name="T22" fmla="*/ 9 w 36"/>
                  <a:gd name="T23" fmla="*/ 43 h 51"/>
                  <a:gd name="T24" fmla="*/ 19 w 36"/>
                  <a:gd name="T25" fmla="*/ 43 h 51"/>
                  <a:gd name="T26" fmla="*/ 27 w 36"/>
                  <a:gd name="T27" fmla="*/ 36 h 51"/>
                  <a:gd name="T28" fmla="*/ 27 w 36"/>
                  <a:gd name="T29" fmla="*/ 34 h 51"/>
                  <a:gd name="T30" fmla="*/ 18 w 36"/>
                  <a:gd name="T31" fmla="*/ 28 h 51"/>
                  <a:gd name="T32" fmla="*/ 9 w 36"/>
                  <a:gd name="T33" fmla="*/ 28 h 51"/>
                  <a:gd name="T34" fmla="*/ 9 w 36"/>
                  <a:gd name="T35" fmla="*/ 4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6" h="51">
                    <a:moveTo>
                      <a:pt x="0" y="4"/>
                    </a:move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30" y="20"/>
                      <a:pt x="36" y="26"/>
                      <a:pt x="36" y="34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45"/>
                      <a:pt x="31" y="51"/>
                      <a:pt x="20" y="51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6"/>
                    </a:cubicBezTo>
                    <a:lnTo>
                      <a:pt x="0" y="4"/>
                    </a:lnTo>
                    <a:close/>
                    <a:moveTo>
                      <a:pt x="9" y="43"/>
                    </a:moveTo>
                    <a:cubicBezTo>
                      <a:pt x="19" y="43"/>
                      <a:pt x="19" y="43"/>
                      <a:pt x="19" y="43"/>
                    </a:cubicBezTo>
                    <a:cubicBezTo>
                      <a:pt x="26" y="43"/>
                      <a:pt x="27" y="40"/>
                      <a:pt x="27" y="36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7" y="30"/>
                      <a:pt x="24" y="28"/>
                      <a:pt x="18" y="28"/>
                    </a:cubicBezTo>
                    <a:cubicBezTo>
                      <a:pt x="9" y="28"/>
                      <a:pt x="9" y="28"/>
                      <a:pt x="9" y="28"/>
                    </a:cubicBezTo>
                    <a:lnTo>
                      <a:pt x="9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35" name="Freeform 14"/>
              <p:cNvSpPr>
                <a:spLocks/>
              </p:cNvSpPr>
              <p:nvPr/>
            </p:nvSpPr>
            <p:spPr bwMode="auto">
              <a:xfrm>
                <a:off x="901" y="294"/>
                <a:ext cx="56" cy="77"/>
              </a:xfrm>
              <a:custGeom>
                <a:avLst/>
                <a:gdLst>
                  <a:gd name="T0" fmla="*/ 38 w 38"/>
                  <a:gd name="T1" fmla="*/ 48 h 52"/>
                  <a:gd name="T2" fmla="*/ 33 w 38"/>
                  <a:gd name="T3" fmla="*/ 52 h 52"/>
                  <a:gd name="T4" fmla="*/ 29 w 38"/>
                  <a:gd name="T5" fmla="*/ 48 h 52"/>
                  <a:gd name="T6" fmla="*/ 29 w 38"/>
                  <a:gd name="T7" fmla="*/ 29 h 52"/>
                  <a:gd name="T8" fmla="*/ 9 w 38"/>
                  <a:gd name="T9" fmla="*/ 29 h 52"/>
                  <a:gd name="T10" fmla="*/ 9 w 38"/>
                  <a:gd name="T11" fmla="*/ 48 h 52"/>
                  <a:gd name="T12" fmla="*/ 5 w 38"/>
                  <a:gd name="T13" fmla="*/ 52 h 52"/>
                  <a:gd name="T14" fmla="*/ 0 w 38"/>
                  <a:gd name="T15" fmla="*/ 48 h 52"/>
                  <a:gd name="T16" fmla="*/ 0 w 38"/>
                  <a:gd name="T17" fmla="*/ 5 h 52"/>
                  <a:gd name="T18" fmla="*/ 5 w 38"/>
                  <a:gd name="T19" fmla="*/ 0 h 52"/>
                  <a:gd name="T20" fmla="*/ 9 w 38"/>
                  <a:gd name="T21" fmla="*/ 5 h 52"/>
                  <a:gd name="T22" fmla="*/ 9 w 38"/>
                  <a:gd name="T23" fmla="*/ 21 h 52"/>
                  <a:gd name="T24" fmla="*/ 29 w 38"/>
                  <a:gd name="T25" fmla="*/ 21 h 52"/>
                  <a:gd name="T26" fmla="*/ 29 w 38"/>
                  <a:gd name="T27" fmla="*/ 5 h 52"/>
                  <a:gd name="T28" fmla="*/ 33 w 38"/>
                  <a:gd name="T29" fmla="*/ 0 h 52"/>
                  <a:gd name="T30" fmla="*/ 38 w 38"/>
                  <a:gd name="T31" fmla="*/ 5 h 52"/>
                  <a:gd name="T32" fmla="*/ 38 w 38"/>
                  <a:gd name="T33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2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5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36" name="Freeform 15"/>
              <p:cNvSpPr>
                <a:spLocks noEditPoints="1"/>
              </p:cNvSpPr>
              <p:nvPr/>
            </p:nvSpPr>
            <p:spPr bwMode="auto">
              <a:xfrm>
                <a:off x="973" y="294"/>
                <a:ext cx="63" cy="77"/>
              </a:xfrm>
              <a:custGeom>
                <a:avLst/>
                <a:gdLst>
                  <a:gd name="T0" fmla="*/ 39 w 43"/>
                  <a:gd name="T1" fmla="*/ 52 h 52"/>
                  <a:gd name="T2" fmla="*/ 34 w 43"/>
                  <a:gd name="T3" fmla="*/ 50 h 52"/>
                  <a:gd name="T4" fmla="*/ 32 w 43"/>
                  <a:gd name="T5" fmla="*/ 47 h 52"/>
                  <a:gd name="T6" fmla="*/ 18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9 w 43"/>
                  <a:gd name="T13" fmla="*/ 22 h 52"/>
                  <a:gd name="T14" fmla="*/ 30 w 43"/>
                  <a:gd name="T15" fmla="*/ 22 h 52"/>
                  <a:gd name="T16" fmla="*/ 30 w 43"/>
                  <a:gd name="T17" fmla="*/ 20 h 52"/>
                  <a:gd name="T18" fmla="*/ 20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4 w 43"/>
                  <a:gd name="T25" fmla="*/ 7 h 52"/>
                  <a:gd name="T26" fmla="*/ 6 w 43"/>
                  <a:gd name="T27" fmla="*/ 4 h 52"/>
                  <a:gd name="T28" fmla="*/ 20 w 43"/>
                  <a:gd name="T29" fmla="*/ 0 h 52"/>
                  <a:gd name="T30" fmla="*/ 39 w 43"/>
                  <a:gd name="T31" fmla="*/ 21 h 52"/>
                  <a:gd name="T32" fmla="*/ 39 w 43"/>
                  <a:gd name="T33" fmla="*/ 39 h 52"/>
                  <a:gd name="T34" fmla="*/ 42 w 43"/>
                  <a:gd name="T35" fmla="*/ 45 h 52"/>
                  <a:gd name="T36" fmla="*/ 43 w 43"/>
                  <a:gd name="T37" fmla="*/ 48 h 52"/>
                  <a:gd name="T38" fmla="*/ 39 w 43"/>
                  <a:gd name="T39" fmla="*/ 52 h 52"/>
                  <a:gd name="T40" fmla="*/ 30 w 43"/>
                  <a:gd name="T41" fmla="*/ 29 h 52"/>
                  <a:gd name="T42" fmla="*/ 19 w 43"/>
                  <a:gd name="T43" fmla="*/ 29 h 52"/>
                  <a:gd name="T44" fmla="*/ 9 w 43"/>
                  <a:gd name="T45" fmla="*/ 37 h 52"/>
                  <a:gd name="T46" fmla="*/ 9 w 43"/>
                  <a:gd name="T47" fmla="*/ 38 h 52"/>
                  <a:gd name="T48" fmla="*/ 19 w 43"/>
                  <a:gd name="T49" fmla="*/ 45 h 52"/>
                  <a:gd name="T50" fmla="*/ 30 w 43"/>
                  <a:gd name="T51" fmla="*/ 35 h 52"/>
                  <a:gd name="T52" fmla="*/ 30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6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5" y="0"/>
                      <a:pt x="39" y="7"/>
                      <a:pt x="39" y="21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2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37" name="Freeform 16"/>
              <p:cNvSpPr>
                <a:spLocks noEditPoints="1"/>
              </p:cNvSpPr>
              <p:nvPr/>
            </p:nvSpPr>
            <p:spPr bwMode="auto">
              <a:xfrm>
                <a:off x="1050" y="296"/>
                <a:ext cx="52" cy="75"/>
              </a:xfrm>
              <a:custGeom>
                <a:avLst/>
                <a:gdLst>
                  <a:gd name="T0" fmla="*/ 36 w 36"/>
                  <a:gd name="T1" fmla="*/ 47 h 51"/>
                  <a:gd name="T2" fmla="*/ 31 w 36"/>
                  <a:gd name="T3" fmla="*/ 51 h 51"/>
                  <a:gd name="T4" fmla="*/ 27 w 36"/>
                  <a:gd name="T5" fmla="*/ 47 h 51"/>
                  <a:gd name="T6" fmla="*/ 27 w 36"/>
                  <a:gd name="T7" fmla="*/ 30 h 51"/>
                  <a:gd name="T8" fmla="*/ 19 w 36"/>
                  <a:gd name="T9" fmla="*/ 30 h 51"/>
                  <a:gd name="T10" fmla="*/ 9 w 36"/>
                  <a:gd name="T11" fmla="*/ 49 h 51"/>
                  <a:gd name="T12" fmla="*/ 5 w 36"/>
                  <a:gd name="T13" fmla="*/ 51 h 51"/>
                  <a:gd name="T14" fmla="*/ 0 w 36"/>
                  <a:gd name="T15" fmla="*/ 47 h 51"/>
                  <a:gd name="T16" fmla="*/ 1 w 36"/>
                  <a:gd name="T17" fmla="*/ 44 h 51"/>
                  <a:gd name="T18" fmla="*/ 10 w 36"/>
                  <a:gd name="T19" fmla="*/ 29 h 51"/>
                  <a:gd name="T20" fmla="*/ 1 w 36"/>
                  <a:gd name="T21" fmla="*/ 16 h 51"/>
                  <a:gd name="T22" fmla="*/ 1 w 36"/>
                  <a:gd name="T23" fmla="*/ 13 h 51"/>
                  <a:gd name="T24" fmla="*/ 18 w 36"/>
                  <a:gd name="T25" fmla="*/ 0 h 51"/>
                  <a:gd name="T26" fmla="*/ 31 w 36"/>
                  <a:gd name="T27" fmla="*/ 0 h 51"/>
                  <a:gd name="T28" fmla="*/ 36 w 36"/>
                  <a:gd name="T29" fmla="*/ 4 h 51"/>
                  <a:gd name="T30" fmla="*/ 36 w 36"/>
                  <a:gd name="T31" fmla="*/ 47 h 51"/>
                  <a:gd name="T32" fmla="*/ 27 w 36"/>
                  <a:gd name="T33" fmla="*/ 23 h 51"/>
                  <a:gd name="T34" fmla="*/ 27 w 36"/>
                  <a:gd name="T35" fmla="*/ 7 h 51"/>
                  <a:gd name="T36" fmla="*/ 18 w 36"/>
                  <a:gd name="T37" fmla="*/ 7 h 51"/>
                  <a:gd name="T38" fmla="*/ 10 w 36"/>
                  <a:gd name="T39" fmla="*/ 14 h 51"/>
                  <a:gd name="T40" fmla="*/ 10 w 36"/>
                  <a:gd name="T41" fmla="*/ 17 h 51"/>
                  <a:gd name="T42" fmla="*/ 18 w 36"/>
                  <a:gd name="T43" fmla="*/ 23 h 51"/>
                  <a:gd name="T44" fmla="*/ 27 w 36"/>
                  <a:gd name="T45" fmla="*/ 2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51">
                    <a:moveTo>
                      <a:pt x="36" y="47"/>
                    </a:moveTo>
                    <a:cubicBezTo>
                      <a:pt x="36" y="49"/>
                      <a:pt x="34" y="51"/>
                      <a:pt x="31" y="51"/>
                    </a:cubicBezTo>
                    <a:cubicBezTo>
                      <a:pt x="29" y="51"/>
                      <a:pt x="27" y="49"/>
                      <a:pt x="27" y="47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6"/>
                      <a:pt x="12" y="43"/>
                      <a:pt x="9" y="49"/>
                    </a:cubicBezTo>
                    <a:cubicBezTo>
                      <a:pt x="8" y="51"/>
                      <a:pt x="6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6"/>
                      <a:pt x="1" y="46"/>
                      <a:pt x="1" y="44"/>
                    </a:cubicBezTo>
                    <a:cubicBezTo>
                      <a:pt x="4" y="39"/>
                      <a:pt x="7" y="34"/>
                      <a:pt x="10" y="29"/>
                    </a:cubicBezTo>
                    <a:cubicBezTo>
                      <a:pt x="4" y="27"/>
                      <a:pt x="1" y="22"/>
                      <a:pt x="1" y="16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6"/>
                      <a:pt x="6" y="0"/>
                      <a:pt x="1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4" y="0"/>
                      <a:pt x="36" y="2"/>
                      <a:pt x="36" y="4"/>
                    </a:cubicBezTo>
                    <a:lnTo>
                      <a:pt x="36" y="47"/>
                    </a:lnTo>
                    <a:close/>
                    <a:moveTo>
                      <a:pt x="27" y="23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1" y="7"/>
                      <a:pt x="10" y="11"/>
                      <a:pt x="10" y="14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20"/>
                      <a:pt x="12" y="23"/>
                      <a:pt x="18" y="23"/>
                    </a:cubicBezTo>
                    <a:lnTo>
                      <a:pt x="2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38" name="Freeform 17"/>
              <p:cNvSpPr>
                <a:spLocks/>
              </p:cNvSpPr>
              <p:nvPr/>
            </p:nvSpPr>
            <p:spPr bwMode="auto">
              <a:xfrm>
                <a:off x="174" y="477"/>
                <a:ext cx="59" cy="77"/>
              </a:xfrm>
              <a:custGeom>
                <a:avLst/>
                <a:gdLst>
                  <a:gd name="T0" fmla="*/ 37 w 40"/>
                  <a:gd name="T1" fmla="*/ 0 h 52"/>
                  <a:gd name="T2" fmla="*/ 40 w 40"/>
                  <a:gd name="T3" fmla="*/ 4 h 52"/>
                  <a:gd name="T4" fmla="*/ 37 w 40"/>
                  <a:gd name="T5" fmla="*/ 7 h 52"/>
                  <a:gd name="T6" fmla="*/ 25 w 40"/>
                  <a:gd name="T7" fmla="*/ 7 h 52"/>
                  <a:gd name="T8" fmla="*/ 25 w 40"/>
                  <a:gd name="T9" fmla="*/ 47 h 52"/>
                  <a:gd name="T10" fmla="*/ 20 w 40"/>
                  <a:gd name="T11" fmla="*/ 52 h 52"/>
                  <a:gd name="T12" fmla="*/ 16 w 40"/>
                  <a:gd name="T13" fmla="*/ 47 h 52"/>
                  <a:gd name="T14" fmla="*/ 16 w 40"/>
                  <a:gd name="T15" fmla="*/ 7 h 52"/>
                  <a:gd name="T16" fmla="*/ 4 w 40"/>
                  <a:gd name="T17" fmla="*/ 7 h 52"/>
                  <a:gd name="T18" fmla="*/ 0 w 40"/>
                  <a:gd name="T19" fmla="*/ 4 h 52"/>
                  <a:gd name="T20" fmla="*/ 4 w 40"/>
                  <a:gd name="T21" fmla="*/ 0 h 52"/>
                  <a:gd name="T22" fmla="*/ 37 w 40"/>
                  <a:gd name="T2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52">
                    <a:moveTo>
                      <a:pt x="37" y="0"/>
                    </a:moveTo>
                    <a:cubicBezTo>
                      <a:pt x="39" y="0"/>
                      <a:pt x="40" y="2"/>
                      <a:pt x="40" y="4"/>
                    </a:cubicBezTo>
                    <a:cubicBezTo>
                      <a:pt x="40" y="6"/>
                      <a:pt x="39" y="7"/>
                      <a:pt x="37" y="7"/>
                    </a:cubicBezTo>
                    <a:cubicBezTo>
                      <a:pt x="25" y="7"/>
                      <a:pt x="25" y="7"/>
                      <a:pt x="25" y="7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5" y="50"/>
                      <a:pt x="22" y="52"/>
                      <a:pt x="20" y="52"/>
                    </a:cubicBezTo>
                    <a:cubicBezTo>
                      <a:pt x="18" y="52"/>
                      <a:pt x="16" y="50"/>
                      <a:pt x="16" y="47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2" y="7"/>
                      <a:pt x="0" y="6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39" name="Freeform 18"/>
              <p:cNvSpPr>
                <a:spLocks noEditPoints="1"/>
              </p:cNvSpPr>
              <p:nvPr/>
            </p:nvSpPr>
            <p:spPr bwMode="auto">
              <a:xfrm>
                <a:off x="243" y="476"/>
                <a:ext cx="57" cy="76"/>
              </a:xfrm>
              <a:custGeom>
                <a:avLst/>
                <a:gdLst>
                  <a:gd name="T0" fmla="*/ 36 w 39"/>
                  <a:gd name="T1" fmla="*/ 29 h 52"/>
                  <a:gd name="T2" fmla="*/ 8 w 39"/>
                  <a:gd name="T3" fmla="*/ 29 h 52"/>
                  <a:gd name="T4" fmla="*/ 8 w 39"/>
                  <a:gd name="T5" fmla="*/ 32 h 52"/>
                  <a:gd name="T6" fmla="*/ 20 w 39"/>
                  <a:gd name="T7" fmla="*/ 45 h 52"/>
                  <a:gd name="T8" fmla="*/ 32 w 39"/>
                  <a:gd name="T9" fmla="*/ 42 h 52"/>
                  <a:gd name="T10" fmla="*/ 37 w 39"/>
                  <a:gd name="T11" fmla="*/ 44 h 52"/>
                  <a:gd name="T12" fmla="*/ 35 w 39"/>
                  <a:gd name="T13" fmla="*/ 49 h 52"/>
                  <a:gd name="T14" fmla="*/ 19 w 39"/>
                  <a:gd name="T15" fmla="*/ 52 h 52"/>
                  <a:gd name="T16" fmla="*/ 0 w 39"/>
                  <a:gd name="T17" fmla="*/ 31 h 52"/>
                  <a:gd name="T18" fmla="*/ 0 w 39"/>
                  <a:gd name="T19" fmla="*/ 22 h 52"/>
                  <a:gd name="T20" fmla="*/ 19 w 39"/>
                  <a:gd name="T21" fmla="*/ 0 h 52"/>
                  <a:gd name="T22" fmla="*/ 39 w 39"/>
                  <a:gd name="T23" fmla="*/ 21 h 52"/>
                  <a:gd name="T24" fmla="*/ 39 w 39"/>
                  <a:gd name="T25" fmla="*/ 25 h 52"/>
                  <a:gd name="T26" fmla="*/ 36 w 39"/>
                  <a:gd name="T27" fmla="*/ 29 h 52"/>
                  <a:gd name="T28" fmla="*/ 31 w 39"/>
                  <a:gd name="T29" fmla="*/ 20 h 52"/>
                  <a:gd name="T30" fmla="*/ 20 w 39"/>
                  <a:gd name="T31" fmla="*/ 7 h 52"/>
                  <a:gd name="T32" fmla="*/ 8 w 39"/>
                  <a:gd name="T33" fmla="*/ 20 h 52"/>
                  <a:gd name="T34" fmla="*/ 8 w 39"/>
                  <a:gd name="T35" fmla="*/ 22 h 52"/>
                  <a:gd name="T36" fmla="*/ 31 w 39"/>
                  <a:gd name="T37" fmla="*/ 22 h 52"/>
                  <a:gd name="T38" fmla="*/ 31 w 39"/>
                  <a:gd name="T39" fmla="*/ 2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9" h="52">
                    <a:moveTo>
                      <a:pt x="36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0"/>
                      <a:pt x="12" y="45"/>
                      <a:pt x="20" y="45"/>
                    </a:cubicBezTo>
                    <a:cubicBezTo>
                      <a:pt x="25" y="45"/>
                      <a:pt x="29" y="44"/>
                      <a:pt x="32" y="42"/>
                    </a:cubicBezTo>
                    <a:cubicBezTo>
                      <a:pt x="34" y="41"/>
                      <a:pt x="36" y="42"/>
                      <a:pt x="37" y="44"/>
                    </a:cubicBezTo>
                    <a:cubicBezTo>
                      <a:pt x="38" y="46"/>
                      <a:pt x="37" y="48"/>
                      <a:pt x="35" y="49"/>
                    </a:cubicBezTo>
                    <a:cubicBezTo>
                      <a:pt x="31" y="51"/>
                      <a:pt x="25" y="52"/>
                      <a:pt x="19" y="52"/>
                    </a:cubicBezTo>
                    <a:cubicBezTo>
                      <a:pt x="5" y="52"/>
                      <a:pt x="0" y="42"/>
                      <a:pt x="0" y="3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5" y="0"/>
                      <a:pt x="19" y="0"/>
                    </a:cubicBezTo>
                    <a:cubicBezTo>
                      <a:pt x="34" y="0"/>
                      <a:pt x="39" y="10"/>
                      <a:pt x="39" y="21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8"/>
                      <a:pt x="38" y="29"/>
                      <a:pt x="36" y="29"/>
                    </a:cubicBezTo>
                    <a:close/>
                    <a:moveTo>
                      <a:pt x="31" y="20"/>
                    </a:moveTo>
                    <a:cubicBezTo>
                      <a:pt x="31" y="12"/>
                      <a:pt x="28" y="7"/>
                      <a:pt x="20" y="7"/>
                    </a:cubicBezTo>
                    <a:cubicBezTo>
                      <a:pt x="12" y="7"/>
                      <a:pt x="8" y="13"/>
                      <a:pt x="8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31" y="22"/>
                      <a:pt x="31" y="22"/>
                      <a:pt x="31" y="22"/>
                    </a:cubicBezTo>
                    <a:lnTo>
                      <a:pt x="31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0" name="Freeform 19"/>
              <p:cNvSpPr>
                <a:spLocks/>
              </p:cNvSpPr>
              <p:nvPr/>
            </p:nvSpPr>
            <p:spPr bwMode="auto">
              <a:xfrm>
                <a:off x="310" y="476"/>
                <a:ext cx="59" cy="76"/>
              </a:xfrm>
              <a:custGeom>
                <a:avLst/>
                <a:gdLst>
                  <a:gd name="T0" fmla="*/ 35 w 40"/>
                  <a:gd name="T1" fmla="*/ 52 h 52"/>
                  <a:gd name="T2" fmla="*/ 32 w 40"/>
                  <a:gd name="T3" fmla="*/ 50 h 52"/>
                  <a:gd name="T4" fmla="*/ 20 w 40"/>
                  <a:gd name="T5" fmla="*/ 32 h 52"/>
                  <a:gd name="T6" fmla="*/ 8 w 40"/>
                  <a:gd name="T7" fmla="*/ 50 h 52"/>
                  <a:gd name="T8" fmla="*/ 5 w 40"/>
                  <a:gd name="T9" fmla="*/ 52 h 52"/>
                  <a:gd name="T10" fmla="*/ 0 w 40"/>
                  <a:gd name="T11" fmla="*/ 48 h 52"/>
                  <a:gd name="T12" fmla="*/ 1 w 40"/>
                  <a:gd name="T13" fmla="*/ 46 h 52"/>
                  <a:gd name="T14" fmla="*/ 15 w 40"/>
                  <a:gd name="T15" fmla="*/ 26 h 52"/>
                  <a:gd name="T16" fmla="*/ 2 w 40"/>
                  <a:gd name="T17" fmla="*/ 7 h 52"/>
                  <a:gd name="T18" fmla="*/ 2 w 40"/>
                  <a:gd name="T19" fmla="*/ 5 h 52"/>
                  <a:gd name="T20" fmla="*/ 6 w 40"/>
                  <a:gd name="T21" fmla="*/ 0 h 52"/>
                  <a:gd name="T22" fmla="*/ 10 w 40"/>
                  <a:gd name="T23" fmla="*/ 3 h 52"/>
                  <a:gd name="T24" fmla="*/ 20 w 40"/>
                  <a:gd name="T25" fmla="*/ 19 h 52"/>
                  <a:gd name="T26" fmla="*/ 31 w 40"/>
                  <a:gd name="T27" fmla="*/ 3 h 52"/>
                  <a:gd name="T28" fmla="*/ 34 w 40"/>
                  <a:gd name="T29" fmla="*/ 0 h 52"/>
                  <a:gd name="T30" fmla="*/ 39 w 40"/>
                  <a:gd name="T31" fmla="*/ 4 h 52"/>
                  <a:gd name="T32" fmla="*/ 38 w 40"/>
                  <a:gd name="T33" fmla="*/ 6 h 52"/>
                  <a:gd name="T34" fmla="*/ 26 w 40"/>
                  <a:gd name="T35" fmla="*/ 25 h 52"/>
                  <a:gd name="T36" fmla="*/ 40 w 40"/>
                  <a:gd name="T37" fmla="*/ 46 h 52"/>
                  <a:gd name="T38" fmla="*/ 40 w 40"/>
                  <a:gd name="T39" fmla="*/ 48 h 52"/>
                  <a:gd name="T40" fmla="*/ 35 w 40"/>
                  <a:gd name="T41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0" h="52">
                    <a:moveTo>
                      <a:pt x="35" y="52"/>
                    </a:moveTo>
                    <a:cubicBezTo>
                      <a:pt x="34" y="52"/>
                      <a:pt x="32" y="52"/>
                      <a:pt x="32" y="50"/>
                    </a:cubicBezTo>
                    <a:cubicBezTo>
                      <a:pt x="28" y="44"/>
                      <a:pt x="25" y="39"/>
                      <a:pt x="20" y="32"/>
                    </a:cubicBezTo>
                    <a:cubicBezTo>
                      <a:pt x="16" y="38"/>
                      <a:pt x="11" y="44"/>
                      <a:pt x="8" y="50"/>
                    </a:cubicBezTo>
                    <a:cubicBezTo>
                      <a:pt x="7" y="52"/>
                      <a:pt x="6" y="52"/>
                      <a:pt x="5" y="52"/>
                    </a:cubicBezTo>
                    <a:cubicBezTo>
                      <a:pt x="2" y="52"/>
                      <a:pt x="0" y="51"/>
                      <a:pt x="0" y="48"/>
                    </a:cubicBezTo>
                    <a:cubicBezTo>
                      <a:pt x="0" y="48"/>
                      <a:pt x="0" y="47"/>
                      <a:pt x="1" y="46"/>
                    </a:cubicBezTo>
                    <a:cubicBezTo>
                      <a:pt x="5" y="39"/>
                      <a:pt x="10" y="32"/>
                      <a:pt x="15" y="26"/>
                    </a:cubicBezTo>
                    <a:cubicBezTo>
                      <a:pt x="10" y="20"/>
                      <a:pt x="6" y="13"/>
                      <a:pt x="2" y="7"/>
                    </a:cubicBezTo>
                    <a:cubicBezTo>
                      <a:pt x="2" y="6"/>
                      <a:pt x="2" y="5"/>
                      <a:pt x="2" y="5"/>
                    </a:cubicBezTo>
                    <a:cubicBezTo>
                      <a:pt x="2" y="2"/>
                      <a:pt x="4" y="0"/>
                      <a:pt x="6" y="0"/>
                    </a:cubicBezTo>
                    <a:cubicBezTo>
                      <a:pt x="8" y="0"/>
                      <a:pt x="9" y="1"/>
                      <a:pt x="10" y="3"/>
                    </a:cubicBezTo>
                    <a:cubicBezTo>
                      <a:pt x="13" y="8"/>
                      <a:pt x="16" y="14"/>
                      <a:pt x="20" y="19"/>
                    </a:cubicBezTo>
                    <a:cubicBezTo>
                      <a:pt x="24" y="13"/>
                      <a:pt x="28" y="8"/>
                      <a:pt x="31" y="3"/>
                    </a:cubicBezTo>
                    <a:cubicBezTo>
                      <a:pt x="31" y="1"/>
                      <a:pt x="33" y="0"/>
                      <a:pt x="34" y="0"/>
                    </a:cubicBezTo>
                    <a:cubicBezTo>
                      <a:pt x="36" y="0"/>
                      <a:pt x="39" y="2"/>
                      <a:pt x="39" y="4"/>
                    </a:cubicBezTo>
                    <a:cubicBezTo>
                      <a:pt x="39" y="5"/>
                      <a:pt x="38" y="6"/>
                      <a:pt x="38" y="6"/>
                    </a:cubicBezTo>
                    <a:cubicBezTo>
                      <a:pt x="35" y="13"/>
                      <a:pt x="30" y="19"/>
                      <a:pt x="26" y="25"/>
                    </a:cubicBezTo>
                    <a:cubicBezTo>
                      <a:pt x="31" y="33"/>
                      <a:pt x="36" y="39"/>
                      <a:pt x="40" y="46"/>
                    </a:cubicBezTo>
                    <a:cubicBezTo>
                      <a:pt x="40" y="47"/>
                      <a:pt x="40" y="47"/>
                      <a:pt x="40" y="48"/>
                    </a:cubicBezTo>
                    <a:cubicBezTo>
                      <a:pt x="40" y="50"/>
                      <a:pt x="38" y="52"/>
                      <a:pt x="35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1" name="Freeform 20"/>
              <p:cNvSpPr>
                <a:spLocks/>
              </p:cNvSpPr>
              <p:nvPr/>
            </p:nvSpPr>
            <p:spPr bwMode="auto">
              <a:xfrm>
                <a:off x="384" y="476"/>
                <a:ext cx="54" cy="76"/>
              </a:xfrm>
              <a:custGeom>
                <a:avLst/>
                <a:gdLst>
                  <a:gd name="T0" fmla="*/ 37 w 37"/>
                  <a:gd name="T1" fmla="*/ 48 h 52"/>
                  <a:gd name="T2" fmla="*/ 33 w 37"/>
                  <a:gd name="T3" fmla="*/ 52 h 52"/>
                  <a:gd name="T4" fmla="*/ 28 w 37"/>
                  <a:gd name="T5" fmla="*/ 48 h 52"/>
                  <a:gd name="T6" fmla="*/ 28 w 37"/>
                  <a:gd name="T7" fmla="*/ 29 h 52"/>
                  <a:gd name="T8" fmla="*/ 8 w 37"/>
                  <a:gd name="T9" fmla="*/ 29 h 52"/>
                  <a:gd name="T10" fmla="*/ 8 w 37"/>
                  <a:gd name="T11" fmla="*/ 48 h 52"/>
                  <a:gd name="T12" fmla="*/ 4 w 37"/>
                  <a:gd name="T13" fmla="*/ 52 h 52"/>
                  <a:gd name="T14" fmla="*/ 0 w 37"/>
                  <a:gd name="T15" fmla="*/ 48 h 52"/>
                  <a:gd name="T16" fmla="*/ 0 w 37"/>
                  <a:gd name="T17" fmla="*/ 5 h 52"/>
                  <a:gd name="T18" fmla="*/ 4 w 37"/>
                  <a:gd name="T19" fmla="*/ 0 h 52"/>
                  <a:gd name="T20" fmla="*/ 8 w 37"/>
                  <a:gd name="T21" fmla="*/ 5 h 52"/>
                  <a:gd name="T22" fmla="*/ 8 w 37"/>
                  <a:gd name="T23" fmla="*/ 21 h 52"/>
                  <a:gd name="T24" fmla="*/ 28 w 37"/>
                  <a:gd name="T25" fmla="*/ 21 h 52"/>
                  <a:gd name="T26" fmla="*/ 28 w 37"/>
                  <a:gd name="T27" fmla="*/ 5 h 52"/>
                  <a:gd name="T28" fmla="*/ 33 w 37"/>
                  <a:gd name="T29" fmla="*/ 0 h 52"/>
                  <a:gd name="T30" fmla="*/ 37 w 37"/>
                  <a:gd name="T31" fmla="*/ 5 h 52"/>
                  <a:gd name="T32" fmla="*/ 37 w 37"/>
                  <a:gd name="T33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7" h="52">
                    <a:moveTo>
                      <a:pt x="37" y="48"/>
                    </a:moveTo>
                    <a:cubicBezTo>
                      <a:pt x="37" y="50"/>
                      <a:pt x="35" y="52"/>
                      <a:pt x="33" y="52"/>
                    </a:cubicBezTo>
                    <a:cubicBezTo>
                      <a:pt x="30" y="52"/>
                      <a:pt x="28" y="50"/>
                      <a:pt x="28" y="48"/>
                    </a:cubicBezTo>
                    <a:cubicBezTo>
                      <a:pt x="28" y="29"/>
                      <a:pt x="28" y="29"/>
                      <a:pt x="28" y="29"/>
                    </a:cubicBezTo>
                    <a:cubicBezTo>
                      <a:pt x="8" y="29"/>
                      <a:pt x="8" y="29"/>
                      <a:pt x="8" y="29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50"/>
                      <a:pt x="7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5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5"/>
                      <a:pt x="28" y="5"/>
                      <a:pt x="28" y="5"/>
                    </a:cubicBezTo>
                    <a:cubicBezTo>
                      <a:pt x="28" y="2"/>
                      <a:pt x="30" y="0"/>
                      <a:pt x="33" y="0"/>
                    </a:cubicBezTo>
                    <a:cubicBezTo>
                      <a:pt x="35" y="0"/>
                      <a:pt x="37" y="2"/>
                      <a:pt x="37" y="5"/>
                    </a:cubicBezTo>
                    <a:lnTo>
                      <a:pt x="3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2" name="Freeform 21"/>
              <p:cNvSpPr>
                <a:spLocks noEditPoints="1"/>
              </p:cNvSpPr>
              <p:nvPr/>
            </p:nvSpPr>
            <p:spPr bwMode="auto">
              <a:xfrm>
                <a:off x="457" y="476"/>
                <a:ext cx="60" cy="76"/>
              </a:xfrm>
              <a:custGeom>
                <a:avLst/>
                <a:gdLst>
                  <a:gd name="T0" fmla="*/ 21 w 41"/>
                  <a:gd name="T1" fmla="*/ 52 h 52"/>
                  <a:gd name="T2" fmla="*/ 0 w 41"/>
                  <a:gd name="T3" fmla="*/ 31 h 52"/>
                  <a:gd name="T4" fmla="*/ 0 w 41"/>
                  <a:gd name="T5" fmla="*/ 21 h 52"/>
                  <a:gd name="T6" fmla="*/ 21 w 41"/>
                  <a:gd name="T7" fmla="*/ 0 h 52"/>
                  <a:gd name="T8" fmla="*/ 41 w 41"/>
                  <a:gd name="T9" fmla="*/ 21 h 52"/>
                  <a:gd name="T10" fmla="*/ 41 w 41"/>
                  <a:gd name="T11" fmla="*/ 31 h 52"/>
                  <a:gd name="T12" fmla="*/ 21 w 41"/>
                  <a:gd name="T13" fmla="*/ 52 h 52"/>
                  <a:gd name="T14" fmla="*/ 32 w 41"/>
                  <a:gd name="T15" fmla="*/ 21 h 52"/>
                  <a:gd name="T16" fmla="*/ 21 w 41"/>
                  <a:gd name="T17" fmla="*/ 8 h 52"/>
                  <a:gd name="T18" fmla="*/ 9 w 41"/>
                  <a:gd name="T19" fmla="*/ 21 h 52"/>
                  <a:gd name="T20" fmla="*/ 9 w 41"/>
                  <a:gd name="T21" fmla="*/ 31 h 52"/>
                  <a:gd name="T22" fmla="*/ 21 w 41"/>
                  <a:gd name="T23" fmla="*/ 44 h 52"/>
                  <a:gd name="T24" fmla="*/ 32 w 41"/>
                  <a:gd name="T25" fmla="*/ 31 h 52"/>
                  <a:gd name="T26" fmla="*/ 32 w 41"/>
                  <a:gd name="T27" fmla="*/ 2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1" h="52">
                    <a:moveTo>
                      <a:pt x="21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1" y="0"/>
                    </a:cubicBezTo>
                    <a:cubicBezTo>
                      <a:pt x="35" y="0"/>
                      <a:pt x="41" y="10"/>
                      <a:pt x="41" y="21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1" y="43"/>
                      <a:pt x="35" y="52"/>
                      <a:pt x="21" y="52"/>
                    </a:cubicBezTo>
                    <a:close/>
                    <a:moveTo>
                      <a:pt x="32" y="21"/>
                    </a:moveTo>
                    <a:cubicBezTo>
                      <a:pt x="32" y="13"/>
                      <a:pt x="29" y="8"/>
                      <a:pt x="21" y="8"/>
                    </a:cubicBezTo>
                    <a:cubicBezTo>
                      <a:pt x="13" y="8"/>
                      <a:pt x="9" y="13"/>
                      <a:pt x="9" y="21"/>
                    </a:cubicBezTo>
                    <a:cubicBezTo>
                      <a:pt x="9" y="31"/>
                      <a:pt x="9" y="31"/>
                      <a:pt x="9" y="31"/>
                    </a:cubicBezTo>
                    <a:cubicBezTo>
                      <a:pt x="9" y="39"/>
                      <a:pt x="13" y="44"/>
                      <a:pt x="21" y="44"/>
                    </a:cubicBezTo>
                    <a:cubicBezTo>
                      <a:pt x="29" y="44"/>
                      <a:pt x="32" y="39"/>
                      <a:pt x="32" y="31"/>
                    </a:cubicBezTo>
                    <a:lnTo>
                      <a:pt x="32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3" name="Freeform 22"/>
              <p:cNvSpPr>
                <a:spLocks/>
              </p:cNvSpPr>
              <p:nvPr/>
            </p:nvSpPr>
            <p:spPr bwMode="auto">
              <a:xfrm>
                <a:off x="464" y="468"/>
                <a:ext cx="46" cy="90"/>
              </a:xfrm>
              <a:custGeom>
                <a:avLst/>
                <a:gdLst>
                  <a:gd name="T0" fmla="*/ 3 w 31"/>
                  <a:gd name="T1" fmla="*/ 61 h 61"/>
                  <a:gd name="T2" fmla="*/ 2 w 31"/>
                  <a:gd name="T3" fmla="*/ 60 h 61"/>
                  <a:gd name="T4" fmla="*/ 1 w 31"/>
                  <a:gd name="T5" fmla="*/ 57 h 61"/>
                  <a:gd name="T6" fmla="*/ 25 w 31"/>
                  <a:gd name="T7" fmla="*/ 2 h 61"/>
                  <a:gd name="T8" fmla="*/ 29 w 31"/>
                  <a:gd name="T9" fmla="*/ 1 h 61"/>
                  <a:gd name="T10" fmla="*/ 30 w 31"/>
                  <a:gd name="T11" fmla="*/ 4 h 61"/>
                  <a:gd name="T12" fmla="*/ 6 w 31"/>
                  <a:gd name="T13" fmla="*/ 59 h 61"/>
                  <a:gd name="T14" fmla="*/ 3 w 31"/>
                  <a:gd name="T15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61">
                    <a:moveTo>
                      <a:pt x="3" y="61"/>
                    </a:moveTo>
                    <a:cubicBezTo>
                      <a:pt x="3" y="61"/>
                      <a:pt x="2" y="61"/>
                      <a:pt x="2" y="60"/>
                    </a:cubicBezTo>
                    <a:cubicBezTo>
                      <a:pt x="1" y="60"/>
                      <a:pt x="0" y="58"/>
                      <a:pt x="1" y="57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26" y="1"/>
                      <a:pt x="27" y="0"/>
                      <a:pt x="29" y="1"/>
                    </a:cubicBezTo>
                    <a:cubicBezTo>
                      <a:pt x="30" y="1"/>
                      <a:pt x="31" y="3"/>
                      <a:pt x="30" y="4"/>
                    </a:cubicBezTo>
                    <a:cubicBezTo>
                      <a:pt x="6" y="59"/>
                      <a:pt x="6" y="59"/>
                      <a:pt x="6" y="59"/>
                    </a:cubicBezTo>
                    <a:cubicBezTo>
                      <a:pt x="5" y="60"/>
                      <a:pt x="4" y="61"/>
                      <a:pt x="3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4" name="Freeform 23"/>
              <p:cNvSpPr>
                <a:spLocks/>
              </p:cNvSpPr>
              <p:nvPr/>
            </p:nvSpPr>
            <p:spPr bwMode="auto">
              <a:xfrm>
                <a:off x="529" y="477"/>
                <a:ext cx="64" cy="77"/>
              </a:xfrm>
              <a:custGeom>
                <a:avLst/>
                <a:gdLst>
                  <a:gd name="T0" fmla="*/ 39 w 44"/>
                  <a:gd name="T1" fmla="*/ 0 h 52"/>
                  <a:gd name="T2" fmla="*/ 44 w 44"/>
                  <a:gd name="T3" fmla="*/ 4 h 52"/>
                  <a:gd name="T4" fmla="*/ 44 w 44"/>
                  <a:gd name="T5" fmla="*/ 47 h 52"/>
                  <a:gd name="T6" fmla="*/ 39 w 44"/>
                  <a:gd name="T7" fmla="*/ 52 h 52"/>
                  <a:gd name="T8" fmla="*/ 35 w 44"/>
                  <a:gd name="T9" fmla="*/ 47 h 52"/>
                  <a:gd name="T10" fmla="*/ 35 w 44"/>
                  <a:gd name="T11" fmla="*/ 8 h 52"/>
                  <a:gd name="T12" fmla="*/ 16 w 44"/>
                  <a:gd name="T13" fmla="*/ 8 h 52"/>
                  <a:gd name="T14" fmla="*/ 16 w 44"/>
                  <a:gd name="T15" fmla="*/ 17 h 52"/>
                  <a:gd name="T16" fmla="*/ 11 w 44"/>
                  <a:gd name="T17" fmla="*/ 45 h 52"/>
                  <a:gd name="T18" fmla="*/ 4 w 44"/>
                  <a:gd name="T19" fmla="*/ 51 h 52"/>
                  <a:gd name="T20" fmla="*/ 0 w 44"/>
                  <a:gd name="T21" fmla="*/ 47 h 52"/>
                  <a:gd name="T22" fmla="*/ 4 w 44"/>
                  <a:gd name="T23" fmla="*/ 38 h 52"/>
                  <a:gd name="T24" fmla="*/ 7 w 44"/>
                  <a:gd name="T25" fmla="*/ 16 h 52"/>
                  <a:gd name="T26" fmla="*/ 7 w 44"/>
                  <a:gd name="T27" fmla="*/ 4 h 52"/>
                  <a:gd name="T28" fmla="*/ 11 w 44"/>
                  <a:gd name="T29" fmla="*/ 0 h 52"/>
                  <a:gd name="T30" fmla="*/ 39 w 44"/>
                  <a:gd name="T3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" h="52">
                    <a:moveTo>
                      <a:pt x="39" y="0"/>
                    </a:moveTo>
                    <a:cubicBezTo>
                      <a:pt x="42" y="0"/>
                      <a:pt x="44" y="2"/>
                      <a:pt x="44" y="4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4" y="50"/>
                      <a:pt x="42" y="52"/>
                      <a:pt x="39" y="52"/>
                    </a:cubicBezTo>
                    <a:cubicBezTo>
                      <a:pt x="36" y="52"/>
                      <a:pt x="35" y="50"/>
                      <a:pt x="35" y="47"/>
                    </a:cubicBezTo>
                    <a:cubicBezTo>
                      <a:pt x="35" y="8"/>
                      <a:pt x="35" y="8"/>
                      <a:pt x="35" y="8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27"/>
                      <a:pt x="15" y="38"/>
                      <a:pt x="11" y="45"/>
                    </a:cubicBezTo>
                    <a:cubicBezTo>
                      <a:pt x="9" y="50"/>
                      <a:pt x="7" y="51"/>
                      <a:pt x="4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4"/>
                      <a:pt x="3" y="43"/>
                      <a:pt x="4" y="38"/>
                    </a:cubicBezTo>
                    <a:cubicBezTo>
                      <a:pt x="7" y="32"/>
                      <a:pt x="7" y="25"/>
                      <a:pt x="7" y="16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1" y="0"/>
                    </a:cubicBezTo>
                    <a:lnTo>
                      <a:pt x="3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5" name="Freeform 24"/>
              <p:cNvSpPr>
                <a:spLocks noEditPoints="1"/>
              </p:cNvSpPr>
              <p:nvPr/>
            </p:nvSpPr>
            <p:spPr bwMode="auto">
              <a:xfrm>
                <a:off x="613" y="476"/>
                <a:ext cx="58" cy="76"/>
              </a:xfrm>
              <a:custGeom>
                <a:avLst/>
                <a:gdLst>
                  <a:gd name="T0" fmla="*/ 20 w 40"/>
                  <a:gd name="T1" fmla="*/ 52 h 52"/>
                  <a:gd name="T2" fmla="*/ 0 w 40"/>
                  <a:gd name="T3" fmla="*/ 31 h 52"/>
                  <a:gd name="T4" fmla="*/ 0 w 40"/>
                  <a:gd name="T5" fmla="*/ 21 h 52"/>
                  <a:gd name="T6" fmla="*/ 20 w 40"/>
                  <a:gd name="T7" fmla="*/ 0 h 52"/>
                  <a:gd name="T8" fmla="*/ 40 w 40"/>
                  <a:gd name="T9" fmla="*/ 21 h 52"/>
                  <a:gd name="T10" fmla="*/ 40 w 40"/>
                  <a:gd name="T11" fmla="*/ 31 h 52"/>
                  <a:gd name="T12" fmla="*/ 20 w 40"/>
                  <a:gd name="T13" fmla="*/ 52 h 52"/>
                  <a:gd name="T14" fmla="*/ 31 w 40"/>
                  <a:gd name="T15" fmla="*/ 21 h 52"/>
                  <a:gd name="T16" fmla="*/ 20 w 40"/>
                  <a:gd name="T17" fmla="*/ 8 h 52"/>
                  <a:gd name="T18" fmla="*/ 8 w 40"/>
                  <a:gd name="T19" fmla="*/ 21 h 52"/>
                  <a:gd name="T20" fmla="*/ 8 w 40"/>
                  <a:gd name="T21" fmla="*/ 31 h 52"/>
                  <a:gd name="T22" fmla="*/ 20 w 40"/>
                  <a:gd name="T23" fmla="*/ 44 h 52"/>
                  <a:gd name="T24" fmla="*/ 31 w 40"/>
                  <a:gd name="T25" fmla="*/ 31 h 52"/>
                  <a:gd name="T26" fmla="*/ 31 w 40"/>
                  <a:gd name="T27" fmla="*/ 2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0" h="52">
                    <a:moveTo>
                      <a:pt x="20" y="52"/>
                    </a:moveTo>
                    <a:cubicBezTo>
                      <a:pt x="6" y="52"/>
                      <a:pt x="0" y="43"/>
                      <a:pt x="0" y="3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10"/>
                      <a:pt x="6" y="0"/>
                      <a:pt x="20" y="0"/>
                    </a:cubicBezTo>
                    <a:cubicBezTo>
                      <a:pt x="34" y="0"/>
                      <a:pt x="40" y="10"/>
                      <a:pt x="40" y="21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0" y="43"/>
                      <a:pt x="34" y="52"/>
                      <a:pt x="20" y="52"/>
                    </a:cubicBezTo>
                    <a:close/>
                    <a:moveTo>
                      <a:pt x="31" y="21"/>
                    </a:moveTo>
                    <a:cubicBezTo>
                      <a:pt x="31" y="13"/>
                      <a:pt x="28" y="8"/>
                      <a:pt x="20" y="8"/>
                    </a:cubicBezTo>
                    <a:cubicBezTo>
                      <a:pt x="12" y="8"/>
                      <a:pt x="8" y="13"/>
                      <a:pt x="8" y="21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8" y="39"/>
                      <a:pt x="12" y="44"/>
                      <a:pt x="20" y="44"/>
                    </a:cubicBezTo>
                    <a:cubicBezTo>
                      <a:pt x="28" y="44"/>
                      <a:pt x="31" y="39"/>
                      <a:pt x="31" y="31"/>
                    </a:cubicBezTo>
                    <a:lnTo>
                      <a:pt x="31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6" name="Freeform 25"/>
              <p:cNvSpPr>
                <a:spLocks/>
              </p:cNvSpPr>
              <p:nvPr/>
            </p:nvSpPr>
            <p:spPr bwMode="auto">
              <a:xfrm>
                <a:off x="690" y="477"/>
                <a:ext cx="50" cy="75"/>
              </a:xfrm>
              <a:custGeom>
                <a:avLst/>
                <a:gdLst>
                  <a:gd name="T0" fmla="*/ 30 w 34"/>
                  <a:gd name="T1" fmla="*/ 8 h 51"/>
                  <a:gd name="T2" fmla="*/ 9 w 34"/>
                  <a:gd name="T3" fmla="*/ 8 h 51"/>
                  <a:gd name="T4" fmla="*/ 9 w 34"/>
                  <a:gd name="T5" fmla="*/ 47 h 51"/>
                  <a:gd name="T6" fmla="*/ 4 w 34"/>
                  <a:gd name="T7" fmla="*/ 51 h 51"/>
                  <a:gd name="T8" fmla="*/ 0 w 34"/>
                  <a:gd name="T9" fmla="*/ 47 h 51"/>
                  <a:gd name="T10" fmla="*/ 0 w 34"/>
                  <a:gd name="T11" fmla="*/ 4 h 51"/>
                  <a:gd name="T12" fmla="*/ 4 w 34"/>
                  <a:gd name="T13" fmla="*/ 0 h 51"/>
                  <a:gd name="T14" fmla="*/ 30 w 34"/>
                  <a:gd name="T15" fmla="*/ 0 h 51"/>
                  <a:gd name="T16" fmla="*/ 34 w 34"/>
                  <a:gd name="T17" fmla="*/ 4 h 51"/>
                  <a:gd name="T18" fmla="*/ 30 w 34"/>
                  <a:gd name="T19" fmla="*/ 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51">
                    <a:moveTo>
                      <a:pt x="30" y="8"/>
                    </a:moveTo>
                    <a:cubicBezTo>
                      <a:pt x="9" y="8"/>
                      <a:pt x="9" y="8"/>
                      <a:pt x="9" y="8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9" y="49"/>
                      <a:pt x="7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2" y="0"/>
                      <a:pt x="34" y="2"/>
                      <a:pt x="34" y="4"/>
                    </a:cubicBezTo>
                    <a:cubicBezTo>
                      <a:pt x="34" y="6"/>
                      <a:pt x="32" y="8"/>
                      <a:pt x="3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7" name="Freeform 26"/>
              <p:cNvSpPr>
                <a:spLocks/>
              </p:cNvSpPr>
              <p:nvPr/>
            </p:nvSpPr>
            <p:spPr bwMode="auto">
              <a:xfrm>
                <a:off x="752" y="477"/>
                <a:ext cx="60" cy="75"/>
              </a:xfrm>
              <a:custGeom>
                <a:avLst/>
                <a:gdLst>
                  <a:gd name="T0" fmla="*/ 9 w 41"/>
                  <a:gd name="T1" fmla="*/ 47 h 51"/>
                  <a:gd name="T2" fmla="*/ 5 w 41"/>
                  <a:gd name="T3" fmla="*/ 51 h 51"/>
                  <a:gd name="T4" fmla="*/ 0 w 41"/>
                  <a:gd name="T5" fmla="*/ 47 h 51"/>
                  <a:gd name="T6" fmla="*/ 0 w 41"/>
                  <a:gd name="T7" fmla="*/ 4 h 51"/>
                  <a:gd name="T8" fmla="*/ 5 w 41"/>
                  <a:gd name="T9" fmla="*/ 0 h 51"/>
                  <a:gd name="T10" fmla="*/ 9 w 41"/>
                  <a:gd name="T11" fmla="*/ 4 h 51"/>
                  <a:gd name="T12" fmla="*/ 9 w 41"/>
                  <a:gd name="T13" fmla="*/ 32 h 51"/>
                  <a:gd name="T14" fmla="*/ 32 w 41"/>
                  <a:gd name="T15" fmla="*/ 7 h 51"/>
                  <a:gd name="T16" fmla="*/ 32 w 41"/>
                  <a:gd name="T17" fmla="*/ 4 h 51"/>
                  <a:gd name="T18" fmla="*/ 37 w 41"/>
                  <a:gd name="T19" fmla="*/ 0 h 51"/>
                  <a:gd name="T20" fmla="*/ 41 w 41"/>
                  <a:gd name="T21" fmla="*/ 4 h 51"/>
                  <a:gd name="T22" fmla="*/ 41 w 41"/>
                  <a:gd name="T23" fmla="*/ 47 h 51"/>
                  <a:gd name="T24" fmla="*/ 36 w 41"/>
                  <a:gd name="T25" fmla="*/ 51 h 51"/>
                  <a:gd name="T26" fmla="*/ 32 w 41"/>
                  <a:gd name="T27" fmla="*/ 47 h 51"/>
                  <a:gd name="T28" fmla="*/ 32 w 41"/>
                  <a:gd name="T29" fmla="*/ 18 h 51"/>
                  <a:gd name="T30" fmla="*/ 9 w 41"/>
                  <a:gd name="T31" fmla="*/ 44 h 51"/>
                  <a:gd name="T32" fmla="*/ 9 w 41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1" h="51">
                    <a:moveTo>
                      <a:pt x="9" y="47"/>
                    </a:moveTo>
                    <a:cubicBezTo>
                      <a:pt x="9" y="49"/>
                      <a:pt x="7" y="51"/>
                      <a:pt x="5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1"/>
                      <a:pt x="34" y="0"/>
                      <a:pt x="37" y="0"/>
                    </a:cubicBezTo>
                    <a:cubicBezTo>
                      <a:pt x="39" y="0"/>
                      <a:pt x="41" y="1"/>
                      <a:pt x="41" y="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9"/>
                      <a:pt x="39" y="51"/>
                      <a:pt x="36" y="51"/>
                    </a:cubicBezTo>
                    <a:cubicBezTo>
                      <a:pt x="34" y="51"/>
                      <a:pt x="32" y="49"/>
                      <a:pt x="32" y="4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8" name="Freeform 27"/>
              <p:cNvSpPr>
                <a:spLocks/>
              </p:cNvSpPr>
              <p:nvPr/>
            </p:nvSpPr>
            <p:spPr bwMode="auto">
              <a:xfrm>
                <a:off x="832" y="477"/>
                <a:ext cx="55" cy="75"/>
              </a:xfrm>
              <a:custGeom>
                <a:avLst/>
                <a:gdLst>
                  <a:gd name="T0" fmla="*/ 37 w 37"/>
                  <a:gd name="T1" fmla="*/ 47 h 51"/>
                  <a:gd name="T2" fmla="*/ 33 w 37"/>
                  <a:gd name="T3" fmla="*/ 51 h 51"/>
                  <a:gd name="T4" fmla="*/ 29 w 37"/>
                  <a:gd name="T5" fmla="*/ 47 h 51"/>
                  <a:gd name="T6" fmla="*/ 29 w 37"/>
                  <a:gd name="T7" fmla="*/ 31 h 51"/>
                  <a:gd name="T8" fmla="*/ 17 w 37"/>
                  <a:gd name="T9" fmla="*/ 33 h 51"/>
                  <a:gd name="T10" fmla="*/ 0 w 37"/>
                  <a:gd name="T11" fmla="*/ 17 h 51"/>
                  <a:gd name="T12" fmla="*/ 0 w 37"/>
                  <a:gd name="T13" fmla="*/ 4 h 51"/>
                  <a:gd name="T14" fmla="*/ 5 w 37"/>
                  <a:gd name="T15" fmla="*/ 0 h 51"/>
                  <a:gd name="T16" fmla="*/ 9 w 37"/>
                  <a:gd name="T17" fmla="*/ 4 h 51"/>
                  <a:gd name="T18" fmla="*/ 9 w 37"/>
                  <a:gd name="T19" fmla="*/ 16 h 51"/>
                  <a:gd name="T20" fmla="*/ 19 w 37"/>
                  <a:gd name="T21" fmla="*/ 25 h 51"/>
                  <a:gd name="T22" fmla="*/ 29 w 37"/>
                  <a:gd name="T23" fmla="*/ 23 h 51"/>
                  <a:gd name="T24" fmla="*/ 29 w 37"/>
                  <a:gd name="T25" fmla="*/ 4 h 51"/>
                  <a:gd name="T26" fmla="*/ 33 w 37"/>
                  <a:gd name="T27" fmla="*/ 0 h 51"/>
                  <a:gd name="T28" fmla="*/ 37 w 37"/>
                  <a:gd name="T29" fmla="*/ 4 h 51"/>
                  <a:gd name="T30" fmla="*/ 37 w 37"/>
                  <a:gd name="T31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7" h="51">
                    <a:moveTo>
                      <a:pt x="37" y="47"/>
                    </a:moveTo>
                    <a:cubicBezTo>
                      <a:pt x="37" y="49"/>
                      <a:pt x="35" y="51"/>
                      <a:pt x="33" y="51"/>
                    </a:cubicBezTo>
                    <a:cubicBezTo>
                      <a:pt x="31" y="51"/>
                      <a:pt x="29" y="49"/>
                      <a:pt x="29" y="47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25" y="32"/>
                      <a:pt x="21" y="33"/>
                      <a:pt x="17" y="33"/>
                    </a:cubicBezTo>
                    <a:cubicBezTo>
                      <a:pt x="6" y="33"/>
                      <a:pt x="0" y="28"/>
                      <a:pt x="0" y="1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23"/>
                      <a:pt x="13" y="25"/>
                      <a:pt x="19" y="25"/>
                    </a:cubicBezTo>
                    <a:cubicBezTo>
                      <a:pt x="22" y="25"/>
                      <a:pt x="25" y="24"/>
                      <a:pt x="29" y="23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9" y="1"/>
                      <a:pt x="31" y="0"/>
                      <a:pt x="33" y="0"/>
                    </a:cubicBezTo>
                    <a:cubicBezTo>
                      <a:pt x="35" y="0"/>
                      <a:pt x="37" y="1"/>
                      <a:pt x="37" y="4"/>
                    </a:cubicBezTo>
                    <a:lnTo>
                      <a:pt x="37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49" name="Freeform 28"/>
              <p:cNvSpPr>
                <a:spLocks noEditPoints="1"/>
              </p:cNvSpPr>
              <p:nvPr/>
            </p:nvSpPr>
            <p:spPr bwMode="auto">
              <a:xfrm>
                <a:off x="907" y="476"/>
                <a:ext cx="57" cy="76"/>
              </a:xfrm>
              <a:custGeom>
                <a:avLst/>
                <a:gdLst>
                  <a:gd name="T0" fmla="*/ 36 w 39"/>
                  <a:gd name="T1" fmla="*/ 29 h 52"/>
                  <a:gd name="T2" fmla="*/ 8 w 39"/>
                  <a:gd name="T3" fmla="*/ 29 h 52"/>
                  <a:gd name="T4" fmla="*/ 8 w 39"/>
                  <a:gd name="T5" fmla="*/ 32 h 52"/>
                  <a:gd name="T6" fmla="*/ 20 w 39"/>
                  <a:gd name="T7" fmla="*/ 45 h 52"/>
                  <a:gd name="T8" fmla="*/ 32 w 39"/>
                  <a:gd name="T9" fmla="*/ 42 h 52"/>
                  <a:gd name="T10" fmla="*/ 37 w 39"/>
                  <a:gd name="T11" fmla="*/ 44 h 52"/>
                  <a:gd name="T12" fmla="*/ 35 w 39"/>
                  <a:gd name="T13" fmla="*/ 49 h 52"/>
                  <a:gd name="T14" fmla="*/ 19 w 39"/>
                  <a:gd name="T15" fmla="*/ 52 h 52"/>
                  <a:gd name="T16" fmla="*/ 0 w 39"/>
                  <a:gd name="T17" fmla="*/ 31 h 52"/>
                  <a:gd name="T18" fmla="*/ 0 w 39"/>
                  <a:gd name="T19" fmla="*/ 22 h 52"/>
                  <a:gd name="T20" fmla="*/ 19 w 39"/>
                  <a:gd name="T21" fmla="*/ 0 h 52"/>
                  <a:gd name="T22" fmla="*/ 39 w 39"/>
                  <a:gd name="T23" fmla="*/ 21 h 52"/>
                  <a:gd name="T24" fmla="*/ 39 w 39"/>
                  <a:gd name="T25" fmla="*/ 25 h 52"/>
                  <a:gd name="T26" fmla="*/ 36 w 39"/>
                  <a:gd name="T27" fmla="*/ 29 h 52"/>
                  <a:gd name="T28" fmla="*/ 30 w 39"/>
                  <a:gd name="T29" fmla="*/ 20 h 52"/>
                  <a:gd name="T30" fmla="*/ 19 w 39"/>
                  <a:gd name="T31" fmla="*/ 7 h 52"/>
                  <a:gd name="T32" fmla="*/ 8 w 39"/>
                  <a:gd name="T33" fmla="*/ 20 h 52"/>
                  <a:gd name="T34" fmla="*/ 8 w 39"/>
                  <a:gd name="T35" fmla="*/ 22 h 52"/>
                  <a:gd name="T36" fmla="*/ 30 w 39"/>
                  <a:gd name="T37" fmla="*/ 22 h 52"/>
                  <a:gd name="T38" fmla="*/ 30 w 39"/>
                  <a:gd name="T39" fmla="*/ 2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9" h="52">
                    <a:moveTo>
                      <a:pt x="36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40"/>
                      <a:pt x="12" y="45"/>
                      <a:pt x="20" y="45"/>
                    </a:cubicBezTo>
                    <a:cubicBezTo>
                      <a:pt x="25" y="45"/>
                      <a:pt x="29" y="44"/>
                      <a:pt x="32" y="42"/>
                    </a:cubicBezTo>
                    <a:cubicBezTo>
                      <a:pt x="34" y="41"/>
                      <a:pt x="36" y="42"/>
                      <a:pt x="37" y="44"/>
                    </a:cubicBezTo>
                    <a:cubicBezTo>
                      <a:pt x="38" y="46"/>
                      <a:pt x="37" y="48"/>
                      <a:pt x="35" y="49"/>
                    </a:cubicBezTo>
                    <a:cubicBezTo>
                      <a:pt x="30" y="51"/>
                      <a:pt x="25" y="52"/>
                      <a:pt x="19" y="52"/>
                    </a:cubicBezTo>
                    <a:cubicBezTo>
                      <a:pt x="5" y="52"/>
                      <a:pt x="0" y="42"/>
                      <a:pt x="0" y="3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5" y="0"/>
                      <a:pt x="19" y="0"/>
                    </a:cubicBezTo>
                    <a:cubicBezTo>
                      <a:pt x="34" y="0"/>
                      <a:pt x="39" y="10"/>
                      <a:pt x="39" y="21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9" y="28"/>
                      <a:pt x="38" y="29"/>
                      <a:pt x="36" y="29"/>
                    </a:cubicBezTo>
                    <a:close/>
                    <a:moveTo>
                      <a:pt x="30" y="20"/>
                    </a:moveTo>
                    <a:cubicBezTo>
                      <a:pt x="30" y="12"/>
                      <a:pt x="28" y="7"/>
                      <a:pt x="19" y="7"/>
                    </a:cubicBezTo>
                    <a:cubicBezTo>
                      <a:pt x="12" y="7"/>
                      <a:pt x="8" y="13"/>
                      <a:pt x="8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30" y="22"/>
                      <a:pt x="30" y="22"/>
                      <a:pt x="30" y="22"/>
                    </a:cubicBezTo>
                    <a:lnTo>
                      <a:pt x="30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0" name="Freeform 29"/>
              <p:cNvSpPr>
                <a:spLocks/>
              </p:cNvSpPr>
              <p:nvPr/>
            </p:nvSpPr>
            <p:spPr bwMode="auto">
              <a:xfrm>
                <a:off x="981" y="476"/>
                <a:ext cx="51" cy="76"/>
              </a:xfrm>
              <a:custGeom>
                <a:avLst/>
                <a:gdLst>
                  <a:gd name="T0" fmla="*/ 29 w 35"/>
                  <a:gd name="T1" fmla="*/ 10 h 52"/>
                  <a:gd name="T2" fmla="*/ 20 w 35"/>
                  <a:gd name="T3" fmla="*/ 8 h 52"/>
                  <a:gd name="T4" fmla="*/ 9 w 35"/>
                  <a:gd name="T5" fmla="*/ 22 h 52"/>
                  <a:gd name="T6" fmla="*/ 9 w 35"/>
                  <a:gd name="T7" fmla="*/ 30 h 52"/>
                  <a:gd name="T8" fmla="*/ 20 w 35"/>
                  <a:gd name="T9" fmla="*/ 45 h 52"/>
                  <a:gd name="T10" fmla="*/ 29 w 35"/>
                  <a:gd name="T11" fmla="*/ 43 h 52"/>
                  <a:gd name="T12" fmla="*/ 34 w 35"/>
                  <a:gd name="T13" fmla="*/ 44 h 52"/>
                  <a:gd name="T14" fmla="*/ 32 w 35"/>
                  <a:gd name="T15" fmla="*/ 49 h 52"/>
                  <a:gd name="T16" fmla="*/ 20 w 35"/>
                  <a:gd name="T17" fmla="*/ 52 h 52"/>
                  <a:gd name="T18" fmla="*/ 0 w 35"/>
                  <a:gd name="T19" fmla="*/ 30 h 52"/>
                  <a:gd name="T20" fmla="*/ 0 w 35"/>
                  <a:gd name="T21" fmla="*/ 23 h 52"/>
                  <a:gd name="T22" fmla="*/ 20 w 35"/>
                  <a:gd name="T23" fmla="*/ 0 h 52"/>
                  <a:gd name="T24" fmla="*/ 32 w 35"/>
                  <a:gd name="T25" fmla="*/ 3 h 52"/>
                  <a:gd name="T26" fmla="*/ 34 w 35"/>
                  <a:gd name="T27" fmla="*/ 8 h 52"/>
                  <a:gd name="T28" fmla="*/ 29 w 35"/>
                  <a:gd name="T29" fmla="*/ 1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5" h="52">
                    <a:moveTo>
                      <a:pt x="29" y="10"/>
                    </a:moveTo>
                    <a:cubicBezTo>
                      <a:pt x="26" y="8"/>
                      <a:pt x="24" y="8"/>
                      <a:pt x="20" y="8"/>
                    </a:cubicBezTo>
                    <a:cubicBezTo>
                      <a:pt x="13" y="8"/>
                      <a:pt x="9" y="14"/>
                      <a:pt x="9" y="22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9" y="39"/>
                      <a:pt x="12" y="45"/>
                      <a:pt x="20" y="45"/>
                    </a:cubicBezTo>
                    <a:cubicBezTo>
                      <a:pt x="23" y="45"/>
                      <a:pt x="26" y="44"/>
                      <a:pt x="29" y="43"/>
                    </a:cubicBezTo>
                    <a:cubicBezTo>
                      <a:pt x="31" y="42"/>
                      <a:pt x="33" y="43"/>
                      <a:pt x="34" y="44"/>
                    </a:cubicBezTo>
                    <a:cubicBezTo>
                      <a:pt x="35" y="46"/>
                      <a:pt x="34" y="48"/>
                      <a:pt x="32" y="49"/>
                    </a:cubicBezTo>
                    <a:cubicBezTo>
                      <a:pt x="28" y="51"/>
                      <a:pt x="24" y="52"/>
                      <a:pt x="20" y="52"/>
                    </a:cubicBezTo>
                    <a:cubicBezTo>
                      <a:pt x="6" y="52"/>
                      <a:pt x="0" y="43"/>
                      <a:pt x="0" y="3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11"/>
                      <a:pt x="6" y="0"/>
                      <a:pt x="20" y="0"/>
                    </a:cubicBezTo>
                    <a:cubicBezTo>
                      <a:pt x="24" y="0"/>
                      <a:pt x="29" y="1"/>
                      <a:pt x="32" y="3"/>
                    </a:cubicBezTo>
                    <a:cubicBezTo>
                      <a:pt x="34" y="4"/>
                      <a:pt x="35" y="6"/>
                      <a:pt x="34" y="8"/>
                    </a:cubicBezTo>
                    <a:cubicBezTo>
                      <a:pt x="33" y="10"/>
                      <a:pt x="31" y="11"/>
                      <a:pt x="29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1" name="Freeform 30"/>
              <p:cNvSpPr>
                <a:spLocks/>
              </p:cNvSpPr>
              <p:nvPr/>
            </p:nvSpPr>
            <p:spPr bwMode="auto">
              <a:xfrm>
                <a:off x="1047" y="476"/>
                <a:ext cx="52" cy="76"/>
              </a:xfrm>
              <a:custGeom>
                <a:avLst/>
                <a:gdLst>
                  <a:gd name="T0" fmla="*/ 8 w 36"/>
                  <a:gd name="T1" fmla="*/ 22 h 52"/>
                  <a:gd name="T2" fmla="*/ 14 w 36"/>
                  <a:gd name="T3" fmla="*/ 22 h 52"/>
                  <a:gd name="T4" fmla="*/ 28 w 36"/>
                  <a:gd name="T5" fmla="*/ 3 h 52"/>
                  <a:gd name="T6" fmla="*/ 32 w 36"/>
                  <a:gd name="T7" fmla="*/ 0 h 52"/>
                  <a:gd name="T8" fmla="*/ 36 w 36"/>
                  <a:gd name="T9" fmla="*/ 5 h 52"/>
                  <a:gd name="T10" fmla="*/ 35 w 36"/>
                  <a:gd name="T11" fmla="*/ 7 h 52"/>
                  <a:gd name="T12" fmla="*/ 21 w 36"/>
                  <a:gd name="T13" fmla="*/ 26 h 52"/>
                  <a:gd name="T14" fmla="*/ 36 w 36"/>
                  <a:gd name="T15" fmla="*/ 46 h 52"/>
                  <a:gd name="T16" fmla="*/ 36 w 36"/>
                  <a:gd name="T17" fmla="*/ 48 h 52"/>
                  <a:gd name="T18" fmla="*/ 32 w 36"/>
                  <a:gd name="T19" fmla="*/ 52 h 52"/>
                  <a:gd name="T20" fmla="*/ 28 w 36"/>
                  <a:gd name="T21" fmla="*/ 50 h 52"/>
                  <a:gd name="T22" fmla="*/ 14 w 36"/>
                  <a:gd name="T23" fmla="*/ 30 h 52"/>
                  <a:gd name="T24" fmla="*/ 8 w 36"/>
                  <a:gd name="T25" fmla="*/ 30 h 52"/>
                  <a:gd name="T26" fmla="*/ 8 w 36"/>
                  <a:gd name="T27" fmla="*/ 48 h 52"/>
                  <a:gd name="T28" fmla="*/ 4 w 36"/>
                  <a:gd name="T29" fmla="*/ 52 h 52"/>
                  <a:gd name="T30" fmla="*/ 0 w 36"/>
                  <a:gd name="T31" fmla="*/ 48 h 52"/>
                  <a:gd name="T32" fmla="*/ 0 w 36"/>
                  <a:gd name="T33" fmla="*/ 5 h 52"/>
                  <a:gd name="T34" fmla="*/ 4 w 36"/>
                  <a:gd name="T35" fmla="*/ 1 h 52"/>
                  <a:gd name="T36" fmla="*/ 8 w 36"/>
                  <a:gd name="T37" fmla="*/ 5 h 52"/>
                  <a:gd name="T38" fmla="*/ 8 w 36"/>
                  <a:gd name="T39" fmla="*/ 2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6" h="52">
                    <a:moveTo>
                      <a:pt x="8" y="22"/>
                    </a:moveTo>
                    <a:cubicBezTo>
                      <a:pt x="14" y="22"/>
                      <a:pt x="14" y="22"/>
                      <a:pt x="14" y="22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9" y="1"/>
                      <a:pt x="30" y="0"/>
                      <a:pt x="32" y="0"/>
                    </a:cubicBezTo>
                    <a:cubicBezTo>
                      <a:pt x="35" y="0"/>
                      <a:pt x="36" y="3"/>
                      <a:pt x="36" y="5"/>
                    </a:cubicBezTo>
                    <a:cubicBezTo>
                      <a:pt x="36" y="6"/>
                      <a:pt x="36" y="7"/>
                      <a:pt x="35" y="7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26" y="33"/>
                      <a:pt x="31" y="39"/>
                      <a:pt x="36" y="46"/>
                    </a:cubicBezTo>
                    <a:cubicBezTo>
                      <a:pt x="36" y="46"/>
                      <a:pt x="36" y="47"/>
                      <a:pt x="36" y="48"/>
                    </a:cubicBezTo>
                    <a:cubicBezTo>
                      <a:pt x="36" y="50"/>
                      <a:pt x="35" y="52"/>
                      <a:pt x="32" y="52"/>
                    </a:cubicBezTo>
                    <a:cubicBezTo>
                      <a:pt x="30" y="52"/>
                      <a:pt x="29" y="51"/>
                      <a:pt x="28" y="50"/>
                    </a:cubicBezTo>
                    <a:cubicBezTo>
                      <a:pt x="23" y="43"/>
                      <a:pt x="19" y="37"/>
                      <a:pt x="14" y="30"/>
                    </a:cubicBezTo>
                    <a:cubicBezTo>
                      <a:pt x="8" y="30"/>
                      <a:pt x="8" y="30"/>
                      <a:pt x="8" y="30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50"/>
                      <a:pt x="6" y="52"/>
                      <a:pt x="4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1"/>
                      <a:pt x="4" y="1"/>
                    </a:cubicBezTo>
                    <a:cubicBezTo>
                      <a:pt x="6" y="1"/>
                      <a:pt x="8" y="2"/>
                      <a:pt x="8" y="5"/>
                    </a:cubicBezTo>
                    <a:lnTo>
                      <a:pt x="8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2" name="Freeform 31"/>
              <p:cNvSpPr>
                <a:spLocks noEditPoints="1"/>
              </p:cNvSpPr>
              <p:nvPr/>
            </p:nvSpPr>
            <p:spPr bwMode="auto">
              <a:xfrm>
                <a:off x="1108" y="476"/>
                <a:ext cx="63" cy="76"/>
              </a:xfrm>
              <a:custGeom>
                <a:avLst/>
                <a:gdLst>
                  <a:gd name="T0" fmla="*/ 39 w 43"/>
                  <a:gd name="T1" fmla="*/ 52 h 52"/>
                  <a:gd name="T2" fmla="*/ 34 w 43"/>
                  <a:gd name="T3" fmla="*/ 50 h 52"/>
                  <a:gd name="T4" fmla="*/ 32 w 43"/>
                  <a:gd name="T5" fmla="*/ 47 h 52"/>
                  <a:gd name="T6" fmla="*/ 18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9 w 43"/>
                  <a:gd name="T13" fmla="*/ 22 h 52"/>
                  <a:gd name="T14" fmla="*/ 30 w 43"/>
                  <a:gd name="T15" fmla="*/ 22 h 52"/>
                  <a:gd name="T16" fmla="*/ 30 w 43"/>
                  <a:gd name="T17" fmla="*/ 20 h 52"/>
                  <a:gd name="T18" fmla="*/ 20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4 w 43"/>
                  <a:gd name="T25" fmla="*/ 7 h 52"/>
                  <a:gd name="T26" fmla="*/ 6 w 43"/>
                  <a:gd name="T27" fmla="*/ 4 h 52"/>
                  <a:gd name="T28" fmla="*/ 20 w 43"/>
                  <a:gd name="T29" fmla="*/ 0 h 52"/>
                  <a:gd name="T30" fmla="*/ 39 w 43"/>
                  <a:gd name="T31" fmla="*/ 20 h 52"/>
                  <a:gd name="T32" fmla="*/ 39 w 43"/>
                  <a:gd name="T33" fmla="*/ 39 h 52"/>
                  <a:gd name="T34" fmla="*/ 42 w 43"/>
                  <a:gd name="T35" fmla="*/ 45 h 52"/>
                  <a:gd name="T36" fmla="*/ 43 w 43"/>
                  <a:gd name="T37" fmla="*/ 48 h 52"/>
                  <a:gd name="T38" fmla="*/ 39 w 43"/>
                  <a:gd name="T39" fmla="*/ 52 h 52"/>
                  <a:gd name="T40" fmla="*/ 30 w 43"/>
                  <a:gd name="T41" fmla="*/ 29 h 52"/>
                  <a:gd name="T42" fmla="*/ 19 w 43"/>
                  <a:gd name="T43" fmla="*/ 29 h 52"/>
                  <a:gd name="T44" fmla="*/ 9 w 43"/>
                  <a:gd name="T45" fmla="*/ 37 h 52"/>
                  <a:gd name="T46" fmla="*/ 9 w 43"/>
                  <a:gd name="T47" fmla="*/ 38 h 52"/>
                  <a:gd name="T48" fmla="*/ 19 w 43"/>
                  <a:gd name="T49" fmla="*/ 45 h 52"/>
                  <a:gd name="T50" fmla="*/ 30 w 43"/>
                  <a:gd name="T51" fmla="*/ 35 h 52"/>
                  <a:gd name="T52" fmla="*/ 30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6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5" y="0"/>
                      <a:pt x="39" y="7"/>
                      <a:pt x="39" y="20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2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3" name="Freeform 32"/>
              <p:cNvSpPr>
                <a:spLocks noEditPoints="1"/>
              </p:cNvSpPr>
              <p:nvPr/>
            </p:nvSpPr>
            <p:spPr bwMode="auto">
              <a:xfrm>
                <a:off x="1184" y="477"/>
                <a:ext cx="53" cy="75"/>
              </a:xfrm>
              <a:custGeom>
                <a:avLst/>
                <a:gdLst>
                  <a:gd name="T0" fmla="*/ 36 w 36"/>
                  <a:gd name="T1" fmla="*/ 47 h 51"/>
                  <a:gd name="T2" fmla="*/ 31 w 36"/>
                  <a:gd name="T3" fmla="*/ 51 h 51"/>
                  <a:gd name="T4" fmla="*/ 27 w 36"/>
                  <a:gd name="T5" fmla="*/ 47 h 51"/>
                  <a:gd name="T6" fmla="*/ 27 w 36"/>
                  <a:gd name="T7" fmla="*/ 30 h 51"/>
                  <a:gd name="T8" fmla="*/ 19 w 36"/>
                  <a:gd name="T9" fmla="*/ 30 h 51"/>
                  <a:gd name="T10" fmla="*/ 9 w 36"/>
                  <a:gd name="T11" fmla="*/ 49 h 51"/>
                  <a:gd name="T12" fmla="*/ 5 w 36"/>
                  <a:gd name="T13" fmla="*/ 51 h 51"/>
                  <a:gd name="T14" fmla="*/ 0 w 36"/>
                  <a:gd name="T15" fmla="*/ 47 h 51"/>
                  <a:gd name="T16" fmla="*/ 1 w 36"/>
                  <a:gd name="T17" fmla="*/ 44 h 51"/>
                  <a:gd name="T18" fmla="*/ 10 w 36"/>
                  <a:gd name="T19" fmla="*/ 29 h 51"/>
                  <a:gd name="T20" fmla="*/ 1 w 36"/>
                  <a:gd name="T21" fmla="*/ 16 h 51"/>
                  <a:gd name="T22" fmla="*/ 1 w 36"/>
                  <a:gd name="T23" fmla="*/ 13 h 51"/>
                  <a:gd name="T24" fmla="*/ 18 w 36"/>
                  <a:gd name="T25" fmla="*/ 0 h 51"/>
                  <a:gd name="T26" fmla="*/ 31 w 36"/>
                  <a:gd name="T27" fmla="*/ 0 h 51"/>
                  <a:gd name="T28" fmla="*/ 36 w 36"/>
                  <a:gd name="T29" fmla="*/ 4 h 51"/>
                  <a:gd name="T30" fmla="*/ 36 w 36"/>
                  <a:gd name="T31" fmla="*/ 47 h 51"/>
                  <a:gd name="T32" fmla="*/ 27 w 36"/>
                  <a:gd name="T33" fmla="*/ 23 h 51"/>
                  <a:gd name="T34" fmla="*/ 27 w 36"/>
                  <a:gd name="T35" fmla="*/ 7 h 51"/>
                  <a:gd name="T36" fmla="*/ 18 w 36"/>
                  <a:gd name="T37" fmla="*/ 7 h 51"/>
                  <a:gd name="T38" fmla="*/ 10 w 36"/>
                  <a:gd name="T39" fmla="*/ 14 h 51"/>
                  <a:gd name="T40" fmla="*/ 10 w 36"/>
                  <a:gd name="T41" fmla="*/ 16 h 51"/>
                  <a:gd name="T42" fmla="*/ 18 w 36"/>
                  <a:gd name="T43" fmla="*/ 23 h 51"/>
                  <a:gd name="T44" fmla="*/ 27 w 36"/>
                  <a:gd name="T45" fmla="*/ 2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6" h="51">
                    <a:moveTo>
                      <a:pt x="36" y="47"/>
                    </a:moveTo>
                    <a:cubicBezTo>
                      <a:pt x="36" y="49"/>
                      <a:pt x="34" y="51"/>
                      <a:pt x="31" y="51"/>
                    </a:cubicBezTo>
                    <a:cubicBezTo>
                      <a:pt x="29" y="51"/>
                      <a:pt x="27" y="49"/>
                      <a:pt x="27" y="47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19" y="30"/>
                      <a:pt x="19" y="30"/>
                      <a:pt x="19" y="30"/>
                    </a:cubicBezTo>
                    <a:cubicBezTo>
                      <a:pt x="15" y="36"/>
                      <a:pt x="12" y="43"/>
                      <a:pt x="9" y="49"/>
                    </a:cubicBezTo>
                    <a:cubicBezTo>
                      <a:pt x="8" y="51"/>
                      <a:pt x="6" y="51"/>
                      <a:pt x="5" y="51"/>
                    </a:cubicBezTo>
                    <a:cubicBezTo>
                      <a:pt x="2" y="51"/>
                      <a:pt x="0" y="50"/>
                      <a:pt x="0" y="47"/>
                    </a:cubicBezTo>
                    <a:cubicBezTo>
                      <a:pt x="0" y="46"/>
                      <a:pt x="1" y="46"/>
                      <a:pt x="1" y="44"/>
                    </a:cubicBezTo>
                    <a:cubicBezTo>
                      <a:pt x="4" y="39"/>
                      <a:pt x="7" y="34"/>
                      <a:pt x="10" y="29"/>
                    </a:cubicBezTo>
                    <a:cubicBezTo>
                      <a:pt x="4" y="27"/>
                      <a:pt x="1" y="22"/>
                      <a:pt x="1" y="16"/>
                    </a:cubicBezTo>
                    <a:cubicBezTo>
                      <a:pt x="1" y="13"/>
                      <a:pt x="1" y="13"/>
                      <a:pt x="1" y="13"/>
                    </a:cubicBezTo>
                    <a:cubicBezTo>
                      <a:pt x="1" y="6"/>
                      <a:pt x="6" y="0"/>
                      <a:pt x="18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4" y="0"/>
                      <a:pt x="36" y="2"/>
                      <a:pt x="36" y="4"/>
                    </a:cubicBezTo>
                    <a:lnTo>
                      <a:pt x="36" y="47"/>
                    </a:lnTo>
                    <a:close/>
                    <a:moveTo>
                      <a:pt x="27" y="23"/>
                    </a:moveTo>
                    <a:cubicBezTo>
                      <a:pt x="27" y="7"/>
                      <a:pt x="27" y="7"/>
                      <a:pt x="27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1" y="7"/>
                      <a:pt x="10" y="11"/>
                      <a:pt x="10" y="14"/>
                    </a:cubicBezTo>
                    <a:cubicBezTo>
                      <a:pt x="10" y="16"/>
                      <a:pt x="10" y="16"/>
                      <a:pt x="10" y="16"/>
                    </a:cubicBezTo>
                    <a:cubicBezTo>
                      <a:pt x="10" y="19"/>
                      <a:pt x="12" y="23"/>
                      <a:pt x="18" y="23"/>
                    </a:cubicBezTo>
                    <a:lnTo>
                      <a:pt x="27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4" name="Freeform 33"/>
              <p:cNvSpPr>
                <a:spLocks/>
              </p:cNvSpPr>
              <p:nvPr/>
            </p:nvSpPr>
            <p:spPr bwMode="auto">
              <a:xfrm>
                <a:off x="1303" y="477"/>
                <a:ext cx="59" cy="75"/>
              </a:xfrm>
              <a:custGeom>
                <a:avLst/>
                <a:gdLst>
                  <a:gd name="T0" fmla="*/ 8 w 40"/>
                  <a:gd name="T1" fmla="*/ 47 h 51"/>
                  <a:gd name="T2" fmla="*/ 4 w 40"/>
                  <a:gd name="T3" fmla="*/ 51 h 51"/>
                  <a:gd name="T4" fmla="*/ 0 w 40"/>
                  <a:gd name="T5" fmla="*/ 47 h 51"/>
                  <a:gd name="T6" fmla="*/ 0 w 40"/>
                  <a:gd name="T7" fmla="*/ 4 h 51"/>
                  <a:gd name="T8" fmla="*/ 4 w 40"/>
                  <a:gd name="T9" fmla="*/ 0 h 51"/>
                  <a:gd name="T10" fmla="*/ 8 w 40"/>
                  <a:gd name="T11" fmla="*/ 4 h 51"/>
                  <a:gd name="T12" fmla="*/ 8 w 40"/>
                  <a:gd name="T13" fmla="*/ 32 h 51"/>
                  <a:gd name="T14" fmla="*/ 31 w 40"/>
                  <a:gd name="T15" fmla="*/ 7 h 51"/>
                  <a:gd name="T16" fmla="*/ 31 w 40"/>
                  <a:gd name="T17" fmla="*/ 4 h 51"/>
                  <a:gd name="T18" fmla="*/ 36 w 40"/>
                  <a:gd name="T19" fmla="*/ 0 h 51"/>
                  <a:gd name="T20" fmla="*/ 40 w 40"/>
                  <a:gd name="T21" fmla="*/ 4 h 51"/>
                  <a:gd name="T22" fmla="*/ 40 w 40"/>
                  <a:gd name="T23" fmla="*/ 47 h 51"/>
                  <a:gd name="T24" fmla="*/ 36 w 40"/>
                  <a:gd name="T25" fmla="*/ 51 h 51"/>
                  <a:gd name="T26" fmla="*/ 31 w 40"/>
                  <a:gd name="T27" fmla="*/ 47 h 51"/>
                  <a:gd name="T28" fmla="*/ 31 w 40"/>
                  <a:gd name="T29" fmla="*/ 18 h 51"/>
                  <a:gd name="T30" fmla="*/ 8 w 40"/>
                  <a:gd name="T31" fmla="*/ 44 h 51"/>
                  <a:gd name="T32" fmla="*/ 8 w 40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51">
                    <a:moveTo>
                      <a:pt x="8" y="47"/>
                    </a:moveTo>
                    <a:cubicBezTo>
                      <a:pt x="8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8" y="44"/>
                      <a:pt x="8" y="44"/>
                      <a:pt x="8" y="44"/>
                    </a:cubicBezTo>
                    <a:lnTo>
                      <a:pt x="8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5" name="Freeform 34"/>
              <p:cNvSpPr>
                <a:spLocks/>
              </p:cNvSpPr>
              <p:nvPr/>
            </p:nvSpPr>
            <p:spPr bwMode="auto">
              <a:xfrm>
                <a:off x="1384" y="476"/>
                <a:ext cx="56" cy="76"/>
              </a:xfrm>
              <a:custGeom>
                <a:avLst/>
                <a:gdLst>
                  <a:gd name="T0" fmla="*/ 38 w 38"/>
                  <a:gd name="T1" fmla="*/ 48 h 52"/>
                  <a:gd name="T2" fmla="*/ 33 w 38"/>
                  <a:gd name="T3" fmla="*/ 52 h 52"/>
                  <a:gd name="T4" fmla="*/ 29 w 38"/>
                  <a:gd name="T5" fmla="*/ 48 h 52"/>
                  <a:gd name="T6" fmla="*/ 29 w 38"/>
                  <a:gd name="T7" fmla="*/ 29 h 52"/>
                  <a:gd name="T8" fmla="*/ 9 w 38"/>
                  <a:gd name="T9" fmla="*/ 29 h 52"/>
                  <a:gd name="T10" fmla="*/ 9 w 38"/>
                  <a:gd name="T11" fmla="*/ 48 h 52"/>
                  <a:gd name="T12" fmla="*/ 5 w 38"/>
                  <a:gd name="T13" fmla="*/ 52 h 52"/>
                  <a:gd name="T14" fmla="*/ 0 w 38"/>
                  <a:gd name="T15" fmla="*/ 48 h 52"/>
                  <a:gd name="T16" fmla="*/ 0 w 38"/>
                  <a:gd name="T17" fmla="*/ 5 h 52"/>
                  <a:gd name="T18" fmla="*/ 5 w 38"/>
                  <a:gd name="T19" fmla="*/ 0 h 52"/>
                  <a:gd name="T20" fmla="*/ 9 w 38"/>
                  <a:gd name="T21" fmla="*/ 5 h 52"/>
                  <a:gd name="T22" fmla="*/ 9 w 38"/>
                  <a:gd name="T23" fmla="*/ 21 h 52"/>
                  <a:gd name="T24" fmla="*/ 29 w 38"/>
                  <a:gd name="T25" fmla="*/ 21 h 52"/>
                  <a:gd name="T26" fmla="*/ 29 w 38"/>
                  <a:gd name="T27" fmla="*/ 5 h 52"/>
                  <a:gd name="T28" fmla="*/ 33 w 38"/>
                  <a:gd name="T29" fmla="*/ 0 h 52"/>
                  <a:gd name="T30" fmla="*/ 38 w 38"/>
                  <a:gd name="T31" fmla="*/ 5 h 52"/>
                  <a:gd name="T32" fmla="*/ 38 w 38"/>
                  <a:gd name="T33" fmla="*/ 4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8" h="52">
                    <a:moveTo>
                      <a:pt x="38" y="48"/>
                    </a:moveTo>
                    <a:cubicBezTo>
                      <a:pt x="38" y="50"/>
                      <a:pt x="36" y="52"/>
                      <a:pt x="33" y="52"/>
                    </a:cubicBezTo>
                    <a:cubicBezTo>
                      <a:pt x="31" y="52"/>
                      <a:pt x="29" y="50"/>
                      <a:pt x="29" y="48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9" y="50"/>
                      <a:pt x="7" y="52"/>
                      <a:pt x="5" y="52"/>
                    </a:cubicBezTo>
                    <a:cubicBezTo>
                      <a:pt x="2" y="52"/>
                      <a:pt x="0" y="50"/>
                      <a:pt x="0" y="4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1"/>
                      <a:pt x="9" y="21"/>
                      <a:pt x="9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9" y="2"/>
                      <a:pt x="31" y="0"/>
                      <a:pt x="33" y="0"/>
                    </a:cubicBezTo>
                    <a:cubicBezTo>
                      <a:pt x="36" y="0"/>
                      <a:pt x="38" y="2"/>
                      <a:pt x="38" y="5"/>
                    </a:cubicBezTo>
                    <a:lnTo>
                      <a:pt x="38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6" name="Freeform 35"/>
              <p:cNvSpPr>
                <a:spLocks/>
              </p:cNvSpPr>
              <p:nvPr/>
            </p:nvSpPr>
            <p:spPr bwMode="auto">
              <a:xfrm>
                <a:off x="1462" y="477"/>
                <a:ext cx="58" cy="75"/>
              </a:xfrm>
              <a:custGeom>
                <a:avLst/>
                <a:gdLst>
                  <a:gd name="T0" fmla="*/ 8 w 40"/>
                  <a:gd name="T1" fmla="*/ 47 h 51"/>
                  <a:gd name="T2" fmla="*/ 4 w 40"/>
                  <a:gd name="T3" fmla="*/ 51 h 51"/>
                  <a:gd name="T4" fmla="*/ 0 w 40"/>
                  <a:gd name="T5" fmla="*/ 47 h 51"/>
                  <a:gd name="T6" fmla="*/ 0 w 40"/>
                  <a:gd name="T7" fmla="*/ 4 h 51"/>
                  <a:gd name="T8" fmla="*/ 4 w 40"/>
                  <a:gd name="T9" fmla="*/ 0 h 51"/>
                  <a:gd name="T10" fmla="*/ 8 w 40"/>
                  <a:gd name="T11" fmla="*/ 4 h 51"/>
                  <a:gd name="T12" fmla="*/ 8 w 40"/>
                  <a:gd name="T13" fmla="*/ 32 h 51"/>
                  <a:gd name="T14" fmla="*/ 31 w 40"/>
                  <a:gd name="T15" fmla="*/ 7 h 51"/>
                  <a:gd name="T16" fmla="*/ 31 w 40"/>
                  <a:gd name="T17" fmla="*/ 4 h 51"/>
                  <a:gd name="T18" fmla="*/ 36 w 40"/>
                  <a:gd name="T19" fmla="*/ 0 h 51"/>
                  <a:gd name="T20" fmla="*/ 40 w 40"/>
                  <a:gd name="T21" fmla="*/ 4 h 51"/>
                  <a:gd name="T22" fmla="*/ 40 w 40"/>
                  <a:gd name="T23" fmla="*/ 47 h 51"/>
                  <a:gd name="T24" fmla="*/ 36 w 40"/>
                  <a:gd name="T25" fmla="*/ 51 h 51"/>
                  <a:gd name="T26" fmla="*/ 31 w 40"/>
                  <a:gd name="T27" fmla="*/ 47 h 51"/>
                  <a:gd name="T28" fmla="*/ 31 w 40"/>
                  <a:gd name="T29" fmla="*/ 18 h 51"/>
                  <a:gd name="T30" fmla="*/ 8 w 40"/>
                  <a:gd name="T31" fmla="*/ 44 h 51"/>
                  <a:gd name="T32" fmla="*/ 8 w 40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51">
                    <a:moveTo>
                      <a:pt x="8" y="47"/>
                    </a:moveTo>
                    <a:cubicBezTo>
                      <a:pt x="8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8" y="1"/>
                      <a:pt x="8" y="4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8" y="44"/>
                      <a:pt x="8" y="44"/>
                      <a:pt x="8" y="44"/>
                    </a:cubicBezTo>
                    <a:lnTo>
                      <a:pt x="8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7" name="Freeform 36"/>
              <p:cNvSpPr>
                <a:spLocks/>
              </p:cNvSpPr>
              <p:nvPr/>
            </p:nvSpPr>
            <p:spPr bwMode="auto">
              <a:xfrm>
                <a:off x="1542" y="477"/>
                <a:ext cx="71" cy="99"/>
              </a:xfrm>
              <a:custGeom>
                <a:avLst/>
                <a:gdLst>
                  <a:gd name="T0" fmla="*/ 40 w 48"/>
                  <a:gd name="T1" fmla="*/ 51 h 67"/>
                  <a:gd name="T2" fmla="*/ 4 w 48"/>
                  <a:gd name="T3" fmla="*/ 51 h 67"/>
                  <a:gd name="T4" fmla="*/ 0 w 48"/>
                  <a:gd name="T5" fmla="*/ 47 h 67"/>
                  <a:gd name="T6" fmla="*/ 0 w 48"/>
                  <a:gd name="T7" fmla="*/ 4 h 67"/>
                  <a:gd name="T8" fmla="*/ 5 w 48"/>
                  <a:gd name="T9" fmla="*/ 0 h 67"/>
                  <a:gd name="T10" fmla="*/ 9 w 48"/>
                  <a:gd name="T11" fmla="*/ 4 h 67"/>
                  <a:gd name="T12" fmla="*/ 9 w 48"/>
                  <a:gd name="T13" fmla="*/ 43 h 67"/>
                  <a:gd name="T14" fmla="*/ 30 w 48"/>
                  <a:gd name="T15" fmla="*/ 43 h 67"/>
                  <a:gd name="T16" fmla="*/ 30 w 48"/>
                  <a:gd name="T17" fmla="*/ 4 h 67"/>
                  <a:gd name="T18" fmla="*/ 35 w 48"/>
                  <a:gd name="T19" fmla="*/ 0 h 67"/>
                  <a:gd name="T20" fmla="*/ 39 w 48"/>
                  <a:gd name="T21" fmla="*/ 4 h 67"/>
                  <a:gd name="T22" fmla="*/ 39 w 48"/>
                  <a:gd name="T23" fmla="*/ 43 h 67"/>
                  <a:gd name="T24" fmla="*/ 44 w 48"/>
                  <a:gd name="T25" fmla="*/ 43 h 67"/>
                  <a:gd name="T26" fmla="*/ 48 w 48"/>
                  <a:gd name="T27" fmla="*/ 46 h 67"/>
                  <a:gd name="T28" fmla="*/ 48 w 48"/>
                  <a:gd name="T29" fmla="*/ 63 h 67"/>
                  <a:gd name="T30" fmla="*/ 44 w 48"/>
                  <a:gd name="T31" fmla="*/ 67 h 67"/>
                  <a:gd name="T32" fmla="*/ 40 w 48"/>
                  <a:gd name="T33" fmla="*/ 63 h 67"/>
                  <a:gd name="T34" fmla="*/ 40 w 48"/>
                  <a:gd name="T35" fmla="*/ 51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8" h="67">
                    <a:moveTo>
                      <a:pt x="40" y="51"/>
                    </a:moveTo>
                    <a:cubicBezTo>
                      <a:pt x="4" y="51"/>
                      <a:pt x="4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43"/>
                      <a:pt x="9" y="43"/>
                      <a:pt x="9" y="43"/>
                    </a:cubicBezTo>
                    <a:cubicBezTo>
                      <a:pt x="30" y="43"/>
                      <a:pt x="30" y="43"/>
                      <a:pt x="30" y="43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32" y="0"/>
                      <a:pt x="35" y="0"/>
                    </a:cubicBezTo>
                    <a:cubicBezTo>
                      <a:pt x="37" y="0"/>
                      <a:pt x="39" y="1"/>
                      <a:pt x="39" y="4"/>
                    </a:cubicBezTo>
                    <a:cubicBezTo>
                      <a:pt x="39" y="43"/>
                      <a:pt x="39" y="43"/>
                      <a:pt x="39" y="43"/>
                    </a:cubicBezTo>
                    <a:cubicBezTo>
                      <a:pt x="44" y="43"/>
                      <a:pt x="44" y="43"/>
                      <a:pt x="44" y="43"/>
                    </a:cubicBezTo>
                    <a:cubicBezTo>
                      <a:pt x="46" y="43"/>
                      <a:pt x="48" y="44"/>
                      <a:pt x="48" y="46"/>
                    </a:cubicBezTo>
                    <a:cubicBezTo>
                      <a:pt x="48" y="63"/>
                      <a:pt x="48" y="63"/>
                      <a:pt x="48" y="63"/>
                    </a:cubicBezTo>
                    <a:cubicBezTo>
                      <a:pt x="48" y="65"/>
                      <a:pt x="46" y="67"/>
                      <a:pt x="44" y="67"/>
                    </a:cubicBezTo>
                    <a:cubicBezTo>
                      <a:pt x="41" y="67"/>
                      <a:pt x="40" y="65"/>
                      <a:pt x="40" y="63"/>
                    </a:cubicBezTo>
                    <a:lnTo>
                      <a:pt x="40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8" name="Freeform 37"/>
              <p:cNvSpPr>
                <a:spLocks/>
              </p:cNvSpPr>
              <p:nvPr/>
            </p:nvSpPr>
            <p:spPr bwMode="auto">
              <a:xfrm>
                <a:off x="1626" y="477"/>
                <a:ext cx="58" cy="75"/>
              </a:xfrm>
              <a:custGeom>
                <a:avLst/>
                <a:gdLst>
                  <a:gd name="T0" fmla="*/ 9 w 40"/>
                  <a:gd name="T1" fmla="*/ 47 h 51"/>
                  <a:gd name="T2" fmla="*/ 4 w 40"/>
                  <a:gd name="T3" fmla="*/ 51 h 51"/>
                  <a:gd name="T4" fmla="*/ 0 w 40"/>
                  <a:gd name="T5" fmla="*/ 47 h 51"/>
                  <a:gd name="T6" fmla="*/ 0 w 40"/>
                  <a:gd name="T7" fmla="*/ 4 h 51"/>
                  <a:gd name="T8" fmla="*/ 4 w 40"/>
                  <a:gd name="T9" fmla="*/ 0 h 51"/>
                  <a:gd name="T10" fmla="*/ 9 w 40"/>
                  <a:gd name="T11" fmla="*/ 4 h 51"/>
                  <a:gd name="T12" fmla="*/ 9 w 40"/>
                  <a:gd name="T13" fmla="*/ 32 h 51"/>
                  <a:gd name="T14" fmla="*/ 31 w 40"/>
                  <a:gd name="T15" fmla="*/ 7 h 51"/>
                  <a:gd name="T16" fmla="*/ 31 w 40"/>
                  <a:gd name="T17" fmla="*/ 4 h 51"/>
                  <a:gd name="T18" fmla="*/ 36 w 40"/>
                  <a:gd name="T19" fmla="*/ 0 h 51"/>
                  <a:gd name="T20" fmla="*/ 40 w 40"/>
                  <a:gd name="T21" fmla="*/ 4 h 51"/>
                  <a:gd name="T22" fmla="*/ 40 w 40"/>
                  <a:gd name="T23" fmla="*/ 47 h 51"/>
                  <a:gd name="T24" fmla="*/ 36 w 40"/>
                  <a:gd name="T25" fmla="*/ 51 h 51"/>
                  <a:gd name="T26" fmla="*/ 31 w 40"/>
                  <a:gd name="T27" fmla="*/ 47 h 51"/>
                  <a:gd name="T28" fmla="*/ 31 w 40"/>
                  <a:gd name="T29" fmla="*/ 18 h 51"/>
                  <a:gd name="T30" fmla="*/ 9 w 40"/>
                  <a:gd name="T31" fmla="*/ 44 h 51"/>
                  <a:gd name="T32" fmla="*/ 9 w 40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0" h="51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1" y="4"/>
                      <a:pt x="31" y="4"/>
                      <a:pt x="31" y="4"/>
                    </a:cubicBezTo>
                    <a:cubicBezTo>
                      <a:pt x="31" y="1"/>
                      <a:pt x="33" y="0"/>
                      <a:pt x="36" y="0"/>
                    </a:cubicBezTo>
                    <a:cubicBezTo>
                      <a:pt x="38" y="0"/>
                      <a:pt x="40" y="1"/>
                      <a:pt x="40" y="4"/>
                    </a:cubicBezTo>
                    <a:cubicBezTo>
                      <a:pt x="40" y="47"/>
                      <a:pt x="40" y="47"/>
                      <a:pt x="40" y="47"/>
                    </a:cubicBezTo>
                    <a:cubicBezTo>
                      <a:pt x="40" y="49"/>
                      <a:pt x="38" y="51"/>
                      <a:pt x="36" y="51"/>
                    </a:cubicBezTo>
                    <a:cubicBezTo>
                      <a:pt x="33" y="51"/>
                      <a:pt x="31" y="49"/>
                      <a:pt x="31" y="47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59" name="Freeform 38"/>
              <p:cNvSpPr>
                <a:spLocks noEditPoints="1"/>
              </p:cNvSpPr>
              <p:nvPr/>
            </p:nvSpPr>
            <p:spPr bwMode="auto">
              <a:xfrm>
                <a:off x="1702" y="476"/>
                <a:ext cx="63" cy="76"/>
              </a:xfrm>
              <a:custGeom>
                <a:avLst/>
                <a:gdLst>
                  <a:gd name="T0" fmla="*/ 38 w 43"/>
                  <a:gd name="T1" fmla="*/ 52 h 52"/>
                  <a:gd name="T2" fmla="*/ 33 w 43"/>
                  <a:gd name="T3" fmla="*/ 50 h 52"/>
                  <a:gd name="T4" fmla="*/ 31 w 43"/>
                  <a:gd name="T5" fmla="*/ 47 h 52"/>
                  <a:gd name="T6" fmla="*/ 17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8 w 43"/>
                  <a:gd name="T13" fmla="*/ 22 h 52"/>
                  <a:gd name="T14" fmla="*/ 30 w 43"/>
                  <a:gd name="T15" fmla="*/ 22 h 52"/>
                  <a:gd name="T16" fmla="*/ 30 w 43"/>
                  <a:gd name="T17" fmla="*/ 20 h 52"/>
                  <a:gd name="T18" fmla="*/ 19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3 w 43"/>
                  <a:gd name="T25" fmla="*/ 7 h 52"/>
                  <a:gd name="T26" fmla="*/ 5 w 43"/>
                  <a:gd name="T27" fmla="*/ 4 h 52"/>
                  <a:gd name="T28" fmla="*/ 20 w 43"/>
                  <a:gd name="T29" fmla="*/ 0 h 52"/>
                  <a:gd name="T30" fmla="*/ 38 w 43"/>
                  <a:gd name="T31" fmla="*/ 20 h 52"/>
                  <a:gd name="T32" fmla="*/ 38 w 43"/>
                  <a:gd name="T33" fmla="*/ 39 h 52"/>
                  <a:gd name="T34" fmla="*/ 41 w 43"/>
                  <a:gd name="T35" fmla="*/ 45 h 52"/>
                  <a:gd name="T36" fmla="*/ 43 w 43"/>
                  <a:gd name="T37" fmla="*/ 48 h 52"/>
                  <a:gd name="T38" fmla="*/ 38 w 43"/>
                  <a:gd name="T39" fmla="*/ 52 h 52"/>
                  <a:gd name="T40" fmla="*/ 30 w 43"/>
                  <a:gd name="T41" fmla="*/ 29 h 52"/>
                  <a:gd name="T42" fmla="*/ 19 w 43"/>
                  <a:gd name="T43" fmla="*/ 29 h 52"/>
                  <a:gd name="T44" fmla="*/ 8 w 43"/>
                  <a:gd name="T45" fmla="*/ 37 h 52"/>
                  <a:gd name="T46" fmla="*/ 8 w 43"/>
                  <a:gd name="T47" fmla="*/ 38 h 52"/>
                  <a:gd name="T48" fmla="*/ 19 w 43"/>
                  <a:gd name="T49" fmla="*/ 45 h 52"/>
                  <a:gd name="T50" fmla="*/ 30 w 43"/>
                  <a:gd name="T51" fmla="*/ 35 h 52"/>
                  <a:gd name="T52" fmla="*/ 30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8" y="52"/>
                    </a:moveTo>
                    <a:cubicBezTo>
                      <a:pt x="37" y="52"/>
                      <a:pt x="34" y="51"/>
                      <a:pt x="33" y="50"/>
                    </a:cubicBezTo>
                    <a:cubicBezTo>
                      <a:pt x="32" y="49"/>
                      <a:pt x="32" y="48"/>
                      <a:pt x="31" y="47"/>
                    </a:cubicBezTo>
                    <a:cubicBezTo>
                      <a:pt x="28" y="51"/>
                      <a:pt x="22" y="52"/>
                      <a:pt x="17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5" y="22"/>
                      <a:pt x="18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19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8" y="11"/>
                      <a:pt x="8" y="11"/>
                      <a:pt x="7" y="11"/>
                    </a:cubicBezTo>
                    <a:cubicBezTo>
                      <a:pt x="5" y="11"/>
                      <a:pt x="3" y="9"/>
                      <a:pt x="3" y="7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9" y="1"/>
                      <a:pt x="14" y="0"/>
                      <a:pt x="20" y="0"/>
                    </a:cubicBezTo>
                    <a:cubicBezTo>
                      <a:pt x="34" y="0"/>
                      <a:pt x="38" y="7"/>
                      <a:pt x="38" y="20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43"/>
                      <a:pt x="39" y="44"/>
                      <a:pt x="41" y="45"/>
                    </a:cubicBezTo>
                    <a:cubicBezTo>
                      <a:pt x="42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8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8" y="33"/>
                      <a:pt x="8" y="37"/>
                    </a:cubicBezTo>
                    <a:cubicBezTo>
                      <a:pt x="8" y="38"/>
                      <a:pt x="8" y="38"/>
                      <a:pt x="8" y="38"/>
                    </a:cubicBezTo>
                    <a:cubicBezTo>
                      <a:pt x="8" y="42"/>
                      <a:pt x="11" y="45"/>
                      <a:pt x="19" y="45"/>
                    </a:cubicBezTo>
                    <a:cubicBezTo>
                      <a:pt x="25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60" name="Freeform 39"/>
              <p:cNvSpPr>
                <a:spLocks/>
              </p:cNvSpPr>
              <p:nvPr/>
            </p:nvSpPr>
            <p:spPr bwMode="auto">
              <a:xfrm>
                <a:off x="1772" y="477"/>
                <a:ext cx="59" cy="77"/>
              </a:xfrm>
              <a:custGeom>
                <a:avLst/>
                <a:gdLst>
                  <a:gd name="T0" fmla="*/ 36 w 40"/>
                  <a:gd name="T1" fmla="*/ 0 h 52"/>
                  <a:gd name="T2" fmla="*/ 40 w 40"/>
                  <a:gd name="T3" fmla="*/ 4 h 52"/>
                  <a:gd name="T4" fmla="*/ 36 w 40"/>
                  <a:gd name="T5" fmla="*/ 7 h 52"/>
                  <a:gd name="T6" fmla="*/ 24 w 40"/>
                  <a:gd name="T7" fmla="*/ 7 h 52"/>
                  <a:gd name="T8" fmla="*/ 24 w 40"/>
                  <a:gd name="T9" fmla="*/ 47 h 52"/>
                  <a:gd name="T10" fmla="*/ 20 w 40"/>
                  <a:gd name="T11" fmla="*/ 52 h 52"/>
                  <a:gd name="T12" fmla="*/ 15 w 40"/>
                  <a:gd name="T13" fmla="*/ 47 h 52"/>
                  <a:gd name="T14" fmla="*/ 15 w 40"/>
                  <a:gd name="T15" fmla="*/ 7 h 52"/>
                  <a:gd name="T16" fmla="*/ 3 w 40"/>
                  <a:gd name="T17" fmla="*/ 7 h 52"/>
                  <a:gd name="T18" fmla="*/ 0 w 40"/>
                  <a:gd name="T19" fmla="*/ 4 h 52"/>
                  <a:gd name="T20" fmla="*/ 3 w 40"/>
                  <a:gd name="T21" fmla="*/ 0 h 52"/>
                  <a:gd name="T22" fmla="*/ 36 w 40"/>
                  <a:gd name="T2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0" h="52">
                    <a:moveTo>
                      <a:pt x="36" y="0"/>
                    </a:moveTo>
                    <a:cubicBezTo>
                      <a:pt x="38" y="0"/>
                      <a:pt x="40" y="2"/>
                      <a:pt x="40" y="4"/>
                    </a:cubicBezTo>
                    <a:cubicBezTo>
                      <a:pt x="40" y="6"/>
                      <a:pt x="38" y="7"/>
                      <a:pt x="36" y="7"/>
                    </a:cubicBezTo>
                    <a:cubicBezTo>
                      <a:pt x="24" y="7"/>
                      <a:pt x="24" y="7"/>
                      <a:pt x="24" y="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4" y="50"/>
                      <a:pt x="22" y="52"/>
                      <a:pt x="20" y="52"/>
                    </a:cubicBezTo>
                    <a:cubicBezTo>
                      <a:pt x="17" y="52"/>
                      <a:pt x="15" y="50"/>
                      <a:pt x="15" y="47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1" y="7"/>
                      <a:pt x="0" y="6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lnTo>
                      <a:pt x="3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61" name="Freeform 40"/>
              <p:cNvSpPr>
                <a:spLocks/>
              </p:cNvSpPr>
              <p:nvPr/>
            </p:nvSpPr>
            <p:spPr bwMode="auto">
              <a:xfrm>
                <a:off x="1843" y="477"/>
                <a:ext cx="60" cy="75"/>
              </a:xfrm>
              <a:custGeom>
                <a:avLst/>
                <a:gdLst>
                  <a:gd name="T0" fmla="*/ 9 w 41"/>
                  <a:gd name="T1" fmla="*/ 47 h 51"/>
                  <a:gd name="T2" fmla="*/ 4 w 41"/>
                  <a:gd name="T3" fmla="*/ 51 h 51"/>
                  <a:gd name="T4" fmla="*/ 0 w 41"/>
                  <a:gd name="T5" fmla="*/ 47 h 51"/>
                  <a:gd name="T6" fmla="*/ 0 w 41"/>
                  <a:gd name="T7" fmla="*/ 4 h 51"/>
                  <a:gd name="T8" fmla="*/ 4 w 41"/>
                  <a:gd name="T9" fmla="*/ 0 h 51"/>
                  <a:gd name="T10" fmla="*/ 9 w 41"/>
                  <a:gd name="T11" fmla="*/ 4 h 51"/>
                  <a:gd name="T12" fmla="*/ 9 w 41"/>
                  <a:gd name="T13" fmla="*/ 32 h 51"/>
                  <a:gd name="T14" fmla="*/ 32 w 41"/>
                  <a:gd name="T15" fmla="*/ 7 h 51"/>
                  <a:gd name="T16" fmla="*/ 32 w 41"/>
                  <a:gd name="T17" fmla="*/ 4 h 51"/>
                  <a:gd name="T18" fmla="*/ 36 w 41"/>
                  <a:gd name="T19" fmla="*/ 0 h 51"/>
                  <a:gd name="T20" fmla="*/ 41 w 41"/>
                  <a:gd name="T21" fmla="*/ 4 h 51"/>
                  <a:gd name="T22" fmla="*/ 41 w 41"/>
                  <a:gd name="T23" fmla="*/ 47 h 51"/>
                  <a:gd name="T24" fmla="*/ 36 w 41"/>
                  <a:gd name="T25" fmla="*/ 51 h 51"/>
                  <a:gd name="T26" fmla="*/ 32 w 41"/>
                  <a:gd name="T27" fmla="*/ 47 h 51"/>
                  <a:gd name="T28" fmla="*/ 32 w 41"/>
                  <a:gd name="T29" fmla="*/ 18 h 51"/>
                  <a:gd name="T30" fmla="*/ 9 w 41"/>
                  <a:gd name="T31" fmla="*/ 44 h 51"/>
                  <a:gd name="T32" fmla="*/ 9 w 41"/>
                  <a:gd name="T33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1" h="51">
                    <a:moveTo>
                      <a:pt x="9" y="47"/>
                    </a:moveTo>
                    <a:cubicBezTo>
                      <a:pt x="9" y="49"/>
                      <a:pt x="7" y="51"/>
                      <a:pt x="4" y="51"/>
                    </a:cubicBezTo>
                    <a:cubicBezTo>
                      <a:pt x="2" y="51"/>
                      <a:pt x="0" y="49"/>
                      <a:pt x="0" y="4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7" y="0"/>
                      <a:pt x="9" y="1"/>
                      <a:pt x="9" y="4"/>
                    </a:cubicBezTo>
                    <a:cubicBezTo>
                      <a:pt x="9" y="32"/>
                      <a:pt x="9" y="32"/>
                      <a:pt x="9" y="32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2" y="1"/>
                      <a:pt x="34" y="0"/>
                      <a:pt x="36" y="0"/>
                    </a:cubicBezTo>
                    <a:cubicBezTo>
                      <a:pt x="39" y="0"/>
                      <a:pt x="41" y="1"/>
                      <a:pt x="41" y="4"/>
                    </a:cubicBezTo>
                    <a:cubicBezTo>
                      <a:pt x="41" y="47"/>
                      <a:pt x="41" y="47"/>
                      <a:pt x="41" y="47"/>
                    </a:cubicBezTo>
                    <a:cubicBezTo>
                      <a:pt x="41" y="49"/>
                      <a:pt x="39" y="51"/>
                      <a:pt x="36" y="51"/>
                    </a:cubicBezTo>
                    <a:cubicBezTo>
                      <a:pt x="34" y="51"/>
                      <a:pt x="32" y="49"/>
                      <a:pt x="32" y="47"/>
                    </a:cubicBezTo>
                    <a:cubicBezTo>
                      <a:pt x="32" y="18"/>
                      <a:pt x="32" y="18"/>
                      <a:pt x="32" y="18"/>
                    </a:cubicBezTo>
                    <a:cubicBezTo>
                      <a:pt x="9" y="44"/>
                      <a:pt x="9" y="44"/>
                      <a:pt x="9" y="44"/>
                    </a:cubicBezTo>
                    <a:lnTo>
                      <a:pt x="9" y="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62" name="Freeform 41"/>
              <p:cNvSpPr>
                <a:spLocks noEditPoints="1"/>
              </p:cNvSpPr>
              <p:nvPr/>
            </p:nvSpPr>
            <p:spPr bwMode="auto">
              <a:xfrm>
                <a:off x="1924" y="477"/>
                <a:ext cx="52" cy="75"/>
              </a:xfrm>
              <a:custGeom>
                <a:avLst/>
                <a:gdLst>
                  <a:gd name="T0" fmla="*/ 5 w 36"/>
                  <a:gd name="T1" fmla="*/ 51 h 51"/>
                  <a:gd name="T2" fmla="*/ 0 w 36"/>
                  <a:gd name="T3" fmla="*/ 46 h 51"/>
                  <a:gd name="T4" fmla="*/ 0 w 36"/>
                  <a:gd name="T5" fmla="*/ 4 h 51"/>
                  <a:gd name="T6" fmla="*/ 5 w 36"/>
                  <a:gd name="T7" fmla="*/ 0 h 51"/>
                  <a:gd name="T8" fmla="*/ 19 w 36"/>
                  <a:gd name="T9" fmla="*/ 0 h 51"/>
                  <a:gd name="T10" fmla="*/ 34 w 36"/>
                  <a:gd name="T11" fmla="*/ 13 h 51"/>
                  <a:gd name="T12" fmla="*/ 34 w 36"/>
                  <a:gd name="T13" fmla="*/ 15 h 51"/>
                  <a:gd name="T14" fmla="*/ 29 w 36"/>
                  <a:gd name="T15" fmla="*/ 24 h 51"/>
                  <a:gd name="T16" fmla="*/ 36 w 36"/>
                  <a:gd name="T17" fmla="*/ 35 h 51"/>
                  <a:gd name="T18" fmla="*/ 36 w 36"/>
                  <a:gd name="T19" fmla="*/ 37 h 51"/>
                  <a:gd name="T20" fmla="*/ 20 w 36"/>
                  <a:gd name="T21" fmla="*/ 51 h 51"/>
                  <a:gd name="T22" fmla="*/ 5 w 36"/>
                  <a:gd name="T23" fmla="*/ 51 h 51"/>
                  <a:gd name="T24" fmla="*/ 9 w 36"/>
                  <a:gd name="T25" fmla="*/ 7 h 51"/>
                  <a:gd name="T26" fmla="*/ 9 w 36"/>
                  <a:gd name="T27" fmla="*/ 21 h 51"/>
                  <a:gd name="T28" fmla="*/ 17 w 36"/>
                  <a:gd name="T29" fmla="*/ 21 h 51"/>
                  <a:gd name="T30" fmla="*/ 26 w 36"/>
                  <a:gd name="T31" fmla="*/ 15 h 51"/>
                  <a:gd name="T32" fmla="*/ 26 w 36"/>
                  <a:gd name="T33" fmla="*/ 14 h 51"/>
                  <a:gd name="T34" fmla="*/ 18 w 36"/>
                  <a:gd name="T35" fmla="*/ 7 h 51"/>
                  <a:gd name="T36" fmla="*/ 9 w 36"/>
                  <a:gd name="T37" fmla="*/ 7 h 51"/>
                  <a:gd name="T38" fmla="*/ 9 w 36"/>
                  <a:gd name="T39" fmla="*/ 29 h 51"/>
                  <a:gd name="T40" fmla="*/ 9 w 36"/>
                  <a:gd name="T41" fmla="*/ 43 h 51"/>
                  <a:gd name="T42" fmla="*/ 20 w 36"/>
                  <a:gd name="T43" fmla="*/ 43 h 51"/>
                  <a:gd name="T44" fmla="*/ 28 w 36"/>
                  <a:gd name="T45" fmla="*/ 37 h 51"/>
                  <a:gd name="T46" fmla="*/ 28 w 36"/>
                  <a:gd name="T47" fmla="*/ 35 h 51"/>
                  <a:gd name="T48" fmla="*/ 19 w 36"/>
                  <a:gd name="T49" fmla="*/ 29 h 51"/>
                  <a:gd name="T50" fmla="*/ 9 w 36"/>
                  <a:gd name="T51" fmla="*/ 2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6" h="51">
                    <a:moveTo>
                      <a:pt x="5" y="51"/>
                    </a:moveTo>
                    <a:cubicBezTo>
                      <a:pt x="2" y="51"/>
                      <a:pt x="0" y="49"/>
                      <a:pt x="0" y="46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30" y="0"/>
                      <a:pt x="34" y="6"/>
                      <a:pt x="34" y="13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8"/>
                      <a:pt x="33" y="22"/>
                      <a:pt x="29" y="24"/>
                    </a:cubicBezTo>
                    <a:cubicBezTo>
                      <a:pt x="35" y="27"/>
                      <a:pt x="36" y="31"/>
                      <a:pt x="36" y="35"/>
                    </a:cubicBezTo>
                    <a:cubicBezTo>
                      <a:pt x="36" y="37"/>
                      <a:pt x="36" y="37"/>
                      <a:pt x="36" y="37"/>
                    </a:cubicBezTo>
                    <a:cubicBezTo>
                      <a:pt x="36" y="45"/>
                      <a:pt x="32" y="51"/>
                      <a:pt x="20" y="51"/>
                    </a:cubicBezTo>
                    <a:lnTo>
                      <a:pt x="5" y="51"/>
                    </a:lnTo>
                    <a:close/>
                    <a:moveTo>
                      <a:pt x="9" y="7"/>
                    </a:moveTo>
                    <a:cubicBezTo>
                      <a:pt x="9" y="21"/>
                      <a:pt x="9" y="21"/>
                      <a:pt x="9" y="21"/>
                    </a:cubicBezTo>
                    <a:cubicBezTo>
                      <a:pt x="17" y="21"/>
                      <a:pt x="17" y="21"/>
                      <a:pt x="17" y="21"/>
                    </a:cubicBezTo>
                    <a:cubicBezTo>
                      <a:pt x="23" y="21"/>
                      <a:pt x="26" y="19"/>
                      <a:pt x="26" y="15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6" y="10"/>
                      <a:pt x="24" y="7"/>
                      <a:pt x="18" y="7"/>
                    </a:cubicBezTo>
                    <a:lnTo>
                      <a:pt x="9" y="7"/>
                    </a:lnTo>
                    <a:close/>
                    <a:moveTo>
                      <a:pt x="9" y="29"/>
                    </a:moveTo>
                    <a:cubicBezTo>
                      <a:pt x="9" y="43"/>
                      <a:pt x="9" y="43"/>
                      <a:pt x="9" y="43"/>
                    </a:cubicBezTo>
                    <a:cubicBezTo>
                      <a:pt x="20" y="43"/>
                      <a:pt x="20" y="43"/>
                      <a:pt x="20" y="43"/>
                    </a:cubicBezTo>
                    <a:cubicBezTo>
                      <a:pt x="26" y="43"/>
                      <a:pt x="28" y="41"/>
                      <a:pt x="28" y="37"/>
                    </a:cubicBezTo>
                    <a:cubicBezTo>
                      <a:pt x="28" y="35"/>
                      <a:pt x="28" y="35"/>
                      <a:pt x="28" y="35"/>
                    </a:cubicBezTo>
                    <a:cubicBezTo>
                      <a:pt x="28" y="31"/>
                      <a:pt x="25" y="29"/>
                      <a:pt x="19" y="29"/>
                    </a:cubicBezTo>
                    <a:lnTo>
                      <a:pt x="9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63" name="Freeform 42"/>
              <p:cNvSpPr>
                <a:spLocks noEditPoints="1"/>
              </p:cNvSpPr>
              <p:nvPr/>
            </p:nvSpPr>
            <p:spPr bwMode="auto">
              <a:xfrm>
                <a:off x="1991" y="476"/>
                <a:ext cx="63" cy="76"/>
              </a:xfrm>
              <a:custGeom>
                <a:avLst/>
                <a:gdLst>
                  <a:gd name="T0" fmla="*/ 39 w 43"/>
                  <a:gd name="T1" fmla="*/ 52 h 52"/>
                  <a:gd name="T2" fmla="*/ 34 w 43"/>
                  <a:gd name="T3" fmla="*/ 50 h 52"/>
                  <a:gd name="T4" fmla="*/ 32 w 43"/>
                  <a:gd name="T5" fmla="*/ 47 h 52"/>
                  <a:gd name="T6" fmla="*/ 18 w 43"/>
                  <a:gd name="T7" fmla="*/ 52 h 52"/>
                  <a:gd name="T8" fmla="*/ 0 w 43"/>
                  <a:gd name="T9" fmla="*/ 37 h 52"/>
                  <a:gd name="T10" fmla="*/ 0 w 43"/>
                  <a:gd name="T11" fmla="*/ 37 h 52"/>
                  <a:gd name="T12" fmla="*/ 19 w 43"/>
                  <a:gd name="T13" fmla="*/ 22 h 52"/>
                  <a:gd name="T14" fmla="*/ 30 w 43"/>
                  <a:gd name="T15" fmla="*/ 22 h 52"/>
                  <a:gd name="T16" fmla="*/ 30 w 43"/>
                  <a:gd name="T17" fmla="*/ 20 h 52"/>
                  <a:gd name="T18" fmla="*/ 20 w 43"/>
                  <a:gd name="T19" fmla="*/ 8 h 52"/>
                  <a:gd name="T20" fmla="*/ 9 w 43"/>
                  <a:gd name="T21" fmla="*/ 10 h 52"/>
                  <a:gd name="T22" fmla="*/ 7 w 43"/>
                  <a:gd name="T23" fmla="*/ 11 h 52"/>
                  <a:gd name="T24" fmla="*/ 4 w 43"/>
                  <a:gd name="T25" fmla="*/ 7 h 52"/>
                  <a:gd name="T26" fmla="*/ 5 w 43"/>
                  <a:gd name="T27" fmla="*/ 4 h 52"/>
                  <a:gd name="T28" fmla="*/ 20 w 43"/>
                  <a:gd name="T29" fmla="*/ 0 h 52"/>
                  <a:gd name="T30" fmla="*/ 39 w 43"/>
                  <a:gd name="T31" fmla="*/ 20 h 52"/>
                  <a:gd name="T32" fmla="*/ 39 w 43"/>
                  <a:gd name="T33" fmla="*/ 39 h 52"/>
                  <a:gd name="T34" fmla="*/ 41 w 43"/>
                  <a:gd name="T35" fmla="*/ 45 h 52"/>
                  <a:gd name="T36" fmla="*/ 43 w 43"/>
                  <a:gd name="T37" fmla="*/ 48 h 52"/>
                  <a:gd name="T38" fmla="*/ 39 w 43"/>
                  <a:gd name="T39" fmla="*/ 52 h 52"/>
                  <a:gd name="T40" fmla="*/ 30 w 43"/>
                  <a:gd name="T41" fmla="*/ 29 h 52"/>
                  <a:gd name="T42" fmla="*/ 19 w 43"/>
                  <a:gd name="T43" fmla="*/ 29 h 52"/>
                  <a:gd name="T44" fmla="*/ 9 w 43"/>
                  <a:gd name="T45" fmla="*/ 37 h 52"/>
                  <a:gd name="T46" fmla="*/ 9 w 43"/>
                  <a:gd name="T47" fmla="*/ 38 h 52"/>
                  <a:gd name="T48" fmla="*/ 19 w 43"/>
                  <a:gd name="T49" fmla="*/ 45 h 52"/>
                  <a:gd name="T50" fmla="*/ 30 w 43"/>
                  <a:gd name="T51" fmla="*/ 35 h 52"/>
                  <a:gd name="T52" fmla="*/ 30 w 43"/>
                  <a:gd name="T53" fmla="*/ 2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43" h="52">
                    <a:moveTo>
                      <a:pt x="39" y="52"/>
                    </a:moveTo>
                    <a:cubicBezTo>
                      <a:pt x="37" y="52"/>
                      <a:pt x="35" y="51"/>
                      <a:pt x="34" y="50"/>
                    </a:cubicBezTo>
                    <a:cubicBezTo>
                      <a:pt x="33" y="49"/>
                      <a:pt x="32" y="48"/>
                      <a:pt x="32" y="47"/>
                    </a:cubicBezTo>
                    <a:cubicBezTo>
                      <a:pt x="28" y="51"/>
                      <a:pt x="22" y="52"/>
                      <a:pt x="18" y="52"/>
                    </a:cubicBezTo>
                    <a:cubicBezTo>
                      <a:pt x="5" y="52"/>
                      <a:pt x="0" y="46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28"/>
                      <a:pt x="6" y="22"/>
                      <a:pt x="19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12"/>
                      <a:pt x="28" y="8"/>
                      <a:pt x="20" y="8"/>
                    </a:cubicBezTo>
                    <a:cubicBezTo>
                      <a:pt x="15" y="8"/>
                      <a:pt x="12" y="9"/>
                      <a:pt x="9" y="10"/>
                    </a:cubicBezTo>
                    <a:cubicBezTo>
                      <a:pt x="9" y="11"/>
                      <a:pt x="8" y="11"/>
                      <a:pt x="7" y="11"/>
                    </a:cubicBezTo>
                    <a:cubicBezTo>
                      <a:pt x="5" y="11"/>
                      <a:pt x="4" y="9"/>
                      <a:pt x="4" y="7"/>
                    </a:cubicBezTo>
                    <a:cubicBezTo>
                      <a:pt x="4" y="6"/>
                      <a:pt x="4" y="5"/>
                      <a:pt x="5" y="4"/>
                    </a:cubicBezTo>
                    <a:cubicBezTo>
                      <a:pt x="9" y="1"/>
                      <a:pt x="15" y="0"/>
                      <a:pt x="20" y="0"/>
                    </a:cubicBezTo>
                    <a:cubicBezTo>
                      <a:pt x="34" y="0"/>
                      <a:pt x="39" y="7"/>
                      <a:pt x="39" y="20"/>
                    </a:cubicBezTo>
                    <a:cubicBezTo>
                      <a:pt x="39" y="39"/>
                      <a:pt x="39" y="39"/>
                      <a:pt x="39" y="39"/>
                    </a:cubicBezTo>
                    <a:cubicBezTo>
                      <a:pt x="39" y="43"/>
                      <a:pt x="40" y="44"/>
                      <a:pt x="41" y="45"/>
                    </a:cubicBezTo>
                    <a:cubicBezTo>
                      <a:pt x="43" y="46"/>
                      <a:pt x="43" y="47"/>
                      <a:pt x="43" y="48"/>
                    </a:cubicBezTo>
                    <a:cubicBezTo>
                      <a:pt x="43" y="51"/>
                      <a:pt x="41" y="52"/>
                      <a:pt x="39" y="52"/>
                    </a:cubicBezTo>
                    <a:close/>
                    <a:moveTo>
                      <a:pt x="30" y="29"/>
                    </a:moveTo>
                    <a:cubicBezTo>
                      <a:pt x="19" y="29"/>
                      <a:pt x="19" y="29"/>
                      <a:pt x="19" y="29"/>
                    </a:cubicBezTo>
                    <a:cubicBezTo>
                      <a:pt x="11" y="29"/>
                      <a:pt x="9" y="33"/>
                      <a:pt x="9" y="37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42"/>
                      <a:pt x="11" y="45"/>
                      <a:pt x="19" y="45"/>
                    </a:cubicBezTo>
                    <a:cubicBezTo>
                      <a:pt x="26" y="45"/>
                      <a:pt x="30" y="42"/>
                      <a:pt x="30" y="35"/>
                    </a:cubicBezTo>
                    <a:lnTo>
                      <a:pt x="30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</p:grpSp>
        <p:grpSp>
          <p:nvGrpSpPr>
            <p:cNvPr id="103" name="Group 45"/>
            <p:cNvGrpSpPr>
              <a:grpSpLocks noChangeAspect="1"/>
            </p:cNvGrpSpPr>
            <p:nvPr/>
          </p:nvGrpSpPr>
          <p:grpSpPr bwMode="auto">
            <a:xfrm>
              <a:off x="288925" y="1169988"/>
              <a:ext cx="1320800" cy="107950"/>
              <a:chOff x="182" y="737"/>
              <a:chExt cx="832" cy="68"/>
            </a:xfrm>
            <a:solidFill>
              <a:srgbClr val="F75931"/>
            </a:solidFill>
          </p:grpSpPr>
          <p:sp>
            <p:nvSpPr>
              <p:cNvPr id="104" name="Freeform 46"/>
              <p:cNvSpPr>
                <a:spLocks/>
              </p:cNvSpPr>
              <p:nvPr/>
            </p:nvSpPr>
            <p:spPr bwMode="auto">
              <a:xfrm>
                <a:off x="182" y="737"/>
                <a:ext cx="38" cy="55"/>
              </a:xfrm>
              <a:custGeom>
                <a:avLst/>
                <a:gdLst>
                  <a:gd name="T0" fmla="*/ 24 w 27"/>
                  <a:gd name="T1" fmla="*/ 39 h 39"/>
                  <a:gd name="T2" fmla="*/ 22 w 27"/>
                  <a:gd name="T3" fmla="*/ 36 h 39"/>
                  <a:gd name="T4" fmla="*/ 22 w 27"/>
                  <a:gd name="T5" fmla="*/ 4 h 39"/>
                  <a:gd name="T6" fmla="*/ 5 w 27"/>
                  <a:gd name="T7" fmla="*/ 4 h 39"/>
                  <a:gd name="T8" fmla="*/ 5 w 27"/>
                  <a:gd name="T9" fmla="*/ 36 h 39"/>
                  <a:gd name="T10" fmla="*/ 2 w 27"/>
                  <a:gd name="T11" fmla="*/ 39 h 39"/>
                  <a:gd name="T12" fmla="*/ 0 w 27"/>
                  <a:gd name="T13" fmla="*/ 36 h 39"/>
                  <a:gd name="T14" fmla="*/ 0 w 27"/>
                  <a:gd name="T15" fmla="*/ 2 h 39"/>
                  <a:gd name="T16" fmla="*/ 2 w 27"/>
                  <a:gd name="T17" fmla="*/ 0 h 39"/>
                  <a:gd name="T18" fmla="*/ 24 w 27"/>
                  <a:gd name="T19" fmla="*/ 0 h 39"/>
                  <a:gd name="T20" fmla="*/ 27 w 27"/>
                  <a:gd name="T21" fmla="*/ 2 h 39"/>
                  <a:gd name="T22" fmla="*/ 27 w 27"/>
                  <a:gd name="T23" fmla="*/ 36 h 39"/>
                  <a:gd name="T24" fmla="*/ 24 w 27"/>
                  <a:gd name="T25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7" h="39">
                    <a:moveTo>
                      <a:pt x="24" y="39"/>
                    </a:moveTo>
                    <a:cubicBezTo>
                      <a:pt x="23" y="39"/>
                      <a:pt x="22" y="38"/>
                      <a:pt x="22" y="36"/>
                    </a:cubicBezTo>
                    <a:cubicBezTo>
                      <a:pt x="22" y="4"/>
                      <a:pt x="22" y="4"/>
                      <a:pt x="2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36"/>
                      <a:pt x="5" y="36"/>
                      <a:pt x="5" y="36"/>
                    </a:cubicBezTo>
                    <a:cubicBezTo>
                      <a:pt x="5" y="38"/>
                      <a:pt x="4" y="39"/>
                      <a:pt x="2" y="39"/>
                    </a:cubicBezTo>
                    <a:cubicBezTo>
                      <a:pt x="1" y="39"/>
                      <a:pt x="0" y="38"/>
                      <a:pt x="0" y="3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6" y="0"/>
                      <a:pt x="27" y="1"/>
                      <a:pt x="27" y="2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7" y="38"/>
                      <a:pt x="26" y="39"/>
                      <a:pt x="24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05" name="Freeform 47"/>
              <p:cNvSpPr>
                <a:spLocks noEditPoints="1"/>
              </p:cNvSpPr>
              <p:nvPr/>
            </p:nvSpPr>
            <p:spPr bwMode="auto">
              <a:xfrm>
                <a:off x="229" y="753"/>
                <a:ext cx="32" cy="52"/>
              </a:xfrm>
              <a:custGeom>
                <a:avLst/>
                <a:gdLst>
                  <a:gd name="T0" fmla="*/ 13 w 23"/>
                  <a:gd name="T1" fmla="*/ 28 h 37"/>
                  <a:gd name="T2" fmla="*/ 7 w 23"/>
                  <a:gd name="T3" fmla="*/ 25 h 37"/>
                  <a:gd name="T4" fmla="*/ 7 w 23"/>
                  <a:gd name="T5" fmla="*/ 35 h 37"/>
                  <a:gd name="T6" fmla="*/ 5 w 23"/>
                  <a:gd name="T7" fmla="*/ 37 h 37"/>
                  <a:gd name="T8" fmla="*/ 2 w 23"/>
                  <a:gd name="T9" fmla="*/ 35 h 37"/>
                  <a:gd name="T10" fmla="*/ 2 w 23"/>
                  <a:gd name="T11" fmla="*/ 7 h 37"/>
                  <a:gd name="T12" fmla="*/ 1 w 23"/>
                  <a:gd name="T13" fmla="*/ 4 h 37"/>
                  <a:gd name="T14" fmla="*/ 0 w 23"/>
                  <a:gd name="T15" fmla="*/ 2 h 37"/>
                  <a:gd name="T16" fmla="*/ 2 w 23"/>
                  <a:gd name="T17" fmla="*/ 0 h 37"/>
                  <a:gd name="T18" fmla="*/ 5 w 23"/>
                  <a:gd name="T19" fmla="*/ 1 h 37"/>
                  <a:gd name="T20" fmla="*/ 6 w 23"/>
                  <a:gd name="T21" fmla="*/ 3 h 37"/>
                  <a:gd name="T22" fmla="*/ 13 w 23"/>
                  <a:gd name="T23" fmla="*/ 0 h 37"/>
                  <a:gd name="T24" fmla="*/ 23 w 23"/>
                  <a:gd name="T25" fmla="*/ 11 h 37"/>
                  <a:gd name="T26" fmla="*/ 23 w 23"/>
                  <a:gd name="T27" fmla="*/ 16 h 37"/>
                  <a:gd name="T28" fmla="*/ 13 w 23"/>
                  <a:gd name="T29" fmla="*/ 28 h 37"/>
                  <a:gd name="T30" fmla="*/ 18 w 23"/>
                  <a:gd name="T31" fmla="*/ 11 h 37"/>
                  <a:gd name="T32" fmla="*/ 12 w 23"/>
                  <a:gd name="T33" fmla="*/ 4 h 37"/>
                  <a:gd name="T34" fmla="*/ 7 w 23"/>
                  <a:gd name="T35" fmla="*/ 6 h 37"/>
                  <a:gd name="T36" fmla="*/ 7 w 23"/>
                  <a:gd name="T37" fmla="*/ 21 h 37"/>
                  <a:gd name="T38" fmla="*/ 12 w 23"/>
                  <a:gd name="T39" fmla="*/ 24 h 37"/>
                  <a:gd name="T40" fmla="*/ 18 w 23"/>
                  <a:gd name="T41" fmla="*/ 16 h 37"/>
                  <a:gd name="T42" fmla="*/ 18 w 23"/>
                  <a:gd name="T43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" h="37">
                    <a:moveTo>
                      <a:pt x="13" y="28"/>
                    </a:moveTo>
                    <a:cubicBezTo>
                      <a:pt x="11" y="28"/>
                      <a:pt x="9" y="27"/>
                      <a:pt x="7" y="2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6"/>
                      <a:pt x="6" y="37"/>
                      <a:pt x="5" y="37"/>
                    </a:cubicBezTo>
                    <a:cubicBezTo>
                      <a:pt x="3" y="37"/>
                      <a:pt x="2" y="36"/>
                      <a:pt x="2" y="35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5"/>
                      <a:pt x="2" y="4"/>
                      <a:pt x="1" y="4"/>
                    </a:cubicBezTo>
                    <a:cubicBezTo>
                      <a:pt x="0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5" y="2"/>
                      <a:pt x="6" y="2"/>
                      <a:pt x="6" y="3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20" y="0"/>
                      <a:pt x="23" y="4"/>
                      <a:pt x="23" y="11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23"/>
                      <a:pt x="20" y="28"/>
                      <a:pt x="13" y="28"/>
                    </a:cubicBezTo>
                    <a:close/>
                    <a:moveTo>
                      <a:pt x="18" y="11"/>
                    </a:moveTo>
                    <a:cubicBezTo>
                      <a:pt x="18" y="6"/>
                      <a:pt x="17" y="4"/>
                      <a:pt x="12" y="4"/>
                    </a:cubicBezTo>
                    <a:cubicBezTo>
                      <a:pt x="11" y="4"/>
                      <a:pt x="9" y="5"/>
                      <a:pt x="7" y="6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9" y="23"/>
                      <a:pt x="11" y="24"/>
                      <a:pt x="12" y="24"/>
                    </a:cubicBezTo>
                    <a:cubicBezTo>
                      <a:pt x="16" y="24"/>
                      <a:pt x="18" y="21"/>
                      <a:pt x="18" y="16"/>
                    </a:cubicBezTo>
                    <a:lnTo>
                      <a:pt x="18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06" name="Freeform 48"/>
              <p:cNvSpPr>
                <a:spLocks noEditPoints="1"/>
              </p:cNvSpPr>
              <p:nvPr/>
            </p:nvSpPr>
            <p:spPr bwMode="auto">
              <a:xfrm>
                <a:off x="268" y="753"/>
                <a:ext cx="31" cy="39"/>
              </a:xfrm>
              <a:custGeom>
                <a:avLst/>
                <a:gdLst>
                  <a:gd name="T0" fmla="*/ 11 w 22"/>
                  <a:gd name="T1" fmla="*/ 28 h 28"/>
                  <a:gd name="T2" fmla="*/ 0 w 22"/>
                  <a:gd name="T3" fmla="*/ 17 h 28"/>
                  <a:gd name="T4" fmla="*/ 0 w 22"/>
                  <a:gd name="T5" fmla="*/ 11 h 28"/>
                  <a:gd name="T6" fmla="*/ 11 w 22"/>
                  <a:gd name="T7" fmla="*/ 0 h 28"/>
                  <a:gd name="T8" fmla="*/ 22 w 22"/>
                  <a:gd name="T9" fmla="*/ 11 h 28"/>
                  <a:gd name="T10" fmla="*/ 22 w 22"/>
                  <a:gd name="T11" fmla="*/ 17 h 28"/>
                  <a:gd name="T12" fmla="*/ 11 w 22"/>
                  <a:gd name="T13" fmla="*/ 28 h 28"/>
                  <a:gd name="T14" fmla="*/ 17 w 22"/>
                  <a:gd name="T15" fmla="*/ 11 h 28"/>
                  <a:gd name="T16" fmla="*/ 11 w 22"/>
                  <a:gd name="T17" fmla="*/ 5 h 28"/>
                  <a:gd name="T18" fmla="*/ 5 w 22"/>
                  <a:gd name="T19" fmla="*/ 11 h 28"/>
                  <a:gd name="T20" fmla="*/ 5 w 22"/>
                  <a:gd name="T21" fmla="*/ 17 h 28"/>
                  <a:gd name="T22" fmla="*/ 11 w 22"/>
                  <a:gd name="T23" fmla="*/ 23 h 28"/>
                  <a:gd name="T24" fmla="*/ 17 w 22"/>
                  <a:gd name="T25" fmla="*/ 17 h 28"/>
                  <a:gd name="T26" fmla="*/ 17 w 22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2" h="28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2" y="5"/>
                      <a:pt x="22" y="11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2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7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7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07" name="Freeform 49"/>
              <p:cNvSpPr>
                <a:spLocks/>
              </p:cNvSpPr>
              <p:nvPr/>
            </p:nvSpPr>
            <p:spPr bwMode="auto">
              <a:xfrm>
                <a:off x="307" y="753"/>
                <a:ext cx="26" cy="39"/>
              </a:xfrm>
              <a:custGeom>
                <a:avLst/>
                <a:gdLst>
                  <a:gd name="T0" fmla="*/ 16 w 19"/>
                  <a:gd name="T1" fmla="*/ 5 h 28"/>
                  <a:gd name="T2" fmla="*/ 11 w 19"/>
                  <a:gd name="T3" fmla="*/ 4 h 28"/>
                  <a:gd name="T4" fmla="*/ 5 w 19"/>
                  <a:gd name="T5" fmla="*/ 12 h 28"/>
                  <a:gd name="T6" fmla="*/ 5 w 19"/>
                  <a:gd name="T7" fmla="*/ 16 h 28"/>
                  <a:gd name="T8" fmla="*/ 11 w 19"/>
                  <a:gd name="T9" fmla="*/ 24 h 28"/>
                  <a:gd name="T10" fmla="*/ 16 w 19"/>
                  <a:gd name="T11" fmla="*/ 22 h 28"/>
                  <a:gd name="T12" fmla="*/ 18 w 19"/>
                  <a:gd name="T13" fmla="*/ 23 h 28"/>
                  <a:gd name="T14" fmla="*/ 17 w 19"/>
                  <a:gd name="T15" fmla="*/ 26 h 28"/>
                  <a:gd name="T16" fmla="*/ 11 w 19"/>
                  <a:gd name="T17" fmla="*/ 28 h 28"/>
                  <a:gd name="T18" fmla="*/ 0 w 19"/>
                  <a:gd name="T19" fmla="*/ 16 h 28"/>
                  <a:gd name="T20" fmla="*/ 0 w 19"/>
                  <a:gd name="T21" fmla="*/ 12 h 28"/>
                  <a:gd name="T22" fmla="*/ 11 w 19"/>
                  <a:gd name="T23" fmla="*/ 0 h 28"/>
                  <a:gd name="T24" fmla="*/ 17 w 19"/>
                  <a:gd name="T25" fmla="*/ 2 h 28"/>
                  <a:gd name="T26" fmla="*/ 18 w 19"/>
                  <a:gd name="T27" fmla="*/ 4 h 28"/>
                  <a:gd name="T28" fmla="*/ 16 w 19"/>
                  <a:gd name="T2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" h="28">
                    <a:moveTo>
                      <a:pt x="16" y="5"/>
                    </a:moveTo>
                    <a:cubicBezTo>
                      <a:pt x="14" y="5"/>
                      <a:pt x="13" y="4"/>
                      <a:pt x="11" y="4"/>
                    </a:cubicBezTo>
                    <a:cubicBezTo>
                      <a:pt x="7" y="4"/>
                      <a:pt x="5" y="7"/>
                      <a:pt x="5" y="12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21"/>
                      <a:pt x="7" y="24"/>
                      <a:pt x="11" y="24"/>
                    </a:cubicBezTo>
                    <a:cubicBezTo>
                      <a:pt x="12" y="24"/>
                      <a:pt x="14" y="23"/>
                      <a:pt x="16" y="22"/>
                    </a:cubicBezTo>
                    <a:cubicBezTo>
                      <a:pt x="17" y="22"/>
                      <a:pt x="18" y="22"/>
                      <a:pt x="18" y="23"/>
                    </a:cubicBezTo>
                    <a:cubicBezTo>
                      <a:pt x="19" y="25"/>
                      <a:pt x="18" y="26"/>
                      <a:pt x="17" y="26"/>
                    </a:cubicBezTo>
                    <a:cubicBezTo>
                      <a:pt x="15" y="27"/>
                      <a:pt x="13" y="28"/>
                      <a:pt x="11" y="28"/>
                    </a:cubicBezTo>
                    <a:cubicBezTo>
                      <a:pt x="3" y="28"/>
                      <a:pt x="0" y="23"/>
                      <a:pt x="0" y="1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11" y="0"/>
                    </a:cubicBezTo>
                    <a:cubicBezTo>
                      <a:pt x="13" y="0"/>
                      <a:pt x="15" y="1"/>
                      <a:pt x="17" y="2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8" y="5"/>
                      <a:pt x="17" y="6"/>
                      <a:pt x="1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08" name="Freeform 50"/>
              <p:cNvSpPr>
                <a:spLocks/>
              </p:cNvSpPr>
              <p:nvPr/>
            </p:nvSpPr>
            <p:spPr bwMode="auto">
              <a:xfrm>
                <a:off x="335" y="754"/>
                <a:ext cx="30" cy="38"/>
              </a:xfrm>
              <a:custGeom>
                <a:avLst/>
                <a:gdLst>
                  <a:gd name="T0" fmla="*/ 19 w 21"/>
                  <a:gd name="T1" fmla="*/ 0 h 27"/>
                  <a:gd name="T2" fmla="*/ 21 w 21"/>
                  <a:gd name="T3" fmla="*/ 2 h 27"/>
                  <a:gd name="T4" fmla="*/ 19 w 21"/>
                  <a:gd name="T5" fmla="*/ 4 h 27"/>
                  <a:gd name="T6" fmla="*/ 13 w 21"/>
                  <a:gd name="T7" fmla="*/ 4 h 27"/>
                  <a:gd name="T8" fmla="*/ 13 w 21"/>
                  <a:gd name="T9" fmla="*/ 24 h 27"/>
                  <a:gd name="T10" fmla="*/ 11 w 21"/>
                  <a:gd name="T11" fmla="*/ 27 h 27"/>
                  <a:gd name="T12" fmla="*/ 8 w 21"/>
                  <a:gd name="T13" fmla="*/ 24 h 27"/>
                  <a:gd name="T14" fmla="*/ 8 w 21"/>
                  <a:gd name="T15" fmla="*/ 4 h 27"/>
                  <a:gd name="T16" fmla="*/ 2 w 21"/>
                  <a:gd name="T17" fmla="*/ 4 h 27"/>
                  <a:gd name="T18" fmla="*/ 0 w 21"/>
                  <a:gd name="T19" fmla="*/ 2 h 27"/>
                  <a:gd name="T20" fmla="*/ 2 w 21"/>
                  <a:gd name="T21" fmla="*/ 0 h 27"/>
                  <a:gd name="T22" fmla="*/ 19 w 21"/>
                  <a:gd name="T2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27">
                    <a:moveTo>
                      <a:pt x="19" y="0"/>
                    </a:moveTo>
                    <a:cubicBezTo>
                      <a:pt x="20" y="0"/>
                      <a:pt x="21" y="1"/>
                      <a:pt x="21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6"/>
                      <a:pt x="12" y="27"/>
                      <a:pt x="11" y="27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09" name="Freeform 51"/>
              <p:cNvSpPr>
                <a:spLocks noEditPoints="1"/>
              </p:cNvSpPr>
              <p:nvPr/>
            </p:nvSpPr>
            <p:spPr bwMode="auto">
              <a:xfrm>
                <a:off x="367" y="753"/>
                <a:ext cx="33" cy="52"/>
              </a:xfrm>
              <a:custGeom>
                <a:avLst/>
                <a:gdLst>
                  <a:gd name="T0" fmla="*/ 14 w 23"/>
                  <a:gd name="T1" fmla="*/ 28 h 37"/>
                  <a:gd name="T2" fmla="*/ 7 w 23"/>
                  <a:gd name="T3" fmla="*/ 25 h 37"/>
                  <a:gd name="T4" fmla="*/ 7 w 23"/>
                  <a:gd name="T5" fmla="*/ 35 h 37"/>
                  <a:gd name="T6" fmla="*/ 5 w 23"/>
                  <a:gd name="T7" fmla="*/ 37 h 37"/>
                  <a:gd name="T8" fmla="*/ 3 w 23"/>
                  <a:gd name="T9" fmla="*/ 35 h 37"/>
                  <a:gd name="T10" fmla="*/ 3 w 23"/>
                  <a:gd name="T11" fmla="*/ 7 h 37"/>
                  <a:gd name="T12" fmla="*/ 1 w 23"/>
                  <a:gd name="T13" fmla="*/ 4 h 37"/>
                  <a:gd name="T14" fmla="*/ 0 w 23"/>
                  <a:gd name="T15" fmla="*/ 2 h 37"/>
                  <a:gd name="T16" fmla="*/ 3 w 23"/>
                  <a:gd name="T17" fmla="*/ 0 h 37"/>
                  <a:gd name="T18" fmla="*/ 5 w 23"/>
                  <a:gd name="T19" fmla="*/ 1 h 37"/>
                  <a:gd name="T20" fmla="*/ 6 w 23"/>
                  <a:gd name="T21" fmla="*/ 3 h 37"/>
                  <a:gd name="T22" fmla="*/ 13 w 23"/>
                  <a:gd name="T23" fmla="*/ 0 h 37"/>
                  <a:gd name="T24" fmla="*/ 23 w 23"/>
                  <a:gd name="T25" fmla="*/ 11 h 37"/>
                  <a:gd name="T26" fmla="*/ 23 w 23"/>
                  <a:gd name="T27" fmla="*/ 16 h 37"/>
                  <a:gd name="T28" fmla="*/ 14 w 23"/>
                  <a:gd name="T29" fmla="*/ 28 h 37"/>
                  <a:gd name="T30" fmla="*/ 18 w 23"/>
                  <a:gd name="T31" fmla="*/ 11 h 37"/>
                  <a:gd name="T32" fmla="*/ 13 w 23"/>
                  <a:gd name="T33" fmla="*/ 4 h 37"/>
                  <a:gd name="T34" fmla="*/ 7 w 23"/>
                  <a:gd name="T35" fmla="*/ 6 h 37"/>
                  <a:gd name="T36" fmla="*/ 7 w 23"/>
                  <a:gd name="T37" fmla="*/ 21 h 37"/>
                  <a:gd name="T38" fmla="*/ 13 w 23"/>
                  <a:gd name="T39" fmla="*/ 24 h 37"/>
                  <a:gd name="T40" fmla="*/ 18 w 23"/>
                  <a:gd name="T41" fmla="*/ 16 h 37"/>
                  <a:gd name="T42" fmla="*/ 18 w 23"/>
                  <a:gd name="T43" fmla="*/ 1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3" h="37">
                    <a:moveTo>
                      <a:pt x="14" y="28"/>
                    </a:moveTo>
                    <a:cubicBezTo>
                      <a:pt x="12" y="28"/>
                      <a:pt x="9" y="27"/>
                      <a:pt x="7" y="25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7" y="36"/>
                      <a:pt x="6" y="37"/>
                      <a:pt x="5" y="37"/>
                    </a:cubicBezTo>
                    <a:cubicBezTo>
                      <a:pt x="4" y="37"/>
                      <a:pt x="3" y="36"/>
                      <a:pt x="3" y="3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5"/>
                      <a:pt x="2" y="4"/>
                      <a:pt x="1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3" y="0"/>
                      <a:pt x="4" y="1"/>
                      <a:pt x="5" y="1"/>
                    </a:cubicBezTo>
                    <a:cubicBezTo>
                      <a:pt x="6" y="2"/>
                      <a:pt x="6" y="2"/>
                      <a:pt x="6" y="3"/>
                    </a:cubicBezTo>
                    <a:cubicBezTo>
                      <a:pt x="8" y="1"/>
                      <a:pt x="11" y="0"/>
                      <a:pt x="13" y="0"/>
                    </a:cubicBezTo>
                    <a:cubicBezTo>
                      <a:pt x="20" y="0"/>
                      <a:pt x="23" y="4"/>
                      <a:pt x="23" y="11"/>
                    </a:cubicBezTo>
                    <a:cubicBezTo>
                      <a:pt x="23" y="16"/>
                      <a:pt x="23" y="16"/>
                      <a:pt x="23" y="16"/>
                    </a:cubicBezTo>
                    <a:cubicBezTo>
                      <a:pt x="23" y="23"/>
                      <a:pt x="20" y="28"/>
                      <a:pt x="14" y="28"/>
                    </a:cubicBezTo>
                    <a:close/>
                    <a:moveTo>
                      <a:pt x="18" y="11"/>
                    </a:moveTo>
                    <a:cubicBezTo>
                      <a:pt x="18" y="6"/>
                      <a:pt x="17" y="4"/>
                      <a:pt x="13" y="4"/>
                    </a:cubicBezTo>
                    <a:cubicBezTo>
                      <a:pt x="11" y="4"/>
                      <a:pt x="9" y="5"/>
                      <a:pt x="7" y="6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9" y="23"/>
                      <a:pt x="11" y="24"/>
                      <a:pt x="13" y="24"/>
                    </a:cubicBezTo>
                    <a:cubicBezTo>
                      <a:pt x="17" y="24"/>
                      <a:pt x="18" y="21"/>
                      <a:pt x="18" y="16"/>
                    </a:cubicBezTo>
                    <a:lnTo>
                      <a:pt x="18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0" name="Freeform 52"/>
              <p:cNvSpPr>
                <a:spLocks noEditPoints="1"/>
              </p:cNvSpPr>
              <p:nvPr/>
            </p:nvSpPr>
            <p:spPr bwMode="auto">
              <a:xfrm>
                <a:off x="407" y="753"/>
                <a:ext cx="31" cy="39"/>
              </a:xfrm>
              <a:custGeom>
                <a:avLst/>
                <a:gdLst>
                  <a:gd name="T0" fmla="*/ 20 w 22"/>
                  <a:gd name="T1" fmla="*/ 28 h 28"/>
                  <a:gd name="T2" fmla="*/ 17 w 22"/>
                  <a:gd name="T3" fmla="*/ 26 h 28"/>
                  <a:gd name="T4" fmla="*/ 16 w 22"/>
                  <a:gd name="T5" fmla="*/ 25 h 28"/>
                  <a:gd name="T6" fmla="*/ 9 w 22"/>
                  <a:gd name="T7" fmla="*/ 28 h 28"/>
                  <a:gd name="T8" fmla="*/ 0 w 22"/>
                  <a:gd name="T9" fmla="*/ 20 h 28"/>
                  <a:gd name="T10" fmla="*/ 0 w 22"/>
                  <a:gd name="T11" fmla="*/ 19 h 28"/>
                  <a:gd name="T12" fmla="*/ 10 w 22"/>
                  <a:gd name="T13" fmla="*/ 12 h 28"/>
                  <a:gd name="T14" fmla="*/ 15 w 22"/>
                  <a:gd name="T15" fmla="*/ 12 h 28"/>
                  <a:gd name="T16" fmla="*/ 15 w 22"/>
                  <a:gd name="T17" fmla="*/ 10 h 28"/>
                  <a:gd name="T18" fmla="*/ 10 w 22"/>
                  <a:gd name="T19" fmla="*/ 4 h 28"/>
                  <a:gd name="T20" fmla="*/ 5 w 22"/>
                  <a:gd name="T21" fmla="*/ 5 h 28"/>
                  <a:gd name="T22" fmla="*/ 4 w 22"/>
                  <a:gd name="T23" fmla="*/ 6 h 28"/>
                  <a:gd name="T24" fmla="*/ 2 w 22"/>
                  <a:gd name="T25" fmla="*/ 4 h 28"/>
                  <a:gd name="T26" fmla="*/ 3 w 22"/>
                  <a:gd name="T27" fmla="*/ 2 h 28"/>
                  <a:gd name="T28" fmla="*/ 10 w 22"/>
                  <a:gd name="T29" fmla="*/ 0 h 28"/>
                  <a:gd name="T30" fmla="*/ 20 w 22"/>
                  <a:gd name="T31" fmla="*/ 11 h 28"/>
                  <a:gd name="T32" fmla="*/ 20 w 22"/>
                  <a:gd name="T33" fmla="*/ 21 h 28"/>
                  <a:gd name="T34" fmla="*/ 22 w 22"/>
                  <a:gd name="T35" fmla="*/ 24 h 28"/>
                  <a:gd name="T36" fmla="*/ 22 w 22"/>
                  <a:gd name="T37" fmla="*/ 26 h 28"/>
                  <a:gd name="T38" fmla="*/ 20 w 22"/>
                  <a:gd name="T39" fmla="*/ 28 h 28"/>
                  <a:gd name="T40" fmla="*/ 15 w 22"/>
                  <a:gd name="T41" fmla="*/ 15 h 28"/>
                  <a:gd name="T42" fmla="*/ 10 w 22"/>
                  <a:gd name="T43" fmla="*/ 15 h 28"/>
                  <a:gd name="T44" fmla="*/ 4 w 22"/>
                  <a:gd name="T45" fmla="*/ 19 h 28"/>
                  <a:gd name="T46" fmla="*/ 4 w 22"/>
                  <a:gd name="T47" fmla="*/ 20 h 28"/>
                  <a:gd name="T48" fmla="*/ 10 w 22"/>
                  <a:gd name="T49" fmla="*/ 24 h 28"/>
                  <a:gd name="T50" fmla="*/ 15 w 22"/>
                  <a:gd name="T51" fmla="*/ 18 h 28"/>
                  <a:gd name="T52" fmla="*/ 15 w 22"/>
                  <a:gd name="T53" fmla="*/ 1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" h="28">
                    <a:moveTo>
                      <a:pt x="20" y="28"/>
                    </a:moveTo>
                    <a:cubicBezTo>
                      <a:pt x="19" y="28"/>
                      <a:pt x="18" y="27"/>
                      <a:pt x="17" y="26"/>
                    </a:cubicBezTo>
                    <a:cubicBezTo>
                      <a:pt x="17" y="26"/>
                      <a:pt x="17" y="25"/>
                      <a:pt x="16" y="25"/>
                    </a:cubicBezTo>
                    <a:cubicBezTo>
                      <a:pt x="14" y="27"/>
                      <a:pt x="11" y="28"/>
                      <a:pt x="9" y="28"/>
                    </a:cubicBezTo>
                    <a:cubicBezTo>
                      <a:pt x="3" y="28"/>
                      <a:pt x="0" y="24"/>
                      <a:pt x="0" y="2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15"/>
                      <a:pt x="3" y="12"/>
                      <a:pt x="10" y="12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6"/>
                      <a:pt x="14" y="4"/>
                      <a:pt x="10" y="4"/>
                    </a:cubicBezTo>
                    <a:cubicBezTo>
                      <a:pt x="8" y="4"/>
                      <a:pt x="6" y="5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2" y="6"/>
                      <a:pt x="2" y="5"/>
                      <a:pt x="2" y="4"/>
                    </a:cubicBezTo>
                    <a:cubicBezTo>
                      <a:pt x="2" y="3"/>
                      <a:pt x="2" y="3"/>
                      <a:pt x="3" y="2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8" y="0"/>
                      <a:pt x="20" y="4"/>
                      <a:pt x="20" y="11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3"/>
                      <a:pt x="21" y="23"/>
                      <a:pt x="22" y="24"/>
                    </a:cubicBezTo>
                    <a:cubicBezTo>
                      <a:pt x="22" y="24"/>
                      <a:pt x="22" y="25"/>
                      <a:pt x="22" y="26"/>
                    </a:cubicBezTo>
                    <a:cubicBezTo>
                      <a:pt x="22" y="27"/>
                      <a:pt x="21" y="28"/>
                      <a:pt x="20" y="28"/>
                    </a:cubicBezTo>
                    <a:close/>
                    <a:moveTo>
                      <a:pt x="15" y="15"/>
                    </a:moveTo>
                    <a:cubicBezTo>
                      <a:pt x="10" y="15"/>
                      <a:pt x="10" y="15"/>
                      <a:pt x="10" y="15"/>
                    </a:cubicBezTo>
                    <a:cubicBezTo>
                      <a:pt x="6" y="15"/>
                      <a:pt x="4" y="17"/>
                      <a:pt x="4" y="19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2"/>
                      <a:pt x="6" y="24"/>
                      <a:pt x="10" y="24"/>
                    </a:cubicBezTo>
                    <a:cubicBezTo>
                      <a:pt x="13" y="24"/>
                      <a:pt x="15" y="22"/>
                      <a:pt x="15" y="18"/>
                    </a:cubicBezTo>
                    <a:lnTo>
                      <a:pt x="15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1" name="Freeform 53"/>
              <p:cNvSpPr>
                <a:spLocks/>
              </p:cNvSpPr>
              <p:nvPr/>
            </p:nvSpPr>
            <p:spPr bwMode="auto">
              <a:xfrm>
                <a:off x="447" y="753"/>
                <a:ext cx="28" cy="39"/>
              </a:xfrm>
              <a:custGeom>
                <a:avLst/>
                <a:gdLst>
                  <a:gd name="T0" fmla="*/ 20 w 20"/>
                  <a:gd name="T1" fmla="*/ 25 h 28"/>
                  <a:gd name="T2" fmla="*/ 17 w 20"/>
                  <a:gd name="T3" fmla="*/ 28 h 28"/>
                  <a:gd name="T4" fmla="*/ 15 w 20"/>
                  <a:gd name="T5" fmla="*/ 25 h 28"/>
                  <a:gd name="T6" fmla="*/ 15 w 20"/>
                  <a:gd name="T7" fmla="*/ 15 h 28"/>
                  <a:gd name="T8" fmla="*/ 5 w 20"/>
                  <a:gd name="T9" fmla="*/ 15 h 28"/>
                  <a:gd name="T10" fmla="*/ 5 w 20"/>
                  <a:gd name="T11" fmla="*/ 25 h 28"/>
                  <a:gd name="T12" fmla="*/ 2 w 20"/>
                  <a:gd name="T13" fmla="*/ 28 h 28"/>
                  <a:gd name="T14" fmla="*/ 0 w 20"/>
                  <a:gd name="T15" fmla="*/ 25 h 28"/>
                  <a:gd name="T16" fmla="*/ 0 w 20"/>
                  <a:gd name="T17" fmla="*/ 3 h 28"/>
                  <a:gd name="T18" fmla="*/ 2 w 20"/>
                  <a:gd name="T19" fmla="*/ 0 h 28"/>
                  <a:gd name="T20" fmla="*/ 5 w 20"/>
                  <a:gd name="T21" fmla="*/ 3 h 28"/>
                  <a:gd name="T22" fmla="*/ 5 w 20"/>
                  <a:gd name="T23" fmla="*/ 11 h 28"/>
                  <a:gd name="T24" fmla="*/ 15 w 20"/>
                  <a:gd name="T25" fmla="*/ 11 h 28"/>
                  <a:gd name="T26" fmla="*/ 15 w 20"/>
                  <a:gd name="T27" fmla="*/ 3 h 28"/>
                  <a:gd name="T28" fmla="*/ 17 w 20"/>
                  <a:gd name="T29" fmla="*/ 0 h 28"/>
                  <a:gd name="T30" fmla="*/ 20 w 20"/>
                  <a:gd name="T31" fmla="*/ 3 h 28"/>
                  <a:gd name="T32" fmla="*/ 20 w 20"/>
                  <a:gd name="T33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28">
                    <a:moveTo>
                      <a:pt x="20" y="25"/>
                    </a:moveTo>
                    <a:cubicBezTo>
                      <a:pt x="20" y="27"/>
                      <a:pt x="19" y="28"/>
                      <a:pt x="17" y="28"/>
                    </a:cubicBezTo>
                    <a:cubicBezTo>
                      <a:pt x="16" y="28"/>
                      <a:pt x="15" y="27"/>
                      <a:pt x="15" y="2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7"/>
                      <a:pt x="4" y="28"/>
                      <a:pt x="2" y="28"/>
                    </a:cubicBezTo>
                    <a:cubicBezTo>
                      <a:pt x="1" y="28"/>
                      <a:pt x="0" y="27"/>
                      <a:pt x="0" y="2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1"/>
                      <a:pt x="16" y="0"/>
                      <a:pt x="17" y="0"/>
                    </a:cubicBezTo>
                    <a:cubicBezTo>
                      <a:pt x="19" y="0"/>
                      <a:pt x="20" y="1"/>
                      <a:pt x="20" y="3"/>
                    </a:cubicBezTo>
                    <a:lnTo>
                      <a:pt x="20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2" name="Freeform 54"/>
              <p:cNvSpPr>
                <a:spLocks/>
              </p:cNvSpPr>
              <p:nvPr/>
            </p:nvSpPr>
            <p:spPr bwMode="auto">
              <a:xfrm>
                <a:off x="483" y="753"/>
                <a:ext cx="27" cy="39"/>
              </a:xfrm>
              <a:custGeom>
                <a:avLst/>
                <a:gdLst>
                  <a:gd name="T0" fmla="*/ 16 w 19"/>
                  <a:gd name="T1" fmla="*/ 5 h 28"/>
                  <a:gd name="T2" fmla="*/ 11 w 19"/>
                  <a:gd name="T3" fmla="*/ 4 h 28"/>
                  <a:gd name="T4" fmla="*/ 5 w 19"/>
                  <a:gd name="T5" fmla="*/ 12 h 28"/>
                  <a:gd name="T6" fmla="*/ 5 w 19"/>
                  <a:gd name="T7" fmla="*/ 16 h 28"/>
                  <a:gd name="T8" fmla="*/ 11 w 19"/>
                  <a:gd name="T9" fmla="*/ 24 h 28"/>
                  <a:gd name="T10" fmla="*/ 16 w 19"/>
                  <a:gd name="T11" fmla="*/ 22 h 28"/>
                  <a:gd name="T12" fmla="*/ 18 w 19"/>
                  <a:gd name="T13" fmla="*/ 23 h 28"/>
                  <a:gd name="T14" fmla="*/ 17 w 19"/>
                  <a:gd name="T15" fmla="*/ 26 h 28"/>
                  <a:gd name="T16" fmla="*/ 11 w 19"/>
                  <a:gd name="T17" fmla="*/ 28 h 28"/>
                  <a:gd name="T18" fmla="*/ 0 w 19"/>
                  <a:gd name="T19" fmla="*/ 16 h 28"/>
                  <a:gd name="T20" fmla="*/ 0 w 19"/>
                  <a:gd name="T21" fmla="*/ 12 h 28"/>
                  <a:gd name="T22" fmla="*/ 11 w 19"/>
                  <a:gd name="T23" fmla="*/ 0 h 28"/>
                  <a:gd name="T24" fmla="*/ 17 w 19"/>
                  <a:gd name="T25" fmla="*/ 2 h 28"/>
                  <a:gd name="T26" fmla="*/ 18 w 19"/>
                  <a:gd name="T27" fmla="*/ 4 h 28"/>
                  <a:gd name="T28" fmla="*/ 16 w 19"/>
                  <a:gd name="T29" fmla="*/ 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9" h="28">
                    <a:moveTo>
                      <a:pt x="16" y="5"/>
                    </a:moveTo>
                    <a:cubicBezTo>
                      <a:pt x="14" y="5"/>
                      <a:pt x="13" y="4"/>
                      <a:pt x="11" y="4"/>
                    </a:cubicBezTo>
                    <a:cubicBezTo>
                      <a:pt x="7" y="4"/>
                      <a:pt x="5" y="7"/>
                      <a:pt x="5" y="12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5" y="21"/>
                      <a:pt x="7" y="24"/>
                      <a:pt x="11" y="24"/>
                    </a:cubicBezTo>
                    <a:cubicBezTo>
                      <a:pt x="13" y="24"/>
                      <a:pt x="14" y="23"/>
                      <a:pt x="16" y="22"/>
                    </a:cubicBezTo>
                    <a:cubicBezTo>
                      <a:pt x="17" y="22"/>
                      <a:pt x="18" y="22"/>
                      <a:pt x="18" y="23"/>
                    </a:cubicBezTo>
                    <a:cubicBezTo>
                      <a:pt x="19" y="25"/>
                      <a:pt x="18" y="26"/>
                      <a:pt x="17" y="26"/>
                    </a:cubicBezTo>
                    <a:cubicBezTo>
                      <a:pt x="15" y="27"/>
                      <a:pt x="13" y="28"/>
                      <a:pt x="11" y="28"/>
                    </a:cubicBezTo>
                    <a:cubicBezTo>
                      <a:pt x="3" y="28"/>
                      <a:pt x="0" y="23"/>
                      <a:pt x="0" y="1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4" y="0"/>
                      <a:pt x="11" y="0"/>
                    </a:cubicBezTo>
                    <a:cubicBezTo>
                      <a:pt x="13" y="0"/>
                      <a:pt x="15" y="1"/>
                      <a:pt x="17" y="2"/>
                    </a:cubicBezTo>
                    <a:cubicBezTo>
                      <a:pt x="18" y="2"/>
                      <a:pt x="19" y="3"/>
                      <a:pt x="18" y="4"/>
                    </a:cubicBezTo>
                    <a:cubicBezTo>
                      <a:pt x="18" y="5"/>
                      <a:pt x="17" y="6"/>
                      <a:pt x="1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3" name="Freeform 55"/>
              <p:cNvSpPr>
                <a:spLocks/>
              </p:cNvSpPr>
              <p:nvPr/>
            </p:nvSpPr>
            <p:spPr bwMode="auto">
              <a:xfrm>
                <a:off x="512" y="754"/>
                <a:ext cx="29" cy="38"/>
              </a:xfrm>
              <a:custGeom>
                <a:avLst/>
                <a:gdLst>
                  <a:gd name="T0" fmla="*/ 19 w 21"/>
                  <a:gd name="T1" fmla="*/ 0 h 27"/>
                  <a:gd name="T2" fmla="*/ 21 w 21"/>
                  <a:gd name="T3" fmla="*/ 2 h 27"/>
                  <a:gd name="T4" fmla="*/ 19 w 21"/>
                  <a:gd name="T5" fmla="*/ 4 h 27"/>
                  <a:gd name="T6" fmla="*/ 13 w 21"/>
                  <a:gd name="T7" fmla="*/ 4 h 27"/>
                  <a:gd name="T8" fmla="*/ 13 w 21"/>
                  <a:gd name="T9" fmla="*/ 24 h 27"/>
                  <a:gd name="T10" fmla="*/ 11 w 21"/>
                  <a:gd name="T11" fmla="*/ 27 h 27"/>
                  <a:gd name="T12" fmla="*/ 8 w 21"/>
                  <a:gd name="T13" fmla="*/ 24 h 27"/>
                  <a:gd name="T14" fmla="*/ 8 w 21"/>
                  <a:gd name="T15" fmla="*/ 4 h 27"/>
                  <a:gd name="T16" fmla="*/ 2 w 21"/>
                  <a:gd name="T17" fmla="*/ 4 h 27"/>
                  <a:gd name="T18" fmla="*/ 0 w 21"/>
                  <a:gd name="T19" fmla="*/ 2 h 27"/>
                  <a:gd name="T20" fmla="*/ 2 w 21"/>
                  <a:gd name="T21" fmla="*/ 0 h 27"/>
                  <a:gd name="T22" fmla="*/ 19 w 21"/>
                  <a:gd name="T2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1" h="27">
                    <a:moveTo>
                      <a:pt x="19" y="0"/>
                    </a:moveTo>
                    <a:cubicBezTo>
                      <a:pt x="20" y="0"/>
                      <a:pt x="21" y="1"/>
                      <a:pt x="21" y="2"/>
                    </a:cubicBezTo>
                    <a:cubicBezTo>
                      <a:pt x="21" y="3"/>
                      <a:pt x="20" y="4"/>
                      <a:pt x="19" y="4"/>
                    </a:cubicBezTo>
                    <a:cubicBezTo>
                      <a:pt x="13" y="4"/>
                      <a:pt x="13" y="4"/>
                      <a:pt x="13" y="4"/>
                    </a:cubicBezTo>
                    <a:cubicBezTo>
                      <a:pt x="13" y="24"/>
                      <a:pt x="13" y="24"/>
                      <a:pt x="13" y="24"/>
                    </a:cubicBezTo>
                    <a:cubicBezTo>
                      <a:pt x="13" y="26"/>
                      <a:pt x="12" y="27"/>
                      <a:pt x="11" y="27"/>
                    </a:cubicBezTo>
                    <a:cubicBezTo>
                      <a:pt x="9" y="27"/>
                      <a:pt x="8" y="26"/>
                      <a:pt x="8" y="24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4" name="Freeform 56"/>
              <p:cNvSpPr>
                <a:spLocks noEditPoints="1"/>
              </p:cNvSpPr>
              <p:nvPr/>
            </p:nvSpPr>
            <p:spPr bwMode="auto">
              <a:xfrm>
                <a:off x="547" y="754"/>
                <a:ext cx="27" cy="37"/>
              </a:xfrm>
              <a:custGeom>
                <a:avLst/>
                <a:gdLst>
                  <a:gd name="T0" fmla="*/ 3 w 19"/>
                  <a:gd name="T1" fmla="*/ 26 h 26"/>
                  <a:gd name="T2" fmla="*/ 0 w 19"/>
                  <a:gd name="T3" fmla="*/ 24 h 26"/>
                  <a:gd name="T4" fmla="*/ 0 w 19"/>
                  <a:gd name="T5" fmla="*/ 2 h 26"/>
                  <a:gd name="T6" fmla="*/ 3 w 19"/>
                  <a:gd name="T7" fmla="*/ 0 h 26"/>
                  <a:gd name="T8" fmla="*/ 10 w 19"/>
                  <a:gd name="T9" fmla="*/ 0 h 26"/>
                  <a:gd name="T10" fmla="*/ 18 w 19"/>
                  <a:gd name="T11" fmla="*/ 7 h 26"/>
                  <a:gd name="T12" fmla="*/ 18 w 19"/>
                  <a:gd name="T13" fmla="*/ 7 h 26"/>
                  <a:gd name="T14" fmla="*/ 15 w 19"/>
                  <a:gd name="T15" fmla="*/ 12 h 26"/>
                  <a:gd name="T16" fmla="*/ 19 w 19"/>
                  <a:gd name="T17" fmla="*/ 18 h 26"/>
                  <a:gd name="T18" fmla="*/ 19 w 19"/>
                  <a:gd name="T19" fmla="*/ 19 h 26"/>
                  <a:gd name="T20" fmla="*/ 11 w 19"/>
                  <a:gd name="T21" fmla="*/ 26 h 26"/>
                  <a:gd name="T22" fmla="*/ 3 w 19"/>
                  <a:gd name="T23" fmla="*/ 26 h 26"/>
                  <a:gd name="T24" fmla="*/ 5 w 19"/>
                  <a:gd name="T25" fmla="*/ 3 h 26"/>
                  <a:gd name="T26" fmla="*/ 5 w 19"/>
                  <a:gd name="T27" fmla="*/ 11 h 26"/>
                  <a:gd name="T28" fmla="*/ 9 w 19"/>
                  <a:gd name="T29" fmla="*/ 11 h 26"/>
                  <a:gd name="T30" fmla="*/ 14 w 19"/>
                  <a:gd name="T31" fmla="*/ 8 h 26"/>
                  <a:gd name="T32" fmla="*/ 14 w 19"/>
                  <a:gd name="T33" fmla="*/ 7 h 26"/>
                  <a:gd name="T34" fmla="*/ 9 w 19"/>
                  <a:gd name="T35" fmla="*/ 3 h 26"/>
                  <a:gd name="T36" fmla="*/ 5 w 19"/>
                  <a:gd name="T37" fmla="*/ 3 h 26"/>
                  <a:gd name="T38" fmla="*/ 5 w 19"/>
                  <a:gd name="T39" fmla="*/ 15 h 26"/>
                  <a:gd name="T40" fmla="*/ 5 w 19"/>
                  <a:gd name="T41" fmla="*/ 22 h 26"/>
                  <a:gd name="T42" fmla="*/ 10 w 19"/>
                  <a:gd name="T43" fmla="*/ 22 h 26"/>
                  <a:gd name="T44" fmla="*/ 15 w 19"/>
                  <a:gd name="T45" fmla="*/ 19 h 26"/>
                  <a:gd name="T46" fmla="*/ 15 w 19"/>
                  <a:gd name="T47" fmla="*/ 18 h 26"/>
                  <a:gd name="T48" fmla="*/ 10 w 19"/>
                  <a:gd name="T49" fmla="*/ 15 h 26"/>
                  <a:gd name="T50" fmla="*/ 5 w 19"/>
                  <a:gd name="T51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" h="26">
                    <a:moveTo>
                      <a:pt x="3" y="26"/>
                    </a:moveTo>
                    <a:cubicBezTo>
                      <a:pt x="1" y="26"/>
                      <a:pt x="0" y="25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6" y="0"/>
                      <a:pt x="18" y="3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9"/>
                      <a:pt x="18" y="11"/>
                      <a:pt x="15" y="12"/>
                    </a:cubicBezTo>
                    <a:cubicBezTo>
                      <a:pt x="18" y="14"/>
                      <a:pt x="19" y="16"/>
                      <a:pt x="19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3"/>
                      <a:pt x="17" y="26"/>
                      <a:pt x="11" y="26"/>
                    </a:cubicBezTo>
                    <a:lnTo>
                      <a:pt x="3" y="26"/>
                    </a:lnTo>
                    <a:close/>
                    <a:moveTo>
                      <a:pt x="5" y="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2" y="11"/>
                      <a:pt x="14" y="10"/>
                      <a:pt x="14" y="8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4" y="5"/>
                      <a:pt x="13" y="3"/>
                      <a:pt x="9" y="3"/>
                    </a:cubicBezTo>
                    <a:lnTo>
                      <a:pt x="5" y="3"/>
                    </a:lnTo>
                    <a:close/>
                    <a:moveTo>
                      <a:pt x="5" y="15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4" y="22"/>
                      <a:pt x="15" y="21"/>
                      <a:pt x="15" y="19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6"/>
                      <a:pt x="13" y="15"/>
                      <a:pt x="10" y="15"/>
                    </a:cubicBezTo>
                    <a:lnTo>
                      <a:pt x="5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5" name="Freeform 57"/>
              <p:cNvSpPr>
                <a:spLocks noEditPoints="1"/>
              </p:cNvSpPr>
              <p:nvPr/>
            </p:nvSpPr>
            <p:spPr bwMode="auto">
              <a:xfrm>
                <a:off x="582" y="753"/>
                <a:ext cx="30" cy="39"/>
              </a:xfrm>
              <a:custGeom>
                <a:avLst/>
                <a:gdLst>
                  <a:gd name="T0" fmla="*/ 10 w 21"/>
                  <a:gd name="T1" fmla="*/ 28 h 28"/>
                  <a:gd name="T2" fmla="*/ 0 w 21"/>
                  <a:gd name="T3" fmla="*/ 17 h 28"/>
                  <a:gd name="T4" fmla="*/ 0 w 21"/>
                  <a:gd name="T5" fmla="*/ 11 h 28"/>
                  <a:gd name="T6" fmla="*/ 10 w 21"/>
                  <a:gd name="T7" fmla="*/ 0 h 28"/>
                  <a:gd name="T8" fmla="*/ 21 w 21"/>
                  <a:gd name="T9" fmla="*/ 11 h 28"/>
                  <a:gd name="T10" fmla="*/ 21 w 21"/>
                  <a:gd name="T11" fmla="*/ 17 h 28"/>
                  <a:gd name="T12" fmla="*/ 10 w 21"/>
                  <a:gd name="T13" fmla="*/ 28 h 28"/>
                  <a:gd name="T14" fmla="*/ 16 w 21"/>
                  <a:gd name="T15" fmla="*/ 11 h 28"/>
                  <a:gd name="T16" fmla="*/ 10 w 21"/>
                  <a:gd name="T17" fmla="*/ 5 h 28"/>
                  <a:gd name="T18" fmla="*/ 4 w 21"/>
                  <a:gd name="T19" fmla="*/ 11 h 28"/>
                  <a:gd name="T20" fmla="*/ 4 w 21"/>
                  <a:gd name="T21" fmla="*/ 17 h 28"/>
                  <a:gd name="T22" fmla="*/ 10 w 21"/>
                  <a:gd name="T23" fmla="*/ 23 h 28"/>
                  <a:gd name="T24" fmla="*/ 16 w 21"/>
                  <a:gd name="T25" fmla="*/ 17 h 28"/>
                  <a:gd name="T26" fmla="*/ 16 w 21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8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5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5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6" name="Freeform 58"/>
              <p:cNvSpPr>
                <a:spLocks noEditPoints="1"/>
              </p:cNvSpPr>
              <p:nvPr/>
            </p:nvSpPr>
            <p:spPr bwMode="auto">
              <a:xfrm>
                <a:off x="643" y="754"/>
                <a:ext cx="27" cy="37"/>
              </a:xfrm>
              <a:custGeom>
                <a:avLst/>
                <a:gdLst>
                  <a:gd name="T0" fmla="*/ 2 w 19"/>
                  <a:gd name="T1" fmla="*/ 26 h 26"/>
                  <a:gd name="T2" fmla="*/ 0 w 19"/>
                  <a:gd name="T3" fmla="*/ 24 h 26"/>
                  <a:gd name="T4" fmla="*/ 0 w 19"/>
                  <a:gd name="T5" fmla="*/ 2 h 26"/>
                  <a:gd name="T6" fmla="*/ 2 w 19"/>
                  <a:gd name="T7" fmla="*/ 0 h 26"/>
                  <a:gd name="T8" fmla="*/ 10 w 19"/>
                  <a:gd name="T9" fmla="*/ 0 h 26"/>
                  <a:gd name="T10" fmla="*/ 18 w 19"/>
                  <a:gd name="T11" fmla="*/ 7 h 26"/>
                  <a:gd name="T12" fmla="*/ 18 w 19"/>
                  <a:gd name="T13" fmla="*/ 7 h 26"/>
                  <a:gd name="T14" fmla="*/ 15 w 19"/>
                  <a:gd name="T15" fmla="*/ 12 h 26"/>
                  <a:gd name="T16" fmla="*/ 19 w 19"/>
                  <a:gd name="T17" fmla="*/ 18 h 26"/>
                  <a:gd name="T18" fmla="*/ 19 w 19"/>
                  <a:gd name="T19" fmla="*/ 19 h 26"/>
                  <a:gd name="T20" fmla="*/ 10 w 19"/>
                  <a:gd name="T21" fmla="*/ 26 h 26"/>
                  <a:gd name="T22" fmla="*/ 2 w 19"/>
                  <a:gd name="T23" fmla="*/ 26 h 26"/>
                  <a:gd name="T24" fmla="*/ 5 w 19"/>
                  <a:gd name="T25" fmla="*/ 3 h 26"/>
                  <a:gd name="T26" fmla="*/ 5 w 19"/>
                  <a:gd name="T27" fmla="*/ 11 h 26"/>
                  <a:gd name="T28" fmla="*/ 9 w 19"/>
                  <a:gd name="T29" fmla="*/ 11 h 26"/>
                  <a:gd name="T30" fmla="*/ 13 w 19"/>
                  <a:gd name="T31" fmla="*/ 8 h 26"/>
                  <a:gd name="T32" fmla="*/ 13 w 19"/>
                  <a:gd name="T33" fmla="*/ 7 h 26"/>
                  <a:gd name="T34" fmla="*/ 9 w 19"/>
                  <a:gd name="T35" fmla="*/ 3 h 26"/>
                  <a:gd name="T36" fmla="*/ 5 w 19"/>
                  <a:gd name="T37" fmla="*/ 3 h 26"/>
                  <a:gd name="T38" fmla="*/ 5 w 19"/>
                  <a:gd name="T39" fmla="*/ 15 h 26"/>
                  <a:gd name="T40" fmla="*/ 5 w 19"/>
                  <a:gd name="T41" fmla="*/ 22 h 26"/>
                  <a:gd name="T42" fmla="*/ 10 w 19"/>
                  <a:gd name="T43" fmla="*/ 22 h 26"/>
                  <a:gd name="T44" fmla="*/ 14 w 19"/>
                  <a:gd name="T45" fmla="*/ 19 h 26"/>
                  <a:gd name="T46" fmla="*/ 14 w 19"/>
                  <a:gd name="T47" fmla="*/ 18 h 26"/>
                  <a:gd name="T48" fmla="*/ 10 w 19"/>
                  <a:gd name="T49" fmla="*/ 15 h 26"/>
                  <a:gd name="T50" fmla="*/ 5 w 19"/>
                  <a:gd name="T51" fmla="*/ 1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" h="26">
                    <a:moveTo>
                      <a:pt x="2" y="26"/>
                    </a:moveTo>
                    <a:cubicBezTo>
                      <a:pt x="1" y="26"/>
                      <a:pt x="0" y="25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5" y="0"/>
                      <a:pt x="18" y="3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9"/>
                      <a:pt x="17" y="11"/>
                      <a:pt x="15" y="12"/>
                    </a:cubicBezTo>
                    <a:cubicBezTo>
                      <a:pt x="18" y="14"/>
                      <a:pt x="19" y="16"/>
                      <a:pt x="19" y="18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23"/>
                      <a:pt x="17" y="26"/>
                      <a:pt x="10" y="26"/>
                    </a:cubicBezTo>
                    <a:lnTo>
                      <a:pt x="2" y="26"/>
                    </a:lnTo>
                    <a:close/>
                    <a:moveTo>
                      <a:pt x="5" y="3"/>
                    </a:moveTo>
                    <a:cubicBezTo>
                      <a:pt x="5" y="11"/>
                      <a:pt x="5" y="11"/>
                      <a:pt x="5" y="11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12" y="11"/>
                      <a:pt x="13" y="10"/>
                      <a:pt x="13" y="8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3" y="5"/>
                      <a:pt x="12" y="3"/>
                      <a:pt x="9" y="3"/>
                    </a:cubicBezTo>
                    <a:lnTo>
                      <a:pt x="5" y="3"/>
                    </a:lnTo>
                    <a:close/>
                    <a:moveTo>
                      <a:pt x="5" y="15"/>
                    </a:moveTo>
                    <a:cubicBezTo>
                      <a:pt x="5" y="22"/>
                      <a:pt x="5" y="22"/>
                      <a:pt x="5" y="22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13" y="22"/>
                      <a:pt x="14" y="21"/>
                      <a:pt x="14" y="19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6"/>
                      <a:pt x="13" y="15"/>
                      <a:pt x="10" y="15"/>
                    </a:cubicBezTo>
                    <a:lnTo>
                      <a:pt x="5" y="1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7" name="Freeform 59"/>
              <p:cNvSpPr>
                <a:spLocks noEditPoints="1"/>
              </p:cNvSpPr>
              <p:nvPr/>
            </p:nvSpPr>
            <p:spPr bwMode="auto">
              <a:xfrm>
                <a:off x="679" y="753"/>
                <a:ext cx="29" cy="39"/>
              </a:xfrm>
              <a:custGeom>
                <a:avLst/>
                <a:gdLst>
                  <a:gd name="T0" fmla="*/ 10 w 21"/>
                  <a:gd name="T1" fmla="*/ 28 h 28"/>
                  <a:gd name="T2" fmla="*/ 0 w 21"/>
                  <a:gd name="T3" fmla="*/ 17 h 28"/>
                  <a:gd name="T4" fmla="*/ 0 w 21"/>
                  <a:gd name="T5" fmla="*/ 11 h 28"/>
                  <a:gd name="T6" fmla="*/ 10 w 21"/>
                  <a:gd name="T7" fmla="*/ 0 h 28"/>
                  <a:gd name="T8" fmla="*/ 21 w 21"/>
                  <a:gd name="T9" fmla="*/ 11 h 28"/>
                  <a:gd name="T10" fmla="*/ 21 w 21"/>
                  <a:gd name="T11" fmla="*/ 17 h 28"/>
                  <a:gd name="T12" fmla="*/ 10 w 21"/>
                  <a:gd name="T13" fmla="*/ 28 h 28"/>
                  <a:gd name="T14" fmla="*/ 16 w 21"/>
                  <a:gd name="T15" fmla="*/ 11 h 28"/>
                  <a:gd name="T16" fmla="*/ 10 w 21"/>
                  <a:gd name="T17" fmla="*/ 5 h 28"/>
                  <a:gd name="T18" fmla="*/ 4 w 21"/>
                  <a:gd name="T19" fmla="*/ 11 h 28"/>
                  <a:gd name="T20" fmla="*/ 4 w 21"/>
                  <a:gd name="T21" fmla="*/ 17 h 28"/>
                  <a:gd name="T22" fmla="*/ 10 w 21"/>
                  <a:gd name="T23" fmla="*/ 23 h 28"/>
                  <a:gd name="T24" fmla="*/ 16 w 21"/>
                  <a:gd name="T25" fmla="*/ 17 h 28"/>
                  <a:gd name="T26" fmla="*/ 16 w 21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8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4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4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8" name="Freeform 60"/>
              <p:cNvSpPr>
                <a:spLocks/>
              </p:cNvSpPr>
              <p:nvPr/>
            </p:nvSpPr>
            <p:spPr bwMode="auto">
              <a:xfrm>
                <a:off x="714" y="753"/>
                <a:ext cx="24" cy="39"/>
              </a:xfrm>
              <a:custGeom>
                <a:avLst/>
                <a:gdLst>
                  <a:gd name="T0" fmla="*/ 12 w 17"/>
                  <a:gd name="T1" fmla="*/ 20 h 28"/>
                  <a:gd name="T2" fmla="*/ 7 w 17"/>
                  <a:gd name="T3" fmla="*/ 15 h 28"/>
                  <a:gd name="T4" fmla="*/ 5 w 17"/>
                  <a:gd name="T5" fmla="*/ 15 h 28"/>
                  <a:gd name="T6" fmla="*/ 4 w 17"/>
                  <a:gd name="T7" fmla="*/ 14 h 28"/>
                  <a:gd name="T8" fmla="*/ 5 w 17"/>
                  <a:gd name="T9" fmla="*/ 12 h 28"/>
                  <a:gd name="T10" fmla="*/ 7 w 17"/>
                  <a:gd name="T11" fmla="*/ 12 h 28"/>
                  <a:gd name="T12" fmla="*/ 12 w 17"/>
                  <a:gd name="T13" fmla="*/ 8 h 28"/>
                  <a:gd name="T14" fmla="*/ 8 w 17"/>
                  <a:gd name="T15" fmla="*/ 4 h 28"/>
                  <a:gd name="T16" fmla="*/ 5 w 17"/>
                  <a:gd name="T17" fmla="*/ 5 h 28"/>
                  <a:gd name="T18" fmla="*/ 2 w 17"/>
                  <a:gd name="T19" fmla="*/ 6 h 28"/>
                  <a:gd name="T20" fmla="*/ 0 w 17"/>
                  <a:gd name="T21" fmla="*/ 4 h 28"/>
                  <a:gd name="T22" fmla="*/ 1 w 17"/>
                  <a:gd name="T23" fmla="*/ 3 h 28"/>
                  <a:gd name="T24" fmla="*/ 8 w 17"/>
                  <a:gd name="T25" fmla="*/ 0 h 28"/>
                  <a:gd name="T26" fmla="*/ 16 w 17"/>
                  <a:gd name="T27" fmla="*/ 8 h 28"/>
                  <a:gd name="T28" fmla="*/ 12 w 17"/>
                  <a:gd name="T29" fmla="*/ 13 h 28"/>
                  <a:gd name="T30" fmla="*/ 17 w 17"/>
                  <a:gd name="T31" fmla="*/ 20 h 28"/>
                  <a:gd name="T32" fmla="*/ 8 w 17"/>
                  <a:gd name="T33" fmla="*/ 28 h 28"/>
                  <a:gd name="T34" fmla="*/ 1 w 17"/>
                  <a:gd name="T35" fmla="*/ 25 h 28"/>
                  <a:gd name="T36" fmla="*/ 0 w 17"/>
                  <a:gd name="T37" fmla="*/ 24 h 28"/>
                  <a:gd name="T38" fmla="*/ 2 w 17"/>
                  <a:gd name="T39" fmla="*/ 22 h 28"/>
                  <a:gd name="T40" fmla="*/ 4 w 17"/>
                  <a:gd name="T41" fmla="*/ 23 h 28"/>
                  <a:gd name="T42" fmla="*/ 8 w 17"/>
                  <a:gd name="T43" fmla="*/ 24 h 28"/>
                  <a:gd name="T44" fmla="*/ 12 w 17"/>
                  <a:gd name="T45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7" h="28">
                    <a:moveTo>
                      <a:pt x="12" y="20"/>
                    </a:moveTo>
                    <a:cubicBezTo>
                      <a:pt x="12" y="17"/>
                      <a:pt x="10" y="15"/>
                      <a:pt x="7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4" y="15"/>
                      <a:pt x="4" y="15"/>
                      <a:pt x="4" y="14"/>
                    </a:cubicBezTo>
                    <a:cubicBezTo>
                      <a:pt x="4" y="13"/>
                      <a:pt x="4" y="12"/>
                      <a:pt x="5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10" y="12"/>
                      <a:pt x="12" y="11"/>
                      <a:pt x="12" y="8"/>
                    </a:cubicBezTo>
                    <a:cubicBezTo>
                      <a:pt x="12" y="6"/>
                      <a:pt x="11" y="4"/>
                      <a:pt x="8" y="4"/>
                    </a:cubicBezTo>
                    <a:cubicBezTo>
                      <a:pt x="7" y="4"/>
                      <a:pt x="6" y="4"/>
                      <a:pt x="5" y="5"/>
                    </a:cubicBezTo>
                    <a:cubicBezTo>
                      <a:pt x="4" y="6"/>
                      <a:pt x="3" y="6"/>
                      <a:pt x="2" y="6"/>
                    </a:cubicBezTo>
                    <a:cubicBezTo>
                      <a:pt x="1" y="6"/>
                      <a:pt x="0" y="6"/>
                      <a:pt x="0" y="4"/>
                    </a:cubicBezTo>
                    <a:cubicBezTo>
                      <a:pt x="0" y="4"/>
                      <a:pt x="1" y="3"/>
                      <a:pt x="1" y="3"/>
                    </a:cubicBezTo>
                    <a:cubicBezTo>
                      <a:pt x="3" y="1"/>
                      <a:pt x="5" y="0"/>
                      <a:pt x="8" y="0"/>
                    </a:cubicBezTo>
                    <a:cubicBezTo>
                      <a:pt x="14" y="0"/>
                      <a:pt x="16" y="4"/>
                      <a:pt x="16" y="8"/>
                    </a:cubicBezTo>
                    <a:cubicBezTo>
                      <a:pt x="16" y="11"/>
                      <a:pt x="15" y="12"/>
                      <a:pt x="12" y="13"/>
                    </a:cubicBezTo>
                    <a:cubicBezTo>
                      <a:pt x="15" y="14"/>
                      <a:pt x="17" y="16"/>
                      <a:pt x="17" y="20"/>
                    </a:cubicBezTo>
                    <a:cubicBezTo>
                      <a:pt x="17" y="24"/>
                      <a:pt x="14" y="28"/>
                      <a:pt x="8" y="28"/>
                    </a:cubicBezTo>
                    <a:cubicBezTo>
                      <a:pt x="5" y="28"/>
                      <a:pt x="3" y="27"/>
                      <a:pt x="1" y="25"/>
                    </a:cubicBezTo>
                    <a:cubicBezTo>
                      <a:pt x="0" y="25"/>
                      <a:pt x="0" y="24"/>
                      <a:pt x="0" y="24"/>
                    </a:cubicBezTo>
                    <a:cubicBezTo>
                      <a:pt x="0" y="23"/>
                      <a:pt x="1" y="22"/>
                      <a:pt x="2" y="22"/>
                    </a:cubicBezTo>
                    <a:cubicBezTo>
                      <a:pt x="2" y="22"/>
                      <a:pt x="3" y="22"/>
                      <a:pt x="4" y="23"/>
                    </a:cubicBezTo>
                    <a:cubicBezTo>
                      <a:pt x="5" y="24"/>
                      <a:pt x="6" y="24"/>
                      <a:pt x="8" y="24"/>
                    </a:cubicBezTo>
                    <a:cubicBezTo>
                      <a:pt x="11" y="24"/>
                      <a:pt x="12" y="22"/>
                      <a:pt x="12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19" name="Freeform 61"/>
              <p:cNvSpPr>
                <a:spLocks/>
              </p:cNvSpPr>
              <p:nvPr/>
            </p:nvSpPr>
            <p:spPr bwMode="auto">
              <a:xfrm>
                <a:off x="747" y="753"/>
                <a:ext cx="34" cy="39"/>
              </a:xfrm>
              <a:custGeom>
                <a:avLst/>
                <a:gdLst>
                  <a:gd name="T0" fmla="*/ 24 w 24"/>
                  <a:gd name="T1" fmla="*/ 26 h 28"/>
                  <a:gd name="T2" fmla="*/ 21 w 24"/>
                  <a:gd name="T3" fmla="*/ 28 h 28"/>
                  <a:gd name="T4" fmla="*/ 19 w 24"/>
                  <a:gd name="T5" fmla="*/ 26 h 28"/>
                  <a:gd name="T6" fmla="*/ 19 w 24"/>
                  <a:gd name="T7" fmla="*/ 11 h 28"/>
                  <a:gd name="T8" fmla="*/ 13 w 24"/>
                  <a:gd name="T9" fmla="*/ 23 h 28"/>
                  <a:gd name="T10" fmla="*/ 12 w 24"/>
                  <a:gd name="T11" fmla="*/ 24 h 28"/>
                  <a:gd name="T12" fmla="*/ 10 w 24"/>
                  <a:gd name="T13" fmla="*/ 23 h 28"/>
                  <a:gd name="T14" fmla="*/ 4 w 24"/>
                  <a:gd name="T15" fmla="*/ 11 h 28"/>
                  <a:gd name="T16" fmla="*/ 4 w 24"/>
                  <a:gd name="T17" fmla="*/ 26 h 28"/>
                  <a:gd name="T18" fmla="*/ 2 w 24"/>
                  <a:gd name="T19" fmla="*/ 28 h 28"/>
                  <a:gd name="T20" fmla="*/ 0 w 24"/>
                  <a:gd name="T21" fmla="*/ 26 h 28"/>
                  <a:gd name="T22" fmla="*/ 0 w 24"/>
                  <a:gd name="T23" fmla="*/ 3 h 28"/>
                  <a:gd name="T24" fmla="*/ 2 w 24"/>
                  <a:gd name="T25" fmla="*/ 0 h 28"/>
                  <a:gd name="T26" fmla="*/ 4 w 24"/>
                  <a:gd name="T27" fmla="*/ 2 h 28"/>
                  <a:gd name="T28" fmla="*/ 12 w 24"/>
                  <a:gd name="T29" fmla="*/ 18 h 28"/>
                  <a:gd name="T30" fmla="*/ 20 w 24"/>
                  <a:gd name="T31" fmla="*/ 2 h 28"/>
                  <a:gd name="T32" fmla="*/ 21 w 24"/>
                  <a:gd name="T33" fmla="*/ 0 h 28"/>
                  <a:gd name="T34" fmla="*/ 24 w 24"/>
                  <a:gd name="T35" fmla="*/ 3 h 28"/>
                  <a:gd name="T36" fmla="*/ 24 w 24"/>
                  <a:gd name="T37" fmla="*/ 2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4" h="28">
                    <a:moveTo>
                      <a:pt x="24" y="26"/>
                    </a:moveTo>
                    <a:cubicBezTo>
                      <a:pt x="24" y="27"/>
                      <a:pt x="23" y="28"/>
                      <a:pt x="21" y="28"/>
                    </a:cubicBezTo>
                    <a:cubicBezTo>
                      <a:pt x="20" y="28"/>
                      <a:pt x="19" y="27"/>
                      <a:pt x="19" y="26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13" y="24"/>
                      <a:pt x="12" y="24"/>
                      <a:pt x="12" y="24"/>
                    </a:cubicBezTo>
                    <a:cubicBezTo>
                      <a:pt x="11" y="24"/>
                      <a:pt x="10" y="24"/>
                      <a:pt x="10" y="23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7"/>
                      <a:pt x="3" y="28"/>
                      <a:pt x="2" y="28"/>
                    </a:cubicBezTo>
                    <a:cubicBezTo>
                      <a:pt x="1" y="28"/>
                      <a:pt x="0" y="27"/>
                      <a:pt x="0" y="26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1"/>
                      <a:pt x="4" y="2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1"/>
                      <a:pt x="21" y="0"/>
                      <a:pt x="21" y="0"/>
                    </a:cubicBezTo>
                    <a:cubicBezTo>
                      <a:pt x="23" y="0"/>
                      <a:pt x="24" y="1"/>
                      <a:pt x="24" y="3"/>
                    </a:cubicBezTo>
                    <a:lnTo>
                      <a:pt x="24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20" name="Freeform 62"/>
              <p:cNvSpPr>
                <a:spLocks noEditPoints="1"/>
              </p:cNvSpPr>
              <p:nvPr/>
            </p:nvSpPr>
            <p:spPr bwMode="auto">
              <a:xfrm>
                <a:off x="789" y="753"/>
                <a:ext cx="30" cy="39"/>
              </a:xfrm>
              <a:custGeom>
                <a:avLst/>
                <a:gdLst>
                  <a:gd name="T0" fmla="*/ 11 w 21"/>
                  <a:gd name="T1" fmla="*/ 28 h 28"/>
                  <a:gd name="T2" fmla="*/ 0 w 21"/>
                  <a:gd name="T3" fmla="*/ 17 h 28"/>
                  <a:gd name="T4" fmla="*/ 0 w 21"/>
                  <a:gd name="T5" fmla="*/ 11 h 28"/>
                  <a:gd name="T6" fmla="*/ 11 w 21"/>
                  <a:gd name="T7" fmla="*/ 0 h 28"/>
                  <a:gd name="T8" fmla="*/ 21 w 21"/>
                  <a:gd name="T9" fmla="*/ 11 h 28"/>
                  <a:gd name="T10" fmla="*/ 21 w 21"/>
                  <a:gd name="T11" fmla="*/ 17 h 28"/>
                  <a:gd name="T12" fmla="*/ 11 w 21"/>
                  <a:gd name="T13" fmla="*/ 28 h 28"/>
                  <a:gd name="T14" fmla="*/ 17 w 21"/>
                  <a:gd name="T15" fmla="*/ 11 h 28"/>
                  <a:gd name="T16" fmla="*/ 11 w 21"/>
                  <a:gd name="T17" fmla="*/ 5 h 28"/>
                  <a:gd name="T18" fmla="*/ 5 w 21"/>
                  <a:gd name="T19" fmla="*/ 11 h 28"/>
                  <a:gd name="T20" fmla="*/ 5 w 21"/>
                  <a:gd name="T21" fmla="*/ 17 h 28"/>
                  <a:gd name="T22" fmla="*/ 11 w 21"/>
                  <a:gd name="T23" fmla="*/ 23 h 28"/>
                  <a:gd name="T24" fmla="*/ 17 w 21"/>
                  <a:gd name="T25" fmla="*/ 17 h 28"/>
                  <a:gd name="T26" fmla="*/ 17 w 21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8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6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6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21" name="Freeform 63"/>
              <p:cNvSpPr>
                <a:spLocks/>
              </p:cNvSpPr>
              <p:nvPr/>
            </p:nvSpPr>
            <p:spPr bwMode="auto">
              <a:xfrm>
                <a:off x="824" y="753"/>
                <a:ext cx="49" cy="39"/>
              </a:xfrm>
              <a:custGeom>
                <a:avLst/>
                <a:gdLst>
                  <a:gd name="T0" fmla="*/ 19 w 34"/>
                  <a:gd name="T1" fmla="*/ 12 h 28"/>
                  <a:gd name="T2" fmla="*/ 22 w 34"/>
                  <a:gd name="T3" fmla="*/ 12 h 28"/>
                  <a:gd name="T4" fmla="*/ 29 w 34"/>
                  <a:gd name="T5" fmla="*/ 2 h 28"/>
                  <a:gd name="T6" fmla="*/ 31 w 34"/>
                  <a:gd name="T7" fmla="*/ 0 h 28"/>
                  <a:gd name="T8" fmla="*/ 34 w 34"/>
                  <a:gd name="T9" fmla="*/ 3 h 28"/>
                  <a:gd name="T10" fmla="*/ 33 w 34"/>
                  <a:gd name="T11" fmla="*/ 4 h 28"/>
                  <a:gd name="T12" fmla="*/ 26 w 34"/>
                  <a:gd name="T13" fmla="*/ 14 h 28"/>
                  <a:gd name="T14" fmla="*/ 33 w 34"/>
                  <a:gd name="T15" fmla="*/ 24 h 28"/>
                  <a:gd name="T16" fmla="*/ 34 w 34"/>
                  <a:gd name="T17" fmla="*/ 26 h 28"/>
                  <a:gd name="T18" fmla="*/ 31 w 34"/>
                  <a:gd name="T19" fmla="*/ 28 h 28"/>
                  <a:gd name="T20" fmla="*/ 29 w 34"/>
                  <a:gd name="T21" fmla="*/ 26 h 28"/>
                  <a:gd name="T22" fmla="*/ 22 w 34"/>
                  <a:gd name="T23" fmla="*/ 16 h 28"/>
                  <a:gd name="T24" fmla="*/ 19 w 34"/>
                  <a:gd name="T25" fmla="*/ 16 h 28"/>
                  <a:gd name="T26" fmla="*/ 19 w 34"/>
                  <a:gd name="T27" fmla="*/ 25 h 28"/>
                  <a:gd name="T28" fmla="*/ 17 w 34"/>
                  <a:gd name="T29" fmla="*/ 28 h 28"/>
                  <a:gd name="T30" fmla="*/ 14 w 34"/>
                  <a:gd name="T31" fmla="*/ 25 h 28"/>
                  <a:gd name="T32" fmla="*/ 14 w 34"/>
                  <a:gd name="T33" fmla="*/ 16 h 28"/>
                  <a:gd name="T34" fmla="*/ 12 w 34"/>
                  <a:gd name="T35" fmla="*/ 16 h 28"/>
                  <a:gd name="T36" fmla="*/ 4 w 34"/>
                  <a:gd name="T37" fmla="*/ 26 h 28"/>
                  <a:gd name="T38" fmla="*/ 2 w 34"/>
                  <a:gd name="T39" fmla="*/ 28 h 28"/>
                  <a:gd name="T40" fmla="*/ 0 w 34"/>
                  <a:gd name="T41" fmla="*/ 26 h 28"/>
                  <a:gd name="T42" fmla="*/ 0 w 34"/>
                  <a:gd name="T43" fmla="*/ 24 h 28"/>
                  <a:gd name="T44" fmla="*/ 8 w 34"/>
                  <a:gd name="T45" fmla="*/ 14 h 28"/>
                  <a:gd name="T46" fmla="*/ 0 w 34"/>
                  <a:gd name="T47" fmla="*/ 4 h 28"/>
                  <a:gd name="T48" fmla="*/ 0 w 34"/>
                  <a:gd name="T49" fmla="*/ 3 h 28"/>
                  <a:gd name="T50" fmla="*/ 2 w 34"/>
                  <a:gd name="T51" fmla="*/ 0 h 28"/>
                  <a:gd name="T52" fmla="*/ 4 w 34"/>
                  <a:gd name="T53" fmla="*/ 2 h 28"/>
                  <a:gd name="T54" fmla="*/ 12 w 34"/>
                  <a:gd name="T55" fmla="*/ 12 h 28"/>
                  <a:gd name="T56" fmla="*/ 14 w 34"/>
                  <a:gd name="T57" fmla="*/ 12 h 28"/>
                  <a:gd name="T58" fmla="*/ 14 w 34"/>
                  <a:gd name="T59" fmla="*/ 3 h 28"/>
                  <a:gd name="T60" fmla="*/ 17 w 34"/>
                  <a:gd name="T61" fmla="*/ 1 h 28"/>
                  <a:gd name="T62" fmla="*/ 19 w 34"/>
                  <a:gd name="T63" fmla="*/ 3 h 28"/>
                  <a:gd name="T64" fmla="*/ 19 w 34"/>
                  <a:gd name="T65" fmla="*/ 1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34" h="28">
                    <a:moveTo>
                      <a:pt x="19" y="12"/>
                    </a:moveTo>
                    <a:cubicBezTo>
                      <a:pt x="22" y="12"/>
                      <a:pt x="22" y="12"/>
                      <a:pt x="22" y="1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30" y="1"/>
                      <a:pt x="31" y="0"/>
                      <a:pt x="31" y="0"/>
                    </a:cubicBezTo>
                    <a:cubicBezTo>
                      <a:pt x="33" y="0"/>
                      <a:pt x="34" y="2"/>
                      <a:pt x="34" y="3"/>
                    </a:cubicBezTo>
                    <a:cubicBezTo>
                      <a:pt x="34" y="3"/>
                      <a:pt x="33" y="4"/>
                      <a:pt x="33" y="4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8" y="17"/>
                      <a:pt x="31" y="21"/>
                      <a:pt x="33" y="24"/>
                    </a:cubicBezTo>
                    <a:cubicBezTo>
                      <a:pt x="34" y="25"/>
                      <a:pt x="34" y="25"/>
                      <a:pt x="34" y="26"/>
                    </a:cubicBezTo>
                    <a:cubicBezTo>
                      <a:pt x="34" y="27"/>
                      <a:pt x="33" y="28"/>
                      <a:pt x="31" y="28"/>
                    </a:cubicBezTo>
                    <a:cubicBezTo>
                      <a:pt x="31" y="28"/>
                      <a:pt x="30" y="27"/>
                      <a:pt x="29" y="26"/>
                    </a:cubicBezTo>
                    <a:cubicBezTo>
                      <a:pt x="27" y="23"/>
                      <a:pt x="25" y="19"/>
                      <a:pt x="22" y="16"/>
                    </a:cubicBezTo>
                    <a:cubicBezTo>
                      <a:pt x="19" y="16"/>
                      <a:pt x="19" y="16"/>
                      <a:pt x="19" y="16"/>
                    </a:cubicBezTo>
                    <a:cubicBezTo>
                      <a:pt x="19" y="25"/>
                      <a:pt x="19" y="25"/>
                      <a:pt x="19" y="25"/>
                    </a:cubicBezTo>
                    <a:cubicBezTo>
                      <a:pt x="19" y="27"/>
                      <a:pt x="18" y="28"/>
                      <a:pt x="17" y="28"/>
                    </a:cubicBezTo>
                    <a:cubicBezTo>
                      <a:pt x="15" y="28"/>
                      <a:pt x="14" y="27"/>
                      <a:pt x="14" y="25"/>
                    </a:cubicBezTo>
                    <a:cubicBezTo>
                      <a:pt x="14" y="16"/>
                      <a:pt x="14" y="16"/>
                      <a:pt x="14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9" y="19"/>
                      <a:pt x="7" y="23"/>
                      <a:pt x="4" y="26"/>
                    </a:cubicBezTo>
                    <a:cubicBezTo>
                      <a:pt x="4" y="27"/>
                      <a:pt x="3" y="28"/>
                      <a:pt x="2" y="28"/>
                    </a:cubicBezTo>
                    <a:cubicBezTo>
                      <a:pt x="1" y="28"/>
                      <a:pt x="0" y="27"/>
                      <a:pt x="0" y="26"/>
                    </a:cubicBezTo>
                    <a:cubicBezTo>
                      <a:pt x="0" y="25"/>
                      <a:pt x="0" y="25"/>
                      <a:pt x="0" y="24"/>
                    </a:cubicBezTo>
                    <a:cubicBezTo>
                      <a:pt x="3" y="21"/>
                      <a:pt x="5" y="17"/>
                      <a:pt x="8" y="1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12" y="12"/>
                      <a:pt x="12" y="12"/>
                      <a:pt x="12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"/>
                      <a:pt x="15" y="1"/>
                      <a:pt x="17" y="1"/>
                    </a:cubicBezTo>
                    <a:cubicBezTo>
                      <a:pt x="18" y="1"/>
                      <a:pt x="19" y="1"/>
                      <a:pt x="19" y="3"/>
                    </a:cubicBezTo>
                    <a:lnTo>
                      <a:pt x="19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22" name="Freeform 64"/>
              <p:cNvSpPr>
                <a:spLocks/>
              </p:cNvSpPr>
              <p:nvPr/>
            </p:nvSpPr>
            <p:spPr bwMode="auto">
              <a:xfrm>
                <a:off x="878" y="753"/>
                <a:ext cx="28" cy="39"/>
              </a:xfrm>
              <a:custGeom>
                <a:avLst/>
                <a:gdLst>
                  <a:gd name="T0" fmla="*/ 20 w 20"/>
                  <a:gd name="T1" fmla="*/ 25 h 28"/>
                  <a:gd name="T2" fmla="*/ 18 w 20"/>
                  <a:gd name="T3" fmla="*/ 28 h 28"/>
                  <a:gd name="T4" fmla="*/ 15 w 20"/>
                  <a:gd name="T5" fmla="*/ 25 h 28"/>
                  <a:gd name="T6" fmla="*/ 15 w 20"/>
                  <a:gd name="T7" fmla="*/ 15 h 28"/>
                  <a:gd name="T8" fmla="*/ 5 w 20"/>
                  <a:gd name="T9" fmla="*/ 15 h 28"/>
                  <a:gd name="T10" fmla="*/ 5 w 20"/>
                  <a:gd name="T11" fmla="*/ 25 h 28"/>
                  <a:gd name="T12" fmla="*/ 3 w 20"/>
                  <a:gd name="T13" fmla="*/ 28 h 28"/>
                  <a:gd name="T14" fmla="*/ 0 w 20"/>
                  <a:gd name="T15" fmla="*/ 25 h 28"/>
                  <a:gd name="T16" fmla="*/ 0 w 20"/>
                  <a:gd name="T17" fmla="*/ 3 h 28"/>
                  <a:gd name="T18" fmla="*/ 3 w 20"/>
                  <a:gd name="T19" fmla="*/ 0 h 28"/>
                  <a:gd name="T20" fmla="*/ 5 w 20"/>
                  <a:gd name="T21" fmla="*/ 3 h 28"/>
                  <a:gd name="T22" fmla="*/ 5 w 20"/>
                  <a:gd name="T23" fmla="*/ 11 h 28"/>
                  <a:gd name="T24" fmla="*/ 15 w 20"/>
                  <a:gd name="T25" fmla="*/ 11 h 28"/>
                  <a:gd name="T26" fmla="*/ 15 w 20"/>
                  <a:gd name="T27" fmla="*/ 3 h 28"/>
                  <a:gd name="T28" fmla="*/ 18 w 20"/>
                  <a:gd name="T29" fmla="*/ 0 h 28"/>
                  <a:gd name="T30" fmla="*/ 20 w 20"/>
                  <a:gd name="T31" fmla="*/ 3 h 28"/>
                  <a:gd name="T32" fmla="*/ 20 w 20"/>
                  <a:gd name="T33" fmla="*/ 25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0" h="28">
                    <a:moveTo>
                      <a:pt x="20" y="25"/>
                    </a:moveTo>
                    <a:cubicBezTo>
                      <a:pt x="20" y="27"/>
                      <a:pt x="19" y="28"/>
                      <a:pt x="18" y="28"/>
                    </a:cubicBezTo>
                    <a:cubicBezTo>
                      <a:pt x="16" y="28"/>
                      <a:pt x="15" y="27"/>
                      <a:pt x="15" y="2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5" y="27"/>
                      <a:pt x="4" y="28"/>
                      <a:pt x="3" y="28"/>
                    </a:cubicBezTo>
                    <a:cubicBezTo>
                      <a:pt x="1" y="28"/>
                      <a:pt x="0" y="27"/>
                      <a:pt x="0" y="25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1"/>
                      <a:pt x="5" y="3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15" y="11"/>
                      <a:pt x="15" y="11"/>
                      <a:pt x="15" y="1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1"/>
                      <a:pt x="16" y="0"/>
                      <a:pt x="18" y="0"/>
                    </a:cubicBezTo>
                    <a:cubicBezTo>
                      <a:pt x="19" y="0"/>
                      <a:pt x="20" y="1"/>
                      <a:pt x="20" y="3"/>
                    </a:cubicBezTo>
                    <a:lnTo>
                      <a:pt x="20" y="2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23" name="Freeform 65"/>
              <p:cNvSpPr>
                <a:spLocks noEditPoints="1"/>
              </p:cNvSpPr>
              <p:nvPr/>
            </p:nvSpPr>
            <p:spPr bwMode="auto">
              <a:xfrm>
                <a:off x="916" y="753"/>
                <a:ext cx="30" cy="39"/>
              </a:xfrm>
              <a:custGeom>
                <a:avLst/>
                <a:gdLst>
                  <a:gd name="T0" fmla="*/ 10 w 21"/>
                  <a:gd name="T1" fmla="*/ 28 h 28"/>
                  <a:gd name="T2" fmla="*/ 0 w 21"/>
                  <a:gd name="T3" fmla="*/ 17 h 28"/>
                  <a:gd name="T4" fmla="*/ 0 w 21"/>
                  <a:gd name="T5" fmla="*/ 11 h 28"/>
                  <a:gd name="T6" fmla="*/ 10 w 21"/>
                  <a:gd name="T7" fmla="*/ 0 h 28"/>
                  <a:gd name="T8" fmla="*/ 21 w 21"/>
                  <a:gd name="T9" fmla="*/ 11 h 28"/>
                  <a:gd name="T10" fmla="*/ 21 w 21"/>
                  <a:gd name="T11" fmla="*/ 17 h 28"/>
                  <a:gd name="T12" fmla="*/ 10 w 21"/>
                  <a:gd name="T13" fmla="*/ 28 h 28"/>
                  <a:gd name="T14" fmla="*/ 16 w 21"/>
                  <a:gd name="T15" fmla="*/ 11 h 28"/>
                  <a:gd name="T16" fmla="*/ 10 w 21"/>
                  <a:gd name="T17" fmla="*/ 5 h 28"/>
                  <a:gd name="T18" fmla="*/ 4 w 21"/>
                  <a:gd name="T19" fmla="*/ 11 h 28"/>
                  <a:gd name="T20" fmla="*/ 4 w 21"/>
                  <a:gd name="T21" fmla="*/ 17 h 28"/>
                  <a:gd name="T22" fmla="*/ 10 w 21"/>
                  <a:gd name="T23" fmla="*/ 23 h 28"/>
                  <a:gd name="T24" fmla="*/ 16 w 21"/>
                  <a:gd name="T25" fmla="*/ 17 h 28"/>
                  <a:gd name="T26" fmla="*/ 16 w 21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8">
                    <a:moveTo>
                      <a:pt x="10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0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0" y="28"/>
                    </a:cubicBezTo>
                    <a:close/>
                    <a:moveTo>
                      <a:pt x="16" y="11"/>
                    </a:moveTo>
                    <a:cubicBezTo>
                      <a:pt x="16" y="7"/>
                      <a:pt x="14" y="5"/>
                      <a:pt x="10" y="5"/>
                    </a:cubicBezTo>
                    <a:cubicBezTo>
                      <a:pt x="6" y="5"/>
                      <a:pt x="4" y="7"/>
                      <a:pt x="4" y="11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4" y="21"/>
                      <a:pt x="6" y="23"/>
                      <a:pt x="10" y="23"/>
                    </a:cubicBezTo>
                    <a:cubicBezTo>
                      <a:pt x="14" y="23"/>
                      <a:pt x="16" y="21"/>
                      <a:pt x="16" y="17"/>
                    </a:cubicBezTo>
                    <a:lnTo>
                      <a:pt x="16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24" name="Freeform 66"/>
              <p:cNvSpPr>
                <a:spLocks/>
              </p:cNvSpPr>
              <p:nvPr/>
            </p:nvSpPr>
            <p:spPr bwMode="auto">
              <a:xfrm>
                <a:off x="955" y="754"/>
                <a:ext cx="25" cy="38"/>
              </a:xfrm>
              <a:custGeom>
                <a:avLst/>
                <a:gdLst>
                  <a:gd name="T0" fmla="*/ 16 w 18"/>
                  <a:gd name="T1" fmla="*/ 4 h 27"/>
                  <a:gd name="T2" fmla="*/ 5 w 18"/>
                  <a:gd name="T3" fmla="*/ 4 h 27"/>
                  <a:gd name="T4" fmla="*/ 5 w 18"/>
                  <a:gd name="T5" fmla="*/ 24 h 27"/>
                  <a:gd name="T6" fmla="*/ 3 w 18"/>
                  <a:gd name="T7" fmla="*/ 27 h 27"/>
                  <a:gd name="T8" fmla="*/ 0 w 18"/>
                  <a:gd name="T9" fmla="*/ 24 h 27"/>
                  <a:gd name="T10" fmla="*/ 0 w 18"/>
                  <a:gd name="T11" fmla="*/ 2 h 27"/>
                  <a:gd name="T12" fmla="*/ 3 w 18"/>
                  <a:gd name="T13" fmla="*/ 0 h 27"/>
                  <a:gd name="T14" fmla="*/ 16 w 18"/>
                  <a:gd name="T15" fmla="*/ 0 h 27"/>
                  <a:gd name="T16" fmla="*/ 18 w 18"/>
                  <a:gd name="T17" fmla="*/ 2 h 27"/>
                  <a:gd name="T18" fmla="*/ 16 w 18"/>
                  <a:gd name="T19" fmla="*/ 4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27">
                    <a:moveTo>
                      <a:pt x="16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6"/>
                      <a:pt x="4" y="27"/>
                      <a:pt x="3" y="27"/>
                    </a:cubicBezTo>
                    <a:cubicBezTo>
                      <a:pt x="1" y="27"/>
                      <a:pt x="0" y="26"/>
                      <a:pt x="0" y="24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0"/>
                      <a:pt x="18" y="2"/>
                    </a:cubicBezTo>
                    <a:cubicBezTo>
                      <a:pt x="18" y="3"/>
                      <a:pt x="17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  <p:sp>
            <p:nvSpPr>
              <p:cNvPr id="125" name="Freeform 67"/>
              <p:cNvSpPr>
                <a:spLocks noEditPoints="1"/>
              </p:cNvSpPr>
              <p:nvPr/>
            </p:nvSpPr>
            <p:spPr bwMode="auto">
              <a:xfrm>
                <a:off x="984" y="753"/>
                <a:ext cx="30" cy="39"/>
              </a:xfrm>
              <a:custGeom>
                <a:avLst/>
                <a:gdLst>
                  <a:gd name="T0" fmla="*/ 11 w 21"/>
                  <a:gd name="T1" fmla="*/ 28 h 28"/>
                  <a:gd name="T2" fmla="*/ 0 w 21"/>
                  <a:gd name="T3" fmla="*/ 17 h 28"/>
                  <a:gd name="T4" fmla="*/ 0 w 21"/>
                  <a:gd name="T5" fmla="*/ 11 h 28"/>
                  <a:gd name="T6" fmla="*/ 11 w 21"/>
                  <a:gd name="T7" fmla="*/ 0 h 28"/>
                  <a:gd name="T8" fmla="*/ 21 w 21"/>
                  <a:gd name="T9" fmla="*/ 11 h 28"/>
                  <a:gd name="T10" fmla="*/ 21 w 21"/>
                  <a:gd name="T11" fmla="*/ 17 h 28"/>
                  <a:gd name="T12" fmla="*/ 11 w 21"/>
                  <a:gd name="T13" fmla="*/ 28 h 28"/>
                  <a:gd name="T14" fmla="*/ 17 w 21"/>
                  <a:gd name="T15" fmla="*/ 11 h 28"/>
                  <a:gd name="T16" fmla="*/ 11 w 21"/>
                  <a:gd name="T17" fmla="*/ 5 h 28"/>
                  <a:gd name="T18" fmla="*/ 5 w 21"/>
                  <a:gd name="T19" fmla="*/ 11 h 28"/>
                  <a:gd name="T20" fmla="*/ 5 w 21"/>
                  <a:gd name="T21" fmla="*/ 17 h 28"/>
                  <a:gd name="T22" fmla="*/ 11 w 21"/>
                  <a:gd name="T23" fmla="*/ 23 h 28"/>
                  <a:gd name="T24" fmla="*/ 17 w 21"/>
                  <a:gd name="T25" fmla="*/ 17 h 28"/>
                  <a:gd name="T26" fmla="*/ 17 w 21"/>
                  <a:gd name="T27" fmla="*/ 1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1" h="28">
                    <a:moveTo>
                      <a:pt x="11" y="28"/>
                    </a:moveTo>
                    <a:cubicBezTo>
                      <a:pt x="3" y="28"/>
                      <a:pt x="0" y="23"/>
                      <a:pt x="0" y="17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5"/>
                      <a:pt x="3" y="0"/>
                      <a:pt x="11" y="0"/>
                    </a:cubicBezTo>
                    <a:cubicBezTo>
                      <a:pt x="18" y="0"/>
                      <a:pt x="21" y="5"/>
                      <a:pt x="21" y="11"/>
                    </a:cubicBezTo>
                    <a:cubicBezTo>
                      <a:pt x="21" y="17"/>
                      <a:pt x="21" y="17"/>
                      <a:pt x="21" y="17"/>
                    </a:cubicBezTo>
                    <a:cubicBezTo>
                      <a:pt x="21" y="23"/>
                      <a:pt x="18" y="28"/>
                      <a:pt x="11" y="28"/>
                    </a:cubicBezTo>
                    <a:close/>
                    <a:moveTo>
                      <a:pt x="17" y="11"/>
                    </a:moveTo>
                    <a:cubicBezTo>
                      <a:pt x="17" y="7"/>
                      <a:pt x="15" y="5"/>
                      <a:pt x="11" y="5"/>
                    </a:cubicBezTo>
                    <a:cubicBezTo>
                      <a:pt x="7" y="5"/>
                      <a:pt x="5" y="7"/>
                      <a:pt x="5" y="11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21"/>
                      <a:pt x="7" y="23"/>
                      <a:pt x="11" y="23"/>
                    </a:cubicBezTo>
                    <a:cubicBezTo>
                      <a:pt x="15" y="23"/>
                      <a:pt x="17" y="21"/>
                      <a:pt x="17" y="17"/>
                    </a:cubicBezTo>
                    <a:lnTo>
                      <a:pt x="17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>
                  <a:solidFill>
                    <a:srgbClr val="0C0C0C"/>
                  </a:solidFill>
                </a:endParaRPr>
              </a:p>
            </p:txBody>
          </p:sp>
        </p:grpSp>
      </p:grpSp>
      <p:grpSp>
        <p:nvGrpSpPr>
          <p:cNvPr id="164" name="Группа 163"/>
          <p:cNvGrpSpPr/>
          <p:nvPr/>
        </p:nvGrpSpPr>
        <p:grpSpPr>
          <a:xfrm>
            <a:off x="288813" y="6416675"/>
            <a:ext cx="3334254" cy="8"/>
            <a:chOff x="658813" y="800103"/>
            <a:chExt cx="3334254" cy="8"/>
          </a:xfrm>
        </p:grpSpPr>
        <p:cxnSp>
          <p:nvCxnSpPr>
            <p:cNvPr id="165" name="Прямая соединительная линия 164"/>
            <p:cNvCxnSpPr/>
            <p:nvPr/>
          </p:nvCxnSpPr>
          <p:spPr>
            <a:xfrm flipV="1">
              <a:off x="658814" y="800110"/>
              <a:ext cx="3334253" cy="1"/>
            </a:xfrm>
            <a:prstGeom prst="line">
              <a:avLst/>
            </a:prstGeom>
            <a:ln>
              <a:solidFill>
                <a:schemeClr val="bg1">
                  <a:lumMod val="75000"/>
                  <a:alpha val="29804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Прямая соединительная линия 165"/>
            <p:cNvCxnSpPr/>
            <p:nvPr/>
          </p:nvCxnSpPr>
          <p:spPr>
            <a:xfrm>
              <a:off x="658813" y="800103"/>
              <a:ext cx="648204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78880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pos="7491">
          <p15:clr>
            <a:srgbClr val="FBAE40"/>
          </p15:clr>
        </p15:guide>
        <p15:guide id="3" orient="horz" pos="4042">
          <p15:clr>
            <a:srgbClr val="FBAE40"/>
          </p15:clr>
        </p15:guide>
        <p15:guide id="4" pos="189">
          <p15:clr>
            <a:srgbClr val="FBAE40"/>
          </p15:clr>
        </p15:guide>
        <p15:guide id="5" orient="horz" pos="25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2" cstate="print">
            <a:lum bright="-10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0756" y="280504"/>
            <a:ext cx="2181207" cy="36449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956" y="81662"/>
            <a:ext cx="8914644" cy="662780"/>
          </a:xfrm>
        </p:spPr>
        <p:txBody>
          <a:bodyPr anchor="ctr" anchorCtr="0">
            <a:normAutofit/>
          </a:bodyPr>
          <a:lstStyle>
            <a:lvl1pPr>
              <a:defRPr sz="1800" b="1">
                <a:solidFill>
                  <a:schemeClr val="accent4"/>
                </a:solidFill>
                <a:latin typeface="+mj-lt"/>
                <a:ea typeface="Calibri" charset="0"/>
                <a:cs typeface="Calibri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42196" y="6412485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6D621A7A-091E-484F-9A91-FEF6E22852A7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00038" y="744440"/>
            <a:ext cx="11591925" cy="5"/>
            <a:chOff x="658813" y="800101"/>
            <a:chExt cx="11591925" cy="5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1"/>
              <a:ext cx="11591924" cy="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/>
        </p:nvGrpSpPr>
        <p:grpSpPr>
          <a:xfrm>
            <a:off x="845693" y="6426965"/>
            <a:ext cx="833946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Группа 66"/>
          <p:cNvGrpSpPr/>
          <p:nvPr/>
        </p:nvGrpSpPr>
        <p:grpSpPr>
          <a:xfrm>
            <a:off x="11075813" y="6426965"/>
            <a:ext cx="833946" cy="4"/>
            <a:chOff x="658813" y="800103"/>
            <a:chExt cx="833946" cy="4"/>
          </a:xfrm>
        </p:grpSpPr>
        <p:cxnSp>
          <p:nvCxnSpPr>
            <p:cNvPr id="68" name="Прямая соединительная линия 67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единительная линия 68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Группа 31"/>
          <p:cNvGrpSpPr/>
          <p:nvPr/>
        </p:nvGrpSpPr>
        <p:grpSpPr>
          <a:xfrm>
            <a:off x="293428" y="6336247"/>
            <a:ext cx="177875" cy="177875"/>
            <a:chOff x="8326225" y="81662"/>
            <a:chExt cx="334824" cy="334824"/>
          </a:xfrm>
        </p:grpSpPr>
        <p:cxnSp>
          <p:nvCxnSpPr>
            <p:cNvPr id="33" name="Прямая соединительная линия 32"/>
            <p:cNvCxnSpPr/>
            <p:nvPr/>
          </p:nvCxnSpPr>
          <p:spPr>
            <a:xfrm>
              <a:off x="8493637" y="81662"/>
              <a:ext cx="0" cy="334824"/>
            </a:xfrm>
            <a:prstGeom prst="line">
              <a:avLst/>
            </a:prstGeom>
            <a:ln>
              <a:solidFill>
                <a:srgbClr val="F759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rot="5400000" flipV="1">
              <a:off x="8493637" y="81662"/>
              <a:ext cx="0" cy="334824"/>
            </a:xfrm>
            <a:prstGeom prst="line">
              <a:avLst/>
            </a:prstGeom>
            <a:ln>
              <a:solidFill>
                <a:srgbClr val="F759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03022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orient="horz" pos="4042">
          <p15:clr>
            <a:srgbClr val="FBAE40"/>
          </p15:clr>
        </p15:guide>
        <p15:guide id="4" pos="189">
          <p15:clr>
            <a:srgbClr val="FBAE40"/>
          </p15:clr>
        </p15:guide>
        <p15:guide id="5" pos="7491">
          <p15:clr>
            <a:srgbClr val="FBAE40"/>
          </p15:clr>
        </p15:guide>
        <p15:guide id="6" orient="horz" pos="30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21A7A-091E-484F-9A91-FEF6E2285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5324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вверху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292" y="12758"/>
            <a:ext cx="8093625" cy="369332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dirty="0"/>
          </a:p>
        </p:txBody>
      </p:sp>
      <p:sp>
        <p:nvSpPr>
          <p:cNvPr id="20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73875" y="6624872"/>
            <a:ext cx="233134" cy="238977"/>
          </a:xfrm>
          <a:prstGeom prst="rect">
            <a:avLst/>
          </a:prstGeom>
        </p:spPr>
        <p:txBody>
          <a:bodyPr/>
          <a:lstStyle/>
          <a:p>
            <a:fld id="{6D621A7A-091E-484F-9A91-FEF6E2285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249576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Изображение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4975"/>
          <a:stretch/>
        </p:blipFill>
        <p:spPr>
          <a:xfrm>
            <a:off x="9179595" y="222472"/>
            <a:ext cx="2714124" cy="40709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3959" y="81662"/>
            <a:ext cx="8914644" cy="662780"/>
          </a:xfrm>
        </p:spPr>
        <p:txBody>
          <a:bodyPr>
            <a:normAutofit/>
          </a:bodyPr>
          <a:lstStyle>
            <a:lvl1pPr>
              <a:defRPr sz="2000" b="1">
                <a:solidFill>
                  <a:schemeClr val="accent4"/>
                </a:solidFill>
                <a:latin typeface="+mj-lt"/>
                <a:ea typeface="Calibri" charset="0"/>
                <a:cs typeface="Calibri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752310" y="6412492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842493" y="6412492"/>
            <a:ext cx="4507018" cy="365125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9142196" y="6412492"/>
            <a:ext cx="2743200" cy="365125"/>
          </a:xfrm>
        </p:spPr>
        <p:txBody>
          <a:bodyPr/>
          <a:lstStyle>
            <a:lvl1pPr>
              <a:defRPr b="0" i="0">
                <a:latin typeface="+mj-lt"/>
                <a:ea typeface="Chevin Pro Light" charset="0"/>
                <a:cs typeface="Chevin Pro Light" charset="0"/>
              </a:defRPr>
            </a:lvl1pPr>
          </a:lstStyle>
          <a:p>
            <a:fld id="{6D621A7A-091E-484F-9A91-FEF6E22852A7}" type="slidenum">
              <a:rPr lang="ru-RU" smtClean="0"/>
              <a:t>‹#›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00041" y="744447"/>
            <a:ext cx="11591925" cy="5"/>
            <a:chOff x="658813" y="800101"/>
            <a:chExt cx="11591925" cy="5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flipV="1">
              <a:off x="658814" y="800101"/>
              <a:ext cx="11591924" cy="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>
              <a:off x="1357457" y="101459"/>
              <a:ext cx="0" cy="1397287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/>
        </p:nvGrpSpPr>
        <p:grpSpPr>
          <a:xfrm>
            <a:off x="845694" y="6426965"/>
            <a:ext cx="833947" cy="4"/>
            <a:chOff x="658813" y="800103"/>
            <a:chExt cx="833946" cy="4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7" name="Группа 66"/>
          <p:cNvGrpSpPr/>
          <p:nvPr/>
        </p:nvGrpSpPr>
        <p:grpSpPr>
          <a:xfrm>
            <a:off x="11075813" y="6426965"/>
            <a:ext cx="833947" cy="4"/>
            <a:chOff x="658813" y="800103"/>
            <a:chExt cx="833946" cy="4"/>
          </a:xfrm>
        </p:grpSpPr>
        <p:cxnSp>
          <p:nvCxnSpPr>
            <p:cNvPr id="68" name="Прямая соединительная линия 67"/>
            <p:cNvCxnSpPr/>
            <p:nvPr/>
          </p:nvCxnSpPr>
          <p:spPr>
            <a:xfrm flipV="1">
              <a:off x="658814" y="800106"/>
              <a:ext cx="833945" cy="1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Прямая соединительная линия 68"/>
            <p:cNvCxnSpPr/>
            <p:nvPr/>
          </p:nvCxnSpPr>
          <p:spPr>
            <a:xfrm>
              <a:off x="658813" y="800103"/>
              <a:ext cx="256367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Группа 31"/>
          <p:cNvGrpSpPr/>
          <p:nvPr/>
        </p:nvGrpSpPr>
        <p:grpSpPr>
          <a:xfrm>
            <a:off x="293429" y="6336254"/>
            <a:ext cx="177874" cy="177875"/>
            <a:chOff x="8326225" y="81662"/>
            <a:chExt cx="334824" cy="334824"/>
          </a:xfrm>
        </p:grpSpPr>
        <p:cxnSp>
          <p:nvCxnSpPr>
            <p:cNvPr id="33" name="Прямая соединительная линия 32"/>
            <p:cNvCxnSpPr/>
            <p:nvPr/>
          </p:nvCxnSpPr>
          <p:spPr>
            <a:xfrm>
              <a:off x="8493637" y="81662"/>
              <a:ext cx="0" cy="334824"/>
            </a:xfrm>
            <a:prstGeom prst="line">
              <a:avLst/>
            </a:prstGeom>
            <a:ln>
              <a:solidFill>
                <a:srgbClr val="F759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единительная линия 33"/>
            <p:cNvCxnSpPr/>
            <p:nvPr/>
          </p:nvCxnSpPr>
          <p:spPr>
            <a:xfrm rot="5400000" flipV="1">
              <a:off x="8493637" y="81662"/>
              <a:ext cx="0" cy="334824"/>
            </a:xfrm>
            <a:prstGeom prst="line">
              <a:avLst/>
            </a:prstGeom>
            <a:ln>
              <a:solidFill>
                <a:srgbClr val="F7593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Объект 2"/>
          <p:cNvSpPr>
            <a:spLocks noGrp="1"/>
          </p:cNvSpPr>
          <p:nvPr>
            <p:ph idx="13"/>
          </p:nvPr>
        </p:nvSpPr>
        <p:spPr>
          <a:xfrm>
            <a:off x="732655" y="1003851"/>
            <a:ext cx="11164592" cy="5179235"/>
          </a:xfrm>
          <a:prstGeom prst="rect">
            <a:avLst/>
          </a:prstGeom>
        </p:spPr>
        <p:txBody>
          <a:bodyPr/>
          <a:lstStyle>
            <a:lvl1pPr marL="360000" indent="-360000">
              <a:lnSpc>
                <a:spcPct val="100000"/>
              </a:lnSpc>
              <a:spcBef>
                <a:spcPts val="0"/>
              </a:spcBef>
              <a:spcAft>
                <a:spcPts val="1207"/>
              </a:spcAft>
              <a:buFont typeface="Arial" panose="020B0604020202020204" pitchFamily="34" charset="0"/>
              <a:buChar char="•"/>
              <a:defRPr sz="2000" b="0" i="0">
                <a:solidFill>
                  <a:schemeClr val="tx1"/>
                </a:solidFill>
                <a:latin typeface="Calibri Light" pitchFamily="34" charset="0"/>
                <a:ea typeface="Calibri Light" pitchFamily="34" charset="0"/>
                <a:cs typeface="Calibri Light" pitchFamily="34" charset="0"/>
              </a:defRPr>
            </a:lvl1pPr>
            <a:lvl2pPr marL="777600" indent="-298800">
              <a:lnSpc>
                <a:spcPct val="100000"/>
              </a:lnSpc>
              <a:spcBef>
                <a:spcPts val="0"/>
              </a:spcBef>
              <a:spcAft>
                <a:spcPts val="1006"/>
              </a:spcAft>
              <a:buSzPct val="100000"/>
              <a:buFont typeface="Calibri Light" panose="020F0302020204030204" pitchFamily="34" charset="0"/>
              <a:buChar char="-"/>
              <a:defRPr sz="1800" b="0" i="0">
                <a:solidFill>
                  <a:schemeClr val="tx1"/>
                </a:solidFill>
                <a:latin typeface="Calibri Light" pitchFamily="34" charset="0"/>
                <a:ea typeface="Calibri Light" pitchFamily="34" charset="0"/>
                <a:cs typeface="Calibri Light" pitchFamily="34" charset="0"/>
              </a:defRPr>
            </a:lvl2pPr>
            <a:lvl3pPr marL="1198800" indent="-241200">
              <a:spcBef>
                <a:spcPts val="0"/>
              </a:spcBef>
              <a:spcAft>
                <a:spcPts val="905"/>
              </a:spcAft>
              <a:buSzPct val="85000"/>
              <a:buFont typeface="Wingdings" panose="05000000000000000000" pitchFamily="2" charset="2"/>
              <a:buChar char="§"/>
              <a:defRPr sz="1600" b="0" i="0">
                <a:solidFill>
                  <a:schemeClr val="tx1"/>
                </a:solidFill>
                <a:latin typeface="Calibri Light" pitchFamily="34" charset="0"/>
                <a:ea typeface="Calibri Light" pitchFamily="34" charset="0"/>
                <a:cs typeface="Calibri Light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ü"/>
              <a:defRPr sz="1400" b="0" i="0" baseline="0">
                <a:solidFill>
                  <a:schemeClr val="tx1"/>
                </a:solidFill>
                <a:latin typeface="Calibri Light" pitchFamily="34" charset="0"/>
                <a:ea typeface="Calibri Light" pitchFamily="34" charset="0"/>
                <a:cs typeface="Calibri Light" pitchFamily="34" charset="0"/>
              </a:defRPr>
            </a:lvl4pPr>
            <a:lvl5pPr>
              <a:defRPr sz="1400" b="0" i="0">
                <a:solidFill>
                  <a:schemeClr val="tx1"/>
                </a:solidFill>
                <a:latin typeface="Calibri Light" pitchFamily="34" charset="0"/>
                <a:ea typeface="Calibri Light" pitchFamily="34" charset="0"/>
                <a:cs typeface="Calibri Light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66053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  <p15:guide id="2" orient="horz" pos="4042">
          <p15:clr>
            <a:srgbClr val="FBAE40"/>
          </p15:clr>
        </p15:guide>
        <p15:guide id="4" pos="189">
          <p15:clr>
            <a:srgbClr val="FBAE40"/>
          </p15:clr>
        </p15:guide>
        <p15:guide id="5" pos="7491">
          <p15:clr>
            <a:srgbClr val="FBAE40"/>
          </p15:clr>
        </p15:guide>
        <p15:guide id="6" orient="horz" pos="30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accent4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21A7A-091E-484F-9A91-FEF6E2285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831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AND_BODY" type="tx">
  <p:cSld name="TITLE_AND_BODY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3"/>
          <p:cNvGrpSpPr/>
          <p:nvPr/>
        </p:nvGrpSpPr>
        <p:grpSpPr>
          <a:xfrm>
            <a:off x="845751" y="6624596"/>
            <a:ext cx="1260000" cy="4"/>
            <a:chOff x="658813" y="800103"/>
            <a:chExt cx="834001" cy="4"/>
          </a:xfrm>
        </p:grpSpPr>
        <p:cxnSp>
          <p:nvCxnSpPr>
            <p:cNvPr id="87" name="Google Shape;87;p3"/>
            <p:cNvCxnSpPr/>
            <p:nvPr/>
          </p:nvCxnSpPr>
          <p:spPr>
            <a:xfrm>
              <a:off x="658814" y="800107"/>
              <a:ext cx="834000" cy="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88" name="Google Shape;88;p3"/>
            <p:cNvCxnSpPr/>
            <p:nvPr/>
          </p:nvCxnSpPr>
          <p:spPr>
            <a:xfrm>
              <a:off x="658813" y="800103"/>
              <a:ext cx="256500" cy="0"/>
            </a:xfrm>
            <a:prstGeom prst="straightConnector1">
              <a:avLst/>
            </a:prstGeom>
            <a:noFill/>
            <a:ln w="9525" cap="flat" cmpd="sng">
              <a:solidFill>
                <a:srgbClr val="0C0C0C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89" name="Google Shape;89;p3"/>
          <p:cNvGrpSpPr/>
          <p:nvPr/>
        </p:nvGrpSpPr>
        <p:grpSpPr>
          <a:xfrm>
            <a:off x="10980303" y="6624596"/>
            <a:ext cx="834065" cy="4"/>
            <a:chOff x="658813" y="800103"/>
            <a:chExt cx="834001" cy="4"/>
          </a:xfrm>
        </p:grpSpPr>
        <p:cxnSp>
          <p:nvCxnSpPr>
            <p:cNvPr id="90" name="Google Shape;90;p3"/>
            <p:cNvCxnSpPr/>
            <p:nvPr/>
          </p:nvCxnSpPr>
          <p:spPr>
            <a:xfrm>
              <a:off x="658814" y="800107"/>
              <a:ext cx="834000" cy="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91" name="Google Shape;91;p3"/>
            <p:cNvCxnSpPr/>
            <p:nvPr/>
          </p:nvCxnSpPr>
          <p:spPr>
            <a:xfrm>
              <a:off x="658813" y="800103"/>
              <a:ext cx="256500" cy="0"/>
            </a:xfrm>
            <a:prstGeom prst="straightConnector1">
              <a:avLst/>
            </a:prstGeom>
            <a:noFill/>
            <a:ln w="9525" cap="flat" cmpd="sng">
              <a:solidFill>
                <a:srgbClr val="0C0C0C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cxnSp>
        <p:nvCxnSpPr>
          <p:cNvPr id="92" name="Google Shape;92;p3"/>
          <p:cNvCxnSpPr/>
          <p:nvPr/>
        </p:nvCxnSpPr>
        <p:spPr>
          <a:xfrm rot="10800000">
            <a:off x="345010" y="6624598"/>
            <a:ext cx="154286" cy="0"/>
          </a:xfrm>
          <a:prstGeom prst="straightConnector1">
            <a:avLst/>
          </a:prstGeom>
          <a:noFill/>
          <a:ln w="9525" cap="flat" cmpd="sng">
            <a:solidFill>
              <a:srgbClr val="F7593B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3" name="Google Shape;93;p3"/>
          <p:cNvCxnSpPr/>
          <p:nvPr/>
        </p:nvCxnSpPr>
        <p:spPr>
          <a:xfrm rot="10800000">
            <a:off x="422151" y="6561598"/>
            <a:ext cx="0" cy="126000"/>
          </a:xfrm>
          <a:prstGeom prst="straightConnector1">
            <a:avLst/>
          </a:prstGeom>
          <a:noFill/>
          <a:ln w="9525" cap="flat" cmpd="sng">
            <a:solidFill>
              <a:srgbClr val="F7593B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4" name="Google Shape;94;p3"/>
          <p:cNvSpPr txBox="1"/>
          <p:nvPr/>
        </p:nvSpPr>
        <p:spPr>
          <a:xfrm>
            <a:off x="10365260" y="6646708"/>
            <a:ext cx="1520921" cy="186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6500" tIns="58225" rIns="116500" bIns="582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ru-RU" sz="828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</a:pPr>
              <a:t>‹#›</a:t>
            </a:fld>
            <a:endParaRPr sz="828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5" name="Google Shape;95;p3"/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 b="34976"/>
          <a:stretch/>
        </p:blipFill>
        <p:spPr>
          <a:xfrm>
            <a:off x="9905265" y="213864"/>
            <a:ext cx="1824065" cy="33443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" name="Google Shape;164;p19">
            <a:extLst>
              <a:ext uri="{FF2B5EF4-FFF2-40B4-BE49-F238E27FC236}">
                <a16:creationId xmlns:a16="http://schemas.microsoft.com/office/drawing/2014/main" id="{1D94626F-4C3A-A862-1FB7-32FFFA4F5BED}"/>
              </a:ext>
            </a:extLst>
          </p:cNvPr>
          <p:cNvCxnSpPr>
            <a:cxnSpLocks/>
          </p:cNvCxnSpPr>
          <p:nvPr userDrawn="1"/>
        </p:nvCxnSpPr>
        <p:spPr>
          <a:xfrm>
            <a:off x="499296" y="647050"/>
            <a:ext cx="11230034" cy="0"/>
          </a:xfrm>
          <a:prstGeom prst="straightConnector1">
            <a:avLst/>
          </a:prstGeom>
          <a:noFill/>
          <a:ln w="1587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" name="Google Shape;164;p19">
            <a:extLst>
              <a:ext uri="{FF2B5EF4-FFF2-40B4-BE49-F238E27FC236}">
                <a16:creationId xmlns:a16="http://schemas.microsoft.com/office/drawing/2014/main" id="{C6481306-267B-3BAD-3C5B-95A9BB77BD63}"/>
              </a:ext>
            </a:extLst>
          </p:cNvPr>
          <p:cNvCxnSpPr>
            <a:cxnSpLocks/>
          </p:cNvCxnSpPr>
          <p:nvPr userDrawn="1"/>
        </p:nvCxnSpPr>
        <p:spPr>
          <a:xfrm>
            <a:off x="499295" y="647046"/>
            <a:ext cx="1988465" cy="0"/>
          </a:xfrm>
          <a:prstGeom prst="straightConnector1">
            <a:avLst/>
          </a:prstGeom>
          <a:noFill/>
          <a:ln w="15875" cap="flat" cmpd="sng">
            <a:solidFill>
              <a:srgbClr val="FF5C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771294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12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B4F92-FC44-4735-BF57-8A878681E27A}" type="datetimeFigureOut">
              <a:rPr lang="ru-RU" smtClean="0"/>
              <a:t>01.09.2023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EC2AE-A7EF-4669-B23D-E74D866D0A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819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vmlDrawing" Target="../drawings/vmlDrawing1.v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 hidden="1"/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41030202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Слайд think-cell" r:id="rId13" imgW="473" imgH="476" progId="TCLayout.ActiveDocument.1">
                  <p:embed/>
                </p:oleObj>
              </mc:Choice>
              <mc:Fallback>
                <p:oleObj name="Слайд think-cell" r:id="rId13" imgW="473" imgH="476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0975" y="229323"/>
            <a:ext cx="11749599" cy="369332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lvl="0"/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0975" y="823865"/>
            <a:ext cx="11749599" cy="5353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448800" y="6563762"/>
            <a:ext cx="2743200" cy="2889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621A7A-091E-484F-9A91-FEF6E22852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999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ru-RU" sz="2000" b="1" kern="1200" dirty="0">
          <a:solidFill>
            <a:schemeClr val="accent4"/>
          </a:solidFill>
          <a:latin typeface="+mj-lt"/>
          <a:ea typeface="+mn-ea"/>
          <a:cs typeface="+mn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hyperlink" Target="https://leader-id.ru/events/442337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43E800-0B56-05E3-4EE2-6FA175455D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/>
              <a:t>Модель долгосрочной поддержки НТИ</a:t>
            </a:r>
          </a:p>
        </p:txBody>
      </p:sp>
    </p:spTree>
    <p:extLst>
      <p:ext uri="{BB962C8B-B14F-4D97-AF65-F5344CB8AC3E}">
        <p14:creationId xmlns:p14="http://schemas.microsoft.com/office/powerpoint/2010/main" val="3663761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96C974-6012-49C8-8625-2E51681F2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45" y="72957"/>
            <a:ext cx="8914644" cy="662780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Helvetica" pitchFamily="2" charset="0"/>
              </a:rPr>
              <a:t>Модель долгосрочной поддержки проектов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067A3BA3-C06A-B231-E8D2-16A1BE403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28443" y="6420437"/>
            <a:ext cx="2743200" cy="365125"/>
          </a:xfrm>
        </p:spPr>
        <p:txBody>
          <a:bodyPr/>
          <a:lstStyle/>
          <a:p>
            <a:fld id="{6D621A7A-091E-484F-9A91-FEF6E22852A7}" type="slidenum">
              <a:rPr lang="ru-RU" smtClean="0"/>
              <a:t>2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4DC1A83-151E-DB95-EC22-8ABC2F34B11D}"/>
              </a:ext>
            </a:extLst>
          </p:cNvPr>
          <p:cNvSpPr txBox="1"/>
          <p:nvPr/>
        </p:nvSpPr>
        <p:spPr>
          <a:xfrm>
            <a:off x="475022" y="803105"/>
            <a:ext cx="44725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4"/>
                </a:solidFill>
                <a:latin typeface="Helvetica" pitchFamily="2" charset="0"/>
                <a:cs typeface="Calibri" charset="0"/>
              </a:rPr>
              <a:t>Что в себя включает поддержка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30B01C-70F2-9357-1A28-24BC9DC7D5C1}"/>
              </a:ext>
            </a:extLst>
          </p:cNvPr>
          <p:cNvSpPr txBox="1"/>
          <p:nvPr/>
        </p:nvSpPr>
        <p:spPr>
          <a:xfrm>
            <a:off x="6672775" y="4023178"/>
            <a:ext cx="21019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4"/>
                </a:solidFill>
                <a:latin typeface="Helvetica" pitchFamily="2" charset="0"/>
                <a:cs typeface="Calibri" charset="0"/>
              </a:rPr>
              <a:t>Условия участия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AE4BC7-86F1-EB4A-9F02-E53B52F0E4F5}"/>
              </a:ext>
            </a:extLst>
          </p:cNvPr>
          <p:cNvSpPr txBox="1"/>
          <p:nvPr/>
        </p:nvSpPr>
        <p:spPr>
          <a:xfrm>
            <a:off x="475022" y="4025481"/>
            <a:ext cx="28935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4"/>
                </a:solidFill>
                <a:latin typeface="Helvetica" pitchFamily="2" charset="0"/>
                <a:cs typeface="Calibri" charset="0"/>
              </a:rPr>
              <a:t>Почему мы?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196032D-33B8-90E4-841C-54C1333E5750}"/>
              </a:ext>
            </a:extLst>
          </p:cNvPr>
          <p:cNvSpPr txBox="1"/>
          <p:nvPr/>
        </p:nvSpPr>
        <p:spPr>
          <a:xfrm>
            <a:off x="732567" y="1306405"/>
            <a:ext cx="32441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itchFamily="2" charset="0"/>
              </a:rPr>
              <a:t>Ежегодное участие в Архипелаге</a:t>
            </a:r>
          </a:p>
          <a:p>
            <a:pPr marL="171450" marR="0" lvl="0" indent="-171450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Очные встречи с заказчиками </a:t>
            </a:r>
          </a:p>
          <a:p>
            <a:pPr marL="171450" marR="0" lvl="0" indent="-171450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0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itchFamily="2" charset="0"/>
              </a:rPr>
              <a:t>Очная отраслевая экспертиза</a:t>
            </a:r>
          </a:p>
          <a:p>
            <a:pPr marL="171450" marR="0" lvl="0" indent="-171450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ru-RU" sz="10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itchFamily="2" charset="0"/>
              </a:rPr>
              <a:t>Акселерация проектов</a:t>
            </a:r>
          </a:p>
          <a:p>
            <a:pPr marR="0" lvl="0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0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</a:endParaRPr>
          </a:p>
          <a:p>
            <a:pPr fontAlgn="ctr">
              <a:defRPr/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C 2024 – 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только участников модели долгосрочной поддержки </a:t>
            </a:r>
            <a:endParaRPr lang="ru-RU" sz="10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FC9FC90-3D87-8C71-BC75-4B4EFE4F7247}"/>
              </a:ext>
            </a:extLst>
          </p:cNvPr>
          <p:cNvSpPr txBox="1"/>
          <p:nvPr/>
        </p:nvSpPr>
        <p:spPr>
          <a:xfrm>
            <a:off x="503912" y="1201756"/>
            <a:ext cx="356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7593B"/>
                </a:solidFill>
                <a:latin typeface="Helvetica" pitchFamily="2" charset="0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2E5D6C9-3BCD-6FD5-5D29-5C2243D60864}"/>
              </a:ext>
            </a:extLst>
          </p:cNvPr>
          <p:cNvSpPr txBox="1"/>
          <p:nvPr/>
        </p:nvSpPr>
        <p:spPr>
          <a:xfrm>
            <a:off x="4336956" y="1203369"/>
            <a:ext cx="356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7593B"/>
                </a:solidFill>
                <a:latin typeface="Helvetica" pitchFamily="2" charset="0"/>
              </a:rPr>
              <a:t>2</a:t>
            </a:r>
            <a:endParaRPr lang="ru-RU" sz="2400" dirty="0">
              <a:solidFill>
                <a:srgbClr val="F7593B"/>
              </a:solidFill>
              <a:latin typeface="Helvetica" pitchFamily="2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F315A56-72E9-9729-49DB-0B64EEACEF63}"/>
              </a:ext>
            </a:extLst>
          </p:cNvPr>
          <p:cNvSpPr txBox="1"/>
          <p:nvPr/>
        </p:nvSpPr>
        <p:spPr>
          <a:xfrm>
            <a:off x="4603817" y="1305025"/>
            <a:ext cx="29064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ru-RU" sz="12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itchFamily="2" charset="0"/>
              </a:rPr>
              <a:t>Трекинг проектов в течение всего цикла сотрудничества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Персональный </a:t>
            </a:r>
            <a:r>
              <a:rPr lang="ru-RU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трекер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на все время сотрудничества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Индивидуальная траектория развития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FB9683F-068B-FEBB-5463-17297F595C68}"/>
              </a:ext>
            </a:extLst>
          </p:cNvPr>
          <p:cNvSpPr txBox="1"/>
          <p:nvPr/>
        </p:nvSpPr>
        <p:spPr>
          <a:xfrm>
            <a:off x="8089049" y="1201756"/>
            <a:ext cx="356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7593B"/>
                </a:solidFill>
                <a:latin typeface="Helvetica" pitchFamily="2" charset="0"/>
              </a:rPr>
              <a:t>3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B8C86BD-6B91-F806-4669-D71416731B6B}"/>
              </a:ext>
            </a:extLst>
          </p:cNvPr>
          <p:cNvSpPr txBox="1"/>
          <p:nvPr/>
        </p:nvSpPr>
        <p:spPr>
          <a:xfrm>
            <a:off x="8315666" y="1303472"/>
            <a:ext cx="3343148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Инвестиционный маршрут на год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Сформируем список программ финансирования, которые наилучшим образом подойдут вашему проекту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Расскажем, что требуется сделать, что учесть, чтобы повысить вероятность их получения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D973307-5BF2-A97C-6520-7F2775A29818}"/>
              </a:ext>
            </a:extLst>
          </p:cNvPr>
          <p:cNvSpPr txBox="1"/>
          <p:nvPr/>
        </p:nvSpPr>
        <p:spPr>
          <a:xfrm>
            <a:off x="463503" y="2675829"/>
            <a:ext cx="356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7593B"/>
                </a:solidFill>
                <a:latin typeface="Helvetica" pitchFamily="2" charset="0"/>
              </a:rPr>
              <a:t>4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7F2839A-AABA-B44D-423C-797B9FA61B6D}"/>
              </a:ext>
            </a:extLst>
          </p:cNvPr>
          <p:cNvSpPr txBox="1"/>
          <p:nvPr/>
        </p:nvSpPr>
        <p:spPr>
          <a:xfrm>
            <a:off x="732567" y="2741136"/>
            <a:ext cx="324413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ru-RU" sz="12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itchFamily="2" charset="0"/>
              </a:rPr>
              <a:t>Приоритетный доступ к сервисам НТИ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Приоритетное участие в проектах НТИ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Консалтинговая поддержка и экспертиза по широкому спектру вопросов</a:t>
            </a:r>
            <a:endParaRPr lang="en-US" sz="10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</a:endParaRPr>
          </a:p>
          <a:p>
            <a:pPr marL="171450" indent="-171450">
              <a:buFontTx/>
              <a:buChar char="-"/>
            </a:pPr>
            <a:r>
              <a:rPr lang="en-US" sz="10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itchFamily="2" charset="0"/>
              </a:rPr>
              <a:t>GR 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и 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B2B 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поддержка </a:t>
            </a:r>
            <a:endParaRPr lang="ru-RU" sz="10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E6F3A08-0178-6E21-A2A8-F39C3C645F23}"/>
              </a:ext>
            </a:extLst>
          </p:cNvPr>
          <p:cNvSpPr txBox="1"/>
          <p:nvPr/>
        </p:nvSpPr>
        <p:spPr>
          <a:xfrm>
            <a:off x="4330708" y="2651728"/>
            <a:ext cx="356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7593B"/>
                </a:solidFill>
                <a:latin typeface="Helvetica" pitchFamily="2" charset="0"/>
              </a:rPr>
              <a:t>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8BC33C2-3AFA-D27A-D89A-687628907572}"/>
              </a:ext>
            </a:extLst>
          </p:cNvPr>
          <p:cNvSpPr txBox="1"/>
          <p:nvPr/>
        </p:nvSpPr>
        <p:spPr>
          <a:xfrm>
            <a:off x="4603817" y="2741136"/>
            <a:ext cx="3329805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Сообщество с ежемесячными встречами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Соберем сообщество участников модели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Сможете делиться своими результатами, обмениваться опытом, поддержкой, находить партнерства</a:t>
            </a:r>
          </a:p>
          <a:p>
            <a:pPr marL="171450" indent="-171450">
              <a:buFontTx/>
              <a:buChar char="-"/>
            </a:pP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Приглашенные эксперты на очные встречи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250E565-9A5E-2299-9AB8-370E5C6C6676}"/>
              </a:ext>
            </a:extLst>
          </p:cNvPr>
          <p:cNvSpPr txBox="1"/>
          <p:nvPr/>
        </p:nvSpPr>
        <p:spPr>
          <a:xfrm>
            <a:off x="8089049" y="2651696"/>
            <a:ext cx="356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7593B"/>
                </a:solidFill>
                <a:latin typeface="Helvetica" pitchFamily="2" charset="0"/>
              </a:rPr>
              <a:t>6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C6612D56-3640-F2AE-D675-ED7B6E3DF654}"/>
              </a:ext>
            </a:extLst>
          </p:cNvPr>
          <p:cNvSpPr txBox="1"/>
          <p:nvPr/>
        </p:nvSpPr>
        <p:spPr>
          <a:xfrm>
            <a:off x="8354749" y="2741136"/>
            <a:ext cx="326498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/>
            <a:r>
              <a:rPr lang="ru-RU" sz="12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itchFamily="2" charset="0"/>
              </a:rPr>
              <a:t>Информационная поддержка</a:t>
            </a:r>
          </a:p>
          <a:p>
            <a:pPr fontAlgn="ctr"/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- 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PR </a:t>
            </a:r>
            <a:r>
              <a:rPr lang="ru-RU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поддержка в СМИ и социальных сетях НТИ</a:t>
            </a:r>
            <a:endParaRPr lang="ru-RU" sz="10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27FC6E44-92A5-75C5-3A82-87BC39AA0885}"/>
              </a:ext>
            </a:extLst>
          </p:cNvPr>
          <p:cNvSpPr txBox="1"/>
          <p:nvPr/>
        </p:nvSpPr>
        <p:spPr>
          <a:xfrm>
            <a:off x="464800" y="4541472"/>
            <a:ext cx="289355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Roboto"/>
                <a:cs typeface="Roboto"/>
                <a:sym typeface="Roboto"/>
              </a:rPr>
              <a:t>Выживаемость наших проектов выше на основе опыта Компаний-лидеров (</a:t>
            </a:r>
            <a:r>
              <a:rPr lang="ru-RU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Roboto"/>
                <a:cs typeface="Roboto"/>
                <a:sym typeface="Roboto"/>
              </a:rPr>
              <a:t>Роббо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Roboto"/>
                <a:cs typeface="Roboto"/>
                <a:sym typeface="Roboto"/>
              </a:rPr>
              <a:t>, </a:t>
            </a:r>
            <a:r>
              <a:rPr lang="ru-RU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Roboto"/>
                <a:cs typeface="Roboto"/>
                <a:sym typeface="Roboto"/>
              </a:rPr>
              <a:t>ИнЭреджи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Roboto"/>
                <a:cs typeface="Roboto"/>
                <a:sym typeface="Roboto"/>
              </a:rPr>
              <a:t>, </a:t>
            </a:r>
            <a:r>
              <a:rPr lang="ru-RU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Roboto"/>
                <a:cs typeface="Roboto"/>
                <a:sym typeface="Roboto"/>
              </a:rPr>
              <a:t>Агримакс</a:t>
            </a: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Roboto"/>
                <a:cs typeface="Roboto"/>
                <a:sym typeface="Roboto"/>
              </a:rPr>
              <a:t> Аэро и др.)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ea typeface="Roboto"/>
              <a:cs typeface="Roboto"/>
              <a:sym typeface="Roboto"/>
            </a:endParaRPr>
          </a:p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Roboto"/>
                <a:cs typeface="Roboto"/>
                <a:sym typeface="Roboto"/>
              </a:rPr>
              <a:t>Возможность получить дополнительные баллы при подаче заявок на гранты ФСИ и резидентства Сколково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82AF9FB-C9AE-E871-3F71-A7E4EE4591B4}"/>
              </a:ext>
            </a:extLst>
          </p:cNvPr>
          <p:cNvSpPr txBox="1"/>
          <p:nvPr/>
        </p:nvSpPr>
        <p:spPr>
          <a:xfrm>
            <a:off x="3279759" y="4541472"/>
            <a:ext cx="289355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Roboto"/>
                <a:cs typeface="Roboto"/>
                <a:sym typeface="Roboto"/>
              </a:rPr>
              <a:t>Возможность получить финансирование от Фонда НТИ при достижении результатов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ea typeface="Roboto"/>
              <a:cs typeface="Roboto"/>
              <a:sym typeface="Roboto"/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Roboto"/>
                <a:cs typeface="Roboto"/>
                <a:sym typeface="Roboto"/>
              </a:rPr>
              <a:t>Самые успешные проекты получают статус Компании-лидера НТИ (продвижение на высшем уровне в РФ) 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ru-RU" sz="1200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  <a:ea typeface="Roboto"/>
              <a:cs typeface="Roboto"/>
              <a:sym typeface="Roboto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72AEAE0F-8BCD-391C-77F4-ADE1F002A18F}"/>
              </a:ext>
            </a:extLst>
          </p:cNvPr>
          <p:cNvSpPr txBox="1"/>
          <p:nvPr/>
        </p:nvSpPr>
        <p:spPr>
          <a:xfrm>
            <a:off x="6559292" y="4387418"/>
            <a:ext cx="5525606" cy="1225868"/>
          </a:xfrm>
          <a:prstGeom prst="round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Соглашение о намерениях</a:t>
            </a: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Roboto"/>
                <a:cs typeface="Roboto"/>
                <a:sym typeface="Roboto"/>
              </a:rPr>
              <a:t>Не несет юридических обязательств</a:t>
            </a:r>
          </a:p>
          <a:p>
            <a:pPr marL="171450" lvl="0" indent="-171450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  <a:ea typeface="Roboto"/>
                <a:cs typeface="Roboto"/>
                <a:sym typeface="Roboto"/>
              </a:rPr>
              <a:t>Дает нам понимание, что стартап заинтересован в переговорах и совместной работе </a:t>
            </a:r>
            <a:endParaRPr lang="ru-RU" sz="1200" i="1" dirty="0">
              <a:solidFill>
                <a:schemeClr val="tx1">
                  <a:lumMod val="75000"/>
                  <a:lumOff val="25000"/>
                </a:schemeClr>
              </a:solidFill>
              <a:latin typeface="Helvetica" pitchFamily="2" charset="0"/>
            </a:endParaRPr>
          </a:p>
          <a:p>
            <a:endParaRPr lang="ru-RU" sz="1200" dirty="0">
              <a:latin typeface="Helvetica" pitchFamily="2" charset="0"/>
            </a:endParaRPr>
          </a:p>
          <a:p>
            <a:endParaRPr lang="ru-RU" sz="1200" dirty="0">
              <a:latin typeface="Helvetica" pitchFamily="2" charset="0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CF6BF76-E014-D016-2B7A-E13D0D7BEB1B}"/>
              </a:ext>
            </a:extLst>
          </p:cNvPr>
          <p:cNvSpPr txBox="1"/>
          <p:nvPr/>
        </p:nvSpPr>
        <p:spPr>
          <a:xfrm>
            <a:off x="6353847" y="4386219"/>
            <a:ext cx="356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7593B"/>
                </a:solidFill>
                <a:latin typeface="Helvetica" pitchFamily="2" charset="0"/>
              </a:rPr>
              <a:t>1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FC19B1F4-6DFA-A20D-BF98-D5E8449FAF14}"/>
              </a:ext>
            </a:extLst>
          </p:cNvPr>
          <p:cNvSpPr txBox="1"/>
          <p:nvPr/>
        </p:nvSpPr>
        <p:spPr>
          <a:xfrm>
            <a:off x="6381198" y="5343958"/>
            <a:ext cx="3561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7593B"/>
                </a:solidFill>
                <a:latin typeface="Helvetica" pitchFamily="2" charset="0"/>
              </a:rPr>
              <a:t>2</a:t>
            </a:r>
            <a:endParaRPr lang="ru-RU" sz="2400" dirty="0">
              <a:solidFill>
                <a:srgbClr val="F7593B"/>
              </a:solidFill>
              <a:latin typeface="Helvetica" pitchFamily="2" charset="0"/>
            </a:endParaRPr>
          </a:p>
        </p:txBody>
      </p:sp>
      <p:cxnSp>
        <p:nvCxnSpPr>
          <p:cNvPr id="177" name="Прямая соединительная линия 176">
            <a:extLst>
              <a:ext uri="{FF2B5EF4-FFF2-40B4-BE49-F238E27FC236}">
                <a16:creationId xmlns:a16="http://schemas.microsoft.com/office/drawing/2014/main" id="{6C4CABD6-CE10-D0B3-618E-5FC2CDE6C907}"/>
              </a:ext>
            </a:extLst>
          </p:cNvPr>
          <p:cNvCxnSpPr>
            <a:cxnSpLocks/>
          </p:cNvCxnSpPr>
          <p:nvPr/>
        </p:nvCxnSpPr>
        <p:spPr>
          <a:xfrm>
            <a:off x="6200334" y="4023178"/>
            <a:ext cx="0" cy="2422349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84" name="Прямая соединительная линия 183">
            <a:extLst>
              <a:ext uri="{FF2B5EF4-FFF2-40B4-BE49-F238E27FC236}">
                <a16:creationId xmlns:a16="http://schemas.microsoft.com/office/drawing/2014/main" id="{6D0A8127-4455-2D5D-08C1-5B9927700911}"/>
              </a:ext>
            </a:extLst>
          </p:cNvPr>
          <p:cNvCxnSpPr>
            <a:cxnSpLocks/>
          </p:cNvCxnSpPr>
          <p:nvPr/>
        </p:nvCxnSpPr>
        <p:spPr>
          <a:xfrm>
            <a:off x="537305" y="3894537"/>
            <a:ext cx="11151603" cy="0"/>
          </a:xfrm>
          <a:prstGeom prst="line">
            <a:avLst/>
          </a:prstGeom>
          <a:ln w="9525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D49F33E7-BFD4-F6FD-CF25-C62A36FC6499}"/>
              </a:ext>
            </a:extLst>
          </p:cNvPr>
          <p:cNvSpPr txBox="1"/>
          <p:nvPr/>
        </p:nvSpPr>
        <p:spPr>
          <a:xfrm>
            <a:off x="6672775" y="5419963"/>
            <a:ext cx="531516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Заключение соглашения до конца 2023 года с передачей доли</a:t>
            </a:r>
          </a:p>
          <a:p>
            <a:pPr marL="171450" indent="-171450">
              <a:buFontTx/>
              <a:buChar char="-"/>
            </a:pPr>
            <a:r>
              <a:rPr lang="ru-RU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Стартап должен зарегистрировать ЮЛ для возможности подписания соглашения</a:t>
            </a:r>
          </a:p>
          <a:p>
            <a:pPr marL="171450" indent="-171450">
              <a:buFontTx/>
              <a:buChar char="-"/>
            </a:pPr>
            <a:r>
              <a:rPr lang="ru-RU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Стартап обязуется по передать долю в пользу НТИ в начале сотрудничества</a:t>
            </a:r>
          </a:p>
          <a:p>
            <a:pPr marL="171450" indent="-171450">
              <a:buFontTx/>
              <a:buChar char="-"/>
            </a:pPr>
            <a:r>
              <a:rPr lang="ru-RU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НТИ – оказывает поддержку</a:t>
            </a:r>
          </a:p>
        </p:txBody>
      </p:sp>
    </p:spTree>
    <p:extLst>
      <p:ext uri="{BB962C8B-B14F-4D97-AF65-F5344CB8AC3E}">
        <p14:creationId xmlns:p14="http://schemas.microsoft.com/office/powerpoint/2010/main" val="1098396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4D40AB-91E5-3041-4E71-160DE2713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Матрица мер поддержки – часть 1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9140D95-D3C5-A67A-6A39-406EDE4C10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084562"/>
              </p:ext>
            </p:extLst>
          </p:nvPr>
        </p:nvGraphicFramePr>
        <p:xfrm>
          <a:off x="283031" y="954541"/>
          <a:ext cx="11602365" cy="5369242"/>
        </p:xfrm>
        <a:graphic>
          <a:graphicData uri="http://schemas.openxmlformats.org/drawingml/2006/table">
            <a:tbl>
              <a:tblPr/>
              <a:tblGrid>
                <a:gridCol w="1189130">
                  <a:extLst>
                    <a:ext uri="{9D8B030D-6E8A-4147-A177-3AD203B41FA5}">
                      <a16:colId xmlns:a16="http://schemas.microsoft.com/office/drawing/2014/main" val="4119722189"/>
                    </a:ext>
                  </a:extLst>
                </a:gridCol>
                <a:gridCol w="1555874">
                  <a:extLst>
                    <a:ext uri="{9D8B030D-6E8A-4147-A177-3AD203B41FA5}">
                      <a16:colId xmlns:a16="http://schemas.microsoft.com/office/drawing/2014/main" val="1166585191"/>
                    </a:ext>
                  </a:extLst>
                </a:gridCol>
                <a:gridCol w="1566986">
                  <a:extLst>
                    <a:ext uri="{9D8B030D-6E8A-4147-A177-3AD203B41FA5}">
                      <a16:colId xmlns:a16="http://schemas.microsoft.com/office/drawing/2014/main" val="1395924690"/>
                    </a:ext>
                  </a:extLst>
                </a:gridCol>
                <a:gridCol w="1444738">
                  <a:extLst>
                    <a:ext uri="{9D8B030D-6E8A-4147-A177-3AD203B41FA5}">
                      <a16:colId xmlns:a16="http://schemas.microsoft.com/office/drawing/2014/main" val="112077175"/>
                    </a:ext>
                  </a:extLst>
                </a:gridCol>
                <a:gridCol w="1544760">
                  <a:extLst>
                    <a:ext uri="{9D8B030D-6E8A-4147-A177-3AD203B41FA5}">
                      <a16:colId xmlns:a16="http://schemas.microsoft.com/office/drawing/2014/main" val="3140165132"/>
                    </a:ext>
                  </a:extLst>
                </a:gridCol>
                <a:gridCol w="1455853">
                  <a:extLst>
                    <a:ext uri="{9D8B030D-6E8A-4147-A177-3AD203B41FA5}">
                      <a16:colId xmlns:a16="http://schemas.microsoft.com/office/drawing/2014/main" val="2598534099"/>
                    </a:ext>
                  </a:extLst>
                </a:gridCol>
                <a:gridCol w="1366944">
                  <a:extLst>
                    <a:ext uri="{9D8B030D-6E8A-4147-A177-3AD203B41FA5}">
                      <a16:colId xmlns:a16="http://schemas.microsoft.com/office/drawing/2014/main" val="942419777"/>
                    </a:ext>
                  </a:extLst>
                </a:gridCol>
                <a:gridCol w="1478080">
                  <a:extLst>
                    <a:ext uri="{9D8B030D-6E8A-4147-A177-3AD203B41FA5}">
                      <a16:colId xmlns:a16="http://schemas.microsoft.com/office/drawing/2014/main" val="338203436"/>
                    </a:ext>
                  </a:extLst>
                </a:gridCol>
              </a:tblGrid>
              <a:tr h="175144">
                <a:tc rowSpan="2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ru-RU" sz="1600" dirty="0">
                          <a:effectLst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Критерии стартапов</a:t>
                      </a:r>
                      <a:endParaRPr lang="ru-RU" sz="1600" dirty="0">
                        <a:effectLst/>
                      </a:endParaRPr>
                    </a:p>
                  </a:txBody>
                  <a:tcPr marL="39806" marR="39806" marT="39806" marB="3980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Меры поддержки</a:t>
                      </a:r>
                      <a:endParaRPr lang="ru-RU" sz="1400" dirty="0">
                        <a:effectLst/>
                      </a:endParaRPr>
                    </a:p>
                  </a:txBody>
                  <a:tcPr marL="39806" marR="39806" marT="39806" marB="3980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183178"/>
                  </a:ext>
                </a:extLst>
              </a:tr>
              <a:tr h="65281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А. Ежегодное участие в Архипелаге</a:t>
                      </a:r>
                      <a:endParaRPr lang="ru-RU" sz="1600" dirty="0">
                        <a:effectLst/>
                      </a:endParaRPr>
                    </a:p>
                  </a:txBody>
                  <a:tcPr marL="39806" marR="39806" marT="39806" marB="3980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B.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Трекинг проектов</a:t>
                      </a:r>
                      <a:endParaRPr lang="ru-RU" sz="1600" dirty="0">
                        <a:effectLst/>
                      </a:endParaRPr>
                    </a:p>
                  </a:txBody>
                  <a:tcPr marL="39806" marR="39806" marT="39806" marB="3980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C.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Инвестиционный маршрут</a:t>
                      </a:r>
                      <a:endParaRPr lang="ru-RU" sz="1600" dirty="0">
                        <a:effectLst/>
                      </a:endParaRPr>
                    </a:p>
                  </a:txBody>
                  <a:tcPr marL="39806" marR="39806" marT="39806" marB="3980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D. Консалтинговая поддержка </a:t>
                      </a:r>
                      <a:b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(эксперты НТИ - ЦК, ИК,...)</a:t>
                      </a:r>
                      <a:endParaRPr lang="ru-RU" sz="1600" dirty="0">
                        <a:effectLst/>
                      </a:endParaRPr>
                    </a:p>
                  </a:txBody>
                  <a:tcPr marL="39806" marR="39806" marT="39806" marB="3980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E. GR и B2B поддержка</a:t>
                      </a:r>
                      <a:endParaRPr lang="ru-RU" sz="1600" dirty="0">
                        <a:effectLst/>
                      </a:endParaRPr>
                    </a:p>
                  </a:txBody>
                  <a:tcPr marL="39806" marR="39806" marT="39806" marB="3980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F. Сообщество с ежемесячными встречами</a:t>
                      </a:r>
                      <a:endParaRPr lang="ru-RU" sz="1600" dirty="0">
                        <a:effectLst/>
                      </a:endParaRPr>
                    </a:p>
                  </a:txBody>
                  <a:tcPr marL="39806" marR="39806" marT="39806" marB="3980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G.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Информационная поддержка (</a:t>
                      </a:r>
                      <a:r>
                        <a:rPr lang="sq-A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PR)</a:t>
                      </a:r>
                      <a:endParaRPr lang="sq-AL" sz="1600" dirty="0">
                        <a:effectLst/>
                      </a:endParaRPr>
                    </a:p>
                  </a:txBody>
                  <a:tcPr marL="39806" marR="39806" marT="39806" marB="39806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50129"/>
                  </a:ext>
                </a:extLst>
              </a:tr>
              <a:tr h="767451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Стадия развития технологии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Внедрение инноваций с экспертами и обучение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прогресса разработки технологии, определение этапов и результатов, контроль за выполнением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Подбор наиболее подходящих инвестиционных и финансовых инструментов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Профессиональная оценка потенциала технологии, разработка стратегии ее внедрения и дальнейшего развития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Создание позитивного имиджа перед регуляторами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Поддержка, обмен опытом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Увеличение осведомленности и интереса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918822"/>
                  </a:ext>
                </a:extLst>
              </a:tr>
              <a:tr h="428122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1.1. Идея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Подключение к экспертам и ресурсам для формирования и разработки идеи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Отслеживание процесса разработки идеи, анализ потенциала, выявление слабых сторон и помощь улучшении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потенциала идеи, разработка бизнес-плана, предоставление советов по привлечению средств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Помощь в выявлении сильных и слабых сторон идеи, определение потенциальных рисков и путей их устранения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Возможность привлечь внимание к общественным и политическим пользам идеи, налаживание связей с заинтересованными сторонами (ФСИ и т.п.)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Возможность получить обратную связь и найти партнеров.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Привлечение внимания к новой идеи и ее потенциалу, формирование интереса у потенциальных заинтересованных лиц (технопарки,, инкубаторы, НПЦ и т.п.)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44776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1.2. Proof of Concept</a:t>
                      </a:r>
                      <a:endParaRPr lang="sq-AL" sz="90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Экспертное мнение и помощь в определении жизнеспособности концепции</a:t>
                      </a:r>
                      <a:endParaRPr lang="ru-RU" sz="90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реализации концепции, отслеживание этапов разработки, коррекция планов и решений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Помощь в подготовке материалов для инвесторов, формирование привлекательного предложения для привлечения инвестиций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разработке и реализации концепции доказательства потенциала, выявление оптимальных путей развития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Демонстрация потенциала решения для регуляторов, укрепление доверия со стороны партнеров и клиентов</a:t>
                      </a:r>
                      <a:endParaRPr lang="ru-RU" sz="90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Обмен опытом о преодолении технических вызовов</a:t>
                      </a:r>
                      <a:endParaRPr lang="ru-RU" sz="90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Демонстрация успешного концепта и его значимости, привлечение внимания со стороны инвесторов и партнеров</a:t>
                      </a:r>
                      <a:endParaRPr lang="ru-RU" sz="90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92575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1.3. MVP</a:t>
                      </a:r>
                      <a:endParaRPr lang="sq-AL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построении MVP и первых клиентских связей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Контроль за развитием MVP, отслеживание достижений, анализ результатов и планы для дальнейшего роста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Разработка проработанного бизнес-плана, подготовка презентаций, советы по выбору подходящих инвесторов и программ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Помощь в анализе результатов MVP, определении стратегии дальнейшего развития, поддержка в создании плана роста.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формировании лобби и общественного мнения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Обсуждение стратегий масштабирования, получение обратной связи</a:t>
                      </a:r>
                      <a:endParaRPr lang="ru-RU" sz="90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Рассказ о достижениях и преимуществах MVP, привлечение медийного внимания к публичным успехам</a:t>
                      </a:r>
                      <a:endParaRPr lang="ru-RU" sz="90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1037097"/>
                  </a:ext>
                </a:extLst>
              </a:tr>
              <a:tr h="843878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1.4. Предсерийное производство</a:t>
                      </a:r>
                      <a:endParaRPr lang="ru-RU" sz="90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Улучшение производственных процессов и ресурсов</a:t>
                      </a:r>
                      <a:endParaRPr lang="ru-RU" sz="90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Отслеживание производства и масштабирования, контроль качества и производственных процессов</a:t>
                      </a:r>
                      <a:endParaRPr lang="ru-RU" sz="90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формировании инвестиционной стратегии, привлечении средств для масштабирования производства</a:t>
                      </a:r>
                      <a:endParaRPr lang="ru-RU" sz="90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Консультации по организации производства, оптимизации процессов, выбору поставщиков и внедрению инноваций</a:t>
                      </a:r>
                      <a:endParaRPr lang="ru-RU" sz="90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Работа с регуляторами для соблюдения норм и стандартов, установление контактов с поставщиками и партнерами</a:t>
                      </a:r>
                      <a:endParaRPr lang="ru-RU" sz="90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Обмен опытом о промышленной реализации, нахождение партнеров и клиентов, решение операционных вопросов.</a:t>
                      </a:r>
                      <a:endParaRPr lang="ru-RU" sz="90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Продвижение технологии перед выпуском на рынок, создание впечатления о готовящемся продукте</a:t>
                      </a:r>
                      <a:endParaRPr lang="ru-RU" sz="900" dirty="0">
                        <a:effectLst/>
                      </a:endParaRPr>
                    </a:p>
                  </a:txBody>
                  <a:tcPr marL="39806" marR="39806" marT="39806" marB="3980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9179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1892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3E7A2D-613A-D043-05D0-025DD92C6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Матрица мер поддержки – часть 2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A713A42-E90E-C591-1374-4C558AD6F6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159609"/>
              </p:ext>
            </p:extLst>
          </p:nvPr>
        </p:nvGraphicFramePr>
        <p:xfrm>
          <a:off x="299357" y="1041629"/>
          <a:ext cx="11593286" cy="5148120"/>
        </p:xfrm>
        <a:graphic>
          <a:graphicData uri="http://schemas.openxmlformats.org/drawingml/2006/table">
            <a:tbl>
              <a:tblPr/>
              <a:tblGrid>
                <a:gridCol w="1188200">
                  <a:extLst>
                    <a:ext uri="{9D8B030D-6E8A-4147-A177-3AD203B41FA5}">
                      <a16:colId xmlns:a16="http://schemas.microsoft.com/office/drawing/2014/main" val="1871282782"/>
                    </a:ext>
                  </a:extLst>
                </a:gridCol>
                <a:gridCol w="1554656">
                  <a:extLst>
                    <a:ext uri="{9D8B030D-6E8A-4147-A177-3AD203B41FA5}">
                      <a16:colId xmlns:a16="http://schemas.microsoft.com/office/drawing/2014/main" val="3812931246"/>
                    </a:ext>
                  </a:extLst>
                </a:gridCol>
                <a:gridCol w="1565760">
                  <a:extLst>
                    <a:ext uri="{9D8B030D-6E8A-4147-A177-3AD203B41FA5}">
                      <a16:colId xmlns:a16="http://schemas.microsoft.com/office/drawing/2014/main" val="173164696"/>
                    </a:ext>
                  </a:extLst>
                </a:gridCol>
                <a:gridCol w="1443608">
                  <a:extLst>
                    <a:ext uri="{9D8B030D-6E8A-4147-A177-3AD203B41FA5}">
                      <a16:colId xmlns:a16="http://schemas.microsoft.com/office/drawing/2014/main" val="1018807020"/>
                    </a:ext>
                  </a:extLst>
                </a:gridCol>
                <a:gridCol w="1543551">
                  <a:extLst>
                    <a:ext uri="{9D8B030D-6E8A-4147-A177-3AD203B41FA5}">
                      <a16:colId xmlns:a16="http://schemas.microsoft.com/office/drawing/2014/main" val="3902216658"/>
                    </a:ext>
                  </a:extLst>
                </a:gridCol>
                <a:gridCol w="1454713">
                  <a:extLst>
                    <a:ext uri="{9D8B030D-6E8A-4147-A177-3AD203B41FA5}">
                      <a16:colId xmlns:a16="http://schemas.microsoft.com/office/drawing/2014/main" val="642489418"/>
                    </a:ext>
                  </a:extLst>
                </a:gridCol>
                <a:gridCol w="1365876">
                  <a:extLst>
                    <a:ext uri="{9D8B030D-6E8A-4147-A177-3AD203B41FA5}">
                      <a16:colId xmlns:a16="http://schemas.microsoft.com/office/drawing/2014/main" val="4069533736"/>
                    </a:ext>
                  </a:extLst>
                </a:gridCol>
                <a:gridCol w="1476922">
                  <a:extLst>
                    <a:ext uri="{9D8B030D-6E8A-4147-A177-3AD203B41FA5}">
                      <a16:colId xmlns:a16="http://schemas.microsoft.com/office/drawing/2014/main" val="1905459613"/>
                    </a:ext>
                  </a:extLst>
                </a:gridCol>
              </a:tblGrid>
              <a:tr h="167745">
                <a:tc rowSpan="2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ru-RU" sz="900" dirty="0">
                          <a:effectLst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Критерии стартапов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Меры поддержки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86358"/>
                  </a:ext>
                </a:extLst>
              </a:tr>
              <a:tr h="3419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А. Ежегодное участие в Архипелаге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B. </a:t>
                      </a: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Трекинг проектов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C.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Инвестиционный маршрут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D. Консалтинговая поддержка 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(эксперты НТИ - ЦК, ИК,...)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E. GR и B2B поддержка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F. Сообщество с ежемесячными встречами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G.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Информационная поддержка (</a:t>
                      </a:r>
                      <a:r>
                        <a:rPr lang="sq-A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PR)</a:t>
                      </a:r>
                      <a:endParaRPr lang="sq-AL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981778"/>
                  </a:ext>
                </a:extLst>
              </a:tr>
              <a:tr h="58672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 Стадия развития бизнеса</a:t>
                      </a:r>
                      <a:endParaRPr lang="ru-RU" sz="900" dirty="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Деловая программа, встречи с потенциальными партнерами рынка и со стороны регуляторов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Мониторинг роста и развития бизнеса, адаптация стратегии, контроль за выполнением задач</a:t>
                      </a:r>
                      <a:endParaRPr lang="ru-RU" sz="900" dirty="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Оптимизация финансовой стратегии, привлечение инвестиций для роста и масштабирования, работа с инвесторами</a:t>
                      </a:r>
                      <a:endParaRPr lang="ru-RU" sz="900" dirty="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Экспертные советы по стратегии развития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Усиление бизнес-отношений, решение правовых и коммерческих вопросов, поддержка в масштабировании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Доступ к опыту масштабирования, бизнес-стратегиям, поддержка в преодолении трудностей роста.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Усиление позиции на рынке, привлечение клиентов и партнеров, создание имиджа успешной компании</a:t>
                      </a:r>
                      <a:endParaRPr lang="ru-RU" sz="900" dirty="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27723"/>
                  </a:ext>
                </a:extLst>
              </a:tr>
              <a:tr h="499627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2.1. Идея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Получение обратной связи и советов от экспертов и коллег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Трекинг развития идеи, анализ потенциала, выявление изменений и подготовка к дальнейшему развитию.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Оценка перспективности и потенциала, подбор подходящих источников финансирования, помощь в привлечении средств</a:t>
                      </a:r>
                      <a:endParaRPr lang="ru-RU" sz="900" dirty="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Разработка бизнес-модели и стратегии роста, помощь в формировании команды и партнерских отношений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выстраивании коммуникации с партнерами и инвесторами</a:t>
                      </a:r>
                      <a:endParaRPr lang="ru-RU" sz="900" dirty="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Обсуждение коммерциализации и монетизации идеи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создании уникального образа идеи, формирование интереса и внимания к новаторству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7048018"/>
                  </a:ext>
                </a:extLst>
              </a:tr>
              <a:tr h="586725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2.2. Тестирование бизнес-модели</a:t>
                      </a:r>
                      <a:endParaRPr lang="ru-RU" sz="900" dirty="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Анализ и оптимизация бизнес-модели с помощью экспертов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Контроль за результатами тестирования, анализ эффективности бизнес-модели, коррекция стратегии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Подготовка материалов для инвесторов, определение привлекательных предложений, подбор партнеров и инвесторов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анализе результатов тестирования, доработка бизнес-модели, разработка плана внедрения на рынок</a:t>
                      </a:r>
                      <a:endParaRPr lang="ru-RU" sz="900" dirty="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Установление правовых отношений, обеспечение партнерской поддержки</a:t>
                      </a:r>
                      <a:endParaRPr lang="ru-RU" sz="900" dirty="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Обмен опытом в адаптации бизнес-модели, нахождение партнеров</a:t>
                      </a:r>
                      <a:endParaRPr lang="ru-RU" sz="900" dirty="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Рассказ о позитивных результатах тестирования, привлечение клиентов и партнеров, подтверждение значимости</a:t>
                      </a:r>
                      <a:endParaRPr lang="ru-RU" sz="900" dirty="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3559094"/>
                  </a:ext>
                </a:extLst>
              </a:tr>
              <a:tr h="499627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2.3. Первые продажи</a:t>
                      </a:r>
                      <a:endParaRPr lang="ru-RU" sz="900" dirty="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поиске клиентов и определении стратегии продаж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Отслеживание роста продаж, анализ данных о клиентах, планирование мероприятий для улучшения</a:t>
                      </a:r>
                      <a:endParaRPr lang="ru-RU" sz="900" b="0" dirty="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привлечении средств для масштабирования, работа с инвесторами на ранних этапах развития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Консультации по разработке продажных стратегий, привлечению клиентов, улучшению обслуживания и взаимодействия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Работа с клиентами и партнерами по вопросам легализации и коммерческих отношений, поддержка в сделках</a:t>
                      </a:r>
                      <a:endParaRPr lang="ru-RU" sz="900" dirty="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увеличении объема продаж и укреплении позиции на рынке</a:t>
                      </a:r>
                      <a:endParaRPr lang="ru-RU" sz="900" dirty="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Привлечение внимания к успешным продажам, усиление имиджа надежного и востребованного продукта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5600782"/>
                  </a:ext>
                </a:extLst>
              </a:tr>
              <a:tr h="586725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2.4. Масштабирование</a:t>
                      </a:r>
                      <a:endParaRPr lang="ru-RU" sz="900" dirty="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Ресурсы для разработки стратегии масштабирования и планирования роста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Мониторинг масштабирования, контроль за ростом, анализ факторов успеха и возможных проблем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Разработка инвестиционной стратегии роста, поиск инвесторов для расширения бизнеса, работа с фондами и ангелами</a:t>
                      </a:r>
                      <a:endParaRPr lang="ru-RU" sz="900" dirty="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Помощь в планировании и управлении ростом, оптимизации бизнес-процессов, внедрении инноваций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заключении сделок и партнерств на больших масштабах, содействие в решении конфликтов</a:t>
                      </a:r>
                      <a:endParaRPr lang="ru-RU" sz="90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Советы от опытных предпринимателей, поддержка в управлении ростом, нахождение новых партнеров</a:t>
                      </a:r>
                      <a:endParaRPr lang="ru-RU" sz="900" dirty="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Рассказ о быстром росте и достижениях, привлечение новых клиентов и инвесторов через медийное внимание</a:t>
                      </a:r>
                      <a:endParaRPr lang="ru-RU" sz="900" dirty="0">
                        <a:effectLst/>
                      </a:endParaRPr>
                    </a:p>
                  </a:txBody>
                  <a:tcPr marL="50500" marR="50500" marT="50500" marB="50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3735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6664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3E7A2D-613A-D043-05D0-025DD92C6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Матрица мер поддержки – часть 3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A713A42-E90E-C591-1374-4C558AD6F6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4752320"/>
              </p:ext>
            </p:extLst>
          </p:nvPr>
        </p:nvGraphicFramePr>
        <p:xfrm>
          <a:off x="299357" y="1041629"/>
          <a:ext cx="11593286" cy="4602480"/>
        </p:xfrm>
        <a:graphic>
          <a:graphicData uri="http://schemas.openxmlformats.org/drawingml/2006/table">
            <a:tbl>
              <a:tblPr/>
              <a:tblGrid>
                <a:gridCol w="1188200">
                  <a:extLst>
                    <a:ext uri="{9D8B030D-6E8A-4147-A177-3AD203B41FA5}">
                      <a16:colId xmlns:a16="http://schemas.microsoft.com/office/drawing/2014/main" val="1871282782"/>
                    </a:ext>
                  </a:extLst>
                </a:gridCol>
                <a:gridCol w="1554656">
                  <a:extLst>
                    <a:ext uri="{9D8B030D-6E8A-4147-A177-3AD203B41FA5}">
                      <a16:colId xmlns:a16="http://schemas.microsoft.com/office/drawing/2014/main" val="3812931246"/>
                    </a:ext>
                  </a:extLst>
                </a:gridCol>
                <a:gridCol w="1565760">
                  <a:extLst>
                    <a:ext uri="{9D8B030D-6E8A-4147-A177-3AD203B41FA5}">
                      <a16:colId xmlns:a16="http://schemas.microsoft.com/office/drawing/2014/main" val="173164696"/>
                    </a:ext>
                  </a:extLst>
                </a:gridCol>
                <a:gridCol w="1443608">
                  <a:extLst>
                    <a:ext uri="{9D8B030D-6E8A-4147-A177-3AD203B41FA5}">
                      <a16:colId xmlns:a16="http://schemas.microsoft.com/office/drawing/2014/main" val="1018807020"/>
                    </a:ext>
                  </a:extLst>
                </a:gridCol>
                <a:gridCol w="1543551">
                  <a:extLst>
                    <a:ext uri="{9D8B030D-6E8A-4147-A177-3AD203B41FA5}">
                      <a16:colId xmlns:a16="http://schemas.microsoft.com/office/drawing/2014/main" val="3902216658"/>
                    </a:ext>
                  </a:extLst>
                </a:gridCol>
                <a:gridCol w="1454713">
                  <a:extLst>
                    <a:ext uri="{9D8B030D-6E8A-4147-A177-3AD203B41FA5}">
                      <a16:colId xmlns:a16="http://schemas.microsoft.com/office/drawing/2014/main" val="642489418"/>
                    </a:ext>
                  </a:extLst>
                </a:gridCol>
                <a:gridCol w="1365876">
                  <a:extLst>
                    <a:ext uri="{9D8B030D-6E8A-4147-A177-3AD203B41FA5}">
                      <a16:colId xmlns:a16="http://schemas.microsoft.com/office/drawing/2014/main" val="4069533736"/>
                    </a:ext>
                  </a:extLst>
                </a:gridCol>
                <a:gridCol w="1476922">
                  <a:extLst>
                    <a:ext uri="{9D8B030D-6E8A-4147-A177-3AD203B41FA5}">
                      <a16:colId xmlns:a16="http://schemas.microsoft.com/office/drawing/2014/main" val="1905459613"/>
                    </a:ext>
                  </a:extLst>
                </a:gridCol>
              </a:tblGrid>
              <a:tr h="167745">
                <a:tc rowSpan="2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ru-RU" sz="900" dirty="0">
                          <a:effectLst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Критерии стартапов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Меры поддержки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86358"/>
                  </a:ext>
                </a:extLst>
              </a:tr>
              <a:tr h="3419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А. Ежегодное участие в Архипелаге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B. </a:t>
                      </a: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Трекинг проектов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C.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Инвестиционный маршрут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D. Консалтинговая поддержка 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(эксперты НТИ - ЦК, ИК,...)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E. GR и B2B поддержка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F. Сообщество с ежемесячными встречами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G.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Информационная поддержка (</a:t>
                      </a:r>
                      <a:r>
                        <a:rPr lang="sq-A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PR)</a:t>
                      </a:r>
                      <a:endParaRPr lang="sq-AL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981778"/>
                  </a:ext>
                </a:extLst>
              </a:tr>
              <a:tr h="58672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Финансовое положение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Лоббирование, обучение, 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нетворкинг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поиск инвесторов и институтов поддержки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Контроль за финансами, анализ затрат и доходов, определение потенциала для дальнейшего развития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Помощь в выборе оптимальных инвестиционных инструментов, привлечение финансирования для укрепления позиции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Управление финансами, привлечение инвестиций, оптимизация расходов и доходов, обеспечение устойчивости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Обеспечение прозрачности финансовых операций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Обмен опытом по привлечению финансирования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Демонстрации финансовой устойчивости, укрепление доверия к компании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27723"/>
                  </a:ext>
                </a:extLst>
              </a:tr>
              <a:tr h="499627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3.1. Нет инвестиций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и обучение для привлечения первых инвестиций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Помощь при приоритезации мер привлечения инвестиций и трекинг задач в этом контексте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Подбор источников финансирования, разработка стратегии привлечения инвесторов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разработке финансовой стратегии, привлечении первых инвесторов, определении источников финансирования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поиске первых инвесторов и партнеров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Обмен опытом по поиску первых инвесторов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Привлечение внимания к потенциалу и планам компании, увеличение интереса со стороны инвесторов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7048018"/>
                  </a:ext>
                </a:extLst>
              </a:tr>
              <a:tr h="586725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3.2. Гранты на </a:t>
                      </a:r>
                      <a:r>
                        <a:rPr lang="sq-A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MVP</a:t>
                      </a:r>
                      <a:endParaRPr lang="sq-AL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Помощь в подготовке и представлении заявок на гранты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Отслеживание использования грантов, анализ эффективности, подготовка отчетов и обоснований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Оптимизация использования грантовых средств, поиск дополнительных источников финансирования для роста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Оптимизация использования грантовых средств, разработка плана использования, подготовка отчетности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Привлечение дополнительных партнеров и клиентов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Обмен опытом в получении грантов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Подтверждение поддержки со стороны грантовых организаций, увеличение доверия со стороны клиентов и инвесторов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3559094"/>
                  </a:ext>
                </a:extLst>
              </a:tr>
              <a:tr h="499627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3.3. Seed</a:t>
                      </a:r>
                      <a:endParaRPr lang="sq-AL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поиске и привлечении ранних инвесторов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Контроль за использованием инвестиций, анализ финансовых показателей, планирование бюджета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выборе инвесторов, разработка инвестиционного предложения, работа с ангелами и ранними инвесторами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Привлечение инвестиций, разработка финансовой стратегии роста, обеспечение устойчивости в начальный период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Работа с партнерами на ранних этапах, поддержка в сделках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Советы по подготовке к раунду финансирования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Усиление имиджа успешной компании среди инвесторов, повышение вероятности привлечения серьезных инвестиций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5600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5148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3E7A2D-613A-D043-05D0-025DD92C6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Матрица мер поддержки – часть 4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A713A42-E90E-C591-1374-4C558AD6F6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499732"/>
              </p:ext>
            </p:extLst>
          </p:nvPr>
        </p:nvGraphicFramePr>
        <p:xfrm>
          <a:off x="299357" y="1041629"/>
          <a:ext cx="11593286" cy="5552440"/>
        </p:xfrm>
        <a:graphic>
          <a:graphicData uri="http://schemas.openxmlformats.org/drawingml/2006/table">
            <a:tbl>
              <a:tblPr/>
              <a:tblGrid>
                <a:gridCol w="1188200">
                  <a:extLst>
                    <a:ext uri="{9D8B030D-6E8A-4147-A177-3AD203B41FA5}">
                      <a16:colId xmlns:a16="http://schemas.microsoft.com/office/drawing/2014/main" val="1871282782"/>
                    </a:ext>
                  </a:extLst>
                </a:gridCol>
                <a:gridCol w="1554656">
                  <a:extLst>
                    <a:ext uri="{9D8B030D-6E8A-4147-A177-3AD203B41FA5}">
                      <a16:colId xmlns:a16="http://schemas.microsoft.com/office/drawing/2014/main" val="3812931246"/>
                    </a:ext>
                  </a:extLst>
                </a:gridCol>
                <a:gridCol w="1565760">
                  <a:extLst>
                    <a:ext uri="{9D8B030D-6E8A-4147-A177-3AD203B41FA5}">
                      <a16:colId xmlns:a16="http://schemas.microsoft.com/office/drawing/2014/main" val="173164696"/>
                    </a:ext>
                  </a:extLst>
                </a:gridCol>
                <a:gridCol w="1443608">
                  <a:extLst>
                    <a:ext uri="{9D8B030D-6E8A-4147-A177-3AD203B41FA5}">
                      <a16:colId xmlns:a16="http://schemas.microsoft.com/office/drawing/2014/main" val="1018807020"/>
                    </a:ext>
                  </a:extLst>
                </a:gridCol>
                <a:gridCol w="1543551">
                  <a:extLst>
                    <a:ext uri="{9D8B030D-6E8A-4147-A177-3AD203B41FA5}">
                      <a16:colId xmlns:a16="http://schemas.microsoft.com/office/drawing/2014/main" val="3902216658"/>
                    </a:ext>
                  </a:extLst>
                </a:gridCol>
                <a:gridCol w="1454713">
                  <a:extLst>
                    <a:ext uri="{9D8B030D-6E8A-4147-A177-3AD203B41FA5}">
                      <a16:colId xmlns:a16="http://schemas.microsoft.com/office/drawing/2014/main" val="642489418"/>
                    </a:ext>
                  </a:extLst>
                </a:gridCol>
                <a:gridCol w="1365876">
                  <a:extLst>
                    <a:ext uri="{9D8B030D-6E8A-4147-A177-3AD203B41FA5}">
                      <a16:colId xmlns:a16="http://schemas.microsoft.com/office/drawing/2014/main" val="4069533736"/>
                    </a:ext>
                  </a:extLst>
                </a:gridCol>
                <a:gridCol w="1476922">
                  <a:extLst>
                    <a:ext uri="{9D8B030D-6E8A-4147-A177-3AD203B41FA5}">
                      <a16:colId xmlns:a16="http://schemas.microsoft.com/office/drawing/2014/main" val="1905459613"/>
                    </a:ext>
                  </a:extLst>
                </a:gridCol>
              </a:tblGrid>
              <a:tr h="167745">
                <a:tc rowSpan="2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ru-RU" sz="900" dirty="0">
                          <a:effectLst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Критерии стартапов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Меры поддержки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86358"/>
                  </a:ext>
                </a:extLst>
              </a:tr>
              <a:tr h="3419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А. Ежегодное участие в Архипелаге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B. </a:t>
                      </a: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Трекинг проектов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C.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Инвестиционный маршрут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D. Консалтинговая поддержка 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(эксперты НТИ - ЦК, ИК,...)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E. GR и B2B поддержка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F. Сообщество с ежемесячными встречами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G.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Информационная поддержка (</a:t>
                      </a:r>
                      <a:r>
                        <a:rPr lang="sq-A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PR)</a:t>
                      </a:r>
                      <a:endParaRPr lang="sq-AL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981778"/>
                  </a:ext>
                </a:extLst>
              </a:tr>
              <a:tr h="58672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Целевая аудитория / бизнес-модель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Установление и укрепление связей с клиентами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Понимание потребностей и предпочтений клиентов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Привлечение финансирования для развития бизнеса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Разработка маркетинговой стратегии, позиционирование бренда, поддержка в поиске клиентов и партнеров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Обеспечение успешных B2B отношений, участие в тендерах и партнерствах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Возможность находить клиентов, партнеров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Привлечение внимания к продукту или услуге среди целевой аудитории, формирование позитивного образа компании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27723"/>
                  </a:ext>
                </a:extLst>
              </a:tr>
              <a:tr h="499627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4.1. B2C</a:t>
                      </a:r>
                      <a:endParaRPr lang="sq-AL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Возможность получения обратной связи и лояльности клиентов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Отслеживание реакции B2C клиентов и адаптация под их потребности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поиске инвесторов и партнеров для B2C продуктов, разработка инвестиционной стратегии роста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разработке стратегии взаимодействия с потребителями, укрепление лояльности, разработка маркетинга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работе с партнерами и регуляторами, укрепление взаимодействия с клиентами и защита интересов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Доступ к опыту взаимодействия с конечными клиентами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Формирование уникального образа и привлечение клиентов через медийные каналы, повышение узнаваемости бренда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7048018"/>
                  </a:ext>
                </a:extLst>
              </a:tr>
              <a:tr h="586725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4.2. B2B</a:t>
                      </a:r>
                      <a:endParaRPr lang="sq-AL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установлении деловых отношений с партнерами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Отслеживание эффективности взаимодействия с B2B клиентами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привлечении инвестиций для B2B бизнеса, оптимизация инвестиционной стратегии, работа с партнерами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Консультации по созданию и укреплению B2B отношений, поддержка в поиске партнеров и решении коммерческих задач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Работа с ключевыми партнерами и клиентами, обеспечение согласования и урегулирования коммерческих отношений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Обмен опытом в установлении B2B партнерств, нахождение партнеров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Привлечение внимания к компетенциям и преимуществам компании для B2B клиентов, укрепление партнерских отношений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3559094"/>
                  </a:ext>
                </a:extLst>
              </a:tr>
              <a:tr h="499627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4.3. B2G</a:t>
                      </a:r>
                      <a:endParaRPr lang="sq-AL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Подготовка к сотрудничеству с государственными органами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Отслеживание результатов сотрудничества с государственными заказчиками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участии в государственных программах, поиск государственных инвесторов, оптимизация финансов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участии в государственных программах, установление долгосрочных отношений с государственными клиентами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Участие в общественных программах и тендерах, укрепление отношений с государственными клиентами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работе с государственными клиентами, нахождение контактов и экспертов в области госзакупок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привлечении внимания государственных органов к продукту или услуге, повышение доверия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5600782"/>
                  </a:ext>
                </a:extLst>
              </a:tr>
              <a:tr h="499627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4.4. B2B2C</a:t>
                      </a:r>
                      <a:endParaRPr lang="sq-AL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установлении сложных бизнес-партнерств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Отслеживание эффективности взаимодействия с B2B2C клиентами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Разработка инвестиционной стратегии для B2B2C бизнеса, привлечение инвесторов для комплексных отношений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Разработка стратегии для комплексных B2B2C отношений, поддержка в создании партнерских и клиентских отношений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Привлечение разносторонних клиентов,  поддержка в разрешении возможных конфликтов и вопросов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Обсуждение стратегий взаимодействия с разными сегментами клиентов для комплексных сделок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Привлечение внимания всех сегментов целевой аудитории через медийные каналы, укрепление имиджа компании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86164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7236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3E7A2D-613A-D043-05D0-025DD92C6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Матрица мер поддержки – часть 5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0A713A42-E90E-C591-1374-4C558AD6F6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6365236"/>
              </p:ext>
            </p:extLst>
          </p:nvPr>
        </p:nvGraphicFramePr>
        <p:xfrm>
          <a:off x="299357" y="1249804"/>
          <a:ext cx="11593286" cy="4465320"/>
        </p:xfrm>
        <a:graphic>
          <a:graphicData uri="http://schemas.openxmlformats.org/drawingml/2006/table">
            <a:tbl>
              <a:tblPr/>
              <a:tblGrid>
                <a:gridCol w="1188200">
                  <a:extLst>
                    <a:ext uri="{9D8B030D-6E8A-4147-A177-3AD203B41FA5}">
                      <a16:colId xmlns:a16="http://schemas.microsoft.com/office/drawing/2014/main" val="1871282782"/>
                    </a:ext>
                  </a:extLst>
                </a:gridCol>
                <a:gridCol w="1554656">
                  <a:extLst>
                    <a:ext uri="{9D8B030D-6E8A-4147-A177-3AD203B41FA5}">
                      <a16:colId xmlns:a16="http://schemas.microsoft.com/office/drawing/2014/main" val="3812931246"/>
                    </a:ext>
                  </a:extLst>
                </a:gridCol>
                <a:gridCol w="1565760">
                  <a:extLst>
                    <a:ext uri="{9D8B030D-6E8A-4147-A177-3AD203B41FA5}">
                      <a16:colId xmlns:a16="http://schemas.microsoft.com/office/drawing/2014/main" val="173164696"/>
                    </a:ext>
                  </a:extLst>
                </a:gridCol>
                <a:gridCol w="1443608">
                  <a:extLst>
                    <a:ext uri="{9D8B030D-6E8A-4147-A177-3AD203B41FA5}">
                      <a16:colId xmlns:a16="http://schemas.microsoft.com/office/drawing/2014/main" val="1018807020"/>
                    </a:ext>
                  </a:extLst>
                </a:gridCol>
                <a:gridCol w="1543551">
                  <a:extLst>
                    <a:ext uri="{9D8B030D-6E8A-4147-A177-3AD203B41FA5}">
                      <a16:colId xmlns:a16="http://schemas.microsoft.com/office/drawing/2014/main" val="3902216658"/>
                    </a:ext>
                  </a:extLst>
                </a:gridCol>
                <a:gridCol w="1454713">
                  <a:extLst>
                    <a:ext uri="{9D8B030D-6E8A-4147-A177-3AD203B41FA5}">
                      <a16:colId xmlns:a16="http://schemas.microsoft.com/office/drawing/2014/main" val="642489418"/>
                    </a:ext>
                  </a:extLst>
                </a:gridCol>
                <a:gridCol w="1365876">
                  <a:extLst>
                    <a:ext uri="{9D8B030D-6E8A-4147-A177-3AD203B41FA5}">
                      <a16:colId xmlns:a16="http://schemas.microsoft.com/office/drawing/2014/main" val="4069533736"/>
                    </a:ext>
                  </a:extLst>
                </a:gridCol>
                <a:gridCol w="1476922">
                  <a:extLst>
                    <a:ext uri="{9D8B030D-6E8A-4147-A177-3AD203B41FA5}">
                      <a16:colId xmlns:a16="http://schemas.microsoft.com/office/drawing/2014/main" val="1905459613"/>
                    </a:ext>
                  </a:extLst>
                </a:gridCol>
              </a:tblGrid>
              <a:tr h="167745">
                <a:tc rowSpan="2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br>
                        <a:rPr lang="ru-RU" sz="900" dirty="0">
                          <a:effectLst/>
                        </a:rPr>
                      </a:b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Критерии стартапов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Меры поддержки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286358"/>
                  </a:ext>
                </a:extLst>
              </a:tr>
              <a:tr h="3419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А. Ежегодное участие в Архипелаге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B. </a:t>
                      </a: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Трекинг проектов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C.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Инвестиционный маршрут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D. Консалтинговая поддержка </a:t>
                      </a:r>
                      <a:b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(эксперты НТИ - ЦК, ИК,...)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E. GR и B2B поддержка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F. Сообщество с ежемесячными встречами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q-A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G. 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Информационная поддержка (</a:t>
                      </a:r>
                      <a:r>
                        <a:rPr lang="sq-AL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PR)</a:t>
                      </a:r>
                      <a:endParaRPr lang="sq-AL" sz="900" dirty="0">
                        <a:effectLst/>
                      </a:endParaRPr>
                    </a:p>
                  </a:txBody>
                  <a:tcPr marL="63500" marR="63500" marT="63500" marB="6350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7981778"/>
                  </a:ext>
                </a:extLst>
              </a:tr>
              <a:tr h="586725"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 Специфические вызовы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преодолении сложностей и ограничений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Отслеживание изменений и адаптация к вызовам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Разработка инвестиционной стратегии для преодоления сложных вызовов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Консультации по решению сложных вызовов, создание планов действий и стратегий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решении сложных правовых и коммерческих вопросов, укрепление позиции компании на рынке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преодолении конкретных вызовов, совместное решение трудных задач и обмен опытом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Привлечение внимания к уникальным решениям и методам преодоления вызовов, демонстрация экспертности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927723"/>
                  </a:ext>
                </a:extLst>
              </a:tr>
              <a:tr h="499627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5.1. Регуляторные ограничения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Инсайдерская информация и советы по вопросам регулирования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соблюдении регуляций и адаптация к изменениям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обеспечении соблюдения норм и стандартов, внедрение практик для уменьшения рисков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соблюдении норм и стандартов, обеспечение легальности деятельности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Работа с регуляторами и органами власти, обеспечение соблюдения стандартов и норм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Советы по соблюдению регуляций, обмен опытом в работе с регуляторами 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Привлечение внимания к инновационным способам соблюдения регуляций, повышение доверия со стороны заказчиков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7048018"/>
                  </a:ext>
                </a:extLst>
              </a:tr>
              <a:tr h="586725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5.2. Технические/технологические барьеры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Помощь в разработке технических решений и стратегий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Отслеживание технических требований и прогресса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Разработка инвестиционной стратегии для преодоления технических проблем, поиск инвесторов / экспертов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Консультации по преодолению технических и технологических барьеров, разработка планов по их устранению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Усиление GR и связей с техническими партнерами, обеспечение соответствия стандартам и нормам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Обмен опытом в преодолении технических сложностей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Продвижение технических решений и технологий, демонстрация экспертности и достижений в инновациях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3559094"/>
                  </a:ext>
                </a:extLst>
              </a:tr>
              <a:tr h="499627">
                <a:tc>
                  <a:txBody>
                    <a:bodyPr/>
                    <a:lstStyle/>
                    <a:p>
                      <a:pPr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5.3. Нехватка ресурсов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Доступ к ресурсам и рекомендациям по их оптимизации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Оптимизация использования ресурсов и поиск новых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определении необходимых ресурсов, помощь в привлечении инвесторов для покрытия недостатка ресурсов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Поддержка в управлении ограниченными ресурсами, оптимизация использования, разработка планов для достижения целей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Усиление GR и связей с партнерами по ресурсам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Советы по оптимизации использования ресурсов, обмен опытом в управлении ограниченными ресурсами.</a:t>
                      </a:r>
                      <a:endParaRPr lang="ru-RU" sz="90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Привлечение внимания к эффективному использованию ресурсов, укрепление репутации компании как ответственной</a:t>
                      </a:r>
                      <a:endParaRPr lang="ru-RU" sz="900" dirty="0">
                        <a:effectLst/>
                      </a:endParaRPr>
                    </a:p>
                  </a:txBody>
                  <a:tcPr marL="63500" marR="63500" marT="63500" marB="635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56007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7250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дорожной карты проекта (упрощенная версия)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21A7A-091E-484F-9A91-FEF6E22852A7}" type="slidenum">
              <a:rPr lang="ru-RU" smtClean="0"/>
              <a:t>8</a:t>
            </a:fld>
            <a:endParaRPr lang="ru-RU"/>
          </a:p>
        </p:txBody>
      </p:sp>
      <p:sp>
        <p:nvSpPr>
          <p:cNvPr id="4" name="Стрелка: пятиугольник 4">
            <a:extLst>
              <a:ext uri="{FF2B5EF4-FFF2-40B4-BE49-F238E27FC236}">
                <a16:creationId xmlns:a16="http://schemas.microsoft.com/office/drawing/2014/main" id="{1C3F536D-9C13-6FAC-71E4-C2579AE8E603}"/>
              </a:ext>
            </a:extLst>
          </p:cNvPr>
          <p:cNvSpPr/>
          <p:nvPr/>
        </p:nvSpPr>
        <p:spPr>
          <a:xfrm>
            <a:off x="433603" y="1319294"/>
            <a:ext cx="1045029" cy="455991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TRL</a:t>
            </a:r>
            <a:endParaRPr lang="ru-RU" dirty="0"/>
          </a:p>
        </p:txBody>
      </p:sp>
      <p:sp>
        <p:nvSpPr>
          <p:cNvPr id="5" name="Стрелка: пятиугольник 5">
            <a:extLst>
              <a:ext uri="{FF2B5EF4-FFF2-40B4-BE49-F238E27FC236}">
                <a16:creationId xmlns:a16="http://schemas.microsoft.com/office/drawing/2014/main" id="{B307EC8B-940A-0FE3-2915-9A36A375CAFF}"/>
              </a:ext>
            </a:extLst>
          </p:cNvPr>
          <p:cNvSpPr/>
          <p:nvPr/>
        </p:nvSpPr>
        <p:spPr>
          <a:xfrm>
            <a:off x="433605" y="2264708"/>
            <a:ext cx="1045029" cy="455991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MRL</a:t>
            </a:r>
            <a:endParaRPr lang="ru-RU" dirty="0"/>
          </a:p>
        </p:txBody>
      </p:sp>
      <p:sp>
        <p:nvSpPr>
          <p:cNvPr id="6" name="Стрелка: пятиугольник 6">
            <a:extLst>
              <a:ext uri="{FF2B5EF4-FFF2-40B4-BE49-F238E27FC236}">
                <a16:creationId xmlns:a16="http://schemas.microsoft.com/office/drawing/2014/main" id="{294569C4-1521-66E8-F112-D298910BC1BE}"/>
              </a:ext>
            </a:extLst>
          </p:cNvPr>
          <p:cNvSpPr/>
          <p:nvPr/>
        </p:nvSpPr>
        <p:spPr>
          <a:xfrm>
            <a:off x="433601" y="3210746"/>
            <a:ext cx="1045029" cy="455991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IRL</a:t>
            </a:r>
            <a:endParaRPr lang="ru-RU" dirty="0"/>
          </a:p>
        </p:txBody>
      </p:sp>
      <p:sp>
        <p:nvSpPr>
          <p:cNvPr id="7" name="Стрелка: пятиугольник 7">
            <a:extLst>
              <a:ext uri="{FF2B5EF4-FFF2-40B4-BE49-F238E27FC236}">
                <a16:creationId xmlns:a16="http://schemas.microsoft.com/office/drawing/2014/main" id="{817BD779-B50F-A7E7-1F80-D93ADCCBECC1}"/>
              </a:ext>
            </a:extLst>
          </p:cNvPr>
          <p:cNvSpPr/>
          <p:nvPr/>
        </p:nvSpPr>
        <p:spPr>
          <a:xfrm>
            <a:off x="433600" y="4189890"/>
            <a:ext cx="1045029" cy="455991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CRL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37059" y="1741555"/>
            <a:ext cx="98937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latin typeface="Calibri" panose="020F0502020204030204" pitchFamily="34" charset="0"/>
              </a:rPr>
              <a:t>Выбор: </a:t>
            </a:r>
            <a:r>
              <a:rPr lang="sq-AL" sz="1200" dirty="0">
                <a:solidFill>
                  <a:srgbClr val="000000"/>
                </a:solidFill>
                <a:latin typeface="Calibri" panose="020F0502020204030204" pitchFamily="34" charset="0"/>
              </a:rPr>
              <a:t>MVP</a:t>
            </a:r>
            <a:endParaRPr lang="ru-RU" sz="1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37061" y="2686969"/>
            <a:ext cx="120267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latin typeface="Calibri" panose="020F0502020204030204" pitchFamily="34" charset="0"/>
              </a:rPr>
              <a:t>Выбор: Первые продажи</a:t>
            </a:r>
            <a:endParaRPr lang="ru-RU" sz="1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37057" y="3666737"/>
            <a:ext cx="150554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latin typeface="Calibri" panose="020F0502020204030204" pitchFamily="34" charset="0"/>
              </a:rPr>
              <a:t>Выбор: </a:t>
            </a:r>
            <a:r>
              <a:rPr lang="sq-AL" sz="1200" dirty="0">
                <a:solidFill>
                  <a:srgbClr val="000000"/>
                </a:solidFill>
                <a:latin typeface="Calibri" panose="020F0502020204030204" pitchFamily="34" charset="0"/>
              </a:rPr>
              <a:t>Seed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/</a:t>
            </a:r>
            <a:r>
              <a:rPr lang="ru-RU" sz="1200" dirty="0">
                <a:solidFill>
                  <a:srgbClr val="000000"/>
                </a:solidFill>
                <a:latin typeface="Calibri" panose="020F0502020204030204" pitchFamily="34" charset="0"/>
              </a:rPr>
              <a:t>Гранты</a:t>
            </a:r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337057" y="4679611"/>
            <a:ext cx="93647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latin typeface="Calibri" panose="020F0502020204030204" pitchFamily="34" charset="0"/>
              </a:rPr>
              <a:t>Выбор: </a:t>
            </a:r>
            <a:r>
              <a:rPr lang="sq-AL" sz="1200" dirty="0">
                <a:solidFill>
                  <a:srgbClr val="000000"/>
                </a:solidFill>
                <a:latin typeface="Calibri" panose="020F0502020204030204" pitchFamily="34" charset="0"/>
              </a:rPr>
              <a:t>B2B</a:t>
            </a:r>
            <a:endParaRPr lang="ru-RU" sz="1200" dirty="0"/>
          </a:p>
        </p:txBody>
      </p:sp>
      <p:sp>
        <p:nvSpPr>
          <p:cNvPr id="14" name="Стрелка: пятиугольник 7">
            <a:extLst>
              <a:ext uri="{FF2B5EF4-FFF2-40B4-BE49-F238E27FC236}">
                <a16:creationId xmlns:a16="http://schemas.microsoft.com/office/drawing/2014/main" id="{817BD779-B50F-A7E7-1F80-D93ADCCBECC1}"/>
              </a:ext>
            </a:extLst>
          </p:cNvPr>
          <p:cNvSpPr/>
          <p:nvPr/>
        </p:nvSpPr>
        <p:spPr>
          <a:xfrm>
            <a:off x="433600" y="5236494"/>
            <a:ext cx="1045029" cy="455991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Вызов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37056" y="5695370"/>
            <a:ext cx="11415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rgbClr val="000000"/>
                </a:solidFill>
                <a:latin typeface="Calibri" panose="020F0502020204030204" pitchFamily="34" charset="0"/>
              </a:rPr>
              <a:t>Выбор: Регуляторные ограничения</a:t>
            </a:r>
            <a:endParaRPr lang="ru-RU" sz="12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832590" y="1239387"/>
            <a:ext cx="9795037" cy="2308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 fontAlgn="ctr"/>
            <a:r>
              <a:rPr lang="ru-RU" sz="900" dirty="0">
                <a:solidFill>
                  <a:srgbClr val="000000"/>
                </a:solidFill>
                <a:latin typeface="Calibri" panose="020F0502020204030204" pitchFamily="34" charset="0"/>
              </a:rPr>
              <a:t>Контроль за развитием MVP, отслеживание достижений, анализ результатов и планы для дальнейшего роста</a:t>
            </a:r>
            <a:endParaRPr lang="ru-RU" sz="90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832590" y="1618871"/>
            <a:ext cx="1565438" cy="5078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 fontAlgn="ctr"/>
            <a:r>
              <a:rPr lang="ru-RU" sz="900" dirty="0">
                <a:solidFill>
                  <a:srgbClr val="000000"/>
                </a:solidFill>
                <a:latin typeface="Calibri" panose="020F0502020204030204" pitchFamily="34" charset="0"/>
              </a:rPr>
              <a:t>Привлечение экспертов для анализа результатов тестирования </a:t>
            </a: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</a:rPr>
              <a:t>MVP</a:t>
            </a:r>
            <a:endParaRPr lang="ru-RU" sz="9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6787452" y="1543385"/>
            <a:ext cx="1565438" cy="2308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 fontAlgn="ctr"/>
            <a:r>
              <a:rPr lang="ru-RU" sz="900" dirty="0">
                <a:solidFill>
                  <a:srgbClr val="000000"/>
                </a:solidFill>
                <a:latin typeface="Calibri" panose="020F0502020204030204" pitchFamily="34" charset="0"/>
              </a:rPr>
              <a:t>Пилот технологии в регионе</a:t>
            </a:r>
            <a:endParaRPr lang="ru-RU" sz="9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836809" y="2264690"/>
            <a:ext cx="2249621" cy="5078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 fontAlgn="ctr"/>
            <a:r>
              <a:rPr lang="ru-RU" sz="900" dirty="0">
                <a:solidFill>
                  <a:srgbClr val="000000"/>
                </a:solidFill>
                <a:latin typeface="Calibri" panose="020F0502020204030204" pitchFamily="34" charset="0"/>
              </a:rPr>
              <a:t>Трекинг: Оценка роста продаж, анализ данных о клиентах, планирование мероприятий для улучшения</a:t>
            </a:r>
          </a:p>
        </p:txBody>
      </p:sp>
      <p:cxnSp>
        <p:nvCxnSpPr>
          <p:cNvPr id="20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17" idx="3"/>
          </p:cNvCxnSpPr>
          <p:nvPr/>
        </p:nvCxnSpPr>
        <p:spPr>
          <a:xfrm>
            <a:off x="3398028" y="1872787"/>
            <a:ext cx="247773" cy="436309"/>
          </a:xfrm>
          <a:prstGeom prst="bentConnector2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19" idx="3"/>
            <a:endCxn id="26" idx="1"/>
          </p:cNvCxnSpPr>
          <p:nvPr/>
        </p:nvCxnSpPr>
        <p:spPr>
          <a:xfrm flipV="1">
            <a:off x="4086430" y="2128725"/>
            <a:ext cx="471070" cy="389881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Прямоугольник 25"/>
          <p:cNvSpPr/>
          <p:nvPr/>
        </p:nvSpPr>
        <p:spPr>
          <a:xfrm>
            <a:off x="4557500" y="1736310"/>
            <a:ext cx="1565438" cy="7848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 fontAlgn="ctr"/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</a:rPr>
              <a:t>RP </a:t>
            </a:r>
            <a:r>
              <a:rPr lang="ru-RU" sz="900" dirty="0">
                <a:solidFill>
                  <a:srgbClr val="000000"/>
                </a:solidFill>
                <a:latin typeface="Calibri" panose="020F0502020204030204" pitchFamily="34" charset="0"/>
              </a:rPr>
              <a:t>для привлечения внимания к технологии надежности компании за счет первых продаж. </a:t>
            </a:r>
            <a:br>
              <a:rPr lang="ru-RU" sz="900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ru-RU" sz="900" dirty="0">
                <a:solidFill>
                  <a:srgbClr val="000000"/>
                </a:solidFill>
                <a:latin typeface="Calibri" panose="020F0502020204030204" pitchFamily="34" charset="0"/>
              </a:rPr>
              <a:t>Каналы: СМИ, мероприятия</a:t>
            </a:r>
            <a:endParaRPr lang="ru-RU" sz="900" dirty="0"/>
          </a:p>
        </p:txBody>
      </p:sp>
      <p:sp>
        <p:nvSpPr>
          <p:cNvPr id="31" name="Прямоугольник 30"/>
          <p:cNvSpPr/>
          <p:nvPr/>
        </p:nvSpPr>
        <p:spPr>
          <a:xfrm>
            <a:off x="4007136" y="3312420"/>
            <a:ext cx="1977615" cy="5078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 fontAlgn="ctr"/>
            <a:r>
              <a:rPr lang="ru-RU" sz="900" dirty="0">
                <a:solidFill>
                  <a:srgbClr val="000000"/>
                </a:solidFill>
                <a:latin typeface="Calibri" panose="020F0502020204030204" pitchFamily="34" charset="0"/>
              </a:rPr>
              <a:t>Разработка инвестиционной стратегии роста, поиск инвесторов для расширения бизнеса</a:t>
            </a:r>
          </a:p>
        </p:txBody>
      </p:sp>
      <p:cxnSp>
        <p:nvCxnSpPr>
          <p:cNvPr id="32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19" idx="2"/>
            <a:endCxn id="31" idx="0"/>
          </p:cNvCxnSpPr>
          <p:nvPr/>
        </p:nvCxnSpPr>
        <p:spPr>
          <a:xfrm rot="16200000" flipH="1">
            <a:off x="3708833" y="2025308"/>
            <a:ext cx="539899" cy="2034324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/>
          <p:cNvSpPr/>
          <p:nvPr/>
        </p:nvSpPr>
        <p:spPr>
          <a:xfrm>
            <a:off x="8373125" y="3379638"/>
            <a:ext cx="1977615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 fontAlgn="ctr"/>
            <a:r>
              <a:rPr lang="ru-RU" sz="900" dirty="0">
                <a:solidFill>
                  <a:srgbClr val="000000"/>
                </a:solidFill>
                <a:latin typeface="Calibri" panose="020F0502020204030204" pitchFamily="34" charset="0"/>
              </a:rPr>
              <a:t>Привлечение венчурных инвестиций, дружественных Фондов</a:t>
            </a:r>
          </a:p>
        </p:txBody>
      </p:sp>
      <p:cxnSp>
        <p:nvCxnSpPr>
          <p:cNvPr id="37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26" idx="3"/>
            <a:endCxn id="18" idx="1"/>
          </p:cNvCxnSpPr>
          <p:nvPr/>
        </p:nvCxnSpPr>
        <p:spPr>
          <a:xfrm flipV="1">
            <a:off x="6122938" y="1658801"/>
            <a:ext cx="664514" cy="469924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>
          <a:xfrm>
            <a:off x="9565912" y="2171510"/>
            <a:ext cx="1565438" cy="5078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 fontAlgn="ctr"/>
            <a:r>
              <a:rPr lang="ru-RU" sz="900" dirty="0">
                <a:solidFill>
                  <a:srgbClr val="000000"/>
                </a:solidFill>
                <a:latin typeface="Calibri" panose="020F0502020204030204" pitchFamily="34" charset="0"/>
              </a:rPr>
              <a:t>Привлечение партнера, помощь в проведении сделки</a:t>
            </a:r>
            <a:endParaRPr lang="ru-RU" sz="900" dirty="0"/>
          </a:p>
        </p:txBody>
      </p:sp>
      <p:cxnSp>
        <p:nvCxnSpPr>
          <p:cNvPr id="41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31" idx="3"/>
            <a:endCxn id="71" idx="1"/>
          </p:cNvCxnSpPr>
          <p:nvPr/>
        </p:nvCxnSpPr>
        <p:spPr>
          <a:xfrm flipV="1">
            <a:off x="5984751" y="3566335"/>
            <a:ext cx="826679" cy="1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18" idx="3"/>
            <a:endCxn id="40" idx="1"/>
          </p:cNvCxnSpPr>
          <p:nvPr/>
        </p:nvCxnSpPr>
        <p:spPr>
          <a:xfrm>
            <a:off x="8352890" y="1658801"/>
            <a:ext cx="1213022" cy="766625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>
            <a:off x="4288830" y="4267799"/>
            <a:ext cx="1966864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 fontAlgn="ctr"/>
            <a:r>
              <a:rPr lang="ru-RU" sz="900" dirty="0">
                <a:solidFill>
                  <a:srgbClr val="000000"/>
                </a:solidFill>
                <a:latin typeface="Calibri" panose="020F0502020204030204" pitchFamily="34" charset="0"/>
              </a:rPr>
              <a:t>оптимизация инвестиционной стратегии под </a:t>
            </a:r>
            <a:r>
              <a:rPr lang="en-US" sz="900" dirty="0">
                <a:solidFill>
                  <a:srgbClr val="000000"/>
                </a:solidFill>
                <a:latin typeface="Calibri" panose="020F0502020204030204" pitchFamily="34" charset="0"/>
              </a:rPr>
              <a:t>B2B </a:t>
            </a:r>
            <a:r>
              <a:rPr lang="ru-RU" sz="900" dirty="0">
                <a:solidFill>
                  <a:srgbClr val="000000"/>
                </a:solidFill>
                <a:latin typeface="Calibri" panose="020F0502020204030204" pitchFamily="34" charset="0"/>
              </a:rPr>
              <a:t>сектор</a:t>
            </a:r>
          </a:p>
        </p:txBody>
      </p:sp>
      <p:cxnSp>
        <p:nvCxnSpPr>
          <p:cNvPr id="49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31" idx="2"/>
            <a:endCxn id="48" idx="0"/>
          </p:cNvCxnSpPr>
          <p:nvPr/>
        </p:nvCxnSpPr>
        <p:spPr>
          <a:xfrm rot="16200000" flipH="1">
            <a:off x="4910329" y="3905866"/>
            <a:ext cx="447548" cy="276318"/>
          </a:xfrm>
          <a:prstGeom prst="bentConnector3">
            <a:avLst>
              <a:gd name="adj1" fmla="val 50000"/>
            </a:avLst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53" name="Прямоугольник 52"/>
          <p:cNvSpPr/>
          <p:nvPr/>
        </p:nvSpPr>
        <p:spPr>
          <a:xfrm>
            <a:off x="8383689" y="4197419"/>
            <a:ext cx="1956485" cy="5078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 fontAlgn="ctr"/>
            <a:r>
              <a:rPr lang="ru-RU" sz="900" dirty="0">
                <a:solidFill>
                  <a:srgbClr val="000000"/>
                </a:solidFill>
                <a:latin typeface="Calibri" panose="020F0502020204030204" pitchFamily="34" charset="0"/>
              </a:rPr>
              <a:t>Продвижение и налаживание деловых связей в рамках Архипелага</a:t>
            </a:r>
          </a:p>
        </p:txBody>
      </p:sp>
      <p:cxnSp>
        <p:nvCxnSpPr>
          <p:cNvPr id="54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48" idx="3"/>
            <a:endCxn id="53" idx="1"/>
          </p:cNvCxnSpPr>
          <p:nvPr/>
        </p:nvCxnSpPr>
        <p:spPr>
          <a:xfrm flipV="1">
            <a:off x="6255694" y="4451335"/>
            <a:ext cx="2127995" cy="1130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Прямоугольник 58"/>
          <p:cNvSpPr/>
          <p:nvPr/>
        </p:nvSpPr>
        <p:spPr>
          <a:xfrm>
            <a:off x="4219739" y="5384779"/>
            <a:ext cx="4536764" cy="2308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 fontAlgn="ctr"/>
            <a:r>
              <a:rPr lang="ru-RU" sz="900" dirty="0">
                <a:solidFill>
                  <a:srgbClr val="000000"/>
                </a:solidFill>
                <a:latin typeface="Calibri" panose="020F0502020204030204" pitchFamily="34" charset="0"/>
              </a:rPr>
              <a:t>Работа с государством, поддержка в части соответствия стандартам и нормам</a:t>
            </a:r>
          </a:p>
        </p:txBody>
      </p:sp>
      <p:cxnSp>
        <p:nvCxnSpPr>
          <p:cNvPr id="60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100" idx="3"/>
            <a:endCxn id="31" idx="1"/>
          </p:cNvCxnSpPr>
          <p:nvPr/>
        </p:nvCxnSpPr>
        <p:spPr>
          <a:xfrm flipV="1">
            <a:off x="3398028" y="3566336"/>
            <a:ext cx="609108" cy="1701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Прямоугольник 70"/>
          <p:cNvSpPr/>
          <p:nvPr/>
        </p:nvSpPr>
        <p:spPr>
          <a:xfrm>
            <a:off x="6811430" y="3312419"/>
            <a:ext cx="1103115" cy="5078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 fontAlgn="ctr"/>
            <a:r>
              <a:rPr lang="ru-RU" sz="900" dirty="0">
                <a:solidFill>
                  <a:srgbClr val="000000"/>
                </a:solidFill>
                <a:latin typeface="Calibri" panose="020F0502020204030204" pitchFamily="34" charset="0"/>
              </a:rPr>
              <a:t>Помощь в получении гранта ФСИ</a:t>
            </a:r>
          </a:p>
        </p:txBody>
      </p:sp>
      <p:cxnSp>
        <p:nvCxnSpPr>
          <p:cNvPr id="79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71" idx="3"/>
            <a:endCxn id="36" idx="1"/>
          </p:cNvCxnSpPr>
          <p:nvPr/>
        </p:nvCxnSpPr>
        <p:spPr>
          <a:xfrm flipV="1">
            <a:off x="7914545" y="3564304"/>
            <a:ext cx="458580" cy="2031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Прямоугольник 87"/>
          <p:cNvSpPr/>
          <p:nvPr/>
        </p:nvSpPr>
        <p:spPr>
          <a:xfrm>
            <a:off x="6787452" y="1870375"/>
            <a:ext cx="1565438" cy="5078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 fontAlgn="ctr"/>
            <a:r>
              <a:rPr lang="ru-RU" sz="900" dirty="0">
                <a:solidFill>
                  <a:srgbClr val="000000"/>
                </a:solidFill>
                <a:latin typeface="Calibri" panose="020F0502020204030204" pitchFamily="34" charset="0"/>
              </a:rPr>
              <a:t>Помощь в доработке технологии (экспертиза, НПЦ, ЦК ….)</a:t>
            </a:r>
            <a:endParaRPr lang="ru-RU" sz="900" dirty="0"/>
          </a:p>
        </p:txBody>
      </p:sp>
      <p:cxnSp>
        <p:nvCxnSpPr>
          <p:cNvPr id="90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88" idx="3"/>
            <a:endCxn id="40" idx="1"/>
          </p:cNvCxnSpPr>
          <p:nvPr/>
        </p:nvCxnSpPr>
        <p:spPr>
          <a:xfrm>
            <a:off x="8352890" y="2124291"/>
            <a:ext cx="1213022" cy="301135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26" idx="3"/>
            <a:endCxn id="88" idx="1"/>
          </p:cNvCxnSpPr>
          <p:nvPr/>
        </p:nvCxnSpPr>
        <p:spPr>
          <a:xfrm flipV="1">
            <a:off x="6122938" y="2124291"/>
            <a:ext cx="664514" cy="4434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Прямоугольник 99"/>
          <p:cNvSpPr/>
          <p:nvPr/>
        </p:nvSpPr>
        <p:spPr>
          <a:xfrm>
            <a:off x="1836809" y="3373933"/>
            <a:ext cx="1561219" cy="3882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ctr"/>
            <a:endParaRPr lang="ru-RU" sz="9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06" name="Прямоугольник 105"/>
          <p:cNvSpPr/>
          <p:nvPr/>
        </p:nvSpPr>
        <p:spPr>
          <a:xfrm>
            <a:off x="1839618" y="4245689"/>
            <a:ext cx="1577061" cy="4155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ctr"/>
            <a:endParaRPr lang="ru-RU" sz="9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09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106" idx="3"/>
            <a:endCxn id="48" idx="1"/>
          </p:cNvCxnSpPr>
          <p:nvPr/>
        </p:nvCxnSpPr>
        <p:spPr>
          <a:xfrm flipV="1">
            <a:off x="3416679" y="4452465"/>
            <a:ext cx="872151" cy="982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Прямоугольник 117"/>
          <p:cNvSpPr/>
          <p:nvPr/>
        </p:nvSpPr>
        <p:spPr>
          <a:xfrm>
            <a:off x="6791671" y="2518244"/>
            <a:ext cx="1561219" cy="3882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ctr"/>
            <a:endParaRPr lang="ru-RU" sz="9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22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26" idx="3"/>
            <a:endCxn id="118" idx="1"/>
          </p:cNvCxnSpPr>
          <p:nvPr/>
        </p:nvCxnSpPr>
        <p:spPr>
          <a:xfrm>
            <a:off x="6122938" y="2128725"/>
            <a:ext cx="668733" cy="58362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Прямоугольник 124"/>
          <p:cNvSpPr/>
          <p:nvPr/>
        </p:nvSpPr>
        <p:spPr>
          <a:xfrm>
            <a:off x="9559564" y="2753271"/>
            <a:ext cx="1561219" cy="3882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ctr"/>
            <a:endParaRPr lang="ru-RU" sz="9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26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118" idx="3"/>
            <a:endCxn id="125" idx="1"/>
          </p:cNvCxnSpPr>
          <p:nvPr/>
        </p:nvCxnSpPr>
        <p:spPr>
          <a:xfrm>
            <a:off x="8352890" y="2712348"/>
            <a:ext cx="1206674" cy="235027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Прямоугольник 137"/>
          <p:cNvSpPr/>
          <p:nvPr/>
        </p:nvSpPr>
        <p:spPr>
          <a:xfrm>
            <a:off x="1839618" y="5293419"/>
            <a:ext cx="1577061" cy="41551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ctr"/>
            <a:endParaRPr lang="ru-RU" sz="9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39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138" idx="3"/>
            <a:endCxn id="59" idx="1"/>
          </p:cNvCxnSpPr>
          <p:nvPr/>
        </p:nvCxnSpPr>
        <p:spPr>
          <a:xfrm flipV="1">
            <a:off x="3416679" y="5500195"/>
            <a:ext cx="803060" cy="982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Прямоугольник 142"/>
          <p:cNvSpPr/>
          <p:nvPr/>
        </p:nvSpPr>
        <p:spPr>
          <a:xfrm>
            <a:off x="10776326" y="4019156"/>
            <a:ext cx="1332484" cy="25391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ctr"/>
            <a:endParaRPr lang="ru-RU" sz="9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45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36" idx="3"/>
            <a:endCxn id="143" idx="1"/>
          </p:cNvCxnSpPr>
          <p:nvPr/>
        </p:nvCxnSpPr>
        <p:spPr>
          <a:xfrm>
            <a:off x="10350740" y="3564304"/>
            <a:ext cx="425586" cy="581810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53" idx="3"/>
            <a:endCxn id="143" idx="1"/>
          </p:cNvCxnSpPr>
          <p:nvPr/>
        </p:nvCxnSpPr>
        <p:spPr>
          <a:xfrm flipV="1">
            <a:off x="10340174" y="4146114"/>
            <a:ext cx="436152" cy="305221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" name="Прямоугольник 178"/>
          <p:cNvSpPr/>
          <p:nvPr/>
        </p:nvSpPr>
        <p:spPr>
          <a:xfrm>
            <a:off x="4219739" y="5765734"/>
            <a:ext cx="2353529" cy="2308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pPr algn="ctr" fontAlgn="ctr"/>
            <a:r>
              <a:rPr lang="ru-RU" sz="900" dirty="0">
                <a:solidFill>
                  <a:srgbClr val="000000"/>
                </a:solidFill>
                <a:latin typeface="Calibri" panose="020F0502020204030204" pitchFamily="34" charset="0"/>
              </a:rPr>
              <a:t>Внедрение практик для уменьшения рисков</a:t>
            </a:r>
          </a:p>
        </p:txBody>
      </p:sp>
      <p:cxnSp>
        <p:nvCxnSpPr>
          <p:cNvPr id="180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138" idx="3"/>
            <a:endCxn id="179" idx="1"/>
          </p:cNvCxnSpPr>
          <p:nvPr/>
        </p:nvCxnSpPr>
        <p:spPr>
          <a:xfrm>
            <a:off x="3416679" y="5501177"/>
            <a:ext cx="803060" cy="37997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Прямая соединительная линия 183"/>
          <p:cNvCxnSpPr/>
          <p:nvPr/>
        </p:nvCxnSpPr>
        <p:spPr>
          <a:xfrm flipV="1">
            <a:off x="1832590" y="967062"/>
            <a:ext cx="10276220" cy="2589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Прямоугольник 187"/>
          <p:cNvSpPr/>
          <p:nvPr/>
        </p:nvSpPr>
        <p:spPr>
          <a:xfrm>
            <a:off x="9559563" y="5344833"/>
            <a:ext cx="1444573" cy="3029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>
            <a:spAutoFit/>
          </a:bodyPr>
          <a:lstStyle/>
          <a:p>
            <a:pPr algn="ctr" fontAlgn="ctr"/>
            <a:endParaRPr lang="ru-RU" sz="9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89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59" idx="3"/>
            <a:endCxn id="188" idx="1"/>
          </p:cNvCxnSpPr>
          <p:nvPr/>
        </p:nvCxnSpPr>
        <p:spPr>
          <a:xfrm flipV="1">
            <a:off x="8756503" y="5496312"/>
            <a:ext cx="803060" cy="3883"/>
          </a:xfrm>
          <a:prstGeom prst="bentConnector3">
            <a:avLst>
              <a:gd name="adj1" fmla="val 50000"/>
            </a:avLst>
          </a:prstGeom>
          <a:ln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8" name="Овал 197"/>
          <p:cNvSpPr/>
          <p:nvPr/>
        </p:nvSpPr>
        <p:spPr>
          <a:xfrm>
            <a:off x="1979682" y="891803"/>
            <a:ext cx="181985" cy="17761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9" name="Овал 198"/>
          <p:cNvSpPr/>
          <p:nvPr/>
        </p:nvSpPr>
        <p:spPr>
          <a:xfrm>
            <a:off x="4813958" y="891803"/>
            <a:ext cx="181985" cy="17761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0" name="Овал 199"/>
          <p:cNvSpPr/>
          <p:nvPr/>
        </p:nvSpPr>
        <p:spPr>
          <a:xfrm>
            <a:off x="7732560" y="897794"/>
            <a:ext cx="181985" cy="17761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1" name="Овал 200"/>
          <p:cNvSpPr/>
          <p:nvPr/>
        </p:nvSpPr>
        <p:spPr>
          <a:xfrm>
            <a:off x="10168840" y="871338"/>
            <a:ext cx="181985" cy="17761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2" name="Прямоугольник 201"/>
          <p:cNvSpPr/>
          <p:nvPr/>
        </p:nvSpPr>
        <p:spPr>
          <a:xfrm>
            <a:off x="1979682" y="702672"/>
            <a:ext cx="79714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100" dirty="0">
                <a:solidFill>
                  <a:srgbClr val="000000"/>
                </a:solidFill>
                <a:latin typeface="Calibri" panose="020F0502020204030204" pitchFamily="34" charset="0"/>
              </a:rPr>
              <a:t>Январь</a:t>
            </a:r>
            <a:endParaRPr lang="ru-RU" sz="1100" dirty="0"/>
          </a:p>
        </p:txBody>
      </p:sp>
      <p:sp>
        <p:nvSpPr>
          <p:cNvPr id="203" name="Прямоугольник 202"/>
          <p:cNvSpPr/>
          <p:nvPr/>
        </p:nvSpPr>
        <p:spPr>
          <a:xfrm>
            <a:off x="4856121" y="711686"/>
            <a:ext cx="79714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100" dirty="0">
                <a:solidFill>
                  <a:srgbClr val="000000"/>
                </a:solidFill>
                <a:latin typeface="Calibri" panose="020F0502020204030204" pitchFamily="34" charset="0"/>
              </a:rPr>
              <a:t>Апрель</a:t>
            </a:r>
            <a:endParaRPr lang="ru-RU" sz="1100" dirty="0"/>
          </a:p>
        </p:txBody>
      </p:sp>
      <p:sp>
        <p:nvSpPr>
          <p:cNvPr id="204" name="Прямоугольник 203"/>
          <p:cNvSpPr/>
          <p:nvPr/>
        </p:nvSpPr>
        <p:spPr>
          <a:xfrm>
            <a:off x="7745264" y="707928"/>
            <a:ext cx="79714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100" dirty="0">
                <a:solidFill>
                  <a:srgbClr val="000000"/>
                </a:solidFill>
                <a:latin typeface="Calibri" panose="020F0502020204030204" pitchFamily="34" charset="0"/>
              </a:rPr>
              <a:t>Июль</a:t>
            </a:r>
            <a:endParaRPr lang="ru-RU" sz="1100" dirty="0"/>
          </a:p>
        </p:txBody>
      </p:sp>
      <p:sp>
        <p:nvSpPr>
          <p:cNvPr id="205" name="Прямоугольник 204"/>
          <p:cNvSpPr/>
          <p:nvPr/>
        </p:nvSpPr>
        <p:spPr>
          <a:xfrm>
            <a:off x="10289152" y="717178"/>
            <a:ext cx="79714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ctr"/>
            <a:r>
              <a:rPr lang="ru-RU" sz="1100" dirty="0">
                <a:solidFill>
                  <a:srgbClr val="000000"/>
                </a:solidFill>
                <a:latin typeface="Calibri" panose="020F0502020204030204" pitchFamily="34" charset="0"/>
              </a:rPr>
              <a:t>Октябрь</a:t>
            </a:r>
            <a:endParaRPr lang="ru-RU" sz="1100" dirty="0"/>
          </a:p>
        </p:txBody>
      </p:sp>
    </p:spTree>
    <p:extLst>
      <p:ext uri="{BB962C8B-B14F-4D97-AF65-F5344CB8AC3E}">
        <p14:creationId xmlns:p14="http://schemas.microsoft.com/office/powerpoint/2010/main" val="17410160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242E86-BEA6-C0D1-2627-7BD7BAD59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956" y="27233"/>
            <a:ext cx="8914644" cy="662780"/>
          </a:xfrm>
        </p:spPr>
        <p:txBody>
          <a:bodyPr/>
          <a:lstStyle/>
          <a:p>
            <a:r>
              <a:rPr lang="ru-RU" dirty="0"/>
              <a:t>Алгоритм работы с матрицей мер поддержки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A408B0C-F473-7E91-66AB-C1A48169B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21A7A-091E-484F-9A91-FEF6E22852A7}" type="slidenum">
              <a:rPr lang="ru-RU" smtClean="0"/>
              <a:t>9</a:t>
            </a:fld>
            <a:endParaRPr lang="ru-RU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6FED74E-454F-471F-7D3A-B2826BA95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165521"/>
              </p:ext>
            </p:extLst>
          </p:nvPr>
        </p:nvGraphicFramePr>
        <p:xfrm>
          <a:off x="388255" y="2221895"/>
          <a:ext cx="5707745" cy="4130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3574">
                  <a:extLst>
                    <a:ext uri="{9D8B030D-6E8A-4147-A177-3AD203B41FA5}">
                      <a16:colId xmlns:a16="http://schemas.microsoft.com/office/drawing/2014/main" val="359405664"/>
                    </a:ext>
                  </a:extLst>
                </a:gridCol>
                <a:gridCol w="696685">
                  <a:extLst>
                    <a:ext uri="{9D8B030D-6E8A-4147-A177-3AD203B41FA5}">
                      <a16:colId xmlns:a16="http://schemas.microsoft.com/office/drawing/2014/main" val="1820025285"/>
                    </a:ext>
                  </a:extLst>
                </a:gridCol>
                <a:gridCol w="849086">
                  <a:extLst>
                    <a:ext uri="{9D8B030D-6E8A-4147-A177-3AD203B41FA5}">
                      <a16:colId xmlns:a16="http://schemas.microsoft.com/office/drawing/2014/main" val="1041609747"/>
                    </a:ext>
                  </a:extLst>
                </a:gridCol>
                <a:gridCol w="947057">
                  <a:extLst>
                    <a:ext uri="{9D8B030D-6E8A-4147-A177-3AD203B41FA5}">
                      <a16:colId xmlns:a16="http://schemas.microsoft.com/office/drawing/2014/main" val="2023094313"/>
                    </a:ext>
                  </a:extLst>
                </a:gridCol>
                <a:gridCol w="816429">
                  <a:extLst>
                    <a:ext uri="{9D8B030D-6E8A-4147-A177-3AD203B41FA5}">
                      <a16:colId xmlns:a16="http://schemas.microsoft.com/office/drawing/2014/main" val="2327495146"/>
                    </a:ext>
                  </a:extLst>
                </a:gridCol>
                <a:gridCol w="674914">
                  <a:extLst>
                    <a:ext uri="{9D8B030D-6E8A-4147-A177-3AD203B41FA5}">
                      <a16:colId xmlns:a16="http://schemas.microsoft.com/office/drawing/2014/main" val="576161320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Статус проекта</a:t>
                      </a:r>
                    </a:p>
                  </a:txBody>
                  <a:tcPr anchor="b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Меры поддержки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06945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266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Критерий 1</a:t>
                      </a:r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0196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908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184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099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Критерий 2</a:t>
                      </a:r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04423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0200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0730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9414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Критерий </a:t>
                      </a:r>
                      <a:r>
                        <a:rPr lang="en-US" sz="1200" b="1" dirty="0"/>
                        <a:t>N</a:t>
                      </a:r>
                      <a:endParaRPr lang="ru-RU" sz="1200" b="1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43025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758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24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686605"/>
                  </a:ext>
                </a:extLst>
              </a:tr>
            </a:tbl>
          </a:graphicData>
        </a:graphic>
      </p:graphicFrame>
      <p:sp>
        <p:nvSpPr>
          <p:cNvPr id="5" name="Стрелка: пятиугольник 4">
            <a:extLst>
              <a:ext uri="{FF2B5EF4-FFF2-40B4-BE49-F238E27FC236}">
                <a16:creationId xmlns:a16="http://schemas.microsoft.com/office/drawing/2014/main" id="{1C3F536D-9C13-6FAC-71E4-C2579AE8E603}"/>
              </a:ext>
            </a:extLst>
          </p:cNvPr>
          <p:cNvSpPr/>
          <p:nvPr/>
        </p:nvSpPr>
        <p:spPr>
          <a:xfrm>
            <a:off x="6858000" y="2221895"/>
            <a:ext cx="1045029" cy="455991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TRL</a:t>
            </a:r>
            <a:endParaRPr lang="ru-RU" dirty="0"/>
          </a:p>
        </p:txBody>
      </p:sp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B307EC8B-940A-0FE3-2915-9A36A375CAFF}"/>
              </a:ext>
            </a:extLst>
          </p:cNvPr>
          <p:cNvSpPr/>
          <p:nvPr/>
        </p:nvSpPr>
        <p:spPr>
          <a:xfrm>
            <a:off x="6858000" y="3349091"/>
            <a:ext cx="1045029" cy="455991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MRL</a:t>
            </a:r>
            <a:endParaRPr lang="ru-RU" dirty="0"/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294569C4-1521-66E8-F112-D298910BC1BE}"/>
              </a:ext>
            </a:extLst>
          </p:cNvPr>
          <p:cNvSpPr/>
          <p:nvPr/>
        </p:nvSpPr>
        <p:spPr>
          <a:xfrm>
            <a:off x="6858000" y="4476287"/>
            <a:ext cx="1045029" cy="455991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CRL</a:t>
            </a:r>
            <a:endParaRPr lang="ru-RU" dirty="0"/>
          </a:p>
        </p:txBody>
      </p:sp>
      <p:sp>
        <p:nvSpPr>
          <p:cNvPr id="8" name="Стрелка: пятиугольник 7">
            <a:extLst>
              <a:ext uri="{FF2B5EF4-FFF2-40B4-BE49-F238E27FC236}">
                <a16:creationId xmlns:a16="http://schemas.microsoft.com/office/drawing/2014/main" id="{817BD779-B50F-A7E7-1F80-D93ADCCBECC1}"/>
              </a:ext>
            </a:extLst>
          </p:cNvPr>
          <p:cNvSpPr/>
          <p:nvPr/>
        </p:nvSpPr>
        <p:spPr>
          <a:xfrm>
            <a:off x="6857999" y="5603483"/>
            <a:ext cx="1045029" cy="455991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IRL</a:t>
            </a:r>
            <a:endParaRPr lang="ru-RU" dirty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3E5FF36B-1767-4F36-6341-09DA230604E7}"/>
              </a:ext>
            </a:extLst>
          </p:cNvPr>
          <p:cNvCxnSpPr/>
          <p:nvPr/>
        </p:nvCxnSpPr>
        <p:spPr>
          <a:xfrm>
            <a:off x="6857999" y="6277188"/>
            <a:ext cx="5027397" cy="0"/>
          </a:xfrm>
          <a:prstGeom prst="line">
            <a:avLst/>
          </a:prstGeom>
          <a:ln w="28575">
            <a:solidFill>
              <a:schemeClr val="accent6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3F53A8F-A3E2-84E1-7531-C98982450110}"/>
              </a:ext>
            </a:extLst>
          </p:cNvPr>
          <p:cNvCxnSpPr>
            <a:cxnSpLocks/>
          </p:cNvCxnSpPr>
          <p:nvPr/>
        </p:nvCxnSpPr>
        <p:spPr>
          <a:xfrm>
            <a:off x="8534400" y="2122715"/>
            <a:ext cx="0" cy="45284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21E2947-87B0-10B6-ADEE-FC9C0F1D1C96}"/>
              </a:ext>
            </a:extLst>
          </p:cNvPr>
          <p:cNvCxnSpPr>
            <a:cxnSpLocks/>
          </p:cNvCxnSpPr>
          <p:nvPr/>
        </p:nvCxnSpPr>
        <p:spPr>
          <a:xfrm>
            <a:off x="9371697" y="2122715"/>
            <a:ext cx="0" cy="45284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F136377-2FCA-0C3E-8CAC-B5F824AFA11A}"/>
              </a:ext>
            </a:extLst>
          </p:cNvPr>
          <p:cNvCxnSpPr>
            <a:cxnSpLocks/>
          </p:cNvCxnSpPr>
          <p:nvPr/>
        </p:nvCxnSpPr>
        <p:spPr>
          <a:xfrm>
            <a:off x="10155468" y="2122715"/>
            <a:ext cx="0" cy="45284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DDA0D800-D755-F584-396D-29C048CB82A5}"/>
              </a:ext>
            </a:extLst>
          </p:cNvPr>
          <p:cNvCxnSpPr>
            <a:cxnSpLocks/>
          </p:cNvCxnSpPr>
          <p:nvPr/>
        </p:nvCxnSpPr>
        <p:spPr>
          <a:xfrm>
            <a:off x="10982782" y="2122715"/>
            <a:ext cx="0" cy="45284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D4253A6-E358-5380-B9AD-500D122D946A}"/>
              </a:ext>
            </a:extLst>
          </p:cNvPr>
          <p:cNvSpPr txBox="1"/>
          <p:nvPr/>
        </p:nvSpPr>
        <p:spPr>
          <a:xfrm>
            <a:off x="366485" y="1720335"/>
            <a:ext cx="5707745" cy="380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+mj-lt"/>
              </a:rPr>
              <a:t>Матрица мер поддержки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4B1553-71E9-F770-C3D1-E6C46B80A0E4}"/>
              </a:ext>
            </a:extLst>
          </p:cNvPr>
          <p:cNvSpPr txBox="1"/>
          <p:nvPr/>
        </p:nvSpPr>
        <p:spPr>
          <a:xfrm>
            <a:off x="6857999" y="1731221"/>
            <a:ext cx="5170711" cy="380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+mj-lt"/>
              </a:rPr>
              <a:t>Дорожная карта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7ED0AF-19EB-FD3C-DBAA-9536E0313AB0}"/>
              </a:ext>
            </a:extLst>
          </p:cNvPr>
          <p:cNvSpPr txBox="1"/>
          <p:nvPr/>
        </p:nvSpPr>
        <p:spPr>
          <a:xfrm>
            <a:off x="366485" y="961091"/>
            <a:ext cx="1151891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itchFamily="2" charset="0"/>
              </a:rPr>
              <a:t>Шаг 1. Стартап определяет свой статус по одному или нескольким критериям </a:t>
            </a:r>
            <a:endParaRPr lang="ru-RU" sz="11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" pitchFamily="2" charset="0"/>
            </a:endParaRPr>
          </a:p>
        </p:txBody>
      </p:sp>
      <p:pic>
        <p:nvPicPr>
          <p:cNvPr id="27" name="Рисунок 26" descr="Маркеры-галочки">
            <a:extLst>
              <a:ext uri="{FF2B5EF4-FFF2-40B4-BE49-F238E27FC236}">
                <a16:creationId xmlns:a16="http://schemas.microsoft.com/office/drawing/2014/main" id="{32C20DDD-B0EF-96F9-4CBD-9EB6B2A3254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4885" y="3429000"/>
            <a:ext cx="337458" cy="337458"/>
          </a:xfrm>
          <a:prstGeom prst="rect">
            <a:avLst/>
          </a:prstGeom>
        </p:spPr>
      </p:pic>
      <p:pic>
        <p:nvPicPr>
          <p:cNvPr id="28" name="Рисунок 27" descr="Маркеры-галочки">
            <a:extLst>
              <a:ext uri="{FF2B5EF4-FFF2-40B4-BE49-F238E27FC236}">
                <a16:creationId xmlns:a16="http://schemas.microsoft.com/office/drawing/2014/main" id="{83B23B0D-EF5F-E5E0-5EFB-954281F803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4885" y="4763549"/>
            <a:ext cx="337458" cy="337458"/>
          </a:xfrm>
          <a:prstGeom prst="rect">
            <a:avLst/>
          </a:prstGeom>
        </p:spPr>
      </p:pic>
      <p:pic>
        <p:nvPicPr>
          <p:cNvPr id="29" name="Рисунок 28" descr="Маркеры-галочки">
            <a:extLst>
              <a:ext uri="{FF2B5EF4-FFF2-40B4-BE49-F238E27FC236}">
                <a16:creationId xmlns:a16="http://schemas.microsoft.com/office/drawing/2014/main" id="{78A82962-D508-0CBD-BFD0-1F334D05AB0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4885" y="5389013"/>
            <a:ext cx="337458" cy="33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762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242E86-BEA6-C0D1-2627-7BD7BAD59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956" y="27233"/>
            <a:ext cx="8914644" cy="662780"/>
          </a:xfrm>
        </p:spPr>
        <p:txBody>
          <a:bodyPr/>
          <a:lstStyle/>
          <a:p>
            <a:r>
              <a:rPr lang="ru-RU" dirty="0"/>
              <a:t>Алгоритм работы с матрицей мер поддержки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A408B0C-F473-7E91-66AB-C1A48169B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21A7A-091E-484F-9A91-FEF6E22852A7}" type="slidenum">
              <a:rPr lang="ru-RU" smtClean="0"/>
              <a:t>10</a:t>
            </a:fld>
            <a:endParaRPr lang="ru-RU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6FED74E-454F-471F-7D3A-B2826BA95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902328"/>
              </p:ext>
            </p:extLst>
          </p:nvPr>
        </p:nvGraphicFramePr>
        <p:xfrm>
          <a:off x="388255" y="2221895"/>
          <a:ext cx="5707745" cy="4130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3574">
                  <a:extLst>
                    <a:ext uri="{9D8B030D-6E8A-4147-A177-3AD203B41FA5}">
                      <a16:colId xmlns:a16="http://schemas.microsoft.com/office/drawing/2014/main" val="359405664"/>
                    </a:ext>
                  </a:extLst>
                </a:gridCol>
                <a:gridCol w="696685">
                  <a:extLst>
                    <a:ext uri="{9D8B030D-6E8A-4147-A177-3AD203B41FA5}">
                      <a16:colId xmlns:a16="http://schemas.microsoft.com/office/drawing/2014/main" val="1820025285"/>
                    </a:ext>
                  </a:extLst>
                </a:gridCol>
                <a:gridCol w="849086">
                  <a:extLst>
                    <a:ext uri="{9D8B030D-6E8A-4147-A177-3AD203B41FA5}">
                      <a16:colId xmlns:a16="http://schemas.microsoft.com/office/drawing/2014/main" val="1041609747"/>
                    </a:ext>
                  </a:extLst>
                </a:gridCol>
                <a:gridCol w="947057">
                  <a:extLst>
                    <a:ext uri="{9D8B030D-6E8A-4147-A177-3AD203B41FA5}">
                      <a16:colId xmlns:a16="http://schemas.microsoft.com/office/drawing/2014/main" val="2023094313"/>
                    </a:ext>
                  </a:extLst>
                </a:gridCol>
                <a:gridCol w="816429">
                  <a:extLst>
                    <a:ext uri="{9D8B030D-6E8A-4147-A177-3AD203B41FA5}">
                      <a16:colId xmlns:a16="http://schemas.microsoft.com/office/drawing/2014/main" val="2327495146"/>
                    </a:ext>
                  </a:extLst>
                </a:gridCol>
                <a:gridCol w="674914">
                  <a:extLst>
                    <a:ext uri="{9D8B030D-6E8A-4147-A177-3AD203B41FA5}">
                      <a16:colId xmlns:a16="http://schemas.microsoft.com/office/drawing/2014/main" val="576161320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Статус проекта</a:t>
                      </a:r>
                    </a:p>
                  </a:txBody>
                  <a:tcPr anchor="b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Меры поддержки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06945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266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Критерий 1</a:t>
                      </a:r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0196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908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184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099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Критерий 2</a:t>
                      </a:r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04423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0200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0730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9414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Критерий </a:t>
                      </a:r>
                      <a:r>
                        <a:rPr lang="en-US" sz="1200" b="1" dirty="0"/>
                        <a:t>N</a:t>
                      </a:r>
                      <a:endParaRPr lang="ru-RU" sz="1200" b="1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43025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758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24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686605"/>
                  </a:ext>
                </a:extLst>
              </a:tr>
            </a:tbl>
          </a:graphicData>
        </a:graphic>
      </p:graphicFrame>
      <p:sp>
        <p:nvSpPr>
          <p:cNvPr id="5" name="Стрелка: пятиугольник 4">
            <a:extLst>
              <a:ext uri="{FF2B5EF4-FFF2-40B4-BE49-F238E27FC236}">
                <a16:creationId xmlns:a16="http://schemas.microsoft.com/office/drawing/2014/main" id="{1C3F536D-9C13-6FAC-71E4-C2579AE8E603}"/>
              </a:ext>
            </a:extLst>
          </p:cNvPr>
          <p:cNvSpPr/>
          <p:nvPr/>
        </p:nvSpPr>
        <p:spPr>
          <a:xfrm>
            <a:off x="6858000" y="2221895"/>
            <a:ext cx="1045029" cy="455991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TRL</a:t>
            </a:r>
            <a:endParaRPr lang="ru-RU" dirty="0"/>
          </a:p>
        </p:txBody>
      </p:sp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B307EC8B-940A-0FE3-2915-9A36A375CAFF}"/>
              </a:ext>
            </a:extLst>
          </p:cNvPr>
          <p:cNvSpPr/>
          <p:nvPr/>
        </p:nvSpPr>
        <p:spPr>
          <a:xfrm>
            <a:off x="6858000" y="3349091"/>
            <a:ext cx="1045029" cy="455991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MRL</a:t>
            </a:r>
            <a:endParaRPr lang="ru-RU" dirty="0"/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294569C4-1521-66E8-F112-D298910BC1BE}"/>
              </a:ext>
            </a:extLst>
          </p:cNvPr>
          <p:cNvSpPr/>
          <p:nvPr/>
        </p:nvSpPr>
        <p:spPr>
          <a:xfrm>
            <a:off x="6858000" y="4476287"/>
            <a:ext cx="1045029" cy="455991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CRL</a:t>
            </a:r>
            <a:endParaRPr lang="ru-RU" dirty="0"/>
          </a:p>
        </p:txBody>
      </p:sp>
      <p:sp>
        <p:nvSpPr>
          <p:cNvPr id="8" name="Стрелка: пятиугольник 7">
            <a:extLst>
              <a:ext uri="{FF2B5EF4-FFF2-40B4-BE49-F238E27FC236}">
                <a16:creationId xmlns:a16="http://schemas.microsoft.com/office/drawing/2014/main" id="{817BD779-B50F-A7E7-1F80-D93ADCCBECC1}"/>
              </a:ext>
            </a:extLst>
          </p:cNvPr>
          <p:cNvSpPr/>
          <p:nvPr/>
        </p:nvSpPr>
        <p:spPr>
          <a:xfrm>
            <a:off x="6857999" y="5603483"/>
            <a:ext cx="1045029" cy="455991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IRL</a:t>
            </a:r>
            <a:endParaRPr lang="ru-RU" dirty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3E5FF36B-1767-4F36-6341-09DA230604E7}"/>
              </a:ext>
            </a:extLst>
          </p:cNvPr>
          <p:cNvCxnSpPr/>
          <p:nvPr/>
        </p:nvCxnSpPr>
        <p:spPr>
          <a:xfrm>
            <a:off x="6857999" y="6277188"/>
            <a:ext cx="5027397" cy="0"/>
          </a:xfrm>
          <a:prstGeom prst="line">
            <a:avLst/>
          </a:prstGeom>
          <a:ln w="28575">
            <a:solidFill>
              <a:schemeClr val="accent6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3F53A8F-A3E2-84E1-7531-C98982450110}"/>
              </a:ext>
            </a:extLst>
          </p:cNvPr>
          <p:cNvCxnSpPr>
            <a:cxnSpLocks/>
          </p:cNvCxnSpPr>
          <p:nvPr/>
        </p:nvCxnSpPr>
        <p:spPr>
          <a:xfrm>
            <a:off x="8534400" y="2122715"/>
            <a:ext cx="0" cy="45284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21E2947-87B0-10B6-ADEE-FC9C0F1D1C96}"/>
              </a:ext>
            </a:extLst>
          </p:cNvPr>
          <p:cNvCxnSpPr>
            <a:cxnSpLocks/>
          </p:cNvCxnSpPr>
          <p:nvPr/>
        </p:nvCxnSpPr>
        <p:spPr>
          <a:xfrm>
            <a:off x="9371697" y="2122715"/>
            <a:ext cx="0" cy="45284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F136377-2FCA-0C3E-8CAC-B5F824AFA11A}"/>
              </a:ext>
            </a:extLst>
          </p:cNvPr>
          <p:cNvCxnSpPr>
            <a:cxnSpLocks/>
          </p:cNvCxnSpPr>
          <p:nvPr/>
        </p:nvCxnSpPr>
        <p:spPr>
          <a:xfrm>
            <a:off x="10155468" y="2122715"/>
            <a:ext cx="0" cy="45284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DDA0D800-D755-F584-396D-29C048CB82A5}"/>
              </a:ext>
            </a:extLst>
          </p:cNvPr>
          <p:cNvCxnSpPr>
            <a:cxnSpLocks/>
          </p:cNvCxnSpPr>
          <p:nvPr/>
        </p:nvCxnSpPr>
        <p:spPr>
          <a:xfrm>
            <a:off x="10982782" y="2122715"/>
            <a:ext cx="0" cy="45284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D4253A6-E358-5380-B9AD-500D122D946A}"/>
              </a:ext>
            </a:extLst>
          </p:cNvPr>
          <p:cNvSpPr txBox="1"/>
          <p:nvPr/>
        </p:nvSpPr>
        <p:spPr>
          <a:xfrm>
            <a:off x="366485" y="1720335"/>
            <a:ext cx="5707745" cy="380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+mj-lt"/>
              </a:rPr>
              <a:t>Матрица мер поддержки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4B1553-71E9-F770-C3D1-E6C46B80A0E4}"/>
              </a:ext>
            </a:extLst>
          </p:cNvPr>
          <p:cNvSpPr txBox="1"/>
          <p:nvPr/>
        </p:nvSpPr>
        <p:spPr>
          <a:xfrm>
            <a:off x="6857999" y="1731221"/>
            <a:ext cx="5170711" cy="380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+mj-lt"/>
              </a:rPr>
              <a:t>Дорожная карта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7ED0AF-19EB-FD3C-DBAA-9536E0313AB0}"/>
              </a:ext>
            </a:extLst>
          </p:cNvPr>
          <p:cNvSpPr txBox="1"/>
          <p:nvPr/>
        </p:nvSpPr>
        <p:spPr>
          <a:xfrm>
            <a:off x="366485" y="961091"/>
            <a:ext cx="115189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itchFamily="2" charset="0"/>
              </a:rPr>
              <a:t>Шаг </a:t>
            </a:r>
            <a:r>
              <a:rPr lang="en-U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itchFamily="2" charset="0"/>
              </a:rPr>
              <a:t>2</a:t>
            </a:r>
            <a:r>
              <a:rPr lang="ru-RU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itchFamily="2" charset="0"/>
              </a:rPr>
              <a:t>. Стартап определяет приоритетные меры поддержки в соответствии со своим текущим статусом (уровнем готовности)</a:t>
            </a:r>
            <a:endParaRPr lang="ru-RU" sz="11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" pitchFamily="2" charset="0"/>
            </a:endParaRPr>
          </a:p>
        </p:txBody>
      </p:sp>
      <p:pic>
        <p:nvPicPr>
          <p:cNvPr id="9" name="Рисунок 8" descr="Маркеры-галочки">
            <a:extLst>
              <a:ext uri="{FF2B5EF4-FFF2-40B4-BE49-F238E27FC236}">
                <a16:creationId xmlns:a16="http://schemas.microsoft.com/office/drawing/2014/main" id="{89DCA782-4C79-60E2-E54D-A3ABD5CD6F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051628" y="3448884"/>
            <a:ext cx="337458" cy="337458"/>
          </a:xfrm>
          <a:prstGeom prst="rect">
            <a:avLst/>
          </a:prstGeom>
        </p:spPr>
      </p:pic>
      <p:pic>
        <p:nvPicPr>
          <p:cNvPr id="11" name="Рисунок 10" descr="Маркеры-галочки">
            <a:extLst>
              <a:ext uri="{FF2B5EF4-FFF2-40B4-BE49-F238E27FC236}">
                <a16:creationId xmlns:a16="http://schemas.microsoft.com/office/drawing/2014/main" id="{82F156B8-D41E-D4CD-DBE6-0C0867DCDA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87798" y="3448884"/>
            <a:ext cx="337458" cy="337458"/>
          </a:xfrm>
          <a:prstGeom prst="rect">
            <a:avLst/>
          </a:prstGeom>
        </p:spPr>
      </p:pic>
      <p:pic>
        <p:nvPicPr>
          <p:cNvPr id="16" name="Рисунок 15" descr="Маркеры-галочки">
            <a:extLst>
              <a:ext uri="{FF2B5EF4-FFF2-40B4-BE49-F238E27FC236}">
                <a16:creationId xmlns:a16="http://schemas.microsoft.com/office/drawing/2014/main" id="{7A40644B-5F2A-6747-55F4-96D7768D13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11486" y="4796207"/>
            <a:ext cx="337458" cy="337458"/>
          </a:xfrm>
          <a:prstGeom prst="rect">
            <a:avLst/>
          </a:prstGeom>
        </p:spPr>
      </p:pic>
      <p:pic>
        <p:nvPicPr>
          <p:cNvPr id="17" name="Рисунок 16" descr="Маркеры-галочки">
            <a:extLst>
              <a:ext uri="{FF2B5EF4-FFF2-40B4-BE49-F238E27FC236}">
                <a16:creationId xmlns:a16="http://schemas.microsoft.com/office/drawing/2014/main" id="{81DAAC8C-4EC0-8D9F-0668-D82B8BE8081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73285" y="5389013"/>
            <a:ext cx="337458" cy="337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55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242E86-BEA6-C0D1-2627-7BD7BAD59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956" y="27233"/>
            <a:ext cx="8914644" cy="662780"/>
          </a:xfrm>
        </p:spPr>
        <p:txBody>
          <a:bodyPr/>
          <a:lstStyle/>
          <a:p>
            <a:r>
              <a:rPr lang="ru-RU" dirty="0"/>
              <a:t>Алгоритм работы с матрицей мер поддержки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A408B0C-F473-7E91-66AB-C1A48169B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21A7A-091E-484F-9A91-FEF6E22852A7}" type="slidenum">
              <a:rPr lang="ru-RU" smtClean="0"/>
              <a:t>11</a:t>
            </a:fld>
            <a:endParaRPr lang="ru-RU"/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C6FED74E-454F-471F-7D3A-B2826BA95D57}"/>
              </a:ext>
            </a:extLst>
          </p:cNvPr>
          <p:cNvGraphicFramePr>
            <a:graphicFrameLocks noGrp="1"/>
          </p:cNvGraphicFramePr>
          <p:nvPr/>
        </p:nvGraphicFramePr>
        <p:xfrm>
          <a:off x="388255" y="2221895"/>
          <a:ext cx="5707745" cy="41300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23574">
                  <a:extLst>
                    <a:ext uri="{9D8B030D-6E8A-4147-A177-3AD203B41FA5}">
                      <a16:colId xmlns:a16="http://schemas.microsoft.com/office/drawing/2014/main" val="359405664"/>
                    </a:ext>
                  </a:extLst>
                </a:gridCol>
                <a:gridCol w="696685">
                  <a:extLst>
                    <a:ext uri="{9D8B030D-6E8A-4147-A177-3AD203B41FA5}">
                      <a16:colId xmlns:a16="http://schemas.microsoft.com/office/drawing/2014/main" val="1820025285"/>
                    </a:ext>
                  </a:extLst>
                </a:gridCol>
                <a:gridCol w="849086">
                  <a:extLst>
                    <a:ext uri="{9D8B030D-6E8A-4147-A177-3AD203B41FA5}">
                      <a16:colId xmlns:a16="http://schemas.microsoft.com/office/drawing/2014/main" val="1041609747"/>
                    </a:ext>
                  </a:extLst>
                </a:gridCol>
                <a:gridCol w="947057">
                  <a:extLst>
                    <a:ext uri="{9D8B030D-6E8A-4147-A177-3AD203B41FA5}">
                      <a16:colId xmlns:a16="http://schemas.microsoft.com/office/drawing/2014/main" val="2023094313"/>
                    </a:ext>
                  </a:extLst>
                </a:gridCol>
                <a:gridCol w="816429">
                  <a:extLst>
                    <a:ext uri="{9D8B030D-6E8A-4147-A177-3AD203B41FA5}">
                      <a16:colId xmlns:a16="http://schemas.microsoft.com/office/drawing/2014/main" val="2327495146"/>
                    </a:ext>
                  </a:extLst>
                </a:gridCol>
                <a:gridCol w="674914">
                  <a:extLst>
                    <a:ext uri="{9D8B030D-6E8A-4147-A177-3AD203B41FA5}">
                      <a16:colId xmlns:a16="http://schemas.microsoft.com/office/drawing/2014/main" val="576161320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Статус проекта</a:t>
                      </a:r>
                    </a:p>
                  </a:txBody>
                  <a:tcPr anchor="b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Меры поддержки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06945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…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N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2664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Критерий 1</a:t>
                      </a:r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b="1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0196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908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184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0992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Критерий 2</a:t>
                      </a:r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04423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0200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0730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39414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/>
                        <a:t>Критерий </a:t>
                      </a:r>
                      <a:r>
                        <a:rPr lang="en-US" sz="1200" b="1" dirty="0"/>
                        <a:t>N</a:t>
                      </a:r>
                      <a:endParaRPr lang="ru-RU" sz="1200" b="1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chemeClr val="accent6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43025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1</a:t>
                      </a: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7586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24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686605"/>
                  </a:ext>
                </a:extLst>
              </a:tr>
            </a:tbl>
          </a:graphicData>
        </a:graphic>
      </p:graphicFrame>
      <p:sp>
        <p:nvSpPr>
          <p:cNvPr id="5" name="Стрелка: пятиугольник 4">
            <a:extLst>
              <a:ext uri="{FF2B5EF4-FFF2-40B4-BE49-F238E27FC236}">
                <a16:creationId xmlns:a16="http://schemas.microsoft.com/office/drawing/2014/main" id="{1C3F536D-9C13-6FAC-71E4-C2579AE8E603}"/>
              </a:ext>
            </a:extLst>
          </p:cNvPr>
          <p:cNvSpPr/>
          <p:nvPr/>
        </p:nvSpPr>
        <p:spPr>
          <a:xfrm>
            <a:off x="6858000" y="2221895"/>
            <a:ext cx="1045029" cy="455991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TRL</a:t>
            </a:r>
            <a:endParaRPr lang="ru-RU" dirty="0"/>
          </a:p>
        </p:txBody>
      </p:sp>
      <p:sp>
        <p:nvSpPr>
          <p:cNvPr id="6" name="Стрелка: пятиугольник 5">
            <a:extLst>
              <a:ext uri="{FF2B5EF4-FFF2-40B4-BE49-F238E27FC236}">
                <a16:creationId xmlns:a16="http://schemas.microsoft.com/office/drawing/2014/main" id="{B307EC8B-940A-0FE3-2915-9A36A375CAFF}"/>
              </a:ext>
            </a:extLst>
          </p:cNvPr>
          <p:cNvSpPr/>
          <p:nvPr/>
        </p:nvSpPr>
        <p:spPr>
          <a:xfrm>
            <a:off x="6858000" y="3349091"/>
            <a:ext cx="1045029" cy="455991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MRL</a:t>
            </a:r>
            <a:endParaRPr lang="ru-RU" dirty="0"/>
          </a:p>
        </p:txBody>
      </p:sp>
      <p:sp>
        <p:nvSpPr>
          <p:cNvPr id="7" name="Стрелка: пятиугольник 6">
            <a:extLst>
              <a:ext uri="{FF2B5EF4-FFF2-40B4-BE49-F238E27FC236}">
                <a16:creationId xmlns:a16="http://schemas.microsoft.com/office/drawing/2014/main" id="{294569C4-1521-66E8-F112-D298910BC1BE}"/>
              </a:ext>
            </a:extLst>
          </p:cNvPr>
          <p:cNvSpPr/>
          <p:nvPr/>
        </p:nvSpPr>
        <p:spPr>
          <a:xfrm>
            <a:off x="6858000" y="4476287"/>
            <a:ext cx="1045029" cy="455991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CRL</a:t>
            </a:r>
            <a:endParaRPr lang="ru-RU" dirty="0"/>
          </a:p>
        </p:txBody>
      </p:sp>
      <p:sp>
        <p:nvSpPr>
          <p:cNvPr id="8" name="Стрелка: пятиугольник 7">
            <a:extLst>
              <a:ext uri="{FF2B5EF4-FFF2-40B4-BE49-F238E27FC236}">
                <a16:creationId xmlns:a16="http://schemas.microsoft.com/office/drawing/2014/main" id="{817BD779-B50F-A7E7-1F80-D93ADCCBECC1}"/>
              </a:ext>
            </a:extLst>
          </p:cNvPr>
          <p:cNvSpPr/>
          <p:nvPr/>
        </p:nvSpPr>
        <p:spPr>
          <a:xfrm>
            <a:off x="6857999" y="5603483"/>
            <a:ext cx="1045029" cy="455991"/>
          </a:xfrm>
          <a:prstGeom prst="homePlat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IRL</a:t>
            </a:r>
            <a:endParaRPr lang="ru-RU" dirty="0"/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3E5FF36B-1767-4F36-6341-09DA230604E7}"/>
              </a:ext>
            </a:extLst>
          </p:cNvPr>
          <p:cNvCxnSpPr/>
          <p:nvPr/>
        </p:nvCxnSpPr>
        <p:spPr>
          <a:xfrm>
            <a:off x="6857999" y="6277188"/>
            <a:ext cx="5027397" cy="0"/>
          </a:xfrm>
          <a:prstGeom prst="line">
            <a:avLst/>
          </a:prstGeom>
          <a:ln w="28575">
            <a:solidFill>
              <a:schemeClr val="accent6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A3F53A8F-A3E2-84E1-7531-C98982450110}"/>
              </a:ext>
            </a:extLst>
          </p:cNvPr>
          <p:cNvCxnSpPr>
            <a:cxnSpLocks/>
          </p:cNvCxnSpPr>
          <p:nvPr/>
        </p:nvCxnSpPr>
        <p:spPr>
          <a:xfrm>
            <a:off x="8534400" y="2122715"/>
            <a:ext cx="0" cy="45284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A21E2947-87B0-10B6-ADEE-FC9C0F1D1C96}"/>
              </a:ext>
            </a:extLst>
          </p:cNvPr>
          <p:cNvCxnSpPr>
            <a:cxnSpLocks/>
          </p:cNvCxnSpPr>
          <p:nvPr/>
        </p:nvCxnSpPr>
        <p:spPr>
          <a:xfrm>
            <a:off x="9371697" y="2122715"/>
            <a:ext cx="0" cy="45284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3F136377-2FCA-0C3E-8CAC-B5F824AFA11A}"/>
              </a:ext>
            </a:extLst>
          </p:cNvPr>
          <p:cNvCxnSpPr>
            <a:cxnSpLocks/>
          </p:cNvCxnSpPr>
          <p:nvPr/>
        </p:nvCxnSpPr>
        <p:spPr>
          <a:xfrm>
            <a:off x="10155468" y="2122715"/>
            <a:ext cx="0" cy="45284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DDA0D800-D755-F584-396D-29C048CB82A5}"/>
              </a:ext>
            </a:extLst>
          </p:cNvPr>
          <p:cNvCxnSpPr>
            <a:cxnSpLocks/>
          </p:cNvCxnSpPr>
          <p:nvPr/>
        </p:nvCxnSpPr>
        <p:spPr>
          <a:xfrm>
            <a:off x="10982782" y="2122715"/>
            <a:ext cx="0" cy="452845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D4253A6-E358-5380-B9AD-500D122D946A}"/>
              </a:ext>
            </a:extLst>
          </p:cNvPr>
          <p:cNvSpPr txBox="1"/>
          <p:nvPr/>
        </p:nvSpPr>
        <p:spPr>
          <a:xfrm>
            <a:off x="366485" y="1720335"/>
            <a:ext cx="5707745" cy="380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+mj-lt"/>
              </a:rPr>
              <a:t>Матрица мер поддержки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F4B1553-71E9-F770-C3D1-E6C46B80A0E4}"/>
              </a:ext>
            </a:extLst>
          </p:cNvPr>
          <p:cNvSpPr txBox="1"/>
          <p:nvPr/>
        </p:nvSpPr>
        <p:spPr>
          <a:xfrm>
            <a:off x="6857999" y="1731221"/>
            <a:ext cx="5170711" cy="3806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+mj-lt"/>
              </a:rPr>
              <a:t>Дорожная карта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67ED0AF-19EB-FD3C-DBAA-9536E0313AB0}"/>
              </a:ext>
            </a:extLst>
          </p:cNvPr>
          <p:cNvSpPr txBox="1"/>
          <p:nvPr/>
        </p:nvSpPr>
        <p:spPr>
          <a:xfrm>
            <a:off x="366485" y="961091"/>
            <a:ext cx="1151891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itchFamily="2" charset="0"/>
              </a:rPr>
              <a:t>Шаг </a:t>
            </a:r>
            <a:r>
              <a:rPr lang="en-US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itchFamily="2" charset="0"/>
              </a:rPr>
              <a:t>2</a:t>
            </a:r>
            <a:r>
              <a:rPr lang="ru-RU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itchFamily="2" charset="0"/>
              </a:rPr>
              <a:t>. Стартап размещает приоритетные меры поддержки на дорожной карте, определяя приоритеты, последовательность, сроки</a:t>
            </a:r>
            <a:r>
              <a:rPr lang="ru-RU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2" charset="0"/>
              </a:rPr>
              <a:t> и </a:t>
            </a:r>
            <a:r>
              <a:rPr lang="ru-RU" sz="1600" b="0" i="0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" pitchFamily="2" charset="0"/>
              </a:rPr>
              <a:t>показатели результата применения мер поддержки</a:t>
            </a:r>
            <a:endParaRPr lang="ru-RU" sz="1100" b="0" i="0" u="none" strike="noStrike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Helvetica" pitchFamily="2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D7B5932-E69B-3778-5D70-3D22C2D9985F}"/>
              </a:ext>
            </a:extLst>
          </p:cNvPr>
          <p:cNvSpPr/>
          <p:nvPr/>
        </p:nvSpPr>
        <p:spPr>
          <a:xfrm>
            <a:off x="8506283" y="2310931"/>
            <a:ext cx="838200" cy="278111"/>
          </a:xfrm>
          <a:prstGeom prst="rect">
            <a:avLst/>
          </a:prstGeom>
          <a:solidFill>
            <a:srgbClr val="CCFF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9D12219-65E0-63DB-90EE-8868EEB39F0D}"/>
              </a:ext>
            </a:extLst>
          </p:cNvPr>
          <p:cNvSpPr/>
          <p:nvPr/>
        </p:nvSpPr>
        <p:spPr>
          <a:xfrm>
            <a:off x="10208091" y="2666296"/>
            <a:ext cx="838200" cy="278111"/>
          </a:xfrm>
          <a:prstGeom prst="rect">
            <a:avLst/>
          </a:prstGeom>
          <a:solidFill>
            <a:srgbClr val="CCFF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3A2D80B-FE5B-53A8-E899-7C4D74606846}"/>
              </a:ext>
            </a:extLst>
          </p:cNvPr>
          <p:cNvSpPr/>
          <p:nvPr/>
        </p:nvSpPr>
        <p:spPr>
          <a:xfrm>
            <a:off x="11014989" y="5721863"/>
            <a:ext cx="838200" cy="278111"/>
          </a:xfrm>
          <a:prstGeom prst="rect">
            <a:avLst/>
          </a:prstGeom>
          <a:solidFill>
            <a:srgbClr val="CCFF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54C1767-ADFA-A0DD-7407-6F8360C7FD8C}"/>
              </a:ext>
            </a:extLst>
          </p:cNvPr>
          <p:cNvSpPr/>
          <p:nvPr/>
        </p:nvSpPr>
        <p:spPr>
          <a:xfrm>
            <a:off x="9360811" y="3557141"/>
            <a:ext cx="838200" cy="278111"/>
          </a:xfrm>
          <a:prstGeom prst="rect">
            <a:avLst/>
          </a:prstGeom>
          <a:solidFill>
            <a:srgbClr val="CCFF66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11ED098F-5AFD-79DC-5D72-96974D2C5B97}"/>
              </a:ext>
            </a:extLst>
          </p:cNvPr>
          <p:cNvCxnSpPr/>
          <p:nvPr/>
        </p:nvCxnSpPr>
        <p:spPr>
          <a:xfrm flipV="1">
            <a:off x="4822371" y="2589042"/>
            <a:ext cx="3450772" cy="1107154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599F3BEE-8792-577C-C2FA-20BD80C9D874}"/>
              </a:ext>
            </a:extLst>
          </p:cNvPr>
          <p:cNvCxnSpPr>
            <a:cxnSpLocks/>
          </p:cNvCxnSpPr>
          <p:nvPr/>
        </p:nvCxnSpPr>
        <p:spPr>
          <a:xfrm flipV="1">
            <a:off x="5448751" y="3910225"/>
            <a:ext cx="3804104" cy="983045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1202DD5A-7F9B-BE60-6B64-CA4255E5E2F9}"/>
              </a:ext>
            </a:extLst>
          </p:cNvPr>
          <p:cNvCxnSpPr>
            <a:cxnSpLocks/>
          </p:cNvCxnSpPr>
          <p:nvPr/>
        </p:nvCxnSpPr>
        <p:spPr>
          <a:xfrm>
            <a:off x="4775655" y="5622449"/>
            <a:ext cx="6012088" cy="230352"/>
          </a:xfrm>
          <a:prstGeom prst="straightConnector1">
            <a:avLst/>
          </a:prstGeom>
          <a:ln w="28575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Соединитель: уступ 33">
            <a:extLst>
              <a:ext uri="{FF2B5EF4-FFF2-40B4-BE49-F238E27FC236}">
                <a16:creationId xmlns:a16="http://schemas.microsoft.com/office/drawing/2014/main" id="{747EBCD0-2753-5991-EC07-15221DE088D8}"/>
              </a:ext>
            </a:extLst>
          </p:cNvPr>
          <p:cNvCxnSpPr>
            <a:cxnSpLocks/>
            <a:stCxn id="20" idx="2"/>
            <a:endCxn id="23" idx="1"/>
          </p:cNvCxnSpPr>
          <p:nvPr/>
        </p:nvCxnSpPr>
        <p:spPr>
          <a:xfrm rot="16200000" flipH="1">
            <a:off x="8589520" y="2924905"/>
            <a:ext cx="1107155" cy="435428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оединитель: уступ 37">
            <a:extLst>
              <a:ext uri="{FF2B5EF4-FFF2-40B4-BE49-F238E27FC236}">
                <a16:creationId xmlns:a16="http://schemas.microsoft.com/office/drawing/2014/main" id="{E8B234A8-5F79-42FC-BAF7-F97194362E1B}"/>
              </a:ext>
            </a:extLst>
          </p:cNvPr>
          <p:cNvCxnSpPr>
            <a:cxnSpLocks/>
            <a:stCxn id="23" idx="0"/>
            <a:endCxn id="21" idx="1"/>
          </p:cNvCxnSpPr>
          <p:nvPr/>
        </p:nvCxnSpPr>
        <p:spPr>
          <a:xfrm rot="5400000" flipH="1" flipV="1">
            <a:off x="9618107" y="2967157"/>
            <a:ext cx="751789" cy="428180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Соединитель: уступ 40">
            <a:extLst>
              <a:ext uri="{FF2B5EF4-FFF2-40B4-BE49-F238E27FC236}">
                <a16:creationId xmlns:a16="http://schemas.microsoft.com/office/drawing/2014/main" id="{E57F6B8F-2DF3-4732-53AF-ADABE1E6BAB3}"/>
              </a:ext>
            </a:extLst>
          </p:cNvPr>
          <p:cNvCxnSpPr>
            <a:cxnSpLocks/>
            <a:stCxn id="21" idx="2"/>
            <a:endCxn id="22" idx="0"/>
          </p:cNvCxnSpPr>
          <p:nvPr/>
        </p:nvCxnSpPr>
        <p:spPr>
          <a:xfrm rot="16200000" flipH="1">
            <a:off x="9641912" y="3929686"/>
            <a:ext cx="2777456" cy="80689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06464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43"/>
          <p:cNvSpPr/>
          <p:nvPr/>
        </p:nvSpPr>
        <p:spPr>
          <a:xfrm>
            <a:off x="0" y="6045190"/>
            <a:ext cx="12192000" cy="812810"/>
          </a:xfrm>
          <a:prstGeom prst="rect">
            <a:avLst/>
          </a:prstGeom>
          <a:gradFill>
            <a:gsLst>
              <a:gs pos="0">
                <a:schemeClr val="bg1"/>
              </a:gs>
              <a:gs pos="74000">
                <a:srgbClr val="F0F5FA"/>
              </a:gs>
            </a:gsLst>
            <a:lin ang="5400000" scaled="1"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2185FB"/>
                </a:solidFill>
              </a:rPr>
              <a:t>SAVE THE DATE</a:t>
            </a:r>
            <a:r>
              <a:rPr lang="ru-RU" b="1" dirty="0">
                <a:solidFill>
                  <a:srgbClr val="2185FB"/>
                </a:solidFill>
              </a:rPr>
              <a:t>: </a:t>
            </a:r>
            <a:r>
              <a:rPr lang="ru-RU" sz="1400" dirty="0"/>
              <a:t>очная презентация </a:t>
            </a:r>
            <a:r>
              <a:rPr lang="en-US" sz="1400" dirty="0"/>
              <a:t>RADAR </a:t>
            </a:r>
            <a:r>
              <a:rPr lang="ru-RU" sz="1400" dirty="0"/>
              <a:t>и сбор обратной связи</a:t>
            </a:r>
            <a:r>
              <a:rPr lang="en-US" sz="1400" dirty="0"/>
              <a:t> </a:t>
            </a:r>
            <a:r>
              <a:rPr lang="ru-RU" sz="1400" dirty="0"/>
              <a:t>на Архипелаге –  </a:t>
            </a:r>
            <a:r>
              <a:rPr lang="ru-RU" sz="1400" b="1" dirty="0">
                <a:solidFill>
                  <a:srgbClr val="2185FB"/>
                </a:solidFill>
              </a:rPr>
              <a:t>31.07.2023 в 16:15, НГУ, ауд. 1230</a:t>
            </a:r>
            <a:r>
              <a:rPr lang="ru-RU" sz="1400" dirty="0"/>
              <a:t> </a:t>
            </a:r>
            <a:endParaRPr lang="en-US" sz="1400" dirty="0"/>
          </a:p>
          <a:p>
            <a:pPr algn="ctr"/>
            <a:r>
              <a:rPr lang="ru-RU" sz="1400" b="1" dirty="0"/>
              <a:t>РЕГИСТРАЦИЯ </a:t>
            </a:r>
            <a:r>
              <a:rPr lang="ru-RU" sz="1400" b="1" dirty="0">
                <a:solidFill>
                  <a:srgbClr val="2185FB"/>
                </a:solidFill>
                <a:hlinkClick r:id="rId2"/>
              </a:rPr>
              <a:t>ПО ССЫЛКЕ</a:t>
            </a:r>
            <a:r>
              <a:rPr lang="en-US" sz="1400" b="1" dirty="0">
                <a:solidFill>
                  <a:srgbClr val="2185FB"/>
                </a:solidFill>
                <a:hlinkClick r:id="rId2"/>
              </a:rPr>
              <a:t> </a:t>
            </a:r>
            <a:endParaRPr lang="ru-RU" sz="1400" b="1" dirty="0">
              <a:solidFill>
                <a:srgbClr val="2185FB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solidFill>
                  <a:srgbClr val="2185FB"/>
                </a:solidFill>
              </a:rPr>
              <a:t>Постакселерационное</a:t>
            </a:r>
            <a:r>
              <a:rPr lang="ru-RU" dirty="0">
                <a:solidFill>
                  <a:srgbClr val="2185FB"/>
                </a:solidFill>
              </a:rPr>
              <a:t> онлайн-сопровождение</a:t>
            </a:r>
            <a:r>
              <a:rPr lang="en-US" dirty="0">
                <a:solidFill>
                  <a:srgbClr val="2185FB"/>
                </a:solidFill>
              </a:rPr>
              <a:t> </a:t>
            </a:r>
            <a:r>
              <a:rPr lang="ru-RU" dirty="0">
                <a:solidFill>
                  <a:srgbClr val="2185FB"/>
                </a:solidFill>
              </a:rPr>
              <a:t>на </a:t>
            </a:r>
            <a:r>
              <a:rPr lang="en-US" dirty="0">
                <a:solidFill>
                  <a:srgbClr val="2185FB"/>
                </a:solidFill>
              </a:rPr>
              <a:t>RADAR </a:t>
            </a:r>
            <a:r>
              <a:rPr lang="ru-RU" dirty="0">
                <a:solidFill>
                  <a:srgbClr val="2185FB"/>
                </a:solidFill>
              </a:rPr>
              <a:t>и построение </a:t>
            </a:r>
            <a:r>
              <a:rPr lang="ru-RU" dirty="0" err="1">
                <a:solidFill>
                  <a:srgbClr val="2185FB"/>
                </a:solidFill>
              </a:rPr>
              <a:t>инвестмаршрутов</a:t>
            </a:r>
            <a:endParaRPr lang="ru-RU" dirty="0">
              <a:solidFill>
                <a:srgbClr val="2185FB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621A7A-091E-484F-9A91-FEF6E22852A7}" type="slidenum">
              <a:rPr lang="ru-RU" smtClean="0"/>
              <a:t>12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3944230-A2A5-F3B9-3125-582B962704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07" y="1213311"/>
            <a:ext cx="3258987" cy="40011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6372" y="1859429"/>
            <a:ext cx="64190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Helvetica" panose="020B0604020202020204" pitchFamily="34" charset="0"/>
                <a:cs typeface="Helvetica" panose="020B0604020202020204" pitchFamily="34" charset="0"/>
              </a:rPr>
              <a:t>Единая витрина поиска партнеров, инвестиций и мер поддержки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114044" y="3338181"/>
            <a:ext cx="285556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Clr>
                <a:srgbClr val="2185FB"/>
              </a:buClr>
              <a:buSzPct val="200000"/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0C0C0C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прямой запрос контактов</a:t>
            </a:r>
            <a:endParaRPr lang="ru-RU" sz="1200" b="1" dirty="0">
              <a:solidFill>
                <a:srgbClr val="2185FB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Clr>
                <a:srgbClr val="2185FB"/>
              </a:buClr>
              <a:buSzPct val="200000"/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2185F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4 000+ </a:t>
            </a:r>
            <a:r>
              <a:rPr lang="ru-RU" sz="1200" dirty="0">
                <a:solidFill>
                  <a:srgbClr val="0C0C0C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экспертов</a:t>
            </a:r>
          </a:p>
          <a:p>
            <a:pPr marL="285750" lvl="0" indent="-285750">
              <a:lnSpc>
                <a:spcPct val="150000"/>
              </a:lnSpc>
              <a:buClr>
                <a:srgbClr val="2185FB"/>
              </a:buClr>
              <a:buSzPct val="200000"/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0C0C0C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аналитика по рынку</a:t>
            </a:r>
          </a:p>
          <a:p>
            <a:pPr marL="285750" lvl="0" indent="-285750">
              <a:lnSpc>
                <a:spcPct val="150000"/>
              </a:lnSpc>
              <a:buClr>
                <a:srgbClr val="2185FB"/>
              </a:buClr>
              <a:buSzPct val="200000"/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2185F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6000+ </a:t>
            </a:r>
            <a:r>
              <a:rPr lang="ru-RU" sz="1200" dirty="0">
                <a:solidFill>
                  <a:srgbClr val="0C0C0C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компаний</a:t>
            </a:r>
          </a:p>
          <a:p>
            <a:pPr marL="285750" lvl="0" indent="-285750">
              <a:lnSpc>
                <a:spcPct val="150000"/>
              </a:lnSpc>
              <a:buClr>
                <a:srgbClr val="2185FB"/>
              </a:buClr>
              <a:buSzPct val="200000"/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0C0C0C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персональные подборки</a:t>
            </a:r>
          </a:p>
          <a:p>
            <a:pPr marL="285750" lvl="0" indent="-285750">
              <a:lnSpc>
                <a:spcPct val="150000"/>
              </a:lnSpc>
              <a:buClr>
                <a:srgbClr val="2185FB"/>
              </a:buClr>
              <a:buSzPct val="200000"/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2185F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350+ </a:t>
            </a:r>
            <a:r>
              <a:rPr lang="ru-RU" sz="1200" dirty="0">
                <a:solidFill>
                  <a:srgbClr val="0C0C0C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мер поддержки</a:t>
            </a:r>
          </a:p>
          <a:p>
            <a:pPr marL="285750" lvl="0" indent="-285750">
              <a:lnSpc>
                <a:spcPct val="150000"/>
              </a:lnSpc>
              <a:buClr>
                <a:srgbClr val="2185FB"/>
              </a:buClr>
              <a:buSzPct val="200000"/>
              <a:buFont typeface="Wingdings" panose="05000000000000000000" pitchFamily="2" charset="2"/>
              <a:buChar char="ü"/>
            </a:pPr>
            <a:r>
              <a:rPr lang="ru-RU" sz="1200" dirty="0" err="1">
                <a:solidFill>
                  <a:srgbClr val="0C0C0C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инвестмаршруты</a:t>
            </a:r>
            <a:endParaRPr lang="ru-RU" sz="1200" dirty="0">
              <a:solidFill>
                <a:srgbClr val="0C0C0C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285750" lvl="0" indent="-285750">
              <a:lnSpc>
                <a:spcPct val="150000"/>
              </a:lnSpc>
              <a:buClr>
                <a:srgbClr val="2185FB"/>
              </a:buClr>
              <a:buSzPct val="200000"/>
              <a:buFont typeface="Wingdings" panose="05000000000000000000" pitchFamily="2" charset="2"/>
              <a:buChar char="ü"/>
            </a:pPr>
            <a:r>
              <a:rPr lang="ru-RU" sz="1200" b="1" dirty="0">
                <a:solidFill>
                  <a:srgbClr val="2185F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100+ </a:t>
            </a:r>
            <a:r>
              <a:rPr lang="ru-RU" sz="1200" dirty="0">
                <a:solidFill>
                  <a:srgbClr val="0C0C0C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инвесторов и корпораций</a:t>
            </a:r>
          </a:p>
        </p:txBody>
      </p:sp>
      <p:grpSp>
        <p:nvGrpSpPr>
          <p:cNvPr id="38" name="Группа 37"/>
          <p:cNvGrpSpPr/>
          <p:nvPr/>
        </p:nvGrpSpPr>
        <p:grpSpPr>
          <a:xfrm>
            <a:off x="10847483" y="5749598"/>
            <a:ext cx="1244306" cy="1028012"/>
            <a:chOff x="10679618" y="5189036"/>
            <a:chExt cx="1244306" cy="1028012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>
              <a:biLevel thresh="75000"/>
            </a:blip>
            <a:stretch>
              <a:fillRect/>
            </a:stretch>
          </p:blipFill>
          <p:spPr>
            <a:xfrm>
              <a:off x="10901814" y="5189036"/>
              <a:ext cx="799915" cy="799915"/>
            </a:xfrm>
            <a:prstGeom prst="rect">
              <a:avLst/>
            </a:prstGeom>
          </p:spPr>
        </p:pic>
        <p:sp>
          <p:nvSpPr>
            <p:cNvPr id="13" name="Прямоугольник 12"/>
            <p:cNvSpPr/>
            <p:nvPr/>
          </p:nvSpPr>
          <p:spPr>
            <a:xfrm>
              <a:off x="10679618" y="5970827"/>
              <a:ext cx="124430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1000" b="1" dirty="0">
                  <a:solidFill>
                    <a:srgbClr val="2185FB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radar.leader-id.ru</a:t>
              </a:r>
              <a:endParaRPr lang="ru-RU" sz="1000" b="1" dirty="0">
                <a:solidFill>
                  <a:srgbClr val="2185FB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7284282" y="1859429"/>
            <a:ext cx="4443430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2185F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Что включает: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пошаговый план в рамках 1 года с разбивкой </a:t>
            </a:r>
            <a:b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по кварталам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ru-RU" sz="1200">
                <a:latin typeface="Helvetica" panose="020B0604020202020204" pitchFamily="34" charset="0"/>
                <a:cs typeface="Helvetica" panose="020B0604020202020204" pitchFamily="34" charset="0"/>
              </a:rPr>
              <a:t>учет 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особенностей проекта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от 4 до 8 мер поддержки с указанием сумм, в </a:t>
            </a:r>
            <a:r>
              <a:rPr lang="ru-RU" sz="1200" dirty="0" err="1">
                <a:latin typeface="Helvetica" panose="020B0604020202020204" pitchFamily="34" charset="0"/>
                <a:cs typeface="Helvetica" panose="020B0604020202020204" pitchFamily="34" charset="0"/>
              </a:rPr>
              <a:t>т.ч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. софинансирования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оценка сложности получения и вероятных сроков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рекомендации для повышения вероятности </a:t>
            </a:r>
            <a:b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</a:b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получения поддержки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1400" b="1" dirty="0">
                <a:solidFill>
                  <a:srgbClr val="2185F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Срок подготовки:</a:t>
            </a:r>
          </a:p>
          <a:p>
            <a:pPr marL="285750" indent="-285750">
              <a:buFont typeface="Symbol" panose="05050102010706020507" pitchFamily="18" charset="2"/>
              <a:buChar char="-"/>
            </a:pP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от 3 рабочих дней после заполнения заявки</a:t>
            </a:r>
          </a:p>
          <a:p>
            <a:endParaRPr lang="ru-RU" sz="1400" dirty="0">
              <a:solidFill>
                <a:srgbClr val="2185FB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ru-RU" sz="1400" b="1" dirty="0">
                <a:solidFill>
                  <a:srgbClr val="2185FB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Условия:</a:t>
            </a:r>
            <a:endParaRPr lang="ru-RU" sz="14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Заключить соглашение о намерениях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Зарегистрироваться на </a:t>
            </a:r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RADAR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Заполнить информацию о ЮЛ и проекте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Заполнить заявку на получение </a:t>
            </a:r>
            <a:r>
              <a:rPr lang="ru-RU" sz="1200" dirty="0" err="1">
                <a:latin typeface="Helvetica" panose="020B0604020202020204" pitchFamily="34" charset="0"/>
                <a:cs typeface="Helvetica" panose="020B0604020202020204" pitchFamily="34" charset="0"/>
              </a:rPr>
              <a:t>инвестмаршрута</a:t>
            </a:r>
            <a:r>
              <a:rPr lang="ru-RU" sz="1200" dirty="0">
                <a:latin typeface="Helvetica" panose="020B0604020202020204" pitchFamily="34" charset="0"/>
                <a:cs typeface="Helvetica" panose="020B0604020202020204" pitchFamily="34" charset="0"/>
              </a:rPr>
              <a:t> в личном кабинете организации на </a:t>
            </a:r>
            <a:r>
              <a:rPr lang="en-US" sz="1200" dirty="0">
                <a:latin typeface="Helvetica" panose="020B0604020202020204" pitchFamily="34" charset="0"/>
                <a:cs typeface="Helvetica" panose="020B0604020202020204" pitchFamily="34" charset="0"/>
              </a:rPr>
              <a:t>RADAR</a:t>
            </a:r>
            <a:endParaRPr lang="ru-RU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sz="1400" dirty="0">
              <a:solidFill>
                <a:srgbClr val="2185FB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ru-RU" sz="1400" dirty="0">
              <a:solidFill>
                <a:srgbClr val="2185FB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060384" y="1244093"/>
            <a:ext cx="48645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ИНДИВИДУАЛЬНЫЙ ИНВЕСТМАРШРУТ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182690" y="2366708"/>
            <a:ext cx="6737514" cy="786660"/>
            <a:chOff x="4147558" y="4321344"/>
            <a:chExt cx="6737514" cy="786660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4147558" y="4321344"/>
              <a:ext cx="1224000" cy="786660"/>
              <a:chOff x="4147558" y="4321344"/>
              <a:chExt cx="1224000" cy="786660"/>
            </a:xfrm>
          </p:grpSpPr>
          <p:pic>
            <p:nvPicPr>
              <p:cNvPr id="36" name="Рисунок 3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1603" y="4321344"/>
                <a:ext cx="415910" cy="412735"/>
              </a:xfrm>
              <a:prstGeom prst="rect">
                <a:avLst/>
              </a:prstGeom>
            </p:spPr>
          </p:pic>
          <p:sp>
            <p:nvSpPr>
              <p:cNvPr id="37" name="Прямоугольник 36"/>
              <p:cNvSpPr/>
              <p:nvPr/>
            </p:nvSpPr>
            <p:spPr>
              <a:xfrm>
                <a:off x="4147558" y="4861783"/>
                <a:ext cx="1224000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0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Компании</a:t>
                </a:r>
              </a:p>
            </p:txBody>
          </p:sp>
        </p:grpSp>
        <p:grpSp>
          <p:nvGrpSpPr>
            <p:cNvPr id="18" name="Группа 17"/>
            <p:cNvGrpSpPr/>
            <p:nvPr/>
          </p:nvGrpSpPr>
          <p:grpSpPr>
            <a:xfrm>
              <a:off x="8742153" y="4322932"/>
              <a:ext cx="1224000" cy="783485"/>
              <a:chOff x="11235519" y="4324519"/>
              <a:chExt cx="1224000" cy="783485"/>
            </a:xfrm>
          </p:grpSpPr>
          <p:pic>
            <p:nvPicPr>
              <p:cNvPr id="34" name="Рисунок 33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642739" y="4324519"/>
                <a:ext cx="409560" cy="406385"/>
              </a:xfrm>
              <a:prstGeom prst="rect">
                <a:avLst/>
              </a:prstGeom>
            </p:spPr>
          </p:pic>
          <p:sp>
            <p:nvSpPr>
              <p:cNvPr id="35" name="Прямоугольник 34"/>
              <p:cNvSpPr/>
              <p:nvPr/>
            </p:nvSpPr>
            <p:spPr>
              <a:xfrm>
                <a:off x="11235519" y="4861783"/>
                <a:ext cx="1224000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0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Инвесторы</a:t>
                </a:r>
              </a:p>
            </p:txBody>
          </p:sp>
        </p:grpSp>
        <p:grpSp>
          <p:nvGrpSpPr>
            <p:cNvPr id="19" name="Группа 18"/>
            <p:cNvGrpSpPr/>
            <p:nvPr/>
          </p:nvGrpSpPr>
          <p:grpSpPr>
            <a:xfrm>
              <a:off x="5066477" y="4322932"/>
              <a:ext cx="1224000" cy="783485"/>
              <a:chOff x="5257269" y="4324519"/>
              <a:chExt cx="1224000" cy="783485"/>
            </a:xfrm>
          </p:grpSpPr>
          <p:pic>
            <p:nvPicPr>
              <p:cNvPr id="32" name="Рисунок 31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64489" y="4324519"/>
                <a:ext cx="409560" cy="406385"/>
              </a:xfrm>
              <a:prstGeom prst="rect">
                <a:avLst/>
              </a:prstGeom>
            </p:spPr>
          </p:pic>
          <p:sp>
            <p:nvSpPr>
              <p:cNvPr id="33" name="Прямоугольник 32"/>
              <p:cNvSpPr/>
              <p:nvPr/>
            </p:nvSpPr>
            <p:spPr>
              <a:xfrm>
                <a:off x="5257269" y="4861783"/>
                <a:ext cx="1224000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0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Меры поддержки</a:t>
                </a:r>
              </a:p>
            </p:txBody>
          </p:sp>
        </p:grpSp>
        <p:grpSp>
          <p:nvGrpSpPr>
            <p:cNvPr id="20" name="Группа 19"/>
            <p:cNvGrpSpPr/>
            <p:nvPr/>
          </p:nvGrpSpPr>
          <p:grpSpPr>
            <a:xfrm>
              <a:off x="5985396" y="4322932"/>
              <a:ext cx="1224000" cy="783485"/>
              <a:chOff x="6767235" y="4324519"/>
              <a:chExt cx="1224000" cy="783485"/>
            </a:xfrm>
          </p:grpSpPr>
          <p:pic>
            <p:nvPicPr>
              <p:cNvPr id="30" name="Рисунок 29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76043" y="4324519"/>
                <a:ext cx="406385" cy="406385"/>
              </a:xfrm>
              <a:prstGeom prst="rect">
                <a:avLst/>
              </a:prstGeom>
            </p:spPr>
          </p:pic>
          <p:sp>
            <p:nvSpPr>
              <p:cNvPr id="31" name="Прямоугольник 30"/>
              <p:cNvSpPr/>
              <p:nvPr/>
            </p:nvSpPr>
            <p:spPr>
              <a:xfrm>
                <a:off x="6767235" y="4861783"/>
                <a:ext cx="1224000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0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Эксперты</a:t>
                </a:r>
              </a:p>
            </p:txBody>
          </p:sp>
        </p:grpSp>
        <p:grpSp>
          <p:nvGrpSpPr>
            <p:cNvPr id="21" name="Группа 20"/>
            <p:cNvGrpSpPr/>
            <p:nvPr/>
          </p:nvGrpSpPr>
          <p:grpSpPr>
            <a:xfrm>
              <a:off x="6904315" y="4330869"/>
              <a:ext cx="1224000" cy="767611"/>
              <a:chOff x="7823496" y="4340393"/>
              <a:chExt cx="1224000" cy="767611"/>
            </a:xfrm>
          </p:grpSpPr>
          <p:pic>
            <p:nvPicPr>
              <p:cNvPr id="28" name="Рисунок 27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30716" y="4340393"/>
                <a:ext cx="409560" cy="374636"/>
              </a:xfrm>
              <a:prstGeom prst="rect">
                <a:avLst/>
              </a:prstGeom>
            </p:spPr>
          </p:pic>
          <p:sp>
            <p:nvSpPr>
              <p:cNvPr id="29" name="Прямоугольник 28"/>
              <p:cNvSpPr/>
              <p:nvPr/>
            </p:nvSpPr>
            <p:spPr>
              <a:xfrm>
                <a:off x="7823496" y="4861783"/>
                <a:ext cx="1224000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0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Мероприятия</a:t>
                </a:r>
              </a:p>
            </p:txBody>
          </p:sp>
        </p:grpSp>
        <p:grpSp>
          <p:nvGrpSpPr>
            <p:cNvPr id="22" name="Группа 21"/>
            <p:cNvGrpSpPr/>
            <p:nvPr/>
          </p:nvGrpSpPr>
          <p:grpSpPr>
            <a:xfrm>
              <a:off x="7823234" y="4322932"/>
              <a:ext cx="1224000" cy="783485"/>
              <a:chOff x="8916453" y="4324519"/>
              <a:chExt cx="1224000" cy="783485"/>
            </a:xfrm>
          </p:grpSpPr>
          <p:pic>
            <p:nvPicPr>
              <p:cNvPr id="26" name="Рисунок 25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23673" y="4324519"/>
                <a:ext cx="409560" cy="406385"/>
              </a:xfrm>
              <a:prstGeom prst="rect">
                <a:avLst/>
              </a:prstGeom>
            </p:spPr>
          </p:pic>
          <p:sp>
            <p:nvSpPr>
              <p:cNvPr id="27" name="Прямоугольник 26"/>
              <p:cNvSpPr/>
              <p:nvPr/>
            </p:nvSpPr>
            <p:spPr>
              <a:xfrm>
                <a:off x="8916453" y="4861783"/>
                <a:ext cx="1224000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0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Новости</a:t>
                </a:r>
              </a:p>
            </p:txBody>
          </p:sp>
        </p:grpSp>
        <p:grpSp>
          <p:nvGrpSpPr>
            <p:cNvPr id="23" name="Группа 22"/>
            <p:cNvGrpSpPr/>
            <p:nvPr/>
          </p:nvGrpSpPr>
          <p:grpSpPr>
            <a:xfrm>
              <a:off x="9661072" y="4322932"/>
              <a:ext cx="1224000" cy="783485"/>
              <a:chOff x="12019448" y="4324519"/>
              <a:chExt cx="1224000" cy="783485"/>
            </a:xfrm>
          </p:grpSpPr>
          <p:pic>
            <p:nvPicPr>
              <p:cNvPr id="24" name="Рисунок 23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426668" y="4324519"/>
                <a:ext cx="409560" cy="406385"/>
              </a:xfrm>
              <a:prstGeom prst="rect">
                <a:avLst/>
              </a:prstGeom>
            </p:spPr>
          </p:pic>
          <p:sp>
            <p:nvSpPr>
              <p:cNvPr id="25" name="Прямоугольник 24"/>
              <p:cNvSpPr/>
              <p:nvPr/>
            </p:nvSpPr>
            <p:spPr>
              <a:xfrm>
                <a:off x="12019448" y="4861783"/>
                <a:ext cx="1224000" cy="24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1000" dirty="0">
                    <a:latin typeface="Helvetica" panose="020B0604020202020204" pitchFamily="34" charset="0"/>
                    <a:cs typeface="Helvetica" panose="020B0604020202020204" pitchFamily="34" charset="0"/>
                  </a:rPr>
                  <a:t>Сделки</a:t>
                </a:r>
              </a:p>
            </p:txBody>
          </p:sp>
        </p:grpSp>
      </p:grpSp>
      <p:cxnSp>
        <p:nvCxnSpPr>
          <p:cNvPr id="11" name="Прямая соединительная линия 10"/>
          <p:cNvCxnSpPr/>
          <p:nvPr/>
        </p:nvCxnSpPr>
        <p:spPr>
          <a:xfrm>
            <a:off x="6920204" y="1859429"/>
            <a:ext cx="0" cy="3890169"/>
          </a:xfrm>
          <a:prstGeom prst="line">
            <a:avLst/>
          </a:prstGeom>
          <a:ln w="12700">
            <a:solidFill>
              <a:srgbClr val="2185FB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Рисунок 3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00" y="3312099"/>
            <a:ext cx="3720547" cy="2663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7582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НТИ">
  <a:themeElements>
    <a:clrScheme name="Другая 2">
      <a:dk1>
        <a:srgbClr val="0C0C0C"/>
      </a:dk1>
      <a:lt1>
        <a:srgbClr val="FFFFFF"/>
      </a:lt1>
      <a:dk2>
        <a:srgbClr val="003462"/>
      </a:dk2>
      <a:lt2>
        <a:srgbClr val="FFFFFF"/>
      </a:lt2>
      <a:accent1>
        <a:srgbClr val="6E198F"/>
      </a:accent1>
      <a:accent2>
        <a:srgbClr val="C97FFF"/>
      </a:accent2>
      <a:accent3>
        <a:srgbClr val="C8B1AC"/>
      </a:accent3>
      <a:accent4>
        <a:srgbClr val="F7593B"/>
      </a:accent4>
      <a:accent5>
        <a:srgbClr val="FFC072"/>
      </a:accent5>
      <a:accent6>
        <a:srgbClr val="D9D9D9"/>
      </a:accent6>
      <a:hlink>
        <a:srgbClr val="319EFE"/>
      </a:hlink>
      <a:folHlink>
        <a:srgbClr val="68BBCB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>
        <a:ln>
          <a:tailEnd type="triangl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НТИ" id="{52020838-F22A-4E19-A6B8-C20FE60AE165}" vid="{EA803A04-0BCE-4964-9785-9EC50EB9007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НТИ</Template>
  <TotalTime>46921</TotalTime>
  <Words>2873</Words>
  <Application>Microsoft Office PowerPoint</Application>
  <PresentationFormat>Широкоэкранный</PresentationFormat>
  <Paragraphs>435</Paragraphs>
  <Slides>12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3" baseType="lpstr">
      <vt:lpstr>Arial</vt:lpstr>
      <vt:lpstr>Calibri</vt:lpstr>
      <vt:lpstr>Calibri Light</vt:lpstr>
      <vt:lpstr>Chevin Pro Light</vt:lpstr>
      <vt:lpstr>Chevin Pro Thin</vt:lpstr>
      <vt:lpstr>Helvetica</vt:lpstr>
      <vt:lpstr>Roboto</vt:lpstr>
      <vt:lpstr>Symbol</vt:lpstr>
      <vt:lpstr>Wingdings</vt:lpstr>
      <vt:lpstr>НТИ</vt:lpstr>
      <vt:lpstr>Слайд think-cell</vt:lpstr>
      <vt:lpstr>Модель долгосрочной поддержки НТИ</vt:lpstr>
      <vt:lpstr>Модель долгосрочной поддержки проектов</vt:lpstr>
      <vt:lpstr>Матрица мер поддержки – часть 1</vt:lpstr>
      <vt:lpstr>Матрица мер поддержки – часть 2</vt:lpstr>
      <vt:lpstr>Матрица мер поддержки – часть 3</vt:lpstr>
      <vt:lpstr>Матрица мер поддержки – часть 4</vt:lpstr>
      <vt:lpstr>Матрица мер поддержки – часть 5</vt:lpstr>
      <vt:lpstr>Пример дорожной карты проекта (упрощенная версия)</vt:lpstr>
      <vt:lpstr>Алгоритм работы с матрицей мер поддержки </vt:lpstr>
      <vt:lpstr>Алгоритм работы с матрицей мер поддержки </vt:lpstr>
      <vt:lpstr>Алгоритм работы с матрицей мер поддержки </vt:lpstr>
      <vt:lpstr>Постакселерационное онлайн-сопровождение на RADAR и построение инвестмаршрутов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Тагиров Максим Магомедович</dc:creator>
  <cp:lastModifiedBy>Караваев Арсений Александрович</cp:lastModifiedBy>
  <cp:revision>1078</cp:revision>
  <cp:lastPrinted>2020-02-18T09:53:27Z</cp:lastPrinted>
  <dcterms:created xsi:type="dcterms:W3CDTF">2020-01-28T12:41:41Z</dcterms:created>
  <dcterms:modified xsi:type="dcterms:W3CDTF">2023-09-01T18:31:04Z</dcterms:modified>
</cp:coreProperties>
</file>