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797675" cy="9928225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Helvetica Neue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iwVSEZy8HURUve5IeUZ+vt1raV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8A07343-4405-4947-9A9F-35C1299C86EC}">
  <a:tblStyle styleId="{18A07343-4405-4947-9A9F-35C1299C86E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400729C-1374-4F6D-977D-99949EC399F9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8F8F8"/>
          </a:solidFill>
        </a:fill>
      </a:tcStyle>
    </a:wholeTbl>
    <a:band1H>
      <a:tcTxStyle/>
      <a:tcStyle>
        <a:tcBdr/>
        <a:fill>
          <a:solidFill>
            <a:srgbClr val="F1F1F1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1F1F1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9" name="Google Shape;369;p2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2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1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6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7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27ab0bd0c1f_0_143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8" name="Google Shape;468;g27ab0bd0c1f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27ab0bd0c1f_0_22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8" name="Google Shape;478;g27ab0bd0c1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27ab0bd0c1f_0_12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7" name="Google Shape;487;g27ab0bd0c1f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8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9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0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27ab0bd0c1f_0_166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g27ab0bd0c1f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27ab0bd0c1f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27ab0bd0c1f_0_202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g27ab0bd0c1f_0_202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700" cy="49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ctrTitle"/>
          </p:nvPr>
        </p:nvSpPr>
        <p:spPr>
          <a:xfrm>
            <a:off x="194266" y="2847059"/>
            <a:ext cx="7120934" cy="1456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000"/>
              <a:buFont typeface="Calibri"/>
              <a:buNone/>
              <a:defRPr sz="4000" b="0" i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ubTitle" idx="1"/>
          </p:nvPr>
        </p:nvSpPr>
        <p:spPr>
          <a:xfrm>
            <a:off x="194266" y="4429134"/>
            <a:ext cx="7120934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5A5A5"/>
              </a:buClr>
              <a:buSzPts val="1800"/>
              <a:buNone/>
              <a:defRPr sz="1800" b="0" i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6" name="Google Shape;16;p13"/>
          <p:cNvGrpSpPr/>
          <p:nvPr/>
        </p:nvGrpSpPr>
        <p:grpSpPr>
          <a:xfrm>
            <a:off x="288813" y="6416675"/>
            <a:ext cx="3334254" cy="8"/>
            <a:chOff x="658813" y="800103"/>
            <a:chExt cx="3334254" cy="8"/>
          </a:xfrm>
        </p:grpSpPr>
        <p:cxnSp>
          <p:nvCxnSpPr>
            <p:cNvPr id="17" name="Google Shape;17;p13"/>
            <p:cNvCxnSpPr/>
            <p:nvPr/>
          </p:nvCxnSpPr>
          <p:spPr>
            <a:xfrm rot="10800000" flipH="1">
              <a:off x="658814" y="800110"/>
              <a:ext cx="3334253" cy="1"/>
            </a:xfrm>
            <a:prstGeom prst="straightConnector1">
              <a:avLst/>
            </a:prstGeom>
            <a:noFill/>
            <a:ln w="9525" cap="flat" cmpd="sng">
              <a:solidFill>
                <a:srgbClr val="BFBFBF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8" name="Google Shape;18;p13"/>
            <p:cNvCxnSpPr/>
            <p:nvPr/>
          </p:nvCxnSpPr>
          <p:spPr>
            <a:xfrm>
              <a:off x="658813" y="800103"/>
              <a:ext cx="648204" cy="0"/>
            </a:xfrm>
            <a:prstGeom prst="straightConnector1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9" name="Google Shape;19;p13"/>
          <p:cNvGrpSpPr/>
          <p:nvPr/>
        </p:nvGrpSpPr>
        <p:grpSpPr>
          <a:xfrm>
            <a:off x="298441" y="4303832"/>
            <a:ext cx="3334254" cy="8"/>
            <a:chOff x="658813" y="800103"/>
            <a:chExt cx="3334254" cy="8"/>
          </a:xfrm>
        </p:grpSpPr>
        <p:cxnSp>
          <p:nvCxnSpPr>
            <p:cNvPr id="20" name="Google Shape;20;p13"/>
            <p:cNvCxnSpPr/>
            <p:nvPr/>
          </p:nvCxnSpPr>
          <p:spPr>
            <a:xfrm rot="10800000" flipH="1">
              <a:off x="658814" y="800110"/>
              <a:ext cx="3334253" cy="1"/>
            </a:xfrm>
            <a:prstGeom prst="straightConnector1">
              <a:avLst/>
            </a:prstGeom>
            <a:noFill/>
            <a:ln w="9525" cap="flat" cmpd="sng">
              <a:solidFill>
                <a:srgbClr val="FFFFFF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" name="Google Shape;21;p13"/>
            <p:cNvCxnSpPr/>
            <p:nvPr/>
          </p:nvCxnSpPr>
          <p:spPr>
            <a:xfrm>
              <a:off x="658813" y="800103"/>
              <a:ext cx="648204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2" name="Google Shape;22;p13"/>
          <p:cNvGrpSpPr/>
          <p:nvPr/>
        </p:nvGrpSpPr>
        <p:grpSpPr>
          <a:xfrm>
            <a:off x="276225" y="415925"/>
            <a:ext cx="2984500" cy="862013"/>
            <a:chOff x="276225" y="415925"/>
            <a:chExt cx="2984500" cy="862013"/>
          </a:xfrm>
        </p:grpSpPr>
        <p:cxnSp>
          <p:nvCxnSpPr>
            <p:cNvPr id="23" name="Google Shape;23;p13"/>
            <p:cNvCxnSpPr/>
            <p:nvPr/>
          </p:nvCxnSpPr>
          <p:spPr>
            <a:xfrm>
              <a:off x="286864" y="1064871"/>
              <a:ext cx="355530" cy="0"/>
            </a:xfrm>
            <a:prstGeom prst="straightConnector1">
              <a:avLst/>
            </a:prstGeom>
            <a:noFill/>
            <a:ln w="9525" cap="flat" cmpd="sng">
              <a:solidFill>
                <a:srgbClr val="F7593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" name="Google Shape;24;p13"/>
            <p:cNvCxnSpPr/>
            <p:nvPr/>
          </p:nvCxnSpPr>
          <p:spPr>
            <a:xfrm>
              <a:off x="639815" y="1064871"/>
              <a:ext cx="461172" cy="0"/>
            </a:xfrm>
            <a:prstGeom prst="straightConnector1">
              <a:avLst/>
            </a:prstGeom>
            <a:noFill/>
            <a:ln w="9525" cap="flat" cmpd="sng">
              <a:solidFill>
                <a:srgbClr val="FA9A88">
                  <a:alpha val="6000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25" name="Google Shape;25;p13"/>
            <p:cNvGrpSpPr/>
            <p:nvPr/>
          </p:nvGrpSpPr>
          <p:grpSpPr>
            <a:xfrm>
              <a:off x="276225" y="415925"/>
              <a:ext cx="2984500" cy="498475"/>
              <a:chOff x="174" y="262"/>
              <a:chExt cx="1880" cy="314"/>
            </a:xfrm>
          </p:grpSpPr>
          <p:sp>
            <p:nvSpPr>
              <p:cNvPr id="26" name="Google Shape;26;p13"/>
              <p:cNvSpPr/>
              <p:nvPr/>
            </p:nvSpPr>
            <p:spPr>
              <a:xfrm>
                <a:off x="186" y="262"/>
                <a:ext cx="75" cy="109"/>
              </a:xfrm>
              <a:custGeom>
                <a:avLst/>
                <a:gdLst/>
                <a:ahLst/>
                <a:cxnLst/>
                <a:rect l="l" t="t" r="r" b="b"/>
                <a:pathLst>
                  <a:path w="51" h="74" extrusionOk="0">
                    <a:moveTo>
                      <a:pt x="42" y="4"/>
                    </a:moveTo>
                    <a:cubicBezTo>
                      <a:pt x="42" y="2"/>
                      <a:pt x="44" y="0"/>
                      <a:pt x="47" y="0"/>
                    </a:cubicBezTo>
                    <a:cubicBezTo>
                      <a:pt x="49" y="0"/>
                      <a:pt x="51" y="2"/>
                      <a:pt x="51" y="4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2"/>
                      <a:pt x="49" y="74"/>
                      <a:pt x="47" y="74"/>
                    </a:cubicBezTo>
                    <a:cubicBezTo>
                      <a:pt x="44" y="74"/>
                      <a:pt x="42" y="72"/>
                      <a:pt x="42" y="70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9" y="72"/>
                      <a:pt x="7" y="74"/>
                      <a:pt x="4" y="74"/>
                    </a:cubicBezTo>
                    <a:cubicBezTo>
                      <a:pt x="2" y="74"/>
                      <a:pt x="0" y="72"/>
                      <a:pt x="0" y="7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42" y="34"/>
                      <a:pt x="42" y="34"/>
                      <a:pt x="42" y="34"/>
                    </a:cubicBezTo>
                    <a:lnTo>
                      <a:pt x="42" y="4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27;p13"/>
              <p:cNvSpPr/>
              <p:nvPr/>
            </p:nvSpPr>
            <p:spPr>
              <a:xfrm>
                <a:off x="280" y="294"/>
                <a:ext cx="63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8" y="52"/>
                    </a:moveTo>
                    <a:cubicBezTo>
                      <a:pt x="36" y="52"/>
                      <a:pt x="34" y="51"/>
                      <a:pt x="33" y="50"/>
                    </a:cubicBezTo>
                    <a:cubicBezTo>
                      <a:pt x="32" y="49"/>
                      <a:pt x="32" y="48"/>
                      <a:pt x="31" y="47"/>
                    </a:cubicBezTo>
                    <a:cubicBezTo>
                      <a:pt x="27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5" y="22"/>
                      <a:pt x="18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12"/>
                      <a:pt x="28" y="8"/>
                      <a:pt x="19" y="8"/>
                    </a:cubicBezTo>
                    <a:cubicBezTo>
                      <a:pt x="14" y="8"/>
                      <a:pt x="11" y="9"/>
                      <a:pt x="9" y="10"/>
                    </a:cubicBezTo>
                    <a:cubicBezTo>
                      <a:pt x="8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8" y="7"/>
                      <a:pt x="38" y="21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8" y="52"/>
                    </a:cubicBezTo>
                    <a:close/>
                    <a:moveTo>
                      <a:pt x="29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8" y="33"/>
                      <a:pt x="8" y="37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42"/>
                      <a:pt x="11" y="45"/>
                      <a:pt x="19" y="45"/>
                    </a:cubicBezTo>
                    <a:cubicBezTo>
                      <a:pt x="25" y="45"/>
                      <a:pt x="29" y="42"/>
                      <a:pt x="29" y="35"/>
                    </a:cubicBezTo>
                    <a:lnTo>
                      <a:pt x="29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28;p13"/>
              <p:cNvSpPr/>
              <p:nvPr/>
            </p:nvSpPr>
            <p:spPr>
              <a:xfrm>
                <a:off x="359" y="296"/>
                <a:ext cx="70" cy="99"/>
              </a:xfrm>
              <a:custGeom>
                <a:avLst/>
                <a:gdLst/>
                <a:ahLst/>
                <a:cxnLst/>
                <a:rect l="l" t="t" r="r" b="b"/>
                <a:pathLst>
                  <a:path w="48" h="67" extrusionOk="0">
                    <a:moveTo>
                      <a:pt x="40" y="51"/>
                    </a:move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32" y="0"/>
                      <a:pt x="35" y="0"/>
                    </a:cubicBezTo>
                    <a:cubicBezTo>
                      <a:pt x="37" y="0"/>
                      <a:pt x="39" y="1"/>
                      <a:pt x="39" y="4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6" y="43"/>
                      <a:pt x="48" y="44"/>
                      <a:pt x="48" y="46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5"/>
                      <a:pt x="46" y="67"/>
                      <a:pt x="44" y="67"/>
                    </a:cubicBezTo>
                    <a:cubicBezTo>
                      <a:pt x="42" y="67"/>
                      <a:pt x="40" y="65"/>
                      <a:pt x="40" y="63"/>
                    </a:cubicBezTo>
                    <a:lnTo>
                      <a:pt x="40" y="5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29;p13"/>
              <p:cNvSpPr/>
              <p:nvPr/>
            </p:nvSpPr>
            <p:spPr>
              <a:xfrm>
                <a:off x="442" y="296"/>
                <a:ext cx="59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0" h="51" extrusionOk="0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30;p13"/>
              <p:cNvSpPr/>
              <p:nvPr/>
            </p:nvSpPr>
            <p:spPr>
              <a:xfrm>
                <a:off x="520" y="294"/>
                <a:ext cx="60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1" h="52" extrusionOk="0">
                    <a:moveTo>
                      <a:pt x="21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1" y="0"/>
                    </a:cubicBezTo>
                    <a:cubicBezTo>
                      <a:pt x="35" y="0"/>
                      <a:pt x="41" y="10"/>
                      <a:pt x="41" y="2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43"/>
                      <a:pt x="35" y="52"/>
                      <a:pt x="21" y="52"/>
                    </a:cubicBezTo>
                    <a:close/>
                    <a:moveTo>
                      <a:pt x="32" y="21"/>
                    </a:moveTo>
                    <a:cubicBezTo>
                      <a:pt x="32" y="13"/>
                      <a:pt x="29" y="8"/>
                      <a:pt x="21" y="8"/>
                    </a:cubicBezTo>
                    <a:cubicBezTo>
                      <a:pt x="13" y="8"/>
                      <a:pt x="9" y="13"/>
                      <a:pt x="9" y="2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9"/>
                      <a:pt x="13" y="44"/>
                      <a:pt x="21" y="44"/>
                    </a:cubicBezTo>
                    <a:cubicBezTo>
                      <a:pt x="29" y="44"/>
                      <a:pt x="32" y="39"/>
                      <a:pt x="32" y="31"/>
                    </a:cubicBez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31;p13"/>
              <p:cNvSpPr/>
              <p:nvPr/>
            </p:nvSpPr>
            <p:spPr>
              <a:xfrm>
                <a:off x="599" y="294"/>
                <a:ext cx="56" cy="77"/>
              </a:xfrm>
              <a:custGeom>
                <a:avLst/>
                <a:gdLst/>
                <a:ahLst/>
                <a:cxnLst/>
                <a:rect l="l" t="t" r="r" b="b"/>
                <a:pathLst>
                  <a:path w="38" h="52" extrusionOk="0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32;p13"/>
              <p:cNvSpPr/>
              <p:nvPr/>
            </p:nvSpPr>
            <p:spPr>
              <a:xfrm>
                <a:off x="671" y="294"/>
                <a:ext cx="63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8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19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9" y="7"/>
                      <a:pt x="39" y="21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33;p13"/>
              <p:cNvSpPr/>
              <p:nvPr/>
            </p:nvSpPr>
            <p:spPr>
              <a:xfrm>
                <a:off x="743" y="296"/>
                <a:ext cx="65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4" h="52" extrusionOk="0">
                    <a:moveTo>
                      <a:pt x="40" y="0"/>
                    </a:moveTo>
                    <a:cubicBezTo>
                      <a:pt x="42" y="0"/>
                      <a:pt x="44" y="2"/>
                      <a:pt x="44" y="4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50"/>
                      <a:pt x="42" y="52"/>
                      <a:pt x="40" y="52"/>
                    </a:cubicBezTo>
                    <a:cubicBezTo>
                      <a:pt x="37" y="52"/>
                      <a:pt x="35" y="50"/>
                      <a:pt x="35" y="4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28"/>
                      <a:pt x="15" y="38"/>
                      <a:pt x="12" y="45"/>
                    </a:cubicBezTo>
                    <a:cubicBezTo>
                      <a:pt x="9" y="50"/>
                      <a:pt x="7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4"/>
                      <a:pt x="3" y="43"/>
                      <a:pt x="5" y="38"/>
                    </a:cubicBezTo>
                    <a:cubicBezTo>
                      <a:pt x="7" y="32"/>
                      <a:pt x="7" y="25"/>
                      <a:pt x="7" y="1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2" y="0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34;p13"/>
              <p:cNvSpPr/>
              <p:nvPr/>
            </p:nvSpPr>
            <p:spPr>
              <a:xfrm>
                <a:off x="830" y="296"/>
                <a:ext cx="52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6" h="51" extrusionOk="0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30" y="20"/>
                      <a:pt x="36" y="26"/>
                      <a:pt x="36" y="34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45"/>
                      <a:pt x="31" y="51"/>
                      <a:pt x="20" y="51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6"/>
                    </a:cubicBezTo>
                    <a:lnTo>
                      <a:pt x="0" y="4"/>
                    </a:lnTo>
                    <a:close/>
                    <a:moveTo>
                      <a:pt x="9" y="43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26" y="43"/>
                      <a:pt x="27" y="40"/>
                      <a:pt x="27" y="36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0"/>
                      <a:pt x="24" y="28"/>
                      <a:pt x="18" y="28"/>
                    </a:cubicBezTo>
                    <a:cubicBezTo>
                      <a:pt x="9" y="28"/>
                      <a:pt x="9" y="28"/>
                      <a:pt x="9" y="28"/>
                    </a:cubicBezTo>
                    <a:lnTo>
                      <a:pt x="9" y="43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35;p13"/>
              <p:cNvSpPr/>
              <p:nvPr/>
            </p:nvSpPr>
            <p:spPr>
              <a:xfrm>
                <a:off x="901" y="294"/>
                <a:ext cx="56" cy="77"/>
              </a:xfrm>
              <a:custGeom>
                <a:avLst/>
                <a:gdLst/>
                <a:ahLst/>
                <a:cxnLst/>
                <a:rect l="l" t="t" r="r" b="b"/>
                <a:pathLst>
                  <a:path w="38" h="52" extrusionOk="0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5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36;p13"/>
              <p:cNvSpPr/>
              <p:nvPr/>
            </p:nvSpPr>
            <p:spPr>
              <a:xfrm>
                <a:off x="973" y="294"/>
                <a:ext cx="63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6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5" y="0"/>
                      <a:pt x="39" y="7"/>
                      <a:pt x="39" y="21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2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37;p13"/>
              <p:cNvSpPr/>
              <p:nvPr/>
            </p:nvSpPr>
            <p:spPr>
              <a:xfrm>
                <a:off x="1050" y="296"/>
                <a:ext cx="52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6" h="51" extrusionOk="0">
                    <a:moveTo>
                      <a:pt x="36" y="47"/>
                    </a:moveTo>
                    <a:cubicBezTo>
                      <a:pt x="36" y="49"/>
                      <a:pt x="34" y="51"/>
                      <a:pt x="31" y="51"/>
                    </a:cubicBezTo>
                    <a:cubicBezTo>
                      <a:pt x="29" y="51"/>
                      <a:pt x="27" y="49"/>
                      <a:pt x="27" y="47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6"/>
                      <a:pt x="12" y="43"/>
                      <a:pt x="9" y="49"/>
                    </a:cubicBezTo>
                    <a:cubicBezTo>
                      <a:pt x="8" y="51"/>
                      <a:pt x="6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6"/>
                      <a:pt x="1" y="46"/>
                      <a:pt x="1" y="44"/>
                    </a:cubicBezTo>
                    <a:cubicBezTo>
                      <a:pt x="4" y="39"/>
                      <a:pt x="7" y="34"/>
                      <a:pt x="10" y="29"/>
                    </a:cubicBezTo>
                    <a:cubicBezTo>
                      <a:pt x="4" y="27"/>
                      <a:pt x="1" y="22"/>
                      <a:pt x="1" y="16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6"/>
                      <a:pt x="6" y="0"/>
                      <a:pt x="1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2"/>
                      <a:pt x="36" y="4"/>
                    </a:cubicBezTo>
                    <a:lnTo>
                      <a:pt x="36" y="47"/>
                    </a:lnTo>
                    <a:close/>
                    <a:moveTo>
                      <a:pt x="27" y="23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1" y="7"/>
                      <a:pt x="10" y="11"/>
                      <a:pt x="10" y="14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20"/>
                      <a:pt x="12" y="23"/>
                      <a:pt x="18" y="23"/>
                    </a:cubicBezTo>
                    <a:lnTo>
                      <a:pt x="27" y="23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38;p13"/>
              <p:cNvSpPr/>
              <p:nvPr/>
            </p:nvSpPr>
            <p:spPr>
              <a:xfrm>
                <a:off x="174" y="477"/>
                <a:ext cx="59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0" h="52" extrusionOk="0">
                    <a:moveTo>
                      <a:pt x="37" y="0"/>
                    </a:moveTo>
                    <a:cubicBezTo>
                      <a:pt x="39" y="0"/>
                      <a:pt x="40" y="2"/>
                      <a:pt x="40" y="4"/>
                    </a:cubicBezTo>
                    <a:cubicBezTo>
                      <a:pt x="40" y="6"/>
                      <a:pt x="39" y="7"/>
                      <a:pt x="37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50"/>
                      <a:pt x="22" y="52"/>
                      <a:pt x="20" y="52"/>
                    </a:cubicBezTo>
                    <a:cubicBezTo>
                      <a:pt x="18" y="52"/>
                      <a:pt x="16" y="50"/>
                      <a:pt x="16" y="4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39;p13"/>
              <p:cNvSpPr/>
              <p:nvPr/>
            </p:nvSpPr>
            <p:spPr>
              <a:xfrm>
                <a:off x="243" y="476"/>
                <a:ext cx="57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9" h="52" extrusionOk="0">
                    <a:moveTo>
                      <a:pt x="36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0"/>
                      <a:pt x="12" y="45"/>
                      <a:pt x="20" y="45"/>
                    </a:cubicBezTo>
                    <a:cubicBezTo>
                      <a:pt x="25" y="45"/>
                      <a:pt x="29" y="44"/>
                      <a:pt x="32" y="42"/>
                    </a:cubicBezTo>
                    <a:cubicBezTo>
                      <a:pt x="34" y="41"/>
                      <a:pt x="36" y="42"/>
                      <a:pt x="37" y="44"/>
                    </a:cubicBezTo>
                    <a:cubicBezTo>
                      <a:pt x="38" y="46"/>
                      <a:pt x="37" y="48"/>
                      <a:pt x="35" y="49"/>
                    </a:cubicBezTo>
                    <a:cubicBezTo>
                      <a:pt x="31" y="51"/>
                      <a:pt x="25" y="52"/>
                      <a:pt x="19" y="52"/>
                    </a:cubicBezTo>
                    <a:cubicBezTo>
                      <a:pt x="5" y="52"/>
                      <a:pt x="0" y="42"/>
                      <a:pt x="0" y="3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5" y="0"/>
                      <a:pt x="19" y="0"/>
                    </a:cubicBezTo>
                    <a:cubicBezTo>
                      <a:pt x="34" y="0"/>
                      <a:pt x="39" y="10"/>
                      <a:pt x="39" y="21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8"/>
                      <a:pt x="38" y="29"/>
                      <a:pt x="36" y="29"/>
                    </a:cubicBezTo>
                    <a:close/>
                    <a:moveTo>
                      <a:pt x="31" y="20"/>
                    </a:moveTo>
                    <a:cubicBezTo>
                      <a:pt x="31" y="12"/>
                      <a:pt x="28" y="7"/>
                      <a:pt x="20" y="7"/>
                    </a:cubicBezTo>
                    <a:cubicBezTo>
                      <a:pt x="12" y="7"/>
                      <a:pt x="8" y="13"/>
                      <a:pt x="8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1" y="22"/>
                      <a:pt x="31" y="22"/>
                      <a:pt x="31" y="22"/>
                    </a:cubicBezTo>
                    <a:lnTo>
                      <a:pt x="31" y="2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40;p13"/>
              <p:cNvSpPr/>
              <p:nvPr/>
            </p:nvSpPr>
            <p:spPr>
              <a:xfrm>
                <a:off x="310" y="476"/>
                <a:ext cx="59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0" h="52" extrusionOk="0">
                    <a:moveTo>
                      <a:pt x="35" y="52"/>
                    </a:moveTo>
                    <a:cubicBezTo>
                      <a:pt x="34" y="52"/>
                      <a:pt x="32" y="52"/>
                      <a:pt x="32" y="50"/>
                    </a:cubicBezTo>
                    <a:cubicBezTo>
                      <a:pt x="28" y="44"/>
                      <a:pt x="25" y="39"/>
                      <a:pt x="20" y="32"/>
                    </a:cubicBezTo>
                    <a:cubicBezTo>
                      <a:pt x="16" y="38"/>
                      <a:pt x="11" y="44"/>
                      <a:pt x="8" y="50"/>
                    </a:cubicBezTo>
                    <a:cubicBezTo>
                      <a:pt x="7" y="52"/>
                      <a:pt x="6" y="52"/>
                      <a:pt x="5" y="52"/>
                    </a:cubicBezTo>
                    <a:cubicBezTo>
                      <a:pt x="2" y="52"/>
                      <a:pt x="0" y="51"/>
                      <a:pt x="0" y="48"/>
                    </a:cubicBezTo>
                    <a:cubicBezTo>
                      <a:pt x="0" y="48"/>
                      <a:pt x="0" y="47"/>
                      <a:pt x="1" y="46"/>
                    </a:cubicBezTo>
                    <a:cubicBezTo>
                      <a:pt x="5" y="39"/>
                      <a:pt x="10" y="32"/>
                      <a:pt x="15" y="26"/>
                    </a:cubicBezTo>
                    <a:cubicBezTo>
                      <a:pt x="10" y="20"/>
                      <a:pt x="6" y="13"/>
                      <a:pt x="2" y="7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2" y="2"/>
                      <a:pt x="4" y="0"/>
                      <a:pt x="6" y="0"/>
                    </a:cubicBezTo>
                    <a:cubicBezTo>
                      <a:pt x="8" y="0"/>
                      <a:pt x="9" y="1"/>
                      <a:pt x="10" y="3"/>
                    </a:cubicBezTo>
                    <a:cubicBezTo>
                      <a:pt x="13" y="8"/>
                      <a:pt x="16" y="14"/>
                      <a:pt x="20" y="19"/>
                    </a:cubicBezTo>
                    <a:cubicBezTo>
                      <a:pt x="24" y="13"/>
                      <a:pt x="28" y="8"/>
                      <a:pt x="31" y="3"/>
                    </a:cubicBezTo>
                    <a:cubicBezTo>
                      <a:pt x="31" y="1"/>
                      <a:pt x="33" y="0"/>
                      <a:pt x="34" y="0"/>
                    </a:cubicBezTo>
                    <a:cubicBezTo>
                      <a:pt x="36" y="0"/>
                      <a:pt x="39" y="2"/>
                      <a:pt x="39" y="4"/>
                    </a:cubicBezTo>
                    <a:cubicBezTo>
                      <a:pt x="39" y="5"/>
                      <a:pt x="38" y="6"/>
                      <a:pt x="38" y="6"/>
                    </a:cubicBezTo>
                    <a:cubicBezTo>
                      <a:pt x="35" y="13"/>
                      <a:pt x="30" y="19"/>
                      <a:pt x="26" y="25"/>
                    </a:cubicBezTo>
                    <a:cubicBezTo>
                      <a:pt x="31" y="33"/>
                      <a:pt x="36" y="39"/>
                      <a:pt x="40" y="46"/>
                    </a:cubicBezTo>
                    <a:cubicBezTo>
                      <a:pt x="40" y="47"/>
                      <a:pt x="40" y="47"/>
                      <a:pt x="40" y="48"/>
                    </a:cubicBezTo>
                    <a:cubicBezTo>
                      <a:pt x="40" y="50"/>
                      <a:pt x="38" y="52"/>
                      <a:pt x="35" y="52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41;p13"/>
              <p:cNvSpPr/>
              <p:nvPr/>
            </p:nvSpPr>
            <p:spPr>
              <a:xfrm>
                <a:off x="384" y="476"/>
                <a:ext cx="54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7" h="52" extrusionOk="0">
                    <a:moveTo>
                      <a:pt x="37" y="48"/>
                    </a:moveTo>
                    <a:cubicBezTo>
                      <a:pt x="37" y="50"/>
                      <a:pt x="35" y="52"/>
                      <a:pt x="33" y="52"/>
                    </a:cubicBezTo>
                    <a:cubicBezTo>
                      <a:pt x="30" y="52"/>
                      <a:pt x="28" y="50"/>
                      <a:pt x="28" y="48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50"/>
                      <a:pt x="7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5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2"/>
                      <a:pt x="30" y="0"/>
                      <a:pt x="33" y="0"/>
                    </a:cubicBezTo>
                    <a:cubicBezTo>
                      <a:pt x="35" y="0"/>
                      <a:pt x="37" y="2"/>
                      <a:pt x="37" y="5"/>
                    </a:cubicBezTo>
                    <a:lnTo>
                      <a:pt x="37" y="48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42;p13"/>
              <p:cNvSpPr/>
              <p:nvPr/>
            </p:nvSpPr>
            <p:spPr>
              <a:xfrm>
                <a:off x="457" y="476"/>
                <a:ext cx="60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1" h="52" extrusionOk="0">
                    <a:moveTo>
                      <a:pt x="21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1" y="0"/>
                    </a:cubicBezTo>
                    <a:cubicBezTo>
                      <a:pt x="35" y="0"/>
                      <a:pt x="41" y="10"/>
                      <a:pt x="41" y="2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43"/>
                      <a:pt x="35" y="52"/>
                      <a:pt x="21" y="52"/>
                    </a:cubicBezTo>
                    <a:close/>
                    <a:moveTo>
                      <a:pt x="32" y="21"/>
                    </a:moveTo>
                    <a:cubicBezTo>
                      <a:pt x="32" y="13"/>
                      <a:pt x="29" y="8"/>
                      <a:pt x="21" y="8"/>
                    </a:cubicBezTo>
                    <a:cubicBezTo>
                      <a:pt x="13" y="8"/>
                      <a:pt x="9" y="13"/>
                      <a:pt x="9" y="2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9"/>
                      <a:pt x="13" y="44"/>
                      <a:pt x="21" y="44"/>
                    </a:cubicBezTo>
                    <a:cubicBezTo>
                      <a:pt x="29" y="44"/>
                      <a:pt x="32" y="39"/>
                      <a:pt x="32" y="31"/>
                    </a:cubicBez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43;p13"/>
              <p:cNvSpPr/>
              <p:nvPr/>
            </p:nvSpPr>
            <p:spPr>
              <a:xfrm>
                <a:off x="464" y="468"/>
                <a:ext cx="46" cy="90"/>
              </a:xfrm>
              <a:custGeom>
                <a:avLst/>
                <a:gdLst/>
                <a:ahLst/>
                <a:cxnLst/>
                <a:rect l="l" t="t" r="r" b="b"/>
                <a:pathLst>
                  <a:path w="31" h="61" extrusionOk="0">
                    <a:moveTo>
                      <a:pt x="3" y="61"/>
                    </a:moveTo>
                    <a:cubicBezTo>
                      <a:pt x="3" y="61"/>
                      <a:pt x="2" y="61"/>
                      <a:pt x="2" y="60"/>
                    </a:cubicBezTo>
                    <a:cubicBezTo>
                      <a:pt x="1" y="60"/>
                      <a:pt x="0" y="58"/>
                      <a:pt x="1" y="57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0"/>
                      <a:pt x="29" y="1"/>
                    </a:cubicBezTo>
                    <a:cubicBezTo>
                      <a:pt x="30" y="1"/>
                      <a:pt x="31" y="3"/>
                      <a:pt x="30" y="4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5" y="60"/>
                      <a:pt x="4" y="61"/>
                      <a:pt x="3" y="61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44;p13"/>
              <p:cNvSpPr/>
              <p:nvPr/>
            </p:nvSpPr>
            <p:spPr>
              <a:xfrm>
                <a:off x="529" y="477"/>
                <a:ext cx="64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4" h="52" extrusionOk="0">
                    <a:moveTo>
                      <a:pt x="39" y="0"/>
                    </a:moveTo>
                    <a:cubicBezTo>
                      <a:pt x="42" y="0"/>
                      <a:pt x="44" y="2"/>
                      <a:pt x="44" y="4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50"/>
                      <a:pt x="42" y="52"/>
                      <a:pt x="39" y="52"/>
                    </a:cubicBezTo>
                    <a:cubicBezTo>
                      <a:pt x="36" y="52"/>
                      <a:pt x="35" y="50"/>
                      <a:pt x="35" y="4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27"/>
                      <a:pt x="15" y="38"/>
                      <a:pt x="11" y="45"/>
                    </a:cubicBezTo>
                    <a:cubicBezTo>
                      <a:pt x="9" y="50"/>
                      <a:pt x="7" y="51"/>
                      <a:pt x="4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4"/>
                      <a:pt x="3" y="43"/>
                      <a:pt x="4" y="38"/>
                    </a:cubicBezTo>
                    <a:cubicBezTo>
                      <a:pt x="7" y="32"/>
                      <a:pt x="7" y="25"/>
                      <a:pt x="7" y="1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1" y="0"/>
                    </a:cubicBez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45;p13"/>
              <p:cNvSpPr/>
              <p:nvPr/>
            </p:nvSpPr>
            <p:spPr>
              <a:xfrm>
                <a:off x="613" y="476"/>
                <a:ext cx="58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0" h="52" extrusionOk="0">
                    <a:moveTo>
                      <a:pt x="20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0" y="0"/>
                    </a:cubicBezTo>
                    <a:cubicBezTo>
                      <a:pt x="34" y="0"/>
                      <a:pt x="40" y="10"/>
                      <a:pt x="40" y="21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43"/>
                      <a:pt x="34" y="52"/>
                      <a:pt x="20" y="52"/>
                    </a:cubicBezTo>
                    <a:close/>
                    <a:moveTo>
                      <a:pt x="31" y="21"/>
                    </a:moveTo>
                    <a:cubicBezTo>
                      <a:pt x="31" y="13"/>
                      <a:pt x="28" y="8"/>
                      <a:pt x="20" y="8"/>
                    </a:cubicBezTo>
                    <a:cubicBezTo>
                      <a:pt x="12" y="8"/>
                      <a:pt x="8" y="13"/>
                      <a:pt x="8" y="2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9"/>
                      <a:pt x="12" y="44"/>
                      <a:pt x="20" y="44"/>
                    </a:cubicBezTo>
                    <a:cubicBezTo>
                      <a:pt x="28" y="44"/>
                      <a:pt x="31" y="39"/>
                      <a:pt x="31" y="31"/>
                    </a:cubicBezTo>
                    <a:lnTo>
                      <a:pt x="31" y="2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46;p13"/>
              <p:cNvSpPr/>
              <p:nvPr/>
            </p:nvSpPr>
            <p:spPr>
              <a:xfrm>
                <a:off x="690" y="477"/>
                <a:ext cx="50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51" extrusionOk="0">
                    <a:moveTo>
                      <a:pt x="30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9"/>
                      <a:pt x="7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2" y="0"/>
                      <a:pt x="34" y="2"/>
                      <a:pt x="34" y="4"/>
                    </a:cubicBezTo>
                    <a:cubicBezTo>
                      <a:pt x="34" y="6"/>
                      <a:pt x="32" y="8"/>
                      <a:pt x="30" y="8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47;p13"/>
              <p:cNvSpPr/>
              <p:nvPr/>
            </p:nvSpPr>
            <p:spPr>
              <a:xfrm>
                <a:off x="752" y="477"/>
                <a:ext cx="60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1" h="51" extrusionOk="0">
                    <a:moveTo>
                      <a:pt x="9" y="47"/>
                    </a:moveTo>
                    <a:cubicBezTo>
                      <a:pt x="9" y="49"/>
                      <a:pt x="7" y="51"/>
                      <a:pt x="5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4" y="0"/>
                      <a:pt x="37" y="0"/>
                    </a:cubicBezTo>
                    <a:cubicBezTo>
                      <a:pt x="39" y="0"/>
                      <a:pt x="41" y="1"/>
                      <a:pt x="41" y="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9"/>
                      <a:pt x="39" y="51"/>
                      <a:pt x="36" y="51"/>
                    </a:cubicBezTo>
                    <a:cubicBezTo>
                      <a:pt x="34" y="51"/>
                      <a:pt x="32" y="49"/>
                      <a:pt x="32" y="4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48;p13"/>
              <p:cNvSpPr/>
              <p:nvPr/>
            </p:nvSpPr>
            <p:spPr>
              <a:xfrm>
                <a:off x="832" y="477"/>
                <a:ext cx="55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7" h="51" extrusionOk="0">
                    <a:moveTo>
                      <a:pt x="37" y="47"/>
                    </a:moveTo>
                    <a:cubicBezTo>
                      <a:pt x="37" y="49"/>
                      <a:pt x="35" y="51"/>
                      <a:pt x="33" y="51"/>
                    </a:cubicBezTo>
                    <a:cubicBezTo>
                      <a:pt x="31" y="51"/>
                      <a:pt x="29" y="49"/>
                      <a:pt x="29" y="47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5" y="32"/>
                      <a:pt x="21" y="33"/>
                      <a:pt x="17" y="33"/>
                    </a:cubicBezTo>
                    <a:cubicBezTo>
                      <a:pt x="6" y="33"/>
                      <a:pt x="0" y="28"/>
                      <a:pt x="0" y="1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23"/>
                      <a:pt x="13" y="25"/>
                      <a:pt x="19" y="25"/>
                    </a:cubicBezTo>
                    <a:cubicBezTo>
                      <a:pt x="22" y="25"/>
                      <a:pt x="25" y="24"/>
                      <a:pt x="29" y="23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1"/>
                      <a:pt x="31" y="0"/>
                      <a:pt x="33" y="0"/>
                    </a:cubicBezTo>
                    <a:cubicBezTo>
                      <a:pt x="35" y="0"/>
                      <a:pt x="37" y="1"/>
                      <a:pt x="37" y="4"/>
                    </a:cubicBezTo>
                    <a:lnTo>
                      <a:pt x="37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49;p13"/>
              <p:cNvSpPr/>
              <p:nvPr/>
            </p:nvSpPr>
            <p:spPr>
              <a:xfrm>
                <a:off x="907" y="476"/>
                <a:ext cx="57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9" h="52" extrusionOk="0">
                    <a:moveTo>
                      <a:pt x="36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0"/>
                      <a:pt x="12" y="45"/>
                      <a:pt x="20" y="45"/>
                    </a:cubicBezTo>
                    <a:cubicBezTo>
                      <a:pt x="25" y="45"/>
                      <a:pt x="29" y="44"/>
                      <a:pt x="32" y="42"/>
                    </a:cubicBezTo>
                    <a:cubicBezTo>
                      <a:pt x="34" y="41"/>
                      <a:pt x="36" y="42"/>
                      <a:pt x="37" y="44"/>
                    </a:cubicBezTo>
                    <a:cubicBezTo>
                      <a:pt x="38" y="46"/>
                      <a:pt x="37" y="48"/>
                      <a:pt x="35" y="49"/>
                    </a:cubicBezTo>
                    <a:cubicBezTo>
                      <a:pt x="30" y="51"/>
                      <a:pt x="25" y="52"/>
                      <a:pt x="19" y="52"/>
                    </a:cubicBezTo>
                    <a:cubicBezTo>
                      <a:pt x="5" y="52"/>
                      <a:pt x="0" y="42"/>
                      <a:pt x="0" y="3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5" y="0"/>
                      <a:pt x="19" y="0"/>
                    </a:cubicBezTo>
                    <a:cubicBezTo>
                      <a:pt x="34" y="0"/>
                      <a:pt x="39" y="10"/>
                      <a:pt x="39" y="21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8"/>
                      <a:pt x="38" y="29"/>
                      <a:pt x="36" y="29"/>
                    </a:cubicBezTo>
                    <a:close/>
                    <a:moveTo>
                      <a:pt x="30" y="20"/>
                    </a:moveTo>
                    <a:cubicBezTo>
                      <a:pt x="30" y="12"/>
                      <a:pt x="28" y="7"/>
                      <a:pt x="19" y="7"/>
                    </a:cubicBezTo>
                    <a:cubicBezTo>
                      <a:pt x="12" y="7"/>
                      <a:pt x="8" y="13"/>
                      <a:pt x="8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0" y="22"/>
                      <a:pt x="30" y="22"/>
                      <a:pt x="30" y="22"/>
                    </a:cubicBezTo>
                    <a:lnTo>
                      <a:pt x="30" y="2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50;p13"/>
              <p:cNvSpPr/>
              <p:nvPr/>
            </p:nvSpPr>
            <p:spPr>
              <a:xfrm>
                <a:off x="981" y="476"/>
                <a:ext cx="51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5" h="52" extrusionOk="0">
                    <a:moveTo>
                      <a:pt x="29" y="10"/>
                    </a:moveTo>
                    <a:cubicBezTo>
                      <a:pt x="26" y="8"/>
                      <a:pt x="24" y="8"/>
                      <a:pt x="20" y="8"/>
                    </a:cubicBezTo>
                    <a:cubicBezTo>
                      <a:pt x="13" y="8"/>
                      <a:pt x="9" y="14"/>
                      <a:pt x="9" y="22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39"/>
                      <a:pt x="12" y="45"/>
                      <a:pt x="20" y="45"/>
                    </a:cubicBezTo>
                    <a:cubicBezTo>
                      <a:pt x="23" y="45"/>
                      <a:pt x="26" y="44"/>
                      <a:pt x="29" y="43"/>
                    </a:cubicBezTo>
                    <a:cubicBezTo>
                      <a:pt x="31" y="42"/>
                      <a:pt x="33" y="43"/>
                      <a:pt x="34" y="44"/>
                    </a:cubicBezTo>
                    <a:cubicBezTo>
                      <a:pt x="35" y="46"/>
                      <a:pt x="34" y="48"/>
                      <a:pt x="32" y="49"/>
                    </a:cubicBezTo>
                    <a:cubicBezTo>
                      <a:pt x="28" y="51"/>
                      <a:pt x="24" y="52"/>
                      <a:pt x="20" y="52"/>
                    </a:cubicBezTo>
                    <a:cubicBezTo>
                      <a:pt x="6" y="52"/>
                      <a:pt x="0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1"/>
                      <a:pt x="6" y="0"/>
                      <a:pt x="20" y="0"/>
                    </a:cubicBezTo>
                    <a:cubicBezTo>
                      <a:pt x="24" y="0"/>
                      <a:pt x="29" y="1"/>
                      <a:pt x="32" y="3"/>
                    </a:cubicBezTo>
                    <a:cubicBezTo>
                      <a:pt x="34" y="4"/>
                      <a:pt x="35" y="6"/>
                      <a:pt x="34" y="8"/>
                    </a:cubicBezTo>
                    <a:cubicBezTo>
                      <a:pt x="33" y="10"/>
                      <a:pt x="31" y="11"/>
                      <a:pt x="29" y="10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51;p13"/>
              <p:cNvSpPr/>
              <p:nvPr/>
            </p:nvSpPr>
            <p:spPr>
              <a:xfrm>
                <a:off x="1047" y="476"/>
                <a:ext cx="52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6" h="52" extrusionOk="0">
                    <a:moveTo>
                      <a:pt x="8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1"/>
                      <a:pt x="30" y="0"/>
                      <a:pt x="32" y="0"/>
                    </a:cubicBezTo>
                    <a:cubicBezTo>
                      <a:pt x="35" y="0"/>
                      <a:pt x="36" y="3"/>
                      <a:pt x="36" y="5"/>
                    </a:cubicBezTo>
                    <a:cubicBezTo>
                      <a:pt x="36" y="6"/>
                      <a:pt x="36" y="7"/>
                      <a:pt x="35" y="7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6" y="33"/>
                      <a:pt x="31" y="39"/>
                      <a:pt x="36" y="46"/>
                    </a:cubicBezTo>
                    <a:cubicBezTo>
                      <a:pt x="36" y="46"/>
                      <a:pt x="36" y="47"/>
                      <a:pt x="36" y="48"/>
                    </a:cubicBezTo>
                    <a:cubicBezTo>
                      <a:pt x="36" y="50"/>
                      <a:pt x="35" y="52"/>
                      <a:pt x="32" y="52"/>
                    </a:cubicBezTo>
                    <a:cubicBezTo>
                      <a:pt x="30" y="52"/>
                      <a:pt x="29" y="51"/>
                      <a:pt x="28" y="50"/>
                    </a:cubicBezTo>
                    <a:cubicBezTo>
                      <a:pt x="23" y="43"/>
                      <a:pt x="19" y="37"/>
                      <a:pt x="14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50"/>
                      <a:pt x="6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1"/>
                      <a:pt x="4" y="1"/>
                    </a:cubicBezTo>
                    <a:cubicBezTo>
                      <a:pt x="6" y="1"/>
                      <a:pt x="8" y="2"/>
                      <a:pt x="8" y="5"/>
                    </a:cubicBezTo>
                    <a:lnTo>
                      <a:pt x="8" y="22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52;p13"/>
              <p:cNvSpPr/>
              <p:nvPr/>
            </p:nvSpPr>
            <p:spPr>
              <a:xfrm>
                <a:off x="1108" y="476"/>
                <a:ext cx="63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6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5" y="0"/>
                      <a:pt x="39" y="7"/>
                      <a:pt x="39" y="2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2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53;p13"/>
              <p:cNvSpPr/>
              <p:nvPr/>
            </p:nvSpPr>
            <p:spPr>
              <a:xfrm>
                <a:off x="1184" y="477"/>
                <a:ext cx="53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6" h="51" extrusionOk="0">
                    <a:moveTo>
                      <a:pt x="36" y="47"/>
                    </a:moveTo>
                    <a:cubicBezTo>
                      <a:pt x="36" y="49"/>
                      <a:pt x="34" y="51"/>
                      <a:pt x="31" y="51"/>
                    </a:cubicBezTo>
                    <a:cubicBezTo>
                      <a:pt x="29" y="51"/>
                      <a:pt x="27" y="49"/>
                      <a:pt x="27" y="47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6"/>
                      <a:pt x="12" y="43"/>
                      <a:pt x="9" y="49"/>
                    </a:cubicBezTo>
                    <a:cubicBezTo>
                      <a:pt x="8" y="51"/>
                      <a:pt x="6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6"/>
                      <a:pt x="1" y="46"/>
                      <a:pt x="1" y="44"/>
                    </a:cubicBezTo>
                    <a:cubicBezTo>
                      <a:pt x="4" y="39"/>
                      <a:pt x="7" y="34"/>
                      <a:pt x="10" y="29"/>
                    </a:cubicBezTo>
                    <a:cubicBezTo>
                      <a:pt x="4" y="27"/>
                      <a:pt x="1" y="22"/>
                      <a:pt x="1" y="16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6"/>
                      <a:pt x="6" y="0"/>
                      <a:pt x="1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2"/>
                      <a:pt x="36" y="4"/>
                    </a:cubicBezTo>
                    <a:lnTo>
                      <a:pt x="36" y="47"/>
                    </a:lnTo>
                    <a:close/>
                    <a:moveTo>
                      <a:pt x="27" y="23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1" y="7"/>
                      <a:pt x="10" y="11"/>
                      <a:pt x="10" y="14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9"/>
                      <a:pt x="12" y="23"/>
                      <a:pt x="18" y="23"/>
                    </a:cubicBezTo>
                    <a:lnTo>
                      <a:pt x="27" y="23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54;p13"/>
              <p:cNvSpPr/>
              <p:nvPr/>
            </p:nvSpPr>
            <p:spPr>
              <a:xfrm>
                <a:off x="1303" y="477"/>
                <a:ext cx="59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0" h="51" extrusionOk="0">
                    <a:moveTo>
                      <a:pt x="8" y="47"/>
                    </a:moveTo>
                    <a:cubicBezTo>
                      <a:pt x="8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8" y="44"/>
                      <a:pt x="8" y="44"/>
                      <a:pt x="8" y="44"/>
                    </a:cubicBezTo>
                    <a:lnTo>
                      <a:pt x="8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55;p13"/>
              <p:cNvSpPr/>
              <p:nvPr/>
            </p:nvSpPr>
            <p:spPr>
              <a:xfrm>
                <a:off x="1384" y="476"/>
                <a:ext cx="56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8" h="52" extrusionOk="0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5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13"/>
              <p:cNvSpPr/>
              <p:nvPr/>
            </p:nvSpPr>
            <p:spPr>
              <a:xfrm>
                <a:off x="1462" y="477"/>
                <a:ext cx="58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0" h="51" extrusionOk="0">
                    <a:moveTo>
                      <a:pt x="8" y="47"/>
                    </a:moveTo>
                    <a:cubicBezTo>
                      <a:pt x="8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8" y="44"/>
                      <a:pt x="8" y="44"/>
                      <a:pt x="8" y="44"/>
                    </a:cubicBezTo>
                    <a:lnTo>
                      <a:pt x="8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57;p13"/>
              <p:cNvSpPr/>
              <p:nvPr/>
            </p:nvSpPr>
            <p:spPr>
              <a:xfrm>
                <a:off x="1542" y="477"/>
                <a:ext cx="71" cy="99"/>
              </a:xfrm>
              <a:custGeom>
                <a:avLst/>
                <a:gdLst/>
                <a:ahLst/>
                <a:cxnLst/>
                <a:rect l="l" t="t" r="r" b="b"/>
                <a:pathLst>
                  <a:path w="48" h="67" extrusionOk="0">
                    <a:moveTo>
                      <a:pt x="40" y="51"/>
                    </a:move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32" y="0"/>
                      <a:pt x="35" y="0"/>
                    </a:cubicBezTo>
                    <a:cubicBezTo>
                      <a:pt x="37" y="0"/>
                      <a:pt x="39" y="1"/>
                      <a:pt x="39" y="4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6" y="43"/>
                      <a:pt x="48" y="44"/>
                      <a:pt x="48" y="46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5"/>
                      <a:pt x="46" y="67"/>
                      <a:pt x="44" y="67"/>
                    </a:cubicBezTo>
                    <a:cubicBezTo>
                      <a:pt x="41" y="67"/>
                      <a:pt x="40" y="65"/>
                      <a:pt x="40" y="63"/>
                    </a:cubicBezTo>
                    <a:lnTo>
                      <a:pt x="40" y="5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58;p13"/>
              <p:cNvSpPr/>
              <p:nvPr/>
            </p:nvSpPr>
            <p:spPr>
              <a:xfrm>
                <a:off x="1626" y="477"/>
                <a:ext cx="58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0" h="51" extrusionOk="0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59;p13"/>
              <p:cNvSpPr/>
              <p:nvPr/>
            </p:nvSpPr>
            <p:spPr>
              <a:xfrm>
                <a:off x="1702" y="476"/>
                <a:ext cx="63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8" y="52"/>
                    </a:moveTo>
                    <a:cubicBezTo>
                      <a:pt x="37" y="52"/>
                      <a:pt x="34" y="51"/>
                      <a:pt x="33" y="50"/>
                    </a:cubicBezTo>
                    <a:cubicBezTo>
                      <a:pt x="32" y="49"/>
                      <a:pt x="32" y="48"/>
                      <a:pt x="31" y="47"/>
                    </a:cubicBezTo>
                    <a:cubicBezTo>
                      <a:pt x="28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5" y="22"/>
                      <a:pt x="18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19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8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8" y="7"/>
                      <a:pt x="38" y="20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8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8" y="33"/>
                      <a:pt x="8" y="37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42"/>
                      <a:pt x="11" y="45"/>
                      <a:pt x="19" y="45"/>
                    </a:cubicBezTo>
                    <a:cubicBezTo>
                      <a:pt x="25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60;p13"/>
              <p:cNvSpPr/>
              <p:nvPr/>
            </p:nvSpPr>
            <p:spPr>
              <a:xfrm>
                <a:off x="1772" y="477"/>
                <a:ext cx="59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0" h="52" extrusionOk="0">
                    <a:moveTo>
                      <a:pt x="36" y="0"/>
                    </a:moveTo>
                    <a:cubicBezTo>
                      <a:pt x="38" y="0"/>
                      <a:pt x="40" y="2"/>
                      <a:pt x="40" y="4"/>
                    </a:cubicBezTo>
                    <a:cubicBezTo>
                      <a:pt x="40" y="6"/>
                      <a:pt x="38" y="7"/>
                      <a:pt x="36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50"/>
                      <a:pt x="22" y="52"/>
                      <a:pt x="20" y="52"/>
                    </a:cubicBezTo>
                    <a:cubicBezTo>
                      <a:pt x="17" y="52"/>
                      <a:pt x="15" y="50"/>
                      <a:pt x="15" y="4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61;p13"/>
              <p:cNvSpPr/>
              <p:nvPr/>
            </p:nvSpPr>
            <p:spPr>
              <a:xfrm>
                <a:off x="1843" y="477"/>
                <a:ext cx="60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1" h="51" extrusionOk="0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4" y="0"/>
                      <a:pt x="36" y="0"/>
                    </a:cubicBezTo>
                    <a:cubicBezTo>
                      <a:pt x="39" y="0"/>
                      <a:pt x="41" y="1"/>
                      <a:pt x="41" y="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9"/>
                      <a:pt x="39" y="51"/>
                      <a:pt x="36" y="51"/>
                    </a:cubicBezTo>
                    <a:cubicBezTo>
                      <a:pt x="34" y="51"/>
                      <a:pt x="32" y="49"/>
                      <a:pt x="32" y="4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13"/>
              <p:cNvSpPr/>
              <p:nvPr/>
            </p:nvSpPr>
            <p:spPr>
              <a:xfrm>
                <a:off x="1924" y="477"/>
                <a:ext cx="52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6" h="51" extrusionOk="0">
                    <a:moveTo>
                      <a:pt x="5" y="51"/>
                    </a:moveTo>
                    <a:cubicBezTo>
                      <a:pt x="2" y="51"/>
                      <a:pt x="0" y="49"/>
                      <a:pt x="0" y="4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0" y="0"/>
                      <a:pt x="34" y="6"/>
                      <a:pt x="34" y="13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8"/>
                      <a:pt x="33" y="22"/>
                      <a:pt x="29" y="24"/>
                    </a:cubicBezTo>
                    <a:cubicBezTo>
                      <a:pt x="35" y="27"/>
                      <a:pt x="36" y="31"/>
                      <a:pt x="36" y="35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45"/>
                      <a:pt x="32" y="51"/>
                      <a:pt x="20" y="51"/>
                    </a:cubicBezTo>
                    <a:lnTo>
                      <a:pt x="5" y="51"/>
                    </a:lnTo>
                    <a:close/>
                    <a:moveTo>
                      <a:pt x="9" y="7"/>
                    </a:moveTo>
                    <a:cubicBezTo>
                      <a:pt x="9" y="21"/>
                      <a:pt x="9" y="21"/>
                      <a:pt x="9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23" y="21"/>
                      <a:pt x="26" y="19"/>
                      <a:pt x="26" y="15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0"/>
                      <a:pt x="24" y="7"/>
                      <a:pt x="18" y="7"/>
                    </a:cubicBezTo>
                    <a:lnTo>
                      <a:pt x="9" y="7"/>
                    </a:lnTo>
                    <a:close/>
                    <a:moveTo>
                      <a:pt x="9" y="29"/>
                    </a:moveTo>
                    <a:cubicBezTo>
                      <a:pt x="9" y="43"/>
                      <a:pt x="9" y="43"/>
                      <a:pt x="9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6" y="43"/>
                      <a:pt x="28" y="41"/>
                      <a:pt x="28" y="37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28" y="31"/>
                      <a:pt x="25" y="29"/>
                      <a:pt x="19" y="29"/>
                    </a:cubicBezTo>
                    <a:lnTo>
                      <a:pt x="9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63;p13"/>
              <p:cNvSpPr/>
              <p:nvPr/>
            </p:nvSpPr>
            <p:spPr>
              <a:xfrm>
                <a:off x="1991" y="476"/>
                <a:ext cx="63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5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4" y="0"/>
                      <a:pt x="39" y="7"/>
                      <a:pt x="39" y="2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1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4" name="Google Shape;64;p13"/>
            <p:cNvGrpSpPr/>
            <p:nvPr/>
          </p:nvGrpSpPr>
          <p:grpSpPr>
            <a:xfrm>
              <a:off x="288925" y="1169988"/>
              <a:ext cx="1320800" cy="107950"/>
              <a:chOff x="182" y="737"/>
              <a:chExt cx="832" cy="68"/>
            </a:xfrm>
          </p:grpSpPr>
          <p:sp>
            <p:nvSpPr>
              <p:cNvPr id="65" name="Google Shape;65;p13"/>
              <p:cNvSpPr/>
              <p:nvPr/>
            </p:nvSpPr>
            <p:spPr>
              <a:xfrm>
                <a:off x="182" y="737"/>
                <a:ext cx="38" cy="55"/>
              </a:xfrm>
              <a:custGeom>
                <a:avLst/>
                <a:gdLst/>
                <a:ahLst/>
                <a:cxnLst/>
                <a:rect l="l" t="t" r="r" b="b"/>
                <a:pathLst>
                  <a:path w="27" h="39" extrusionOk="0">
                    <a:moveTo>
                      <a:pt x="24" y="39"/>
                    </a:moveTo>
                    <a:cubicBezTo>
                      <a:pt x="23" y="39"/>
                      <a:pt x="22" y="38"/>
                      <a:pt x="22" y="36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5" y="38"/>
                      <a:pt x="4" y="39"/>
                      <a:pt x="2" y="39"/>
                    </a:cubicBezTo>
                    <a:cubicBezTo>
                      <a:pt x="1" y="39"/>
                      <a:pt x="0" y="38"/>
                      <a:pt x="0" y="3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0"/>
                      <a:pt x="27" y="1"/>
                      <a:pt x="27" y="2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8"/>
                      <a:pt x="26" y="39"/>
                      <a:pt x="24" y="39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13"/>
              <p:cNvSpPr/>
              <p:nvPr/>
            </p:nvSpPr>
            <p:spPr>
              <a:xfrm>
                <a:off x="229" y="753"/>
                <a:ext cx="32" cy="52"/>
              </a:xfrm>
              <a:custGeom>
                <a:avLst/>
                <a:gdLst/>
                <a:ahLst/>
                <a:cxnLst/>
                <a:rect l="l" t="t" r="r" b="b"/>
                <a:pathLst>
                  <a:path w="23" h="37" extrusionOk="0">
                    <a:moveTo>
                      <a:pt x="13" y="28"/>
                    </a:moveTo>
                    <a:cubicBezTo>
                      <a:pt x="11" y="28"/>
                      <a:pt x="9" y="27"/>
                      <a:pt x="7" y="2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6" y="37"/>
                      <a:pt x="5" y="37"/>
                    </a:cubicBezTo>
                    <a:cubicBezTo>
                      <a:pt x="3" y="37"/>
                      <a:pt x="2" y="36"/>
                      <a:pt x="2" y="3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5"/>
                      <a:pt x="2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5" y="2"/>
                      <a:pt x="6" y="2"/>
                      <a:pt x="6" y="3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20" y="0"/>
                      <a:pt x="23" y="4"/>
                      <a:pt x="23" y="11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23"/>
                      <a:pt x="20" y="28"/>
                      <a:pt x="13" y="28"/>
                    </a:cubicBezTo>
                    <a:close/>
                    <a:moveTo>
                      <a:pt x="18" y="11"/>
                    </a:moveTo>
                    <a:cubicBezTo>
                      <a:pt x="18" y="6"/>
                      <a:pt x="17" y="4"/>
                      <a:pt x="12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9" y="23"/>
                      <a:pt x="11" y="24"/>
                      <a:pt x="12" y="24"/>
                    </a:cubicBezTo>
                    <a:cubicBezTo>
                      <a:pt x="16" y="24"/>
                      <a:pt x="18" y="21"/>
                      <a:pt x="18" y="16"/>
                    </a:cubicBez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67;p13"/>
              <p:cNvSpPr/>
              <p:nvPr/>
            </p:nvSpPr>
            <p:spPr>
              <a:xfrm>
                <a:off x="268" y="753"/>
                <a:ext cx="31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2" h="28" extrusionOk="0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2" y="5"/>
                      <a:pt x="22" y="11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7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7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13"/>
              <p:cNvSpPr/>
              <p:nvPr/>
            </p:nvSpPr>
            <p:spPr>
              <a:xfrm>
                <a:off x="307" y="753"/>
                <a:ext cx="2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9" h="28" extrusionOk="0">
                    <a:moveTo>
                      <a:pt x="16" y="5"/>
                    </a:moveTo>
                    <a:cubicBezTo>
                      <a:pt x="14" y="5"/>
                      <a:pt x="13" y="4"/>
                      <a:pt x="11" y="4"/>
                    </a:cubicBezTo>
                    <a:cubicBezTo>
                      <a:pt x="7" y="4"/>
                      <a:pt x="5" y="7"/>
                      <a:pt x="5" y="12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21"/>
                      <a:pt x="7" y="24"/>
                      <a:pt x="11" y="24"/>
                    </a:cubicBezTo>
                    <a:cubicBezTo>
                      <a:pt x="12" y="24"/>
                      <a:pt x="14" y="23"/>
                      <a:pt x="16" y="22"/>
                    </a:cubicBezTo>
                    <a:cubicBezTo>
                      <a:pt x="17" y="22"/>
                      <a:pt x="18" y="22"/>
                      <a:pt x="18" y="23"/>
                    </a:cubicBezTo>
                    <a:cubicBezTo>
                      <a:pt x="19" y="25"/>
                      <a:pt x="18" y="26"/>
                      <a:pt x="17" y="26"/>
                    </a:cubicBezTo>
                    <a:cubicBezTo>
                      <a:pt x="15" y="27"/>
                      <a:pt x="13" y="28"/>
                      <a:pt x="11" y="28"/>
                    </a:cubicBezTo>
                    <a:cubicBezTo>
                      <a:pt x="3" y="28"/>
                      <a:pt x="0" y="23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11" y="0"/>
                    </a:cubicBezTo>
                    <a:cubicBezTo>
                      <a:pt x="13" y="0"/>
                      <a:pt x="15" y="1"/>
                      <a:pt x="17" y="2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8" y="5"/>
                      <a:pt x="17" y="6"/>
                      <a:pt x="16" y="5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13"/>
              <p:cNvSpPr/>
              <p:nvPr/>
            </p:nvSpPr>
            <p:spPr>
              <a:xfrm>
                <a:off x="335" y="754"/>
                <a:ext cx="30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1" h="27" extrusionOk="0">
                    <a:moveTo>
                      <a:pt x="19" y="0"/>
                    </a:moveTo>
                    <a:cubicBezTo>
                      <a:pt x="20" y="0"/>
                      <a:pt x="21" y="1"/>
                      <a:pt x="21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6"/>
                      <a:pt x="12" y="27"/>
                      <a:pt x="11" y="27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13"/>
              <p:cNvSpPr/>
              <p:nvPr/>
            </p:nvSpPr>
            <p:spPr>
              <a:xfrm>
                <a:off x="367" y="753"/>
                <a:ext cx="33" cy="52"/>
              </a:xfrm>
              <a:custGeom>
                <a:avLst/>
                <a:gdLst/>
                <a:ahLst/>
                <a:cxnLst/>
                <a:rect l="l" t="t" r="r" b="b"/>
                <a:pathLst>
                  <a:path w="23" h="37" extrusionOk="0">
                    <a:moveTo>
                      <a:pt x="14" y="28"/>
                    </a:moveTo>
                    <a:cubicBezTo>
                      <a:pt x="12" y="28"/>
                      <a:pt x="9" y="27"/>
                      <a:pt x="7" y="2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6" y="37"/>
                      <a:pt x="5" y="37"/>
                    </a:cubicBezTo>
                    <a:cubicBezTo>
                      <a:pt x="4" y="37"/>
                      <a:pt x="3" y="36"/>
                      <a:pt x="3" y="3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6" y="2"/>
                      <a:pt x="6" y="2"/>
                      <a:pt x="6" y="3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20" y="0"/>
                      <a:pt x="23" y="4"/>
                      <a:pt x="23" y="11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23"/>
                      <a:pt x="20" y="28"/>
                      <a:pt x="14" y="28"/>
                    </a:cubicBezTo>
                    <a:close/>
                    <a:moveTo>
                      <a:pt x="18" y="11"/>
                    </a:moveTo>
                    <a:cubicBezTo>
                      <a:pt x="18" y="6"/>
                      <a:pt x="17" y="4"/>
                      <a:pt x="13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9" y="23"/>
                      <a:pt x="11" y="24"/>
                      <a:pt x="13" y="24"/>
                    </a:cubicBezTo>
                    <a:cubicBezTo>
                      <a:pt x="17" y="24"/>
                      <a:pt x="18" y="21"/>
                      <a:pt x="18" y="16"/>
                    </a:cubicBez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13"/>
              <p:cNvSpPr/>
              <p:nvPr/>
            </p:nvSpPr>
            <p:spPr>
              <a:xfrm>
                <a:off x="407" y="753"/>
                <a:ext cx="31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2" h="28" extrusionOk="0">
                    <a:moveTo>
                      <a:pt x="20" y="28"/>
                    </a:moveTo>
                    <a:cubicBezTo>
                      <a:pt x="19" y="28"/>
                      <a:pt x="18" y="27"/>
                      <a:pt x="17" y="26"/>
                    </a:cubicBezTo>
                    <a:cubicBezTo>
                      <a:pt x="17" y="26"/>
                      <a:pt x="17" y="25"/>
                      <a:pt x="16" y="25"/>
                    </a:cubicBezTo>
                    <a:cubicBezTo>
                      <a:pt x="14" y="27"/>
                      <a:pt x="11" y="28"/>
                      <a:pt x="9" y="28"/>
                    </a:cubicBezTo>
                    <a:cubicBezTo>
                      <a:pt x="3" y="28"/>
                      <a:pt x="0" y="24"/>
                      <a:pt x="0" y="2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5"/>
                      <a:pt x="3" y="12"/>
                      <a:pt x="10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6"/>
                      <a:pt x="14" y="4"/>
                      <a:pt x="10" y="4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2" y="5"/>
                      <a:pt x="2" y="4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8" y="0"/>
                      <a:pt x="20" y="4"/>
                      <a:pt x="20" y="1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3"/>
                      <a:pt x="21" y="23"/>
                      <a:pt x="22" y="24"/>
                    </a:cubicBezTo>
                    <a:cubicBezTo>
                      <a:pt x="22" y="24"/>
                      <a:pt x="22" y="25"/>
                      <a:pt x="22" y="26"/>
                    </a:cubicBezTo>
                    <a:cubicBezTo>
                      <a:pt x="22" y="27"/>
                      <a:pt x="21" y="28"/>
                      <a:pt x="20" y="28"/>
                    </a:cubicBezTo>
                    <a:close/>
                    <a:moveTo>
                      <a:pt x="15" y="15"/>
                    </a:moveTo>
                    <a:cubicBezTo>
                      <a:pt x="10" y="15"/>
                      <a:pt x="10" y="15"/>
                      <a:pt x="10" y="15"/>
                    </a:cubicBezTo>
                    <a:cubicBezTo>
                      <a:pt x="6" y="15"/>
                      <a:pt x="4" y="17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2"/>
                      <a:pt x="6" y="24"/>
                      <a:pt x="10" y="24"/>
                    </a:cubicBezTo>
                    <a:cubicBezTo>
                      <a:pt x="13" y="24"/>
                      <a:pt x="15" y="22"/>
                      <a:pt x="15" y="18"/>
                    </a:cubicBezTo>
                    <a:lnTo>
                      <a:pt x="15" y="1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13"/>
              <p:cNvSpPr/>
              <p:nvPr/>
            </p:nvSpPr>
            <p:spPr>
              <a:xfrm>
                <a:off x="447" y="753"/>
                <a:ext cx="2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0" h="28" extrusionOk="0">
                    <a:moveTo>
                      <a:pt x="20" y="25"/>
                    </a:moveTo>
                    <a:cubicBezTo>
                      <a:pt x="20" y="27"/>
                      <a:pt x="19" y="28"/>
                      <a:pt x="17" y="28"/>
                    </a:cubicBezTo>
                    <a:cubicBezTo>
                      <a:pt x="16" y="28"/>
                      <a:pt x="15" y="27"/>
                      <a:pt x="15" y="2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7"/>
                      <a:pt x="4" y="28"/>
                      <a:pt x="2" y="28"/>
                    </a:cubicBezTo>
                    <a:cubicBezTo>
                      <a:pt x="1" y="28"/>
                      <a:pt x="0" y="27"/>
                      <a:pt x="0" y="2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"/>
                      <a:pt x="16" y="0"/>
                      <a:pt x="17" y="0"/>
                    </a:cubicBezTo>
                    <a:cubicBezTo>
                      <a:pt x="19" y="0"/>
                      <a:pt x="20" y="1"/>
                      <a:pt x="20" y="3"/>
                    </a:cubicBezTo>
                    <a:lnTo>
                      <a:pt x="20" y="2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3;p13"/>
              <p:cNvSpPr/>
              <p:nvPr/>
            </p:nvSpPr>
            <p:spPr>
              <a:xfrm>
                <a:off x="483" y="753"/>
                <a:ext cx="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9" h="28" extrusionOk="0">
                    <a:moveTo>
                      <a:pt x="16" y="5"/>
                    </a:moveTo>
                    <a:cubicBezTo>
                      <a:pt x="14" y="5"/>
                      <a:pt x="13" y="4"/>
                      <a:pt x="11" y="4"/>
                    </a:cubicBezTo>
                    <a:cubicBezTo>
                      <a:pt x="7" y="4"/>
                      <a:pt x="5" y="7"/>
                      <a:pt x="5" y="12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21"/>
                      <a:pt x="7" y="24"/>
                      <a:pt x="11" y="24"/>
                    </a:cubicBezTo>
                    <a:cubicBezTo>
                      <a:pt x="13" y="24"/>
                      <a:pt x="14" y="23"/>
                      <a:pt x="16" y="22"/>
                    </a:cubicBezTo>
                    <a:cubicBezTo>
                      <a:pt x="17" y="22"/>
                      <a:pt x="18" y="22"/>
                      <a:pt x="18" y="23"/>
                    </a:cubicBezTo>
                    <a:cubicBezTo>
                      <a:pt x="19" y="25"/>
                      <a:pt x="18" y="26"/>
                      <a:pt x="17" y="26"/>
                    </a:cubicBezTo>
                    <a:cubicBezTo>
                      <a:pt x="15" y="27"/>
                      <a:pt x="13" y="28"/>
                      <a:pt x="11" y="28"/>
                    </a:cubicBezTo>
                    <a:cubicBezTo>
                      <a:pt x="3" y="28"/>
                      <a:pt x="0" y="23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11" y="0"/>
                    </a:cubicBezTo>
                    <a:cubicBezTo>
                      <a:pt x="13" y="0"/>
                      <a:pt x="15" y="1"/>
                      <a:pt x="17" y="2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8" y="5"/>
                      <a:pt x="17" y="6"/>
                      <a:pt x="16" y="5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13"/>
              <p:cNvSpPr/>
              <p:nvPr/>
            </p:nvSpPr>
            <p:spPr>
              <a:xfrm>
                <a:off x="512" y="754"/>
                <a:ext cx="29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1" h="27" extrusionOk="0">
                    <a:moveTo>
                      <a:pt x="19" y="0"/>
                    </a:moveTo>
                    <a:cubicBezTo>
                      <a:pt x="20" y="0"/>
                      <a:pt x="21" y="1"/>
                      <a:pt x="21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6"/>
                      <a:pt x="12" y="27"/>
                      <a:pt x="11" y="27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13"/>
              <p:cNvSpPr/>
              <p:nvPr/>
            </p:nvSpPr>
            <p:spPr>
              <a:xfrm>
                <a:off x="547" y="754"/>
                <a:ext cx="2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19" h="26" extrusionOk="0">
                    <a:moveTo>
                      <a:pt x="3" y="26"/>
                    </a:moveTo>
                    <a:cubicBezTo>
                      <a:pt x="1" y="26"/>
                      <a:pt x="0" y="25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6" y="0"/>
                      <a:pt x="18" y="3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9"/>
                      <a:pt x="18" y="11"/>
                      <a:pt x="15" y="12"/>
                    </a:cubicBezTo>
                    <a:cubicBezTo>
                      <a:pt x="18" y="14"/>
                      <a:pt x="19" y="16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3"/>
                      <a:pt x="17" y="26"/>
                      <a:pt x="11" y="26"/>
                    </a:cubicBezTo>
                    <a:lnTo>
                      <a:pt x="3" y="26"/>
                    </a:lnTo>
                    <a:close/>
                    <a:moveTo>
                      <a:pt x="5" y="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2" y="11"/>
                      <a:pt x="14" y="10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5"/>
                      <a:pt x="13" y="3"/>
                      <a:pt x="9" y="3"/>
                    </a:cubicBezTo>
                    <a:lnTo>
                      <a:pt x="5" y="3"/>
                    </a:lnTo>
                    <a:close/>
                    <a:moveTo>
                      <a:pt x="5" y="15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4" y="22"/>
                      <a:pt x="15" y="21"/>
                      <a:pt x="15" y="19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6"/>
                      <a:pt x="13" y="15"/>
                      <a:pt x="10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13"/>
              <p:cNvSpPr/>
              <p:nvPr/>
            </p:nvSpPr>
            <p:spPr>
              <a:xfrm>
                <a:off x="582" y="753"/>
                <a:ext cx="3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5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5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13"/>
              <p:cNvSpPr/>
              <p:nvPr/>
            </p:nvSpPr>
            <p:spPr>
              <a:xfrm>
                <a:off x="643" y="754"/>
                <a:ext cx="2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19" h="26" extrusionOk="0">
                    <a:moveTo>
                      <a:pt x="2" y="26"/>
                    </a:moveTo>
                    <a:cubicBezTo>
                      <a:pt x="1" y="26"/>
                      <a:pt x="0" y="25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5" y="0"/>
                      <a:pt x="18" y="3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9"/>
                      <a:pt x="17" y="11"/>
                      <a:pt x="15" y="12"/>
                    </a:cubicBezTo>
                    <a:cubicBezTo>
                      <a:pt x="18" y="14"/>
                      <a:pt x="19" y="16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3"/>
                      <a:pt x="17" y="26"/>
                      <a:pt x="10" y="26"/>
                    </a:cubicBezTo>
                    <a:lnTo>
                      <a:pt x="2" y="26"/>
                    </a:lnTo>
                    <a:close/>
                    <a:moveTo>
                      <a:pt x="5" y="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2" y="11"/>
                      <a:pt x="13" y="10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3"/>
                      <a:pt x="9" y="3"/>
                    </a:cubicBezTo>
                    <a:lnTo>
                      <a:pt x="5" y="3"/>
                    </a:lnTo>
                    <a:close/>
                    <a:moveTo>
                      <a:pt x="5" y="15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3" y="22"/>
                      <a:pt x="14" y="21"/>
                      <a:pt x="14" y="19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6"/>
                      <a:pt x="13" y="15"/>
                      <a:pt x="10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78;p13"/>
              <p:cNvSpPr/>
              <p:nvPr/>
            </p:nvSpPr>
            <p:spPr>
              <a:xfrm>
                <a:off x="679" y="753"/>
                <a:ext cx="29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4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4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13"/>
              <p:cNvSpPr/>
              <p:nvPr/>
            </p:nvSpPr>
            <p:spPr>
              <a:xfrm>
                <a:off x="714" y="753"/>
                <a:ext cx="2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7" h="28" extrusionOk="0">
                    <a:moveTo>
                      <a:pt x="12" y="20"/>
                    </a:moveTo>
                    <a:cubicBezTo>
                      <a:pt x="12" y="17"/>
                      <a:pt x="10" y="15"/>
                      <a:pt x="7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4" y="13"/>
                      <a:pt x="4" y="12"/>
                      <a:pt x="5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2"/>
                      <a:pt x="12" y="11"/>
                      <a:pt x="12" y="8"/>
                    </a:cubicBezTo>
                    <a:cubicBezTo>
                      <a:pt x="12" y="6"/>
                      <a:pt x="11" y="4"/>
                      <a:pt x="8" y="4"/>
                    </a:cubicBezTo>
                    <a:cubicBezTo>
                      <a:pt x="7" y="4"/>
                      <a:pt x="6" y="4"/>
                      <a:pt x="5" y="5"/>
                    </a:cubicBezTo>
                    <a:cubicBezTo>
                      <a:pt x="4" y="6"/>
                      <a:pt x="3" y="6"/>
                      <a:pt x="2" y="6"/>
                    </a:cubicBezTo>
                    <a:cubicBezTo>
                      <a:pt x="1" y="6"/>
                      <a:pt x="0" y="6"/>
                      <a:pt x="0" y="4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3" y="1"/>
                      <a:pt x="5" y="0"/>
                      <a:pt x="8" y="0"/>
                    </a:cubicBezTo>
                    <a:cubicBezTo>
                      <a:pt x="14" y="0"/>
                      <a:pt x="16" y="4"/>
                      <a:pt x="16" y="8"/>
                    </a:cubicBezTo>
                    <a:cubicBezTo>
                      <a:pt x="16" y="11"/>
                      <a:pt x="15" y="12"/>
                      <a:pt x="12" y="13"/>
                    </a:cubicBezTo>
                    <a:cubicBezTo>
                      <a:pt x="15" y="14"/>
                      <a:pt x="17" y="16"/>
                      <a:pt x="17" y="20"/>
                    </a:cubicBezTo>
                    <a:cubicBezTo>
                      <a:pt x="17" y="24"/>
                      <a:pt x="14" y="28"/>
                      <a:pt x="8" y="28"/>
                    </a:cubicBezTo>
                    <a:cubicBezTo>
                      <a:pt x="5" y="28"/>
                      <a:pt x="3" y="27"/>
                      <a:pt x="1" y="25"/>
                    </a:cubicBezTo>
                    <a:cubicBezTo>
                      <a:pt x="0" y="25"/>
                      <a:pt x="0" y="24"/>
                      <a:pt x="0" y="24"/>
                    </a:cubicBezTo>
                    <a:cubicBezTo>
                      <a:pt x="0" y="23"/>
                      <a:pt x="1" y="22"/>
                      <a:pt x="2" y="22"/>
                    </a:cubicBezTo>
                    <a:cubicBezTo>
                      <a:pt x="2" y="22"/>
                      <a:pt x="3" y="22"/>
                      <a:pt x="4" y="23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11" y="24"/>
                      <a:pt x="12" y="22"/>
                      <a:pt x="12" y="20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13"/>
              <p:cNvSpPr/>
              <p:nvPr/>
            </p:nvSpPr>
            <p:spPr>
              <a:xfrm>
                <a:off x="747" y="753"/>
                <a:ext cx="3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8" extrusionOk="0">
                    <a:moveTo>
                      <a:pt x="24" y="26"/>
                    </a:moveTo>
                    <a:cubicBezTo>
                      <a:pt x="24" y="27"/>
                      <a:pt x="23" y="28"/>
                      <a:pt x="21" y="28"/>
                    </a:cubicBezTo>
                    <a:cubicBezTo>
                      <a:pt x="20" y="28"/>
                      <a:pt x="19" y="27"/>
                      <a:pt x="19" y="26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1" y="24"/>
                      <a:pt x="10" y="24"/>
                      <a:pt x="10" y="23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3" y="28"/>
                      <a:pt x="2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1"/>
                      <a:pt x="4" y="2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1" y="0"/>
                    </a:cubicBezTo>
                    <a:cubicBezTo>
                      <a:pt x="23" y="0"/>
                      <a:pt x="24" y="1"/>
                      <a:pt x="24" y="3"/>
                    </a:cubicBezTo>
                    <a:lnTo>
                      <a:pt x="24" y="26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13"/>
              <p:cNvSpPr/>
              <p:nvPr/>
            </p:nvSpPr>
            <p:spPr>
              <a:xfrm>
                <a:off x="789" y="753"/>
                <a:ext cx="3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6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6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13"/>
              <p:cNvSpPr/>
              <p:nvPr/>
            </p:nvSpPr>
            <p:spPr>
              <a:xfrm>
                <a:off x="824" y="753"/>
                <a:ext cx="49" cy="39"/>
              </a:xfrm>
              <a:custGeom>
                <a:avLst/>
                <a:gdLst/>
                <a:ahLst/>
                <a:cxnLst/>
                <a:rect l="l" t="t" r="r" b="b"/>
                <a:pathLst>
                  <a:path w="34" h="28" extrusionOk="0">
                    <a:moveTo>
                      <a:pt x="19" y="12"/>
                    </a:moveTo>
                    <a:cubicBezTo>
                      <a:pt x="22" y="12"/>
                      <a:pt x="22" y="12"/>
                      <a:pt x="22" y="1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30" y="1"/>
                      <a:pt x="31" y="0"/>
                      <a:pt x="31" y="0"/>
                    </a:cubicBezTo>
                    <a:cubicBezTo>
                      <a:pt x="33" y="0"/>
                      <a:pt x="34" y="2"/>
                      <a:pt x="34" y="3"/>
                    </a:cubicBezTo>
                    <a:cubicBezTo>
                      <a:pt x="34" y="3"/>
                      <a:pt x="33" y="4"/>
                      <a:pt x="3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8" y="17"/>
                      <a:pt x="31" y="21"/>
                      <a:pt x="33" y="24"/>
                    </a:cubicBezTo>
                    <a:cubicBezTo>
                      <a:pt x="34" y="25"/>
                      <a:pt x="34" y="25"/>
                      <a:pt x="34" y="26"/>
                    </a:cubicBezTo>
                    <a:cubicBezTo>
                      <a:pt x="34" y="27"/>
                      <a:pt x="33" y="28"/>
                      <a:pt x="31" y="28"/>
                    </a:cubicBezTo>
                    <a:cubicBezTo>
                      <a:pt x="31" y="28"/>
                      <a:pt x="30" y="27"/>
                      <a:pt x="29" y="26"/>
                    </a:cubicBezTo>
                    <a:cubicBezTo>
                      <a:pt x="27" y="23"/>
                      <a:pt x="25" y="19"/>
                      <a:pt x="22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7"/>
                      <a:pt x="18" y="28"/>
                      <a:pt x="17" y="28"/>
                    </a:cubicBezTo>
                    <a:cubicBezTo>
                      <a:pt x="15" y="28"/>
                      <a:pt x="14" y="27"/>
                      <a:pt x="14" y="25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9" y="19"/>
                      <a:pt x="7" y="23"/>
                      <a:pt x="4" y="26"/>
                    </a:cubicBezTo>
                    <a:cubicBezTo>
                      <a:pt x="4" y="27"/>
                      <a:pt x="3" y="28"/>
                      <a:pt x="2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0" y="25"/>
                      <a:pt x="0" y="25"/>
                      <a:pt x="0" y="24"/>
                    </a:cubicBezTo>
                    <a:cubicBezTo>
                      <a:pt x="3" y="21"/>
                      <a:pt x="5" y="17"/>
                      <a:pt x="8" y="1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5" y="1"/>
                      <a:pt x="17" y="1"/>
                    </a:cubicBezTo>
                    <a:cubicBezTo>
                      <a:pt x="18" y="1"/>
                      <a:pt x="19" y="1"/>
                      <a:pt x="19" y="3"/>
                    </a:cubicBezTo>
                    <a:lnTo>
                      <a:pt x="19" y="12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13"/>
              <p:cNvSpPr/>
              <p:nvPr/>
            </p:nvSpPr>
            <p:spPr>
              <a:xfrm>
                <a:off x="878" y="753"/>
                <a:ext cx="2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0" h="28" extrusionOk="0">
                    <a:moveTo>
                      <a:pt x="20" y="25"/>
                    </a:moveTo>
                    <a:cubicBezTo>
                      <a:pt x="20" y="27"/>
                      <a:pt x="19" y="28"/>
                      <a:pt x="18" y="28"/>
                    </a:cubicBezTo>
                    <a:cubicBezTo>
                      <a:pt x="16" y="28"/>
                      <a:pt x="15" y="27"/>
                      <a:pt x="15" y="2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7"/>
                      <a:pt x="4" y="28"/>
                      <a:pt x="3" y="28"/>
                    </a:cubicBezTo>
                    <a:cubicBezTo>
                      <a:pt x="1" y="28"/>
                      <a:pt x="0" y="27"/>
                      <a:pt x="0" y="2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"/>
                      <a:pt x="16" y="0"/>
                      <a:pt x="18" y="0"/>
                    </a:cubicBezTo>
                    <a:cubicBezTo>
                      <a:pt x="19" y="0"/>
                      <a:pt x="20" y="1"/>
                      <a:pt x="20" y="3"/>
                    </a:cubicBezTo>
                    <a:lnTo>
                      <a:pt x="20" y="2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13"/>
              <p:cNvSpPr/>
              <p:nvPr/>
            </p:nvSpPr>
            <p:spPr>
              <a:xfrm>
                <a:off x="916" y="753"/>
                <a:ext cx="3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4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4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13"/>
              <p:cNvSpPr/>
              <p:nvPr/>
            </p:nvSpPr>
            <p:spPr>
              <a:xfrm>
                <a:off x="955" y="754"/>
                <a:ext cx="25" cy="38"/>
              </a:xfrm>
              <a:custGeom>
                <a:avLst/>
                <a:gdLst/>
                <a:ahLst/>
                <a:cxnLst/>
                <a:rect l="l" t="t" r="r" b="b"/>
                <a:pathLst>
                  <a:path w="18" h="27" extrusionOk="0">
                    <a:moveTo>
                      <a:pt x="16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6"/>
                      <a:pt x="4" y="27"/>
                      <a:pt x="3" y="27"/>
                    </a:cubicBezTo>
                    <a:cubicBezTo>
                      <a:pt x="1" y="27"/>
                      <a:pt x="0" y="26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2"/>
                    </a:cubicBezTo>
                    <a:cubicBezTo>
                      <a:pt x="18" y="3"/>
                      <a:pt x="17" y="4"/>
                      <a:pt x="16" y="4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13"/>
              <p:cNvSpPr/>
              <p:nvPr/>
            </p:nvSpPr>
            <p:spPr>
              <a:xfrm>
                <a:off x="984" y="753"/>
                <a:ext cx="3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7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7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7" name="Google Shape;87;p13"/>
          <p:cNvGrpSpPr/>
          <p:nvPr/>
        </p:nvGrpSpPr>
        <p:grpSpPr>
          <a:xfrm>
            <a:off x="288813" y="6416675"/>
            <a:ext cx="3334254" cy="8"/>
            <a:chOff x="658813" y="800103"/>
            <a:chExt cx="3334254" cy="8"/>
          </a:xfrm>
        </p:grpSpPr>
        <p:cxnSp>
          <p:nvCxnSpPr>
            <p:cNvPr id="88" name="Google Shape;88;p13"/>
            <p:cNvCxnSpPr/>
            <p:nvPr/>
          </p:nvCxnSpPr>
          <p:spPr>
            <a:xfrm rot="10800000" flipH="1">
              <a:off x="658814" y="800110"/>
              <a:ext cx="3334253" cy="1"/>
            </a:xfrm>
            <a:prstGeom prst="straightConnector1">
              <a:avLst/>
            </a:prstGeom>
            <a:noFill/>
            <a:ln w="9525" cap="flat" cmpd="sng">
              <a:solidFill>
                <a:srgbClr val="BFBFBF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658813" y="800103"/>
              <a:ext cx="648204" cy="0"/>
            </a:xfrm>
            <a:prstGeom prst="straightConnector1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90" name="Google Shape;90;p13"/>
          <p:cNvGrpSpPr/>
          <p:nvPr/>
        </p:nvGrpSpPr>
        <p:grpSpPr>
          <a:xfrm>
            <a:off x="298441" y="4303832"/>
            <a:ext cx="3334254" cy="8"/>
            <a:chOff x="658813" y="800103"/>
            <a:chExt cx="3334254" cy="8"/>
          </a:xfrm>
        </p:grpSpPr>
        <p:cxnSp>
          <p:nvCxnSpPr>
            <p:cNvPr id="91" name="Google Shape;91;p13"/>
            <p:cNvCxnSpPr/>
            <p:nvPr/>
          </p:nvCxnSpPr>
          <p:spPr>
            <a:xfrm rot="10800000" flipH="1">
              <a:off x="658814" y="800110"/>
              <a:ext cx="3334253" cy="1"/>
            </a:xfrm>
            <a:prstGeom prst="straightConnector1">
              <a:avLst/>
            </a:prstGeom>
            <a:noFill/>
            <a:ln w="9525" cap="flat" cmpd="sng">
              <a:solidFill>
                <a:srgbClr val="FFFFFF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2" name="Google Shape;92;p13"/>
            <p:cNvCxnSpPr/>
            <p:nvPr/>
          </p:nvCxnSpPr>
          <p:spPr>
            <a:xfrm>
              <a:off x="658813" y="800103"/>
              <a:ext cx="648204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93" name="Google Shape;93;p13"/>
          <p:cNvGrpSpPr/>
          <p:nvPr/>
        </p:nvGrpSpPr>
        <p:grpSpPr>
          <a:xfrm>
            <a:off x="276225" y="415925"/>
            <a:ext cx="2984500" cy="862013"/>
            <a:chOff x="276225" y="415925"/>
            <a:chExt cx="2984500" cy="862013"/>
          </a:xfrm>
        </p:grpSpPr>
        <p:cxnSp>
          <p:nvCxnSpPr>
            <p:cNvPr id="94" name="Google Shape;94;p13"/>
            <p:cNvCxnSpPr/>
            <p:nvPr/>
          </p:nvCxnSpPr>
          <p:spPr>
            <a:xfrm>
              <a:off x="286864" y="1064871"/>
              <a:ext cx="355530" cy="0"/>
            </a:xfrm>
            <a:prstGeom prst="straightConnector1">
              <a:avLst/>
            </a:prstGeom>
            <a:noFill/>
            <a:ln w="9525" cap="flat" cmpd="sng">
              <a:solidFill>
                <a:srgbClr val="F7593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5" name="Google Shape;95;p13"/>
            <p:cNvCxnSpPr/>
            <p:nvPr/>
          </p:nvCxnSpPr>
          <p:spPr>
            <a:xfrm>
              <a:off x="639815" y="1064871"/>
              <a:ext cx="461172" cy="0"/>
            </a:xfrm>
            <a:prstGeom prst="straightConnector1">
              <a:avLst/>
            </a:prstGeom>
            <a:noFill/>
            <a:ln w="9525" cap="flat" cmpd="sng">
              <a:solidFill>
                <a:srgbClr val="FA9A88">
                  <a:alpha val="6000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96" name="Google Shape;96;p13"/>
            <p:cNvGrpSpPr/>
            <p:nvPr/>
          </p:nvGrpSpPr>
          <p:grpSpPr>
            <a:xfrm>
              <a:off x="276225" y="415925"/>
              <a:ext cx="2984500" cy="498475"/>
              <a:chOff x="174" y="262"/>
              <a:chExt cx="1880" cy="314"/>
            </a:xfrm>
          </p:grpSpPr>
          <p:sp>
            <p:nvSpPr>
              <p:cNvPr id="97" name="Google Shape;97;p13"/>
              <p:cNvSpPr/>
              <p:nvPr/>
            </p:nvSpPr>
            <p:spPr>
              <a:xfrm>
                <a:off x="186" y="262"/>
                <a:ext cx="75" cy="109"/>
              </a:xfrm>
              <a:custGeom>
                <a:avLst/>
                <a:gdLst/>
                <a:ahLst/>
                <a:cxnLst/>
                <a:rect l="l" t="t" r="r" b="b"/>
                <a:pathLst>
                  <a:path w="51" h="74" extrusionOk="0">
                    <a:moveTo>
                      <a:pt x="42" y="4"/>
                    </a:moveTo>
                    <a:cubicBezTo>
                      <a:pt x="42" y="2"/>
                      <a:pt x="44" y="0"/>
                      <a:pt x="47" y="0"/>
                    </a:cubicBezTo>
                    <a:cubicBezTo>
                      <a:pt x="49" y="0"/>
                      <a:pt x="51" y="2"/>
                      <a:pt x="51" y="4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2"/>
                      <a:pt x="49" y="74"/>
                      <a:pt x="47" y="74"/>
                    </a:cubicBezTo>
                    <a:cubicBezTo>
                      <a:pt x="44" y="74"/>
                      <a:pt x="42" y="72"/>
                      <a:pt x="42" y="70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9" y="72"/>
                      <a:pt x="7" y="74"/>
                      <a:pt x="4" y="74"/>
                    </a:cubicBezTo>
                    <a:cubicBezTo>
                      <a:pt x="2" y="74"/>
                      <a:pt x="0" y="72"/>
                      <a:pt x="0" y="7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42" y="34"/>
                      <a:pt x="42" y="34"/>
                      <a:pt x="42" y="34"/>
                    </a:cubicBezTo>
                    <a:lnTo>
                      <a:pt x="42" y="4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13"/>
              <p:cNvSpPr/>
              <p:nvPr/>
            </p:nvSpPr>
            <p:spPr>
              <a:xfrm>
                <a:off x="280" y="294"/>
                <a:ext cx="63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8" y="52"/>
                    </a:moveTo>
                    <a:cubicBezTo>
                      <a:pt x="36" y="52"/>
                      <a:pt x="34" y="51"/>
                      <a:pt x="33" y="50"/>
                    </a:cubicBezTo>
                    <a:cubicBezTo>
                      <a:pt x="32" y="49"/>
                      <a:pt x="32" y="48"/>
                      <a:pt x="31" y="47"/>
                    </a:cubicBezTo>
                    <a:cubicBezTo>
                      <a:pt x="27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5" y="22"/>
                      <a:pt x="18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12"/>
                      <a:pt x="28" y="8"/>
                      <a:pt x="19" y="8"/>
                    </a:cubicBezTo>
                    <a:cubicBezTo>
                      <a:pt x="14" y="8"/>
                      <a:pt x="11" y="9"/>
                      <a:pt x="9" y="10"/>
                    </a:cubicBezTo>
                    <a:cubicBezTo>
                      <a:pt x="8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8" y="7"/>
                      <a:pt x="38" y="21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8" y="52"/>
                    </a:cubicBezTo>
                    <a:close/>
                    <a:moveTo>
                      <a:pt x="29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8" y="33"/>
                      <a:pt x="8" y="37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42"/>
                      <a:pt x="11" y="45"/>
                      <a:pt x="19" y="45"/>
                    </a:cubicBezTo>
                    <a:cubicBezTo>
                      <a:pt x="25" y="45"/>
                      <a:pt x="29" y="42"/>
                      <a:pt x="29" y="35"/>
                    </a:cubicBezTo>
                    <a:lnTo>
                      <a:pt x="29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13"/>
              <p:cNvSpPr/>
              <p:nvPr/>
            </p:nvSpPr>
            <p:spPr>
              <a:xfrm>
                <a:off x="359" y="296"/>
                <a:ext cx="70" cy="99"/>
              </a:xfrm>
              <a:custGeom>
                <a:avLst/>
                <a:gdLst/>
                <a:ahLst/>
                <a:cxnLst/>
                <a:rect l="l" t="t" r="r" b="b"/>
                <a:pathLst>
                  <a:path w="48" h="67" extrusionOk="0">
                    <a:moveTo>
                      <a:pt x="40" y="51"/>
                    </a:move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32" y="0"/>
                      <a:pt x="35" y="0"/>
                    </a:cubicBezTo>
                    <a:cubicBezTo>
                      <a:pt x="37" y="0"/>
                      <a:pt x="39" y="1"/>
                      <a:pt x="39" y="4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6" y="43"/>
                      <a:pt x="48" y="44"/>
                      <a:pt x="48" y="46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5"/>
                      <a:pt x="46" y="67"/>
                      <a:pt x="44" y="67"/>
                    </a:cubicBezTo>
                    <a:cubicBezTo>
                      <a:pt x="42" y="67"/>
                      <a:pt x="40" y="65"/>
                      <a:pt x="40" y="63"/>
                    </a:cubicBezTo>
                    <a:lnTo>
                      <a:pt x="40" y="5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13"/>
              <p:cNvSpPr/>
              <p:nvPr/>
            </p:nvSpPr>
            <p:spPr>
              <a:xfrm>
                <a:off x="442" y="296"/>
                <a:ext cx="59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0" h="51" extrusionOk="0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13"/>
              <p:cNvSpPr/>
              <p:nvPr/>
            </p:nvSpPr>
            <p:spPr>
              <a:xfrm>
                <a:off x="520" y="294"/>
                <a:ext cx="60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1" h="52" extrusionOk="0">
                    <a:moveTo>
                      <a:pt x="21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1" y="0"/>
                    </a:cubicBezTo>
                    <a:cubicBezTo>
                      <a:pt x="35" y="0"/>
                      <a:pt x="41" y="10"/>
                      <a:pt x="41" y="2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43"/>
                      <a:pt x="35" y="52"/>
                      <a:pt x="21" y="52"/>
                    </a:cubicBezTo>
                    <a:close/>
                    <a:moveTo>
                      <a:pt x="32" y="21"/>
                    </a:moveTo>
                    <a:cubicBezTo>
                      <a:pt x="32" y="13"/>
                      <a:pt x="29" y="8"/>
                      <a:pt x="21" y="8"/>
                    </a:cubicBezTo>
                    <a:cubicBezTo>
                      <a:pt x="13" y="8"/>
                      <a:pt x="9" y="13"/>
                      <a:pt x="9" y="2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9"/>
                      <a:pt x="13" y="44"/>
                      <a:pt x="21" y="44"/>
                    </a:cubicBezTo>
                    <a:cubicBezTo>
                      <a:pt x="29" y="44"/>
                      <a:pt x="32" y="39"/>
                      <a:pt x="32" y="31"/>
                    </a:cubicBez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102;p13"/>
              <p:cNvSpPr/>
              <p:nvPr/>
            </p:nvSpPr>
            <p:spPr>
              <a:xfrm>
                <a:off x="599" y="294"/>
                <a:ext cx="56" cy="77"/>
              </a:xfrm>
              <a:custGeom>
                <a:avLst/>
                <a:gdLst/>
                <a:ahLst/>
                <a:cxnLst/>
                <a:rect l="l" t="t" r="r" b="b"/>
                <a:pathLst>
                  <a:path w="38" h="52" extrusionOk="0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13"/>
              <p:cNvSpPr/>
              <p:nvPr/>
            </p:nvSpPr>
            <p:spPr>
              <a:xfrm>
                <a:off x="671" y="294"/>
                <a:ext cx="63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8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19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9" y="7"/>
                      <a:pt x="39" y="21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13"/>
              <p:cNvSpPr/>
              <p:nvPr/>
            </p:nvSpPr>
            <p:spPr>
              <a:xfrm>
                <a:off x="743" y="296"/>
                <a:ext cx="65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4" h="52" extrusionOk="0">
                    <a:moveTo>
                      <a:pt x="40" y="0"/>
                    </a:moveTo>
                    <a:cubicBezTo>
                      <a:pt x="42" y="0"/>
                      <a:pt x="44" y="2"/>
                      <a:pt x="44" y="4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50"/>
                      <a:pt x="42" y="52"/>
                      <a:pt x="40" y="52"/>
                    </a:cubicBezTo>
                    <a:cubicBezTo>
                      <a:pt x="37" y="52"/>
                      <a:pt x="35" y="50"/>
                      <a:pt x="35" y="4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28"/>
                      <a:pt x="15" y="38"/>
                      <a:pt x="12" y="45"/>
                    </a:cubicBezTo>
                    <a:cubicBezTo>
                      <a:pt x="9" y="50"/>
                      <a:pt x="7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4"/>
                      <a:pt x="3" y="43"/>
                      <a:pt x="5" y="38"/>
                    </a:cubicBezTo>
                    <a:cubicBezTo>
                      <a:pt x="7" y="32"/>
                      <a:pt x="7" y="25"/>
                      <a:pt x="7" y="1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2" y="0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13"/>
              <p:cNvSpPr/>
              <p:nvPr/>
            </p:nvSpPr>
            <p:spPr>
              <a:xfrm>
                <a:off x="830" y="296"/>
                <a:ext cx="52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6" h="51" extrusionOk="0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30" y="20"/>
                      <a:pt x="36" y="26"/>
                      <a:pt x="36" y="34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45"/>
                      <a:pt x="31" y="51"/>
                      <a:pt x="20" y="51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6"/>
                    </a:cubicBezTo>
                    <a:lnTo>
                      <a:pt x="0" y="4"/>
                    </a:lnTo>
                    <a:close/>
                    <a:moveTo>
                      <a:pt x="9" y="43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26" y="43"/>
                      <a:pt x="27" y="40"/>
                      <a:pt x="27" y="36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0"/>
                      <a:pt x="24" y="28"/>
                      <a:pt x="18" y="28"/>
                    </a:cubicBezTo>
                    <a:cubicBezTo>
                      <a:pt x="9" y="28"/>
                      <a:pt x="9" y="28"/>
                      <a:pt x="9" y="28"/>
                    </a:cubicBezTo>
                    <a:lnTo>
                      <a:pt x="9" y="43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" name="Google Shape;106;p13"/>
              <p:cNvSpPr/>
              <p:nvPr/>
            </p:nvSpPr>
            <p:spPr>
              <a:xfrm>
                <a:off x="901" y="294"/>
                <a:ext cx="56" cy="77"/>
              </a:xfrm>
              <a:custGeom>
                <a:avLst/>
                <a:gdLst/>
                <a:ahLst/>
                <a:cxnLst/>
                <a:rect l="l" t="t" r="r" b="b"/>
                <a:pathLst>
                  <a:path w="38" h="52" extrusionOk="0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5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07;p13"/>
              <p:cNvSpPr/>
              <p:nvPr/>
            </p:nvSpPr>
            <p:spPr>
              <a:xfrm>
                <a:off x="973" y="294"/>
                <a:ext cx="63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6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5" y="0"/>
                      <a:pt x="39" y="7"/>
                      <a:pt x="39" y="21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2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13"/>
              <p:cNvSpPr/>
              <p:nvPr/>
            </p:nvSpPr>
            <p:spPr>
              <a:xfrm>
                <a:off x="1050" y="296"/>
                <a:ext cx="52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6" h="51" extrusionOk="0">
                    <a:moveTo>
                      <a:pt x="36" y="47"/>
                    </a:moveTo>
                    <a:cubicBezTo>
                      <a:pt x="36" y="49"/>
                      <a:pt x="34" y="51"/>
                      <a:pt x="31" y="51"/>
                    </a:cubicBezTo>
                    <a:cubicBezTo>
                      <a:pt x="29" y="51"/>
                      <a:pt x="27" y="49"/>
                      <a:pt x="27" y="47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6"/>
                      <a:pt x="12" y="43"/>
                      <a:pt x="9" y="49"/>
                    </a:cubicBezTo>
                    <a:cubicBezTo>
                      <a:pt x="8" y="51"/>
                      <a:pt x="6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6"/>
                      <a:pt x="1" y="46"/>
                      <a:pt x="1" y="44"/>
                    </a:cubicBezTo>
                    <a:cubicBezTo>
                      <a:pt x="4" y="39"/>
                      <a:pt x="7" y="34"/>
                      <a:pt x="10" y="29"/>
                    </a:cubicBezTo>
                    <a:cubicBezTo>
                      <a:pt x="4" y="27"/>
                      <a:pt x="1" y="22"/>
                      <a:pt x="1" y="16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6"/>
                      <a:pt x="6" y="0"/>
                      <a:pt x="1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2"/>
                      <a:pt x="36" y="4"/>
                    </a:cubicBezTo>
                    <a:lnTo>
                      <a:pt x="36" y="47"/>
                    </a:lnTo>
                    <a:close/>
                    <a:moveTo>
                      <a:pt x="27" y="23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1" y="7"/>
                      <a:pt x="10" y="11"/>
                      <a:pt x="10" y="14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20"/>
                      <a:pt x="12" y="23"/>
                      <a:pt x="18" y="23"/>
                    </a:cubicBezTo>
                    <a:lnTo>
                      <a:pt x="27" y="23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09;p13"/>
              <p:cNvSpPr/>
              <p:nvPr/>
            </p:nvSpPr>
            <p:spPr>
              <a:xfrm>
                <a:off x="174" y="477"/>
                <a:ext cx="59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0" h="52" extrusionOk="0">
                    <a:moveTo>
                      <a:pt x="37" y="0"/>
                    </a:moveTo>
                    <a:cubicBezTo>
                      <a:pt x="39" y="0"/>
                      <a:pt x="40" y="2"/>
                      <a:pt x="40" y="4"/>
                    </a:cubicBezTo>
                    <a:cubicBezTo>
                      <a:pt x="40" y="6"/>
                      <a:pt x="39" y="7"/>
                      <a:pt x="37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50"/>
                      <a:pt x="22" y="52"/>
                      <a:pt x="20" y="52"/>
                    </a:cubicBezTo>
                    <a:cubicBezTo>
                      <a:pt x="18" y="52"/>
                      <a:pt x="16" y="50"/>
                      <a:pt x="16" y="4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13"/>
              <p:cNvSpPr/>
              <p:nvPr/>
            </p:nvSpPr>
            <p:spPr>
              <a:xfrm>
                <a:off x="243" y="476"/>
                <a:ext cx="57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9" h="52" extrusionOk="0">
                    <a:moveTo>
                      <a:pt x="36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0"/>
                      <a:pt x="12" y="45"/>
                      <a:pt x="20" y="45"/>
                    </a:cubicBezTo>
                    <a:cubicBezTo>
                      <a:pt x="25" y="45"/>
                      <a:pt x="29" y="44"/>
                      <a:pt x="32" y="42"/>
                    </a:cubicBezTo>
                    <a:cubicBezTo>
                      <a:pt x="34" y="41"/>
                      <a:pt x="36" y="42"/>
                      <a:pt x="37" y="44"/>
                    </a:cubicBezTo>
                    <a:cubicBezTo>
                      <a:pt x="38" y="46"/>
                      <a:pt x="37" y="48"/>
                      <a:pt x="35" y="49"/>
                    </a:cubicBezTo>
                    <a:cubicBezTo>
                      <a:pt x="31" y="51"/>
                      <a:pt x="25" y="52"/>
                      <a:pt x="19" y="52"/>
                    </a:cubicBezTo>
                    <a:cubicBezTo>
                      <a:pt x="5" y="52"/>
                      <a:pt x="0" y="42"/>
                      <a:pt x="0" y="3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5" y="0"/>
                      <a:pt x="19" y="0"/>
                    </a:cubicBezTo>
                    <a:cubicBezTo>
                      <a:pt x="34" y="0"/>
                      <a:pt x="39" y="10"/>
                      <a:pt x="39" y="21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8"/>
                      <a:pt x="38" y="29"/>
                      <a:pt x="36" y="29"/>
                    </a:cubicBezTo>
                    <a:close/>
                    <a:moveTo>
                      <a:pt x="31" y="20"/>
                    </a:moveTo>
                    <a:cubicBezTo>
                      <a:pt x="31" y="12"/>
                      <a:pt x="28" y="7"/>
                      <a:pt x="20" y="7"/>
                    </a:cubicBezTo>
                    <a:cubicBezTo>
                      <a:pt x="12" y="7"/>
                      <a:pt x="8" y="13"/>
                      <a:pt x="8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1" y="22"/>
                      <a:pt x="31" y="22"/>
                      <a:pt x="31" y="22"/>
                    </a:cubicBezTo>
                    <a:lnTo>
                      <a:pt x="31" y="2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111;p13"/>
              <p:cNvSpPr/>
              <p:nvPr/>
            </p:nvSpPr>
            <p:spPr>
              <a:xfrm>
                <a:off x="310" y="476"/>
                <a:ext cx="59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0" h="52" extrusionOk="0">
                    <a:moveTo>
                      <a:pt x="35" y="52"/>
                    </a:moveTo>
                    <a:cubicBezTo>
                      <a:pt x="34" y="52"/>
                      <a:pt x="32" y="52"/>
                      <a:pt x="32" y="50"/>
                    </a:cubicBezTo>
                    <a:cubicBezTo>
                      <a:pt x="28" y="44"/>
                      <a:pt x="25" y="39"/>
                      <a:pt x="20" y="32"/>
                    </a:cubicBezTo>
                    <a:cubicBezTo>
                      <a:pt x="16" y="38"/>
                      <a:pt x="11" y="44"/>
                      <a:pt x="8" y="50"/>
                    </a:cubicBezTo>
                    <a:cubicBezTo>
                      <a:pt x="7" y="52"/>
                      <a:pt x="6" y="52"/>
                      <a:pt x="5" y="52"/>
                    </a:cubicBezTo>
                    <a:cubicBezTo>
                      <a:pt x="2" y="52"/>
                      <a:pt x="0" y="51"/>
                      <a:pt x="0" y="48"/>
                    </a:cubicBezTo>
                    <a:cubicBezTo>
                      <a:pt x="0" y="48"/>
                      <a:pt x="0" y="47"/>
                      <a:pt x="1" y="46"/>
                    </a:cubicBezTo>
                    <a:cubicBezTo>
                      <a:pt x="5" y="39"/>
                      <a:pt x="10" y="32"/>
                      <a:pt x="15" y="26"/>
                    </a:cubicBezTo>
                    <a:cubicBezTo>
                      <a:pt x="10" y="20"/>
                      <a:pt x="6" y="13"/>
                      <a:pt x="2" y="7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2" y="2"/>
                      <a:pt x="4" y="0"/>
                      <a:pt x="6" y="0"/>
                    </a:cubicBezTo>
                    <a:cubicBezTo>
                      <a:pt x="8" y="0"/>
                      <a:pt x="9" y="1"/>
                      <a:pt x="10" y="3"/>
                    </a:cubicBezTo>
                    <a:cubicBezTo>
                      <a:pt x="13" y="8"/>
                      <a:pt x="16" y="14"/>
                      <a:pt x="20" y="19"/>
                    </a:cubicBezTo>
                    <a:cubicBezTo>
                      <a:pt x="24" y="13"/>
                      <a:pt x="28" y="8"/>
                      <a:pt x="31" y="3"/>
                    </a:cubicBezTo>
                    <a:cubicBezTo>
                      <a:pt x="31" y="1"/>
                      <a:pt x="33" y="0"/>
                      <a:pt x="34" y="0"/>
                    </a:cubicBezTo>
                    <a:cubicBezTo>
                      <a:pt x="36" y="0"/>
                      <a:pt x="39" y="2"/>
                      <a:pt x="39" y="4"/>
                    </a:cubicBezTo>
                    <a:cubicBezTo>
                      <a:pt x="39" y="5"/>
                      <a:pt x="38" y="6"/>
                      <a:pt x="38" y="6"/>
                    </a:cubicBezTo>
                    <a:cubicBezTo>
                      <a:pt x="35" y="13"/>
                      <a:pt x="30" y="19"/>
                      <a:pt x="26" y="25"/>
                    </a:cubicBezTo>
                    <a:cubicBezTo>
                      <a:pt x="31" y="33"/>
                      <a:pt x="36" y="39"/>
                      <a:pt x="40" y="46"/>
                    </a:cubicBezTo>
                    <a:cubicBezTo>
                      <a:pt x="40" y="47"/>
                      <a:pt x="40" y="47"/>
                      <a:pt x="40" y="48"/>
                    </a:cubicBezTo>
                    <a:cubicBezTo>
                      <a:pt x="40" y="50"/>
                      <a:pt x="38" y="52"/>
                      <a:pt x="35" y="52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112;p13"/>
              <p:cNvSpPr/>
              <p:nvPr/>
            </p:nvSpPr>
            <p:spPr>
              <a:xfrm>
                <a:off x="384" y="476"/>
                <a:ext cx="54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7" h="52" extrusionOk="0">
                    <a:moveTo>
                      <a:pt x="37" y="48"/>
                    </a:moveTo>
                    <a:cubicBezTo>
                      <a:pt x="37" y="50"/>
                      <a:pt x="35" y="52"/>
                      <a:pt x="33" y="52"/>
                    </a:cubicBezTo>
                    <a:cubicBezTo>
                      <a:pt x="30" y="52"/>
                      <a:pt x="28" y="50"/>
                      <a:pt x="28" y="48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50"/>
                      <a:pt x="7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5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2"/>
                      <a:pt x="30" y="0"/>
                      <a:pt x="33" y="0"/>
                    </a:cubicBezTo>
                    <a:cubicBezTo>
                      <a:pt x="35" y="0"/>
                      <a:pt x="37" y="2"/>
                      <a:pt x="37" y="5"/>
                    </a:cubicBezTo>
                    <a:lnTo>
                      <a:pt x="37" y="48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13"/>
              <p:cNvSpPr/>
              <p:nvPr/>
            </p:nvSpPr>
            <p:spPr>
              <a:xfrm>
                <a:off x="457" y="476"/>
                <a:ext cx="60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1" h="52" extrusionOk="0">
                    <a:moveTo>
                      <a:pt x="21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1" y="0"/>
                    </a:cubicBezTo>
                    <a:cubicBezTo>
                      <a:pt x="35" y="0"/>
                      <a:pt x="41" y="10"/>
                      <a:pt x="41" y="2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43"/>
                      <a:pt x="35" y="52"/>
                      <a:pt x="21" y="52"/>
                    </a:cubicBezTo>
                    <a:close/>
                    <a:moveTo>
                      <a:pt x="32" y="21"/>
                    </a:moveTo>
                    <a:cubicBezTo>
                      <a:pt x="32" y="13"/>
                      <a:pt x="29" y="8"/>
                      <a:pt x="21" y="8"/>
                    </a:cubicBezTo>
                    <a:cubicBezTo>
                      <a:pt x="13" y="8"/>
                      <a:pt x="9" y="13"/>
                      <a:pt x="9" y="2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9"/>
                      <a:pt x="13" y="44"/>
                      <a:pt x="21" y="44"/>
                    </a:cubicBezTo>
                    <a:cubicBezTo>
                      <a:pt x="29" y="44"/>
                      <a:pt x="32" y="39"/>
                      <a:pt x="32" y="31"/>
                    </a:cubicBez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" name="Google Shape;114;p13"/>
              <p:cNvSpPr/>
              <p:nvPr/>
            </p:nvSpPr>
            <p:spPr>
              <a:xfrm>
                <a:off x="464" y="468"/>
                <a:ext cx="46" cy="90"/>
              </a:xfrm>
              <a:custGeom>
                <a:avLst/>
                <a:gdLst/>
                <a:ahLst/>
                <a:cxnLst/>
                <a:rect l="l" t="t" r="r" b="b"/>
                <a:pathLst>
                  <a:path w="31" h="61" extrusionOk="0">
                    <a:moveTo>
                      <a:pt x="3" y="61"/>
                    </a:moveTo>
                    <a:cubicBezTo>
                      <a:pt x="3" y="61"/>
                      <a:pt x="2" y="61"/>
                      <a:pt x="2" y="60"/>
                    </a:cubicBezTo>
                    <a:cubicBezTo>
                      <a:pt x="1" y="60"/>
                      <a:pt x="0" y="58"/>
                      <a:pt x="1" y="57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0"/>
                      <a:pt x="29" y="1"/>
                    </a:cubicBezTo>
                    <a:cubicBezTo>
                      <a:pt x="30" y="1"/>
                      <a:pt x="31" y="3"/>
                      <a:pt x="30" y="4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5" y="60"/>
                      <a:pt x="4" y="61"/>
                      <a:pt x="3" y="61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115;p13"/>
              <p:cNvSpPr/>
              <p:nvPr/>
            </p:nvSpPr>
            <p:spPr>
              <a:xfrm>
                <a:off x="529" y="477"/>
                <a:ext cx="64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4" h="52" extrusionOk="0">
                    <a:moveTo>
                      <a:pt x="39" y="0"/>
                    </a:moveTo>
                    <a:cubicBezTo>
                      <a:pt x="42" y="0"/>
                      <a:pt x="44" y="2"/>
                      <a:pt x="44" y="4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50"/>
                      <a:pt x="42" y="52"/>
                      <a:pt x="39" y="52"/>
                    </a:cubicBezTo>
                    <a:cubicBezTo>
                      <a:pt x="36" y="52"/>
                      <a:pt x="35" y="50"/>
                      <a:pt x="35" y="4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27"/>
                      <a:pt x="15" y="38"/>
                      <a:pt x="11" y="45"/>
                    </a:cubicBezTo>
                    <a:cubicBezTo>
                      <a:pt x="9" y="50"/>
                      <a:pt x="7" y="51"/>
                      <a:pt x="4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4"/>
                      <a:pt x="3" y="43"/>
                      <a:pt x="4" y="38"/>
                    </a:cubicBezTo>
                    <a:cubicBezTo>
                      <a:pt x="7" y="32"/>
                      <a:pt x="7" y="25"/>
                      <a:pt x="7" y="1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1" y="0"/>
                    </a:cubicBez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13"/>
              <p:cNvSpPr/>
              <p:nvPr/>
            </p:nvSpPr>
            <p:spPr>
              <a:xfrm>
                <a:off x="613" y="476"/>
                <a:ext cx="58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0" h="52" extrusionOk="0">
                    <a:moveTo>
                      <a:pt x="20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0" y="0"/>
                    </a:cubicBezTo>
                    <a:cubicBezTo>
                      <a:pt x="34" y="0"/>
                      <a:pt x="40" y="10"/>
                      <a:pt x="40" y="21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43"/>
                      <a:pt x="34" y="52"/>
                      <a:pt x="20" y="52"/>
                    </a:cubicBezTo>
                    <a:close/>
                    <a:moveTo>
                      <a:pt x="31" y="21"/>
                    </a:moveTo>
                    <a:cubicBezTo>
                      <a:pt x="31" y="13"/>
                      <a:pt x="28" y="8"/>
                      <a:pt x="20" y="8"/>
                    </a:cubicBezTo>
                    <a:cubicBezTo>
                      <a:pt x="12" y="8"/>
                      <a:pt x="8" y="13"/>
                      <a:pt x="8" y="2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9"/>
                      <a:pt x="12" y="44"/>
                      <a:pt x="20" y="44"/>
                    </a:cubicBezTo>
                    <a:cubicBezTo>
                      <a:pt x="28" y="44"/>
                      <a:pt x="31" y="39"/>
                      <a:pt x="31" y="31"/>
                    </a:cubicBezTo>
                    <a:lnTo>
                      <a:pt x="31" y="2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13"/>
              <p:cNvSpPr/>
              <p:nvPr/>
            </p:nvSpPr>
            <p:spPr>
              <a:xfrm>
                <a:off x="690" y="477"/>
                <a:ext cx="50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51" extrusionOk="0">
                    <a:moveTo>
                      <a:pt x="30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9"/>
                      <a:pt x="7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2" y="0"/>
                      <a:pt x="34" y="2"/>
                      <a:pt x="34" y="4"/>
                    </a:cubicBezTo>
                    <a:cubicBezTo>
                      <a:pt x="34" y="6"/>
                      <a:pt x="32" y="8"/>
                      <a:pt x="30" y="8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13"/>
              <p:cNvSpPr/>
              <p:nvPr/>
            </p:nvSpPr>
            <p:spPr>
              <a:xfrm>
                <a:off x="752" y="477"/>
                <a:ext cx="60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1" h="51" extrusionOk="0">
                    <a:moveTo>
                      <a:pt x="9" y="47"/>
                    </a:moveTo>
                    <a:cubicBezTo>
                      <a:pt x="9" y="49"/>
                      <a:pt x="7" y="51"/>
                      <a:pt x="5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4" y="0"/>
                      <a:pt x="37" y="0"/>
                    </a:cubicBezTo>
                    <a:cubicBezTo>
                      <a:pt x="39" y="0"/>
                      <a:pt x="41" y="1"/>
                      <a:pt x="41" y="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9"/>
                      <a:pt x="39" y="51"/>
                      <a:pt x="36" y="51"/>
                    </a:cubicBezTo>
                    <a:cubicBezTo>
                      <a:pt x="34" y="51"/>
                      <a:pt x="32" y="49"/>
                      <a:pt x="32" y="4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13"/>
              <p:cNvSpPr/>
              <p:nvPr/>
            </p:nvSpPr>
            <p:spPr>
              <a:xfrm>
                <a:off x="832" y="477"/>
                <a:ext cx="55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7" h="51" extrusionOk="0">
                    <a:moveTo>
                      <a:pt x="37" y="47"/>
                    </a:moveTo>
                    <a:cubicBezTo>
                      <a:pt x="37" y="49"/>
                      <a:pt x="35" y="51"/>
                      <a:pt x="33" y="51"/>
                    </a:cubicBezTo>
                    <a:cubicBezTo>
                      <a:pt x="31" y="51"/>
                      <a:pt x="29" y="49"/>
                      <a:pt x="29" y="47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5" y="32"/>
                      <a:pt x="21" y="33"/>
                      <a:pt x="17" y="33"/>
                    </a:cubicBezTo>
                    <a:cubicBezTo>
                      <a:pt x="6" y="33"/>
                      <a:pt x="0" y="28"/>
                      <a:pt x="0" y="1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23"/>
                      <a:pt x="13" y="25"/>
                      <a:pt x="19" y="25"/>
                    </a:cubicBezTo>
                    <a:cubicBezTo>
                      <a:pt x="22" y="25"/>
                      <a:pt x="25" y="24"/>
                      <a:pt x="29" y="23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1"/>
                      <a:pt x="31" y="0"/>
                      <a:pt x="33" y="0"/>
                    </a:cubicBezTo>
                    <a:cubicBezTo>
                      <a:pt x="35" y="0"/>
                      <a:pt x="37" y="1"/>
                      <a:pt x="37" y="4"/>
                    </a:cubicBezTo>
                    <a:lnTo>
                      <a:pt x="37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" name="Google Shape;120;p13"/>
              <p:cNvSpPr/>
              <p:nvPr/>
            </p:nvSpPr>
            <p:spPr>
              <a:xfrm>
                <a:off x="907" y="476"/>
                <a:ext cx="57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9" h="52" extrusionOk="0">
                    <a:moveTo>
                      <a:pt x="36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0"/>
                      <a:pt x="12" y="45"/>
                      <a:pt x="20" y="45"/>
                    </a:cubicBezTo>
                    <a:cubicBezTo>
                      <a:pt x="25" y="45"/>
                      <a:pt x="29" y="44"/>
                      <a:pt x="32" y="42"/>
                    </a:cubicBezTo>
                    <a:cubicBezTo>
                      <a:pt x="34" y="41"/>
                      <a:pt x="36" y="42"/>
                      <a:pt x="37" y="44"/>
                    </a:cubicBezTo>
                    <a:cubicBezTo>
                      <a:pt x="38" y="46"/>
                      <a:pt x="37" y="48"/>
                      <a:pt x="35" y="49"/>
                    </a:cubicBezTo>
                    <a:cubicBezTo>
                      <a:pt x="30" y="51"/>
                      <a:pt x="25" y="52"/>
                      <a:pt x="19" y="52"/>
                    </a:cubicBezTo>
                    <a:cubicBezTo>
                      <a:pt x="5" y="52"/>
                      <a:pt x="0" y="42"/>
                      <a:pt x="0" y="3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5" y="0"/>
                      <a:pt x="19" y="0"/>
                    </a:cubicBezTo>
                    <a:cubicBezTo>
                      <a:pt x="34" y="0"/>
                      <a:pt x="39" y="10"/>
                      <a:pt x="39" y="21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8"/>
                      <a:pt x="38" y="29"/>
                      <a:pt x="36" y="29"/>
                    </a:cubicBezTo>
                    <a:close/>
                    <a:moveTo>
                      <a:pt x="30" y="20"/>
                    </a:moveTo>
                    <a:cubicBezTo>
                      <a:pt x="30" y="12"/>
                      <a:pt x="28" y="7"/>
                      <a:pt x="19" y="7"/>
                    </a:cubicBezTo>
                    <a:cubicBezTo>
                      <a:pt x="12" y="7"/>
                      <a:pt x="8" y="13"/>
                      <a:pt x="8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0" y="22"/>
                      <a:pt x="30" y="22"/>
                      <a:pt x="30" y="22"/>
                    </a:cubicBezTo>
                    <a:lnTo>
                      <a:pt x="30" y="2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Google Shape;121;p13"/>
              <p:cNvSpPr/>
              <p:nvPr/>
            </p:nvSpPr>
            <p:spPr>
              <a:xfrm>
                <a:off x="981" y="476"/>
                <a:ext cx="51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5" h="52" extrusionOk="0">
                    <a:moveTo>
                      <a:pt x="29" y="10"/>
                    </a:moveTo>
                    <a:cubicBezTo>
                      <a:pt x="26" y="8"/>
                      <a:pt x="24" y="8"/>
                      <a:pt x="20" y="8"/>
                    </a:cubicBezTo>
                    <a:cubicBezTo>
                      <a:pt x="13" y="8"/>
                      <a:pt x="9" y="14"/>
                      <a:pt x="9" y="22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39"/>
                      <a:pt x="12" y="45"/>
                      <a:pt x="20" y="45"/>
                    </a:cubicBezTo>
                    <a:cubicBezTo>
                      <a:pt x="23" y="45"/>
                      <a:pt x="26" y="44"/>
                      <a:pt x="29" y="43"/>
                    </a:cubicBezTo>
                    <a:cubicBezTo>
                      <a:pt x="31" y="42"/>
                      <a:pt x="33" y="43"/>
                      <a:pt x="34" y="44"/>
                    </a:cubicBezTo>
                    <a:cubicBezTo>
                      <a:pt x="35" y="46"/>
                      <a:pt x="34" y="48"/>
                      <a:pt x="32" y="49"/>
                    </a:cubicBezTo>
                    <a:cubicBezTo>
                      <a:pt x="28" y="51"/>
                      <a:pt x="24" y="52"/>
                      <a:pt x="20" y="52"/>
                    </a:cubicBezTo>
                    <a:cubicBezTo>
                      <a:pt x="6" y="52"/>
                      <a:pt x="0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1"/>
                      <a:pt x="6" y="0"/>
                      <a:pt x="20" y="0"/>
                    </a:cubicBezTo>
                    <a:cubicBezTo>
                      <a:pt x="24" y="0"/>
                      <a:pt x="29" y="1"/>
                      <a:pt x="32" y="3"/>
                    </a:cubicBezTo>
                    <a:cubicBezTo>
                      <a:pt x="34" y="4"/>
                      <a:pt x="35" y="6"/>
                      <a:pt x="34" y="8"/>
                    </a:cubicBezTo>
                    <a:cubicBezTo>
                      <a:pt x="33" y="10"/>
                      <a:pt x="31" y="11"/>
                      <a:pt x="29" y="10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13"/>
              <p:cNvSpPr/>
              <p:nvPr/>
            </p:nvSpPr>
            <p:spPr>
              <a:xfrm>
                <a:off x="1047" y="476"/>
                <a:ext cx="52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6" h="52" extrusionOk="0">
                    <a:moveTo>
                      <a:pt x="8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1"/>
                      <a:pt x="30" y="0"/>
                      <a:pt x="32" y="0"/>
                    </a:cubicBezTo>
                    <a:cubicBezTo>
                      <a:pt x="35" y="0"/>
                      <a:pt x="36" y="3"/>
                      <a:pt x="36" y="5"/>
                    </a:cubicBezTo>
                    <a:cubicBezTo>
                      <a:pt x="36" y="6"/>
                      <a:pt x="36" y="7"/>
                      <a:pt x="35" y="7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6" y="33"/>
                      <a:pt x="31" y="39"/>
                      <a:pt x="36" y="46"/>
                    </a:cubicBezTo>
                    <a:cubicBezTo>
                      <a:pt x="36" y="46"/>
                      <a:pt x="36" y="47"/>
                      <a:pt x="36" y="48"/>
                    </a:cubicBezTo>
                    <a:cubicBezTo>
                      <a:pt x="36" y="50"/>
                      <a:pt x="35" y="52"/>
                      <a:pt x="32" y="52"/>
                    </a:cubicBezTo>
                    <a:cubicBezTo>
                      <a:pt x="30" y="52"/>
                      <a:pt x="29" y="51"/>
                      <a:pt x="28" y="50"/>
                    </a:cubicBezTo>
                    <a:cubicBezTo>
                      <a:pt x="23" y="43"/>
                      <a:pt x="19" y="37"/>
                      <a:pt x="14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50"/>
                      <a:pt x="6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1"/>
                      <a:pt x="4" y="1"/>
                    </a:cubicBezTo>
                    <a:cubicBezTo>
                      <a:pt x="6" y="1"/>
                      <a:pt x="8" y="2"/>
                      <a:pt x="8" y="5"/>
                    </a:cubicBezTo>
                    <a:lnTo>
                      <a:pt x="8" y="22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23;p13"/>
              <p:cNvSpPr/>
              <p:nvPr/>
            </p:nvSpPr>
            <p:spPr>
              <a:xfrm>
                <a:off x="1108" y="476"/>
                <a:ext cx="63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6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5" y="0"/>
                      <a:pt x="39" y="7"/>
                      <a:pt x="39" y="2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2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" name="Google Shape;124;p13"/>
              <p:cNvSpPr/>
              <p:nvPr/>
            </p:nvSpPr>
            <p:spPr>
              <a:xfrm>
                <a:off x="1184" y="477"/>
                <a:ext cx="53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6" h="51" extrusionOk="0">
                    <a:moveTo>
                      <a:pt x="36" y="47"/>
                    </a:moveTo>
                    <a:cubicBezTo>
                      <a:pt x="36" y="49"/>
                      <a:pt x="34" y="51"/>
                      <a:pt x="31" y="51"/>
                    </a:cubicBezTo>
                    <a:cubicBezTo>
                      <a:pt x="29" y="51"/>
                      <a:pt x="27" y="49"/>
                      <a:pt x="27" y="47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6"/>
                      <a:pt x="12" y="43"/>
                      <a:pt x="9" y="49"/>
                    </a:cubicBezTo>
                    <a:cubicBezTo>
                      <a:pt x="8" y="51"/>
                      <a:pt x="6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6"/>
                      <a:pt x="1" y="46"/>
                      <a:pt x="1" y="44"/>
                    </a:cubicBezTo>
                    <a:cubicBezTo>
                      <a:pt x="4" y="39"/>
                      <a:pt x="7" y="34"/>
                      <a:pt x="10" y="29"/>
                    </a:cubicBezTo>
                    <a:cubicBezTo>
                      <a:pt x="4" y="27"/>
                      <a:pt x="1" y="22"/>
                      <a:pt x="1" y="16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6"/>
                      <a:pt x="6" y="0"/>
                      <a:pt x="1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2"/>
                      <a:pt x="36" y="4"/>
                    </a:cubicBezTo>
                    <a:lnTo>
                      <a:pt x="36" y="47"/>
                    </a:lnTo>
                    <a:close/>
                    <a:moveTo>
                      <a:pt x="27" y="23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1" y="7"/>
                      <a:pt x="10" y="11"/>
                      <a:pt x="10" y="14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9"/>
                      <a:pt x="12" y="23"/>
                      <a:pt x="18" y="23"/>
                    </a:cubicBezTo>
                    <a:lnTo>
                      <a:pt x="27" y="23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p13"/>
              <p:cNvSpPr/>
              <p:nvPr/>
            </p:nvSpPr>
            <p:spPr>
              <a:xfrm>
                <a:off x="1303" y="477"/>
                <a:ext cx="59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0" h="51" extrusionOk="0">
                    <a:moveTo>
                      <a:pt x="8" y="47"/>
                    </a:moveTo>
                    <a:cubicBezTo>
                      <a:pt x="8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8" y="44"/>
                      <a:pt x="8" y="44"/>
                      <a:pt x="8" y="44"/>
                    </a:cubicBezTo>
                    <a:lnTo>
                      <a:pt x="8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26;p13"/>
              <p:cNvSpPr/>
              <p:nvPr/>
            </p:nvSpPr>
            <p:spPr>
              <a:xfrm>
                <a:off x="1384" y="476"/>
                <a:ext cx="56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8" h="52" extrusionOk="0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5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" name="Google Shape;127;p13"/>
              <p:cNvSpPr/>
              <p:nvPr/>
            </p:nvSpPr>
            <p:spPr>
              <a:xfrm>
                <a:off x="1462" y="477"/>
                <a:ext cx="58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0" h="51" extrusionOk="0">
                    <a:moveTo>
                      <a:pt x="8" y="47"/>
                    </a:moveTo>
                    <a:cubicBezTo>
                      <a:pt x="8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8" y="44"/>
                      <a:pt x="8" y="44"/>
                      <a:pt x="8" y="44"/>
                    </a:cubicBezTo>
                    <a:lnTo>
                      <a:pt x="8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13"/>
              <p:cNvSpPr/>
              <p:nvPr/>
            </p:nvSpPr>
            <p:spPr>
              <a:xfrm>
                <a:off x="1542" y="477"/>
                <a:ext cx="71" cy="99"/>
              </a:xfrm>
              <a:custGeom>
                <a:avLst/>
                <a:gdLst/>
                <a:ahLst/>
                <a:cxnLst/>
                <a:rect l="l" t="t" r="r" b="b"/>
                <a:pathLst>
                  <a:path w="48" h="67" extrusionOk="0">
                    <a:moveTo>
                      <a:pt x="40" y="51"/>
                    </a:move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32" y="0"/>
                      <a:pt x="35" y="0"/>
                    </a:cubicBezTo>
                    <a:cubicBezTo>
                      <a:pt x="37" y="0"/>
                      <a:pt x="39" y="1"/>
                      <a:pt x="39" y="4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6" y="43"/>
                      <a:pt x="48" y="44"/>
                      <a:pt x="48" y="46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5"/>
                      <a:pt x="46" y="67"/>
                      <a:pt x="44" y="67"/>
                    </a:cubicBezTo>
                    <a:cubicBezTo>
                      <a:pt x="41" y="67"/>
                      <a:pt x="40" y="65"/>
                      <a:pt x="40" y="63"/>
                    </a:cubicBezTo>
                    <a:lnTo>
                      <a:pt x="40" y="5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13"/>
              <p:cNvSpPr/>
              <p:nvPr/>
            </p:nvSpPr>
            <p:spPr>
              <a:xfrm>
                <a:off x="1626" y="477"/>
                <a:ext cx="58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0" h="51" extrusionOk="0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" name="Google Shape;130;p13"/>
              <p:cNvSpPr/>
              <p:nvPr/>
            </p:nvSpPr>
            <p:spPr>
              <a:xfrm>
                <a:off x="1702" y="476"/>
                <a:ext cx="63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8" y="52"/>
                    </a:moveTo>
                    <a:cubicBezTo>
                      <a:pt x="37" y="52"/>
                      <a:pt x="34" y="51"/>
                      <a:pt x="33" y="50"/>
                    </a:cubicBezTo>
                    <a:cubicBezTo>
                      <a:pt x="32" y="49"/>
                      <a:pt x="32" y="48"/>
                      <a:pt x="31" y="47"/>
                    </a:cubicBezTo>
                    <a:cubicBezTo>
                      <a:pt x="28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5" y="22"/>
                      <a:pt x="18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19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8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8" y="7"/>
                      <a:pt x="38" y="20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8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8" y="33"/>
                      <a:pt x="8" y="37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42"/>
                      <a:pt x="11" y="45"/>
                      <a:pt x="19" y="45"/>
                    </a:cubicBezTo>
                    <a:cubicBezTo>
                      <a:pt x="25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13"/>
              <p:cNvSpPr/>
              <p:nvPr/>
            </p:nvSpPr>
            <p:spPr>
              <a:xfrm>
                <a:off x="1772" y="477"/>
                <a:ext cx="59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0" h="52" extrusionOk="0">
                    <a:moveTo>
                      <a:pt x="36" y="0"/>
                    </a:moveTo>
                    <a:cubicBezTo>
                      <a:pt x="38" y="0"/>
                      <a:pt x="40" y="2"/>
                      <a:pt x="40" y="4"/>
                    </a:cubicBezTo>
                    <a:cubicBezTo>
                      <a:pt x="40" y="6"/>
                      <a:pt x="38" y="7"/>
                      <a:pt x="36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50"/>
                      <a:pt x="22" y="52"/>
                      <a:pt x="20" y="52"/>
                    </a:cubicBezTo>
                    <a:cubicBezTo>
                      <a:pt x="17" y="52"/>
                      <a:pt x="15" y="50"/>
                      <a:pt x="15" y="4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2;p13"/>
              <p:cNvSpPr/>
              <p:nvPr/>
            </p:nvSpPr>
            <p:spPr>
              <a:xfrm>
                <a:off x="1843" y="477"/>
                <a:ext cx="60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1" h="51" extrusionOk="0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4" y="0"/>
                      <a:pt x="36" y="0"/>
                    </a:cubicBezTo>
                    <a:cubicBezTo>
                      <a:pt x="39" y="0"/>
                      <a:pt x="41" y="1"/>
                      <a:pt x="41" y="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9"/>
                      <a:pt x="39" y="51"/>
                      <a:pt x="36" y="51"/>
                    </a:cubicBezTo>
                    <a:cubicBezTo>
                      <a:pt x="34" y="51"/>
                      <a:pt x="32" y="49"/>
                      <a:pt x="32" y="4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33;p13"/>
              <p:cNvSpPr/>
              <p:nvPr/>
            </p:nvSpPr>
            <p:spPr>
              <a:xfrm>
                <a:off x="1924" y="477"/>
                <a:ext cx="52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6" h="51" extrusionOk="0">
                    <a:moveTo>
                      <a:pt x="5" y="51"/>
                    </a:moveTo>
                    <a:cubicBezTo>
                      <a:pt x="2" y="51"/>
                      <a:pt x="0" y="49"/>
                      <a:pt x="0" y="4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0" y="0"/>
                      <a:pt x="34" y="6"/>
                      <a:pt x="34" y="13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8"/>
                      <a:pt x="33" y="22"/>
                      <a:pt x="29" y="24"/>
                    </a:cubicBezTo>
                    <a:cubicBezTo>
                      <a:pt x="35" y="27"/>
                      <a:pt x="36" y="31"/>
                      <a:pt x="36" y="35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45"/>
                      <a:pt x="32" y="51"/>
                      <a:pt x="20" y="51"/>
                    </a:cubicBezTo>
                    <a:lnTo>
                      <a:pt x="5" y="51"/>
                    </a:lnTo>
                    <a:close/>
                    <a:moveTo>
                      <a:pt x="9" y="7"/>
                    </a:moveTo>
                    <a:cubicBezTo>
                      <a:pt x="9" y="21"/>
                      <a:pt x="9" y="21"/>
                      <a:pt x="9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23" y="21"/>
                      <a:pt x="26" y="19"/>
                      <a:pt x="26" y="15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0"/>
                      <a:pt x="24" y="7"/>
                      <a:pt x="18" y="7"/>
                    </a:cubicBezTo>
                    <a:lnTo>
                      <a:pt x="9" y="7"/>
                    </a:lnTo>
                    <a:close/>
                    <a:moveTo>
                      <a:pt x="9" y="29"/>
                    </a:moveTo>
                    <a:cubicBezTo>
                      <a:pt x="9" y="43"/>
                      <a:pt x="9" y="43"/>
                      <a:pt x="9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6" y="43"/>
                      <a:pt x="28" y="41"/>
                      <a:pt x="28" y="37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28" y="31"/>
                      <a:pt x="25" y="29"/>
                      <a:pt x="19" y="29"/>
                    </a:cubicBezTo>
                    <a:lnTo>
                      <a:pt x="9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13"/>
              <p:cNvSpPr/>
              <p:nvPr/>
            </p:nvSpPr>
            <p:spPr>
              <a:xfrm>
                <a:off x="1991" y="476"/>
                <a:ext cx="63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5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4" y="0"/>
                      <a:pt x="39" y="7"/>
                      <a:pt x="39" y="2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1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" name="Google Shape;135;p13"/>
            <p:cNvGrpSpPr/>
            <p:nvPr/>
          </p:nvGrpSpPr>
          <p:grpSpPr>
            <a:xfrm>
              <a:off x="288925" y="1169988"/>
              <a:ext cx="1320800" cy="107950"/>
              <a:chOff x="182" y="737"/>
              <a:chExt cx="832" cy="68"/>
            </a:xfrm>
          </p:grpSpPr>
          <p:sp>
            <p:nvSpPr>
              <p:cNvPr id="136" name="Google Shape;136;p13"/>
              <p:cNvSpPr/>
              <p:nvPr/>
            </p:nvSpPr>
            <p:spPr>
              <a:xfrm>
                <a:off x="182" y="737"/>
                <a:ext cx="38" cy="55"/>
              </a:xfrm>
              <a:custGeom>
                <a:avLst/>
                <a:gdLst/>
                <a:ahLst/>
                <a:cxnLst/>
                <a:rect l="l" t="t" r="r" b="b"/>
                <a:pathLst>
                  <a:path w="27" h="39" extrusionOk="0">
                    <a:moveTo>
                      <a:pt x="24" y="39"/>
                    </a:moveTo>
                    <a:cubicBezTo>
                      <a:pt x="23" y="39"/>
                      <a:pt x="22" y="38"/>
                      <a:pt x="22" y="36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5" y="38"/>
                      <a:pt x="4" y="39"/>
                      <a:pt x="2" y="39"/>
                    </a:cubicBezTo>
                    <a:cubicBezTo>
                      <a:pt x="1" y="39"/>
                      <a:pt x="0" y="38"/>
                      <a:pt x="0" y="3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0"/>
                      <a:pt x="27" y="1"/>
                      <a:pt x="27" y="2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8"/>
                      <a:pt x="26" y="39"/>
                      <a:pt x="24" y="39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37;p13"/>
              <p:cNvSpPr/>
              <p:nvPr/>
            </p:nvSpPr>
            <p:spPr>
              <a:xfrm>
                <a:off x="229" y="753"/>
                <a:ext cx="32" cy="52"/>
              </a:xfrm>
              <a:custGeom>
                <a:avLst/>
                <a:gdLst/>
                <a:ahLst/>
                <a:cxnLst/>
                <a:rect l="l" t="t" r="r" b="b"/>
                <a:pathLst>
                  <a:path w="23" h="37" extrusionOk="0">
                    <a:moveTo>
                      <a:pt x="13" y="28"/>
                    </a:moveTo>
                    <a:cubicBezTo>
                      <a:pt x="11" y="28"/>
                      <a:pt x="9" y="27"/>
                      <a:pt x="7" y="2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6" y="37"/>
                      <a:pt x="5" y="37"/>
                    </a:cubicBezTo>
                    <a:cubicBezTo>
                      <a:pt x="3" y="37"/>
                      <a:pt x="2" y="36"/>
                      <a:pt x="2" y="3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5"/>
                      <a:pt x="2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5" y="2"/>
                      <a:pt x="6" y="2"/>
                      <a:pt x="6" y="3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20" y="0"/>
                      <a:pt x="23" y="4"/>
                      <a:pt x="23" y="11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23"/>
                      <a:pt x="20" y="28"/>
                      <a:pt x="13" y="28"/>
                    </a:cubicBezTo>
                    <a:close/>
                    <a:moveTo>
                      <a:pt x="18" y="11"/>
                    </a:moveTo>
                    <a:cubicBezTo>
                      <a:pt x="18" y="6"/>
                      <a:pt x="17" y="4"/>
                      <a:pt x="12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9" y="23"/>
                      <a:pt x="11" y="24"/>
                      <a:pt x="12" y="24"/>
                    </a:cubicBezTo>
                    <a:cubicBezTo>
                      <a:pt x="16" y="24"/>
                      <a:pt x="18" y="21"/>
                      <a:pt x="18" y="16"/>
                    </a:cubicBez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38;p13"/>
              <p:cNvSpPr/>
              <p:nvPr/>
            </p:nvSpPr>
            <p:spPr>
              <a:xfrm>
                <a:off x="268" y="753"/>
                <a:ext cx="31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2" h="28" extrusionOk="0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2" y="5"/>
                      <a:pt x="22" y="11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7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7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13"/>
              <p:cNvSpPr/>
              <p:nvPr/>
            </p:nvSpPr>
            <p:spPr>
              <a:xfrm>
                <a:off x="307" y="753"/>
                <a:ext cx="2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9" h="28" extrusionOk="0">
                    <a:moveTo>
                      <a:pt x="16" y="5"/>
                    </a:moveTo>
                    <a:cubicBezTo>
                      <a:pt x="14" y="5"/>
                      <a:pt x="13" y="4"/>
                      <a:pt x="11" y="4"/>
                    </a:cubicBezTo>
                    <a:cubicBezTo>
                      <a:pt x="7" y="4"/>
                      <a:pt x="5" y="7"/>
                      <a:pt x="5" y="12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21"/>
                      <a:pt x="7" y="24"/>
                      <a:pt x="11" y="24"/>
                    </a:cubicBezTo>
                    <a:cubicBezTo>
                      <a:pt x="12" y="24"/>
                      <a:pt x="14" y="23"/>
                      <a:pt x="16" y="22"/>
                    </a:cubicBezTo>
                    <a:cubicBezTo>
                      <a:pt x="17" y="22"/>
                      <a:pt x="18" y="22"/>
                      <a:pt x="18" y="23"/>
                    </a:cubicBezTo>
                    <a:cubicBezTo>
                      <a:pt x="19" y="25"/>
                      <a:pt x="18" y="26"/>
                      <a:pt x="17" y="26"/>
                    </a:cubicBezTo>
                    <a:cubicBezTo>
                      <a:pt x="15" y="27"/>
                      <a:pt x="13" y="28"/>
                      <a:pt x="11" y="28"/>
                    </a:cubicBezTo>
                    <a:cubicBezTo>
                      <a:pt x="3" y="28"/>
                      <a:pt x="0" y="23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11" y="0"/>
                    </a:cubicBezTo>
                    <a:cubicBezTo>
                      <a:pt x="13" y="0"/>
                      <a:pt x="15" y="1"/>
                      <a:pt x="17" y="2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8" y="5"/>
                      <a:pt x="17" y="6"/>
                      <a:pt x="16" y="5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13"/>
              <p:cNvSpPr/>
              <p:nvPr/>
            </p:nvSpPr>
            <p:spPr>
              <a:xfrm>
                <a:off x="335" y="754"/>
                <a:ext cx="30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1" h="27" extrusionOk="0">
                    <a:moveTo>
                      <a:pt x="19" y="0"/>
                    </a:moveTo>
                    <a:cubicBezTo>
                      <a:pt x="20" y="0"/>
                      <a:pt x="21" y="1"/>
                      <a:pt x="21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6"/>
                      <a:pt x="12" y="27"/>
                      <a:pt x="11" y="27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" name="Google Shape;141;p13"/>
              <p:cNvSpPr/>
              <p:nvPr/>
            </p:nvSpPr>
            <p:spPr>
              <a:xfrm>
                <a:off x="367" y="753"/>
                <a:ext cx="33" cy="52"/>
              </a:xfrm>
              <a:custGeom>
                <a:avLst/>
                <a:gdLst/>
                <a:ahLst/>
                <a:cxnLst/>
                <a:rect l="l" t="t" r="r" b="b"/>
                <a:pathLst>
                  <a:path w="23" h="37" extrusionOk="0">
                    <a:moveTo>
                      <a:pt x="14" y="28"/>
                    </a:moveTo>
                    <a:cubicBezTo>
                      <a:pt x="12" y="28"/>
                      <a:pt x="9" y="27"/>
                      <a:pt x="7" y="2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6" y="37"/>
                      <a:pt x="5" y="37"/>
                    </a:cubicBezTo>
                    <a:cubicBezTo>
                      <a:pt x="4" y="37"/>
                      <a:pt x="3" y="36"/>
                      <a:pt x="3" y="3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6" y="2"/>
                      <a:pt x="6" y="2"/>
                      <a:pt x="6" y="3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20" y="0"/>
                      <a:pt x="23" y="4"/>
                      <a:pt x="23" y="11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23"/>
                      <a:pt x="20" y="28"/>
                      <a:pt x="14" y="28"/>
                    </a:cubicBezTo>
                    <a:close/>
                    <a:moveTo>
                      <a:pt x="18" y="11"/>
                    </a:moveTo>
                    <a:cubicBezTo>
                      <a:pt x="18" y="6"/>
                      <a:pt x="17" y="4"/>
                      <a:pt x="13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9" y="23"/>
                      <a:pt x="11" y="24"/>
                      <a:pt x="13" y="24"/>
                    </a:cubicBezTo>
                    <a:cubicBezTo>
                      <a:pt x="17" y="24"/>
                      <a:pt x="18" y="21"/>
                      <a:pt x="18" y="16"/>
                    </a:cubicBez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42;p13"/>
              <p:cNvSpPr/>
              <p:nvPr/>
            </p:nvSpPr>
            <p:spPr>
              <a:xfrm>
                <a:off x="407" y="753"/>
                <a:ext cx="31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2" h="28" extrusionOk="0">
                    <a:moveTo>
                      <a:pt x="20" y="28"/>
                    </a:moveTo>
                    <a:cubicBezTo>
                      <a:pt x="19" y="28"/>
                      <a:pt x="18" y="27"/>
                      <a:pt x="17" y="26"/>
                    </a:cubicBezTo>
                    <a:cubicBezTo>
                      <a:pt x="17" y="26"/>
                      <a:pt x="17" y="25"/>
                      <a:pt x="16" y="25"/>
                    </a:cubicBezTo>
                    <a:cubicBezTo>
                      <a:pt x="14" y="27"/>
                      <a:pt x="11" y="28"/>
                      <a:pt x="9" y="28"/>
                    </a:cubicBezTo>
                    <a:cubicBezTo>
                      <a:pt x="3" y="28"/>
                      <a:pt x="0" y="24"/>
                      <a:pt x="0" y="2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5"/>
                      <a:pt x="3" y="12"/>
                      <a:pt x="10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6"/>
                      <a:pt x="14" y="4"/>
                      <a:pt x="10" y="4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2" y="5"/>
                      <a:pt x="2" y="4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8" y="0"/>
                      <a:pt x="20" y="4"/>
                      <a:pt x="20" y="1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3"/>
                      <a:pt x="21" y="23"/>
                      <a:pt x="22" y="24"/>
                    </a:cubicBezTo>
                    <a:cubicBezTo>
                      <a:pt x="22" y="24"/>
                      <a:pt x="22" y="25"/>
                      <a:pt x="22" y="26"/>
                    </a:cubicBezTo>
                    <a:cubicBezTo>
                      <a:pt x="22" y="27"/>
                      <a:pt x="21" y="28"/>
                      <a:pt x="20" y="28"/>
                    </a:cubicBezTo>
                    <a:close/>
                    <a:moveTo>
                      <a:pt x="15" y="15"/>
                    </a:moveTo>
                    <a:cubicBezTo>
                      <a:pt x="10" y="15"/>
                      <a:pt x="10" y="15"/>
                      <a:pt x="10" y="15"/>
                    </a:cubicBezTo>
                    <a:cubicBezTo>
                      <a:pt x="6" y="15"/>
                      <a:pt x="4" y="17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2"/>
                      <a:pt x="6" y="24"/>
                      <a:pt x="10" y="24"/>
                    </a:cubicBezTo>
                    <a:cubicBezTo>
                      <a:pt x="13" y="24"/>
                      <a:pt x="15" y="22"/>
                      <a:pt x="15" y="18"/>
                    </a:cubicBezTo>
                    <a:lnTo>
                      <a:pt x="15" y="1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13"/>
              <p:cNvSpPr/>
              <p:nvPr/>
            </p:nvSpPr>
            <p:spPr>
              <a:xfrm>
                <a:off x="447" y="753"/>
                <a:ext cx="2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0" h="28" extrusionOk="0">
                    <a:moveTo>
                      <a:pt x="20" y="25"/>
                    </a:moveTo>
                    <a:cubicBezTo>
                      <a:pt x="20" y="27"/>
                      <a:pt x="19" y="28"/>
                      <a:pt x="17" y="28"/>
                    </a:cubicBezTo>
                    <a:cubicBezTo>
                      <a:pt x="16" y="28"/>
                      <a:pt x="15" y="27"/>
                      <a:pt x="15" y="2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7"/>
                      <a:pt x="4" y="28"/>
                      <a:pt x="2" y="28"/>
                    </a:cubicBezTo>
                    <a:cubicBezTo>
                      <a:pt x="1" y="28"/>
                      <a:pt x="0" y="27"/>
                      <a:pt x="0" y="2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"/>
                      <a:pt x="16" y="0"/>
                      <a:pt x="17" y="0"/>
                    </a:cubicBezTo>
                    <a:cubicBezTo>
                      <a:pt x="19" y="0"/>
                      <a:pt x="20" y="1"/>
                      <a:pt x="20" y="3"/>
                    </a:cubicBezTo>
                    <a:lnTo>
                      <a:pt x="20" y="2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44;p13"/>
              <p:cNvSpPr/>
              <p:nvPr/>
            </p:nvSpPr>
            <p:spPr>
              <a:xfrm>
                <a:off x="483" y="753"/>
                <a:ext cx="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9" h="28" extrusionOk="0">
                    <a:moveTo>
                      <a:pt x="16" y="5"/>
                    </a:moveTo>
                    <a:cubicBezTo>
                      <a:pt x="14" y="5"/>
                      <a:pt x="13" y="4"/>
                      <a:pt x="11" y="4"/>
                    </a:cubicBezTo>
                    <a:cubicBezTo>
                      <a:pt x="7" y="4"/>
                      <a:pt x="5" y="7"/>
                      <a:pt x="5" y="12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21"/>
                      <a:pt x="7" y="24"/>
                      <a:pt x="11" y="24"/>
                    </a:cubicBezTo>
                    <a:cubicBezTo>
                      <a:pt x="13" y="24"/>
                      <a:pt x="14" y="23"/>
                      <a:pt x="16" y="22"/>
                    </a:cubicBezTo>
                    <a:cubicBezTo>
                      <a:pt x="17" y="22"/>
                      <a:pt x="18" y="22"/>
                      <a:pt x="18" y="23"/>
                    </a:cubicBezTo>
                    <a:cubicBezTo>
                      <a:pt x="19" y="25"/>
                      <a:pt x="18" y="26"/>
                      <a:pt x="17" y="26"/>
                    </a:cubicBezTo>
                    <a:cubicBezTo>
                      <a:pt x="15" y="27"/>
                      <a:pt x="13" y="28"/>
                      <a:pt x="11" y="28"/>
                    </a:cubicBezTo>
                    <a:cubicBezTo>
                      <a:pt x="3" y="28"/>
                      <a:pt x="0" y="23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11" y="0"/>
                    </a:cubicBezTo>
                    <a:cubicBezTo>
                      <a:pt x="13" y="0"/>
                      <a:pt x="15" y="1"/>
                      <a:pt x="17" y="2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8" y="5"/>
                      <a:pt x="17" y="6"/>
                      <a:pt x="16" y="5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45;p13"/>
              <p:cNvSpPr/>
              <p:nvPr/>
            </p:nvSpPr>
            <p:spPr>
              <a:xfrm>
                <a:off x="512" y="754"/>
                <a:ext cx="29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1" h="27" extrusionOk="0">
                    <a:moveTo>
                      <a:pt x="19" y="0"/>
                    </a:moveTo>
                    <a:cubicBezTo>
                      <a:pt x="20" y="0"/>
                      <a:pt x="21" y="1"/>
                      <a:pt x="21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6"/>
                      <a:pt x="12" y="27"/>
                      <a:pt x="11" y="27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p13"/>
              <p:cNvSpPr/>
              <p:nvPr/>
            </p:nvSpPr>
            <p:spPr>
              <a:xfrm>
                <a:off x="547" y="754"/>
                <a:ext cx="2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19" h="26" extrusionOk="0">
                    <a:moveTo>
                      <a:pt x="3" y="26"/>
                    </a:moveTo>
                    <a:cubicBezTo>
                      <a:pt x="1" y="26"/>
                      <a:pt x="0" y="25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6" y="0"/>
                      <a:pt x="18" y="3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9"/>
                      <a:pt x="18" y="11"/>
                      <a:pt x="15" y="12"/>
                    </a:cubicBezTo>
                    <a:cubicBezTo>
                      <a:pt x="18" y="14"/>
                      <a:pt x="19" y="16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3"/>
                      <a:pt x="17" y="26"/>
                      <a:pt x="11" y="26"/>
                    </a:cubicBezTo>
                    <a:lnTo>
                      <a:pt x="3" y="26"/>
                    </a:lnTo>
                    <a:close/>
                    <a:moveTo>
                      <a:pt x="5" y="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2" y="11"/>
                      <a:pt x="14" y="10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5"/>
                      <a:pt x="13" y="3"/>
                      <a:pt x="9" y="3"/>
                    </a:cubicBezTo>
                    <a:lnTo>
                      <a:pt x="5" y="3"/>
                    </a:lnTo>
                    <a:close/>
                    <a:moveTo>
                      <a:pt x="5" y="15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4" y="22"/>
                      <a:pt x="15" y="21"/>
                      <a:pt x="15" y="19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6"/>
                      <a:pt x="13" y="15"/>
                      <a:pt x="10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13"/>
              <p:cNvSpPr/>
              <p:nvPr/>
            </p:nvSpPr>
            <p:spPr>
              <a:xfrm>
                <a:off x="582" y="753"/>
                <a:ext cx="3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5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5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p13"/>
              <p:cNvSpPr/>
              <p:nvPr/>
            </p:nvSpPr>
            <p:spPr>
              <a:xfrm>
                <a:off x="643" y="754"/>
                <a:ext cx="2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19" h="26" extrusionOk="0">
                    <a:moveTo>
                      <a:pt x="2" y="26"/>
                    </a:moveTo>
                    <a:cubicBezTo>
                      <a:pt x="1" y="26"/>
                      <a:pt x="0" y="25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5" y="0"/>
                      <a:pt x="18" y="3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9"/>
                      <a:pt x="17" y="11"/>
                      <a:pt x="15" y="12"/>
                    </a:cubicBezTo>
                    <a:cubicBezTo>
                      <a:pt x="18" y="14"/>
                      <a:pt x="19" y="16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3"/>
                      <a:pt x="17" y="26"/>
                      <a:pt x="10" y="26"/>
                    </a:cubicBezTo>
                    <a:lnTo>
                      <a:pt x="2" y="26"/>
                    </a:lnTo>
                    <a:close/>
                    <a:moveTo>
                      <a:pt x="5" y="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2" y="11"/>
                      <a:pt x="13" y="10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3"/>
                      <a:pt x="9" y="3"/>
                    </a:cubicBezTo>
                    <a:lnTo>
                      <a:pt x="5" y="3"/>
                    </a:lnTo>
                    <a:close/>
                    <a:moveTo>
                      <a:pt x="5" y="15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3" y="22"/>
                      <a:pt x="14" y="21"/>
                      <a:pt x="14" y="19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6"/>
                      <a:pt x="13" y="15"/>
                      <a:pt x="10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49;p13"/>
              <p:cNvSpPr/>
              <p:nvPr/>
            </p:nvSpPr>
            <p:spPr>
              <a:xfrm>
                <a:off x="679" y="753"/>
                <a:ext cx="29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4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4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13"/>
              <p:cNvSpPr/>
              <p:nvPr/>
            </p:nvSpPr>
            <p:spPr>
              <a:xfrm>
                <a:off x="714" y="753"/>
                <a:ext cx="2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7" h="28" extrusionOk="0">
                    <a:moveTo>
                      <a:pt x="12" y="20"/>
                    </a:moveTo>
                    <a:cubicBezTo>
                      <a:pt x="12" y="17"/>
                      <a:pt x="10" y="15"/>
                      <a:pt x="7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4" y="13"/>
                      <a:pt x="4" y="12"/>
                      <a:pt x="5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2"/>
                      <a:pt x="12" y="11"/>
                      <a:pt x="12" y="8"/>
                    </a:cubicBezTo>
                    <a:cubicBezTo>
                      <a:pt x="12" y="6"/>
                      <a:pt x="11" y="4"/>
                      <a:pt x="8" y="4"/>
                    </a:cubicBezTo>
                    <a:cubicBezTo>
                      <a:pt x="7" y="4"/>
                      <a:pt x="6" y="4"/>
                      <a:pt x="5" y="5"/>
                    </a:cubicBezTo>
                    <a:cubicBezTo>
                      <a:pt x="4" y="6"/>
                      <a:pt x="3" y="6"/>
                      <a:pt x="2" y="6"/>
                    </a:cubicBezTo>
                    <a:cubicBezTo>
                      <a:pt x="1" y="6"/>
                      <a:pt x="0" y="6"/>
                      <a:pt x="0" y="4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3" y="1"/>
                      <a:pt x="5" y="0"/>
                      <a:pt x="8" y="0"/>
                    </a:cubicBezTo>
                    <a:cubicBezTo>
                      <a:pt x="14" y="0"/>
                      <a:pt x="16" y="4"/>
                      <a:pt x="16" y="8"/>
                    </a:cubicBezTo>
                    <a:cubicBezTo>
                      <a:pt x="16" y="11"/>
                      <a:pt x="15" y="12"/>
                      <a:pt x="12" y="13"/>
                    </a:cubicBezTo>
                    <a:cubicBezTo>
                      <a:pt x="15" y="14"/>
                      <a:pt x="17" y="16"/>
                      <a:pt x="17" y="20"/>
                    </a:cubicBezTo>
                    <a:cubicBezTo>
                      <a:pt x="17" y="24"/>
                      <a:pt x="14" y="28"/>
                      <a:pt x="8" y="28"/>
                    </a:cubicBezTo>
                    <a:cubicBezTo>
                      <a:pt x="5" y="28"/>
                      <a:pt x="3" y="27"/>
                      <a:pt x="1" y="25"/>
                    </a:cubicBezTo>
                    <a:cubicBezTo>
                      <a:pt x="0" y="25"/>
                      <a:pt x="0" y="24"/>
                      <a:pt x="0" y="24"/>
                    </a:cubicBezTo>
                    <a:cubicBezTo>
                      <a:pt x="0" y="23"/>
                      <a:pt x="1" y="22"/>
                      <a:pt x="2" y="22"/>
                    </a:cubicBezTo>
                    <a:cubicBezTo>
                      <a:pt x="2" y="22"/>
                      <a:pt x="3" y="22"/>
                      <a:pt x="4" y="23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11" y="24"/>
                      <a:pt x="12" y="22"/>
                      <a:pt x="12" y="20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1;p13"/>
              <p:cNvSpPr/>
              <p:nvPr/>
            </p:nvSpPr>
            <p:spPr>
              <a:xfrm>
                <a:off x="747" y="753"/>
                <a:ext cx="3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8" extrusionOk="0">
                    <a:moveTo>
                      <a:pt x="24" y="26"/>
                    </a:moveTo>
                    <a:cubicBezTo>
                      <a:pt x="24" y="27"/>
                      <a:pt x="23" y="28"/>
                      <a:pt x="21" y="28"/>
                    </a:cubicBezTo>
                    <a:cubicBezTo>
                      <a:pt x="20" y="28"/>
                      <a:pt x="19" y="27"/>
                      <a:pt x="19" y="26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1" y="24"/>
                      <a:pt x="10" y="24"/>
                      <a:pt x="10" y="23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3" y="28"/>
                      <a:pt x="2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1"/>
                      <a:pt x="4" y="2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1" y="0"/>
                    </a:cubicBezTo>
                    <a:cubicBezTo>
                      <a:pt x="23" y="0"/>
                      <a:pt x="24" y="1"/>
                      <a:pt x="24" y="3"/>
                    </a:cubicBezTo>
                    <a:lnTo>
                      <a:pt x="24" y="26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p13"/>
              <p:cNvSpPr/>
              <p:nvPr/>
            </p:nvSpPr>
            <p:spPr>
              <a:xfrm>
                <a:off x="789" y="753"/>
                <a:ext cx="3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6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6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p13"/>
              <p:cNvSpPr/>
              <p:nvPr/>
            </p:nvSpPr>
            <p:spPr>
              <a:xfrm>
                <a:off x="824" y="753"/>
                <a:ext cx="49" cy="39"/>
              </a:xfrm>
              <a:custGeom>
                <a:avLst/>
                <a:gdLst/>
                <a:ahLst/>
                <a:cxnLst/>
                <a:rect l="l" t="t" r="r" b="b"/>
                <a:pathLst>
                  <a:path w="34" h="28" extrusionOk="0">
                    <a:moveTo>
                      <a:pt x="19" y="12"/>
                    </a:moveTo>
                    <a:cubicBezTo>
                      <a:pt x="22" y="12"/>
                      <a:pt x="22" y="12"/>
                      <a:pt x="22" y="1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30" y="1"/>
                      <a:pt x="31" y="0"/>
                      <a:pt x="31" y="0"/>
                    </a:cubicBezTo>
                    <a:cubicBezTo>
                      <a:pt x="33" y="0"/>
                      <a:pt x="34" y="2"/>
                      <a:pt x="34" y="3"/>
                    </a:cubicBezTo>
                    <a:cubicBezTo>
                      <a:pt x="34" y="3"/>
                      <a:pt x="33" y="4"/>
                      <a:pt x="3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8" y="17"/>
                      <a:pt x="31" y="21"/>
                      <a:pt x="33" y="24"/>
                    </a:cubicBezTo>
                    <a:cubicBezTo>
                      <a:pt x="34" y="25"/>
                      <a:pt x="34" y="25"/>
                      <a:pt x="34" y="26"/>
                    </a:cubicBezTo>
                    <a:cubicBezTo>
                      <a:pt x="34" y="27"/>
                      <a:pt x="33" y="28"/>
                      <a:pt x="31" y="28"/>
                    </a:cubicBezTo>
                    <a:cubicBezTo>
                      <a:pt x="31" y="28"/>
                      <a:pt x="30" y="27"/>
                      <a:pt x="29" y="26"/>
                    </a:cubicBezTo>
                    <a:cubicBezTo>
                      <a:pt x="27" y="23"/>
                      <a:pt x="25" y="19"/>
                      <a:pt x="22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7"/>
                      <a:pt x="18" y="28"/>
                      <a:pt x="17" y="28"/>
                    </a:cubicBezTo>
                    <a:cubicBezTo>
                      <a:pt x="15" y="28"/>
                      <a:pt x="14" y="27"/>
                      <a:pt x="14" y="25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9" y="19"/>
                      <a:pt x="7" y="23"/>
                      <a:pt x="4" y="26"/>
                    </a:cubicBezTo>
                    <a:cubicBezTo>
                      <a:pt x="4" y="27"/>
                      <a:pt x="3" y="28"/>
                      <a:pt x="2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0" y="25"/>
                      <a:pt x="0" y="25"/>
                      <a:pt x="0" y="24"/>
                    </a:cubicBezTo>
                    <a:cubicBezTo>
                      <a:pt x="3" y="21"/>
                      <a:pt x="5" y="17"/>
                      <a:pt x="8" y="1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5" y="1"/>
                      <a:pt x="17" y="1"/>
                    </a:cubicBezTo>
                    <a:cubicBezTo>
                      <a:pt x="18" y="1"/>
                      <a:pt x="19" y="1"/>
                      <a:pt x="19" y="3"/>
                    </a:cubicBezTo>
                    <a:lnTo>
                      <a:pt x="19" y="12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54;p13"/>
              <p:cNvSpPr/>
              <p:nvPr/>
            </p:nvSpPr>
            <p:spPr>
              <a:xfrm>
                <a:off x="878" y="753"/>
                <a:ext cx="2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0" h="28" extrusionOk="0">
                    <a:moveTo>
                      <a:pt x="20" y="25"/>
                    </a:moveTo>
                    <a:cubicBezTo>
                      <a:pt x="20" y="27"/>
                      <a:pt x="19" y="28"/>
                      <a:pt x="18" y="28"/>
                    </a:cubicBezTo>
                    <a:cubicBezTo>
                      <a:pt x="16" y="28"/>
                      <a:pt x="15" y="27"/>
                      <a:pt x="15" y="2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7"/>
                      <a:pt x="4" y="28"/>
                      <a:pt x="3" y="28"/>
                    </a:cubicBezTo>
                    <a:cubicBezTo>
                      <a:pt x="1" y="28"/>
                      <a:pt x="0" y="27"/>
                      <a:pt x="0" y="2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"/>
                      <a:pt x="16" y="0"/>
                      <a:pt x="18" y="0"/>
                    </a:cubicBezTo>
                    <a:cubicBezTo>
                      <a:pt x="19" y="0"/>
                      <a:pt x="20" y="1"/>
                      <a:pt x="20" y="3"/>
                    </a:cubicBezTo>
                    <a:lnTo>
                      <a:pt x="20" y="2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13"/>
              <p:cNvSpPr/>
              <p:nvPr/>
            </p:nvSpPr>
            <p:spPr>
              <a:xfrm>
                <a:off x="916" y="753"/>
                <a:ext cx="3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4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4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13"/>
              <p:cNvSpPr/>
              <p:nvPr/>
            </p:nvSpPr>
            <p:spPr>
              <a:xfrm>
                <a:off x="955" y="754"/>
                <a:ext cx="25" cy="38"/>
              </a:xfrm>
              <a:custGeom>
                <a:avLst/>
                <a:gdLst/>
                <a:ahLst/>
                <a:cxnLst/>
                <a:rect l="l" t="t" r="r" b="b"/>
                <a:pathLst>
                  <a:path w="18" h="27" extrusionOk="0">
                    <a:moveTo>
                      <a:pt x="16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6"/>
                      <a:pt x="4" y="27"/>
                      <a:pt x="3" y="27"/>
                    </a:cubicBezTo>
                    <a:cubicBezTo>
                      <a:pt x="1" y="27"/>
                      <a:pt x="0" y="26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2"/>
                    </a:cubicBezTo>
                    <a:cubicBezTo>
                      <a:pt x="18" y="3"/>
                      <a:pt x="17" y="4"/>
                      <a:pt x="16" y="4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13"/>
              <p:cNvSpPr/>
              <p:nvPr/>
            </p:nvSpPr>
            <p:spPr>
              <a:xfrm>
                <a:off x="984" y="753"/>
                <a:ext cx="3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7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7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pos="7491">
          <p15:clr>
            <a:srgbClr val="FBAE40"/>
          </p15:clr>
        </p15:guide>
        <p15:guide id="3" orient="horz" pos="4042">
          <p15:clr>
            <a:srgbClr val="FBAE40"/>
          </p15:clr>
        </p15:guide>
        <p15:guide id="4" pos="189">
          <p15:clr>
            <a:srgbClr val="FBAE40"/>
          </p15:clr>
        </p15:guide>
        <p15:guide id="5" orient="horz" pos="25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10756" y="280504"/>
            <a:ext cx="2181207" cy="364494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4"/>
          <p:cNvSpPr txBox="1">
            <a:spLocks noGrp="1"/>
          </p:cNvSpPr>
          <p:nvPr>
            <p:ph type="title"/>
          </p:nvPr>
        </p:nvSpPr>
        <p:spPr>
          <a:xfrm>
            <a:off x="203956" y="81662"/>
            <a:ext cx="8914644" cy="66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Calibri"/>
              <a:buNone/>
              <a:defRPr sz="1800" b="1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14"/>
          <p:cNvSpPr txBox="1">
            <a:spLocks noGrp="1"/>
          </p:cNvSpPr>
          <p:nvPr>
            <p:ph type="sldNum" idx="12"/>
          </p:nvPr>
        </p:nvSpPr>
        <p:spPr>
          <a:xfrm>
            <a:off x="9142196" y="641248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62" name="Google Shape;162;p14"/>
          <p:cNvGrpSpPr/>
          <p:nvPr/>
        </p:nvGrpSpPr>
        <p:grpSpPr>
          <a:xfrm>
            <a:off x="300039" y="744440"/>
            <a:ext cx="11591925" cy="5"/>
            <a:chOff x="658813" y="800101"/>
            <a:chExt cx="11591925" cy="5"/>
          </a:xfrm>
        </p:grpSpPr>
        <p:cxnSp>
          <p:nvCxnSpPr>
            <p:cNvPr id="163" name="Google Shape;163;p14"/>
            <p:cNvCxnSpPr/>
            <p:nvPr/>
          </p:nvCxnSpPr>
          <p:spPr>
            <a:xfrm rot="10800000" flipH="1">
              <a:off x="658814" y="800101"/>
              <a:ext cx="11591924" cy="5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4" name="Google Shape;164;p14"/>
            <p:cNvCxnSpPr/>
            <p:nvPr/>
          </p:nvCxnSpPr>
          <p:spPr>
            <a:xfrm rot="10800000">
              <a:off x="1357457" y="101459"/>
              <a:ext cx="0" cy="139728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65" name="Google Shape;165;p14"/>
          <p:cNvGrpSpPr/>
          <p:nvPr/>
        </p:nvGrpSpPr>
        <p:grpSpPr>
          <a:xfrm>
            <a:off x="845693" y="6426965"/>
            <a:ext cx="833946" cy="4"/>
            <a:chOff x="658813" y="800103"/>
            <a:chExt cx="833946" cy="4"/>
          </a:xfrm>
        </p:grpSpPr>
        <p:cxnSp>
          <p:nvCxnSpPr>
            <p:cNvPr id="166" name="Google Shape;166;p14"/>
            <p:cNvCxnSpPr/>
            <p:nvPr/>
          </p:nvCxnSpPr>
          <p:spPr>
            <a:xfrm rot="10800000" flipH="1">
              <a:off x="658814" y="800106"/>
              <a:ext cx="833945" cy="1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7" name="Google Shape;167;p14"/>
            <p:cNvCxnSpPr/>
            <p:nvPr/>
          </p:nvCxnSpPr>
          <p:spPr>
            <a:xfrm>
              <a:off x="658813" y="800103"/>
              <a:ext cx="256367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68" name="Google Shape;168;p14"/>
          <p:cNvGrpSpPr/>
          <p:nvPr/>
        </p:nvGrpSpPr>
        <p:grpSpPr>
          <a:xfrm>
            <a:off x="11075813" y="6426965"/>
            <a:ext cx="833946" cy="4"/>
            <a:chOff x="658813" y="800103"/>
            <a:chExt cx="833946" cy="4"/>
          </a:xfrm>
        </p:grpSpPr>
        <p:cxnSp>
          <p:nvCxnSpPr>
            <p:cNvPr id="169" name="Google Shape;169;p14"/>
            <p:cNvCxnSpPr/>
            <p:nvPr/>
          </p:nvCxnSpPr>
          <p:spPr>
            <a:xfrm rot="10800000" flipH="1">
              <a:off x="658814" y="800106"/>
              <a:ext cx="833945" cy="1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70" name="Google Shape;170;p14"/>
            <p:cNvCxnSpPr/>
            <p:nvPr/>
          </p:nvCxnSpPr>
          <p:spPr>
            <a:xfrm>
              <a:off x="658813" y="800103"/>
              <a:ext cx="256367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71" name="Google Shape;171;p14"/>
          <p:cNvGrpSpPr/>
          <p:nvPr/>
        </p:nvGrpSpPr>
        <p:grpSpPr>
          <a:xfrm>
            <a:off x="293428" y="6336247"/>
            <a:ext cx="177875" cy="177875"/>
            <a:chOff x="8326225" y="81662"/>
            <a:chExt cx="334824" cy="334824"/>
          </a:xfrm>
        </p:grpSpPr>
        <p:cxnSp>
          <p:nvCxnSpPr>
            <p:cNvPr id="172" name="Google Shape;172;p14"/>
            <p:cNvCxnSpPr/>
            <p:nvPr/>
          </p:nvCxnSpPr>
          <p:spPr>
            <a:xfrm>
              <a:off x="8493637" y="81662"/>
              <a:ext cx="0" cy="334824"/>
            </a:xfrm>
            <a:prstGeom prst="straightConnector1">
              <a:avLst/>
            </a:prstGeom>
            <a:noFill/>
            <a:ln w="9525" cap="flat" cmpd="sng">
              <a:solidFill>
                <a:srgbClr val="F7593B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73" name="Google Shape;173;p14"/>
            <p:cNvCxnSpPr/>
            <p:nvPr/>
          </p:nvCxnSpPr>
          <p:spPr>
            <a:xfrm rot="10800000">
              <a:off x="8493637" y="81662"/>
              <a:ext cx="0" cy="334824"/>
            </a:xfrm>
            <a:prstGeom prst="straightConnector1">
              <a:avLst/>
            </a:prstGeom>
            <a:noFill/>
            <a:ln w="9525" cap="flat" cmpd="sng">
              <a:solidFill>
                <a:srgbClr val="F7593B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orient="horz" pos="4042">
          <p15:clr>
            <a:srgbClr val="FBAE40"/>
          </p15:clr>
        </p15:guide>
        <p15:guide id="3" pos="189">
          <p15:clr>
            <a:srgbClr val="FBAE40"/>
          </p15:clr>
        </p15:guide>
        <p15:guide id="4" pos="7491">
          <p15:clr>
            <a:srgbClr val="FBAE40"/>
          </p15:clr>
        </p15:guide>
        <p15:guide id="5" orient="horz" pos="30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Титульный слайд">
  <p:cSld name="5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"/>
          <p:cNvSpPr txBox="1">
            <a:spLocks noGrp="1"/>
          </p:cNvSpPr>
          <p:nvPr>
            <p:ph type="ctrTitle"/>
          </p:nvPr>
        </p:nvSpPr>
        <p:spPr>
          <a:xfrm>
            <a:off x="1386459" y="2292511"/>
            <a:ext cx="7120934" cy="1456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000"/>
              <a:buFont typeface="Calibri"/>
              <a:buNone/>
              <a:defRPr sz="4000" b="0" i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15"/>
          <p:cNvSpPr txBox="1">
            <a:spLocks noGrp="1"/>
          </p:cNvSpPr>
          <p:nvPr>
            <p:ph type="subTitle" idx="1"/>
          </p:nvPr>
        </p:nvSpPr>
        <p:spPr>
          <a:xfrm>
            <a:off x="1386459" y="3874586"/>
            <a:ext cx="7120934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A5A5A5"/>
              </a:buClr>
              <a:buSzPts val="1400"/>
              <a:buNone/>
              <a:defRPr sz="1400" b="0" i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77" name="Google Shape;177;p15"/>
          <p:cNvGrpSpPr/>
          <p:nvPr/>
        </p:nvGrpSpPr>
        <p:grpSpPr>
          <a:xfrm>
            <a:off x="276225" y="415925"/>
            <a:ext cx="2984500" cy="862013"/>
            <a:chOff x="276225" y="415925"/>
            <a:chExt cx="2984500" cy="862013"/>
          </a:xfrm>
        </p:grpSpPr>
        <p:cxnSp>
          <p:nvCxnSpPr>
            <p:cNvPr id="178" name="Google Shape;178;p15"/>
            <p:cNvCxnSpPr/>
            <p:nvPr/>
          </p:nvCxnSpPr>
          <p:spPr>
            <a:xfrm>
              <a:off x="286864" y="1064871"/>
              <a:ext cx="355530" cy="0"/>
            </a:xfrm>
            <a:prstGeom prst="straightConnector1">
              <a:avLst/>
            </a:prstGeom>
            <a:noFill/>
            <a:ln w="9525" cap="flat" cmpd="sng">
              <a:solidFill>
                <a:srgbClr val="F7593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79" name="Google Shape;179;p15"/>
            <p:cNvCxnSpPr/>
            <p:nvPr/>
          </p:nvCxnSpPr>
          <p:spPr>
            <a:xfrm>
              <a:off x="639815" y="1064871"/>
              <a:ext cx="461172" cy="0"/>
            </a:xfrm>
            <a:prstGeom prst="straightConnector1">
              <a:avLst/>
            </a:prstGeom>
            <a:noFill/>
            <a:ln w="9525" cap="flat" cmpd="sng">
              <a:solidFill>
                <a:srgbClr val="FA9A88">
                  <a:alpha val="6000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180" name="Google Shape;180;p15"/>
            <p:cNvGrpSpPr/>
            <p:nvPr/>
          </p:nvGrpSpPr>
          <p:grpSpPr>
            <a:xfrm>
              <a:off x="276225" y="415925"/>
              <a:ext cx="2984500" cy="498475"/>
              <a:chOff x="174" y="262"/>
              <a:chExt cx="1880" cy="314"/>
            </a:xfrm>
          </p:grpSpPr>
          <p:sp>
            <p:nvSpPr>
              <p:cNvPr id="181" name="Google Shape;181;p15"/>
              <p:cNvSpPr/>
              <p:nvPr/>
            </p:nvSpPr>
            <p:spPr>
              <a:xfrm>
                <a:off x="186" y="262"/>
                <a:ext cx="75" cy="109"/>
              </a:xfrm>
              <a:custGeom>
                <a:avLst/>
                <a:gdLst/>
                <a:ahLst/>
                <a:cxnLst/>
                <a:rect l="l" t="t" r="r" b="b"/>
                <a:pathLst>
                  <a:path w="51" h="74" extrusionOk="0">
                    <a:moveTo>
                      <a:pt x="42" y="4"/>
                    </a:moveTo>
                    <a:cubicBezTo>
                      <a:pt x="42" y="2"/>
                      <a:pt x="44" y="0"/>
                      <a:pt x="47" y="0"/>
                    </a:cubicBezTo>
                    <a:cubicBezTo>
                      <a:pt x="49" y="0"/>
                      <a:pt x="51" y="2"/>
                      <a:pt x="51" y="4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2"/>
                      <a:pt x="49" y="74"/>
                      <a:pt x="47" y="74"/>
                    </a:cubicBezTo>
                    <a:cubicBezTo>
                      <a:pt x="44" y="74"/>
                      <a:pt x="42" y="72"/>
                      <a:pt x="42" y="70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9" y="72"/>
                      <a:pt x="7" y="74"/>
                      <a:pt x="4" y="74"/>
                    </a:cubicBezTo>
                    <a:cubicBezTo>
                      <a:pt x="2" y="74"/>
                      <a:pt x="0" y="72"/>
                      <a:pt x="0" y="7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42" y="34"/>
                      <a:pt x="42" y="34"/>
                      <a:pt x="42" y="34"/>
                    </a:cubicBezTo>
                    <a:lnTo>
                      <a:pt x="42" y="4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15"/>
              <p:cNvSpPr/>
              <p:nvPr/>
            </p:nvSpPr>
            <p:spPr>
              <a:xfrm>
                <a:off x="280" y="294"/>
                <a:ext cx="63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8" y="52"/>
                    </a:moveTo>
                    <a:cubicBezTo>
                      <a:pt x="36" y="52"/>
                      <a:pt x="34" y="51"/>
                      <a:pt x="33" y="50"/>
                    </a:cubicBezTo>
                    <a:cubicBezTo>
                      <a:pt x="32" y="49"/>
                      <a:pt x="32" y="48"/>
                      <a:pt x="31" y="47"/>
                    </a:cubicBezTo>
                    <a:cubicBezTo>
                      <a:pt x="27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5" y="22"/>
                      <a:pt x="18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12"/>
                      <a:pt x="28" y="8"/>
                      <a:pt x="19" y="8"/>
                    </a:cubicBezTo>
                    <a:cubicBezTo>
                      <a:pt x="14" y="8"/>
                      <a:pt x="11" y="9"/>
                      <a:pt x="9" y="10"/>
                    </a:cubicBezTo>
                    <a:cubicBezTo>
                      <a:pt x="8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8" y="7"/>
                      <a:pt x="38" y="21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8" y="52"/>
                    </a:cubicBezTo>
                    <a:close/>
                    <a:moveTo>
                      <a:pt x="29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8" y="33"/>
                      <a:pt x="8" y="37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42"/>
                      <a:pt x="11" y="45"/>
                      <a:pt x="19" y="45"/>
                    </a:cubicBezTo>
                    <a:cubicBezTo>
                      <a:pt x="25" y="45"/>
                      <a:pt x="29" y="42"/>
                      <a:pt x="29" y="35"/>
                    </a:cubicBezTo>
                    <a:lnTo>
                      <a:pt x="29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15"/>
              <p:cNvSpPr/>
              <p:nvPr/>
            </p:nvSpPr>
            <p:spPr>
              <a:xfrm>
                <a:off x="359" y="296"/>
                <a:ext cx="70" cy="99"/>
              </a:xfrm>
              <a:custGeom>
                <a:avLst/>
                <a:gdLst/>
                <a:ahLst/>
                <a:cxnLst/>
                <a:rect l="l" t="t" r="r" b="b"/>
                <a:pathLst>
                  <a:path w="48" h="67" extrusionOk="0">
                    <a:moveTo>
                      <a:pt x="40" y="51"/>
                    </a:move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32" y="0"/>
                      <a:pt x="35" y="0"/>
                    </a:cubicBezTo>
                    <a:cubicBezTo>
                      <a:pt x="37" y="0"/>
                      <a:pt x="39" y="1"/>
                      <a:pt x="39" y="4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6" y="43"/>
                      <a:pt x="48" y="44"/>
                      <a:pt x="48" y="46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5"/>
                      <a:pt x="46" y="67"/>
                      <a:pt x="44" y="67"/>
                    </a:cubicBezTo>
                    <a:cubicBezTo>
                      <a:pt x="42" y="67"/>
                      <a:pt x="40" y="65"/>
                      <a:pt x="40" y="63"/>
                    </a:cubicBezTo>
                    <a:lnTo>
                      <a:pt x="40" y="5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15"/>
              <p:cNvSpPr/>
              <p:nvPr/>
            </p:nvSpPr>
            <p:spPr>
              <a:xfrm>
                <a:off x="442" y="296"/>
                <a:ext cx="59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0" h="51" extrusionOk="0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15"/>
              <p:cNvSpPr/>
              <p:nvPr/>
            </p:nvSpPr>
            <p:spPr>
              <a:xfrm>
                <a:off x="520" y="294"/>
                <a:ext cx="60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1" h="52" extrusionOk="0">
                    <a:moveTo>
                      <a:pt x="21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1" y="0"/>
                    </a:cubicBezTo>
                    <a:cubicBezTo>
                      <a:pt x="35" y="0"/>
                      <a:pt x="41" y="10"/>
                      <a:pt x="41" y="2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43"/>
                      <a:pt x="35" y="52"/>
                      <a:pt x="21" y="52"/>
                    </a:cubicBezTo>
                    <a:close/>
                    <a:moveTo>
                      <a:pt x="32" y="21"/>
                    </a:moveTo>
                    <a:cubicBezTo>
                      <a:pt x="32" y="13"/>
                      <a:pt x="29" y="8"/>
                      <a:pt x="21" y="8"/>
                    </a:cubicBezTo>
                    <a:cubicBezTo>
                      <a:pt x="13" y="8"/>
                      <a:pt x="9" y="13"/>
                      <a:pt x="9" y="2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9"/>
                      <a:pt x="13" y="44"/>
                      <a:pt x="21" y="44"/>
                    </a:cubicBezTo>
                    <a:cubicBezTo>
                      <a:pt x="29" y="44"/>
                      <a:pt x="32" y="39"/>
                      <a:pt x="32" y="31"/>
                    </a:cubicBez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15"/>
              <p:cNvSpPr/>
              <p:nvPr/>
            </p:nvSpPr>
            <p:spPr>
              <a:xfrm>
                <a:off x="599" y="294"/>
                <a:ext cx="56" cy="77"/>
              </a:xfrm>
              <a:custGeom>
                <a:avLst/>
                <a:gdLst/>
                <a:ahLst/>
                <a:cxnLst/>
                <a:rect l="l" t="t" r="r" b="b"/>
                <a:pathLst>
                  <a:path w="38" h="52" extrusionOk="0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15"/>
              <p:cNvSpPr/>
              <p:nvPr/>
            </p:nvSpPr>
            <p:spPr>
              <a:xfrm>
                <a:off x="671" y="294"/>
                <a:ext cx="63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8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19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9" y="7"/>
                      <a:pt x="39" y="21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15"/>
              <p:cNvSpPr/>
              <p:nvPr/>
            </p:nvSpPr>
            <p:spPr>
              <a:xfrm>
                <a:off x="743" y="296"/>
                <a:ext cx="65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4" h="52" extrusionOk="0">
                    <a:moveTo>
                      <a:pt x="40" y="0"/>
                    </a:moveTo>
                    <a:cubicBezTo>
                      <a:pt x="42" y="0"/>
                      <a:pt x="44" y="2"/>
                      <a:pt x="44" y="4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50"/>
                      <a:pt x="42" y="52"/>
                      <a:pt x="40" y="52"/>
                    </a:cubicBezTo>
                    <a:cubicBezTo>
                      <a:pt x="37" y="52"/>
                      <a:pt x="35" y="50"/>
                      <a:pt x="35" y="4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28"/>
                      <a:pt x="15" y="38"/>
                      <a:pt x="12" y="45"/>
                    </a:cubicBezTo>
                    <a:cubicBezTo>
                      <a:pt x="9" y="50"/>
                      <a:pt x="7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4"/>
                      <a:pt x="3" y="43"/>
                      <a:pt x="5" y="38"/>
                    </a:cubicBezTo>
                    <a:cubicBezTo>
                      <a:pt x="7" y="32"/>
                      <a:pt x="7" y="25"/>
                      <a:pt x="7" y="1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2" y="0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15"/>
              <p:cNvSpPr/>
              <p:nvPr/>
            </p:nvSpPr>
            <p:spPr>
              <a:xfrm>
                <a:off x="830" y="296"/>
                <a:ext cx="52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6" h="51" extrusionOk="0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30" y="20"/>
                      <a:pt x="36" y="26"/>
                      <a:pt x="36" y="34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45"/>
                      <a:pt x="31" y="51"/>
                      <a:pt x="20" y="51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6"/>
                    </a:cubicBezTo>
                    <a:lnTo>
                      <a:pt x="0" y="4"/>
                    </a:lnTo>
                    <a:close/>
                    <a:moveTo>
                      <a:pt x="9" y="43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26" y="43"/>
                      <a:pt x="27" y="40"/>
                      <a:pt x="27" y="36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0"/>
                      <a:pt x="24" y="28"/>
                      <a:pt x="18" y="28"/>
                    </a:cubicBezTo>
                    <a:cubicBezTo>
                      <a:pt x="9" y="28"/>
                      <a:pt x="9" y="28"/>
                      <a:pt x="9" y="28"/>
                    </a:cubicBezTo>
                    <a:lnTo>
                      <a:pt x="9" y="43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15"/>
              <p:cNvSpPr/>
              <p:nvPr/>
            </p:nvSpPr>
            <p:spPr>
              <a:xfrm>
                <a:off x="901" y="294"/>
                <a:ext cx="56" cy="77"/>
              </a:xfrm>
              <a:custGeom>
                <a:avLst/>
                <a:gdLst/>
                <a:ahLst/>
                <a:cxnLst/>
                <a:rect l="l" t="t" r="r" b="b"/>
                <a:pathLst>
                  <a:path w="38" h="52" extrusionOk="0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5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15"/>
              <p:cNvSpPr/>
              <p:nvPr/>
            </p:nvSpPr>
            <p:spPr>
              <a:xfrm>
                <a:off x="973" y="294"/>
                <a:ext cx="63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6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5" y="0"/>
                      <a:pt x="39" y="7"/>
                      <a:pt x="39" y="21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2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15"/>
              <p:cNvSpPr/>
              <p:nvPr/>
            </p:nvSpPr>
            <p:spPr>
              <a:xfrm>
                <a:off x="1050" y="296"/>
                <a:ext cx="52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6" h="51" extrusionOk="0">
                    <a:moveTo>
                      <a:pt x="36" y="47"/>
                    </a:moveTo>
                    <a:cubicBezTo>
                      <a:pt x="36" y="49"/>
                      <a:pt x="34" y="51"/>
                      <a:pt x="31" y="51"/>
                    </a:cubicBezTo>
                    <a:cubicBezTo>
                      <a:pt x="29" y="51"/>
                      <a:pt x="27" y="49"/>
                      <a:pt x="27" y="47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6"/>
                      <a:pt x="12" y="43"/>
                      <a:pt x="9" y="49"/>
                    </a:cubicBezTo>
                    <a:cubicBezTo>
                      <a:pt x="8" y="51"/>
                      <a:pt x="6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6"/>
                      <a:pt x="1" y="46"/>
                      <a:pt x="1" y="44"/>
                    </a:cubicBezTo>
                    <a:cubicBezTo>
                      <a:pt x="4" y="39"/>
                      <a:pt x="7" y="34"/>
                      <a:pt x="10" y="29"/>
                    </a:cubicBezTo>
                    <a:cubicBezTo>
                      <a:pt x="4" y="27"/>
                      <a:pt x="1" y="22"/>
                      <a:pt x="1" y="16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6"/>
                      <a:pt x="6" y="0"/>
                      <a:pt x="1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2"/>
                      <a:pt x="36" y="4"/>
                    </a:cubicBezTo>
                    <a:lnTo>
                      <a:pt x="36" y="47"/>
                    </a:lnTo>
                    <a:close/>
                    <a:moveTo>
                      <a:pt x="27" y="23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1" y="7"/>
                      <a:pt x="10" y="11"/>
                      <a:pt x="10" y="14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20"/>
                      <a:pt x="12" y="23"/>
                      <a:pt x="18" y="23"/>
                    </a:cubicBezTo>
                    <a:lnTo>
                      <a:pt x="27" y="23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15"/>
              <p:cNvSpPr/>
              <p:nvPr/>
            </p:nvSpPr>
            <p:spPr>
              <a:xfrm>
                <a:off x="174" y="477"/>
                <a:ext cx="59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0" h="52" extrusionOk="0">
                    <a:moveTo>
                      <a:pt x="37" y="0"/>
                    </a:moveTo>
                    <a:cubicBezTo>
                      <a:pt x="39" y="0"/>
                      <a:pt x="40" y="2"/>
                      <a:pt x="40" y="4"/>
                    </a:cubicBezTo>
                    <a:cubicBezTo>
                      <a:pt x="40" y="6"/>
                      <a:pt x="39" y="7"/>
                      <a:pt x="37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50"/>
                      <a:pt x="22" y="52"/>
                      <a:pt x="20" y="52"/>
                    </a:cubicBezTo>
                    <a:cubicBezTo>
                      <a:pt x="18" y="52"/>
                      <a:pt x="16" y="50"/>
                      <a:pt x="16" y="4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15"/>
              <p:cNvSpPr/>
              <p:nvPr/>
            </p:nvSpPr>
            <p:spPr>
              <a:xfrm>
                <a:off x="243" y="476"/>
                <a:ext cx="57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9" h="52" extrusionOk="0">
                    <a:moveTo>
                      <a:pt x="36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0"/>
                      <a:pt x="12" y="45"/>
                      <a:pt x="20" y="45"/>
                    </a:cubicBezTo>
                    <a:cubicBezTo>
                      <a:pt x="25" y="45"/>
                      <a:pt x="29" y="44"/>
                      <a:pt x="32" y="42"/>
                    </a:cubicBezTo>
                    <a:cubicBezTo>
                      <a:pt x="34" y="41"/>
                      <a:pt x="36" y="42"/>
                      <a:pt x="37" y="44"/>
                    </a:cubicBezTo>
                    <a:cubicBezTo>
                      <a:pt x="38" y="46"/>
                      <a:pt x="37" y="48"/>
                      <a:pt x="35" y="49"/>
                    </a:cubicBezTo>
                    <a:cubicBezTo>
                      <a:pt x="31" y="51"/>
                      <a:pt x="25" y="52"/>
                      <a:pt x="19" y="52"/>
                    </a:cubicBezTo>
                    <a:cubicBezTo>
                      <a:pt x="5" y="52"/>
                      <a:pt x="0" y="42"/>
                      <a:pt x="0" y="3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5" y="0"/>
                      <a:pt x="19" y="0"/>
                    </a:cubicBezTo>
                    <a:cubicBezTo>
                      <a:pt x="34" y="0"/>
                      <a:pt x="39" y="10"/>
                      <a:pt x="39" y="21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8"/>
                      <a:pt x="38" y="29"/>
                      <a:pt x="36" y="29"/>
                    </a:cubicBezTo>
                    <a:close/>
                    <a:moveTo>
                      <a:pt x="31" y="20"/>
                    </a:moveTo>
                    <a:cubicBezTo>
                      <a:pt x="31" y="12"/>
                      <a:pt x="28" y="7"/>
                      <a:pt x="20" y="7"/>
                    </a:cubicBezTo>
                    <a:cubicBezTo>
                      <a:pt x="12" y="7"/>
                      <a:pt x="8" y="13"/>
                      <a:pt x="8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1" y="22"/>
                      <a:pt x="31" y="22"/>
                      <a:pt x="31" y="22"/>
                    </a:cubicBezTo>
                    <a:lnTo>
                      <a:pt x="31" y="2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195;p15"/>
              <p:cNvSpPr/>
              <p:nvPr/>
            </p:nvSpPr>
            <p:spPr>
              <a:xfrm>
                <a:off x="310" y="476"/>
                <a:ext cx="59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0" h="52" extrusionOk="0">
                    <a:moveTo>
                      <a:pt x="35" y="52"/>
                    </a:moveTo>
                    <a:cubicBezTo>
                      <a:pt x="34" y="52"/>
                      <a:pt x="32" y="52"/>
                      <a:pt x="32" y="50"/>
                    </a:cubicBezTo>
                    <a:cubicBezTo>
                      <a:pt x="28" y="44"/>
                      <a:pt x="25" y="39"/>
                      <a:pt x="20" y="32"/>
                    </a:cubicBezTo>
                    <a:cubicBezTo>
                      <a:pt x="16" y="38"/>
                      <a:pt x="11" y="44"/>
                      <a:pt x="8" y="50"/>
                    </a:cubicBezTo>
                    <a:cubicBezTo>
                      <a:pt x="7" y="52"/>
                      <a:pt x="6" y="52"/>
                      <a:pt x="5" y="52"/>
                    </a:cubicBezTo>
                    <a:cubicBezTo>
                      <a:pt x="2" y="52"/>
                      <a:pt x="0" y="51"/>
                      <a:pt x="0" y="48"/>
                    </a:cubicBezTo>
                    <a:cubicBezTo>
                      <a:pt x="0" y="48"/>
                      <a:pt x="0" y="47"/>
                      <a:pt x="1" y="46"/>
                    </a:cubicBezTo>
                    <a:cubicBezTo>
                      <a:pt x="5" y="39"/>
                      <a:pt x="10" y="32"/>
                      <a:pt x="15" y="26"/>
                    </a:cubicBezTo>
                    <a:cubicBezTo>
                      <a:pt x="10" y="20"/>
                      <a:pt x="6" y="13"/>
                      <a:pt x="2" y="7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2" y="2"/>
                      <a:pt x="4" y="0"/>
                      <a:pt x="6" y="0"/>
                    </a:cubicBezTo>
                    <a:cubicBezTo>
                      <a:pt x="8" y="0"/>
                      <a:pt x="9" y="1"/>
                      <a:pt x="10" y="3"/>
                    </a:cubicBezTo>
                    <a:cubicBezTo>
                      <a:pt x="13" y="8"/>
                      <a:pt x="16" y="14"/>
                      <a:pt x="20" y="19"/>
                    </a:cubicBezTo>
                    <a:cubicBezTo>
                      <a:pt x="24" y="13"/>
                      <a:pt x="28" y="8"/>
                      <a:pt x="31" y="3"/>
                    </a:cubicBezTo>
                    <a:cubicBezTo>
                      <a:pt x="31" y="1"/>
                      <a:pt x="33" y="0"/>
                      <a:pt x="34" y="0"/>
                    </a:cubicBezTo>
                    <a:cubicBezTo>
                      <a:pt x="36" y="0"/>
                      <a:pt x="39" y="2"/>
                      <a:pt x="39" y="4"/>
                    </a:cubicBezTo>
                    <a:cubicBezTo>
                      <a:pt x="39" y="5"/>
                      <a:pt x="38" y="6"/>
                      <a:pt x="38" y="6"/>
                    </a:cubicBezTo>
                    <a:cubicBezTo>
                      <a:pt x="35" y="13"/>
                      <a:pt x="30" y="19"/>
                      <a:pt x="26" y="25"/>
                    </a:cubicBezTo>
                    <a:cubicBezTo>
                      <a:pt x="31" y="33"/>
                      <a:pt x="36" y="39"/>
                      <a:pt x="40" y="46"/>
                    </a:cubicBezTo>
                    <a:cubicBezTo>
                      <a:pt x="40" y="47"/>
                      <a:pt x="40" y="47"/>
                      <a:pt x="40" y="48"/>
                    </a:cubicBezTo>
                    <a:cubicBezTo>
                      <a:pt x="40" y="50"/>
                      <a:pt x="38" y="52"/>
                      <a:pt x="35" y="52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15"/>
              <p:cNvSpPr/>
              <p:nvPr/>
            </p:nvSpPr>
            <p:spPr>
              <a:xfrm>
                <a:off x="384" y="476"/>
                <a:ext cx="54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7" h="52" extrusionOk="0">
                    <a:moveTo>
                      <a:pt x="37" y="48"/>
                    </a:moveTo>
                    <a:cubicBezTo>
                      <a:pt x="37" y="50"/>
                      <a:pt x="35" y="52"/>
                      <a:pt x="33" y="52"/>
                    </a:cubicBezTo>
                    <a:cubicBezTo>
                      <a:pt x="30" y="52"/>
                      <a:pt x="28" y="50"/>
                      <a:pt x="28" y="48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50"/>
                      <a:pt x="7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5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2"/>
                      <a:pt x="30" y="0"/>
                      <a:pt x="33" y="0"/>
                    </a:cubicBezTo>
                    <a:cubicBezTo>
                      <a:pt x="35" y="0"/>
                      <a:pt x="37" y="2"/>
                      <a:pt x="37" y="5"/>
                    </a:cubicBezTo>
                    <a:lnTo>
                      <a:pt x="37" y="48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" name="Google Shape;197;p15"/>
              <p:cNvSpPr/>
              <p:nvPr/>
            </p:nvSpPr>
            <p:spPr>
              <a:xfrm>
                <a:off x="457" y="476"/>
                <a:ext cx="60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1" h="52" extrusionOk="0">
                    <a:moveTo>
                      <a:pt x="21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1" y="0"/>
                    </a:cubicBezTo>
                    <a:cubicBezTo>
                      <a:pt x="35" y="0"/>
                      <a:pt x="41" y="10"/>
                      <a:pt x="41" y="2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43"/>
                      <a:pt x="35" y="52"/>
                      <a:pt x="21" y="52"/>
                    </a:cubicBezTo>
                    <a:close/>
                    <a:moveTo>
                      <a:pt x="32" y="21"/>
                    </a:moveTo>
                    <a:cubicBezTo>
                      <a:pt x="32" y="13"/>
                      <a:pt x="29" y="8"/>
                      <a:pt x="21" y="8"/>
                    </a:cubicBezTo>
                    <a:cubicBezTo>
                      <a:pt x="13" y="8"/>
                      <a:pt x="9" y="13"/>
                      <a:pt x="9" y="2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9"/>
                      <a:pt x="13" y="44"/>
                      <a:pt x="21" y="44"/>
                    </a:cubicBezTo>
                    <a:cubicBezTo>
                      <a:pt x="29" y="44"/>
                      <a:pt x="32" y="39"/>
                      <a:pt x="32" y="31"/>
                    </a:cubicBez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" name="Google Shape;198;p15"/>
              <p:cNvSpPr/>
              <p:nvPr/>
            </p:nvSpPr>
            <p:spPr>
              <a:xfrm>
                <a:off x="464" y="468"/>
                <a:ext cx="46" cy="90"/>
              </a:xfrm>
              <a:custGeom>
                <a:avLst/>
                <a:gdLst/>
                <a:ahLst/>
                <a:cxnLst/>
                <a:rect l="l" t="t" r="r" b="b"/>
                <a:pathLst>
                  <a:path w="31" h="61" extrusionOk="0">
                    <a:moveTo>
                      <a:pt x="3" y="61"/>
                    </a:moveTo>
                    <a:cubicBezTo>
                      <a:pt x="3" y="61"/>
                      <a:pt x="2" y="61"/>
                      <a:pt x="2" y="60"/>
                    </a:cubicBezTo>
                    <a:cubicBezTo>
                      <a:pt x="1" y="60"/>
                      <a:pt x="0" y="58"/>
                      <a:pt x="1" y="57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0"/>
                      <a:pt x="29" y="1"/>
                    </a:cubicBezTo>
                    <a:cubicBezTo>
                      <a:pt x="30" y="1"/>
                      <a:pt x="31" y="3"/>
                      <a:pt x="30" y="4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5" y="60"/>
                      <a:pt x="4" y="61"/>
                      <a:pt x="3" y="61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15"/>
              <p:cNvSpPr/>
              <p:nvPr/>
            </p:nvSpPr>
            <p:spPr>
              <a:xfrm>
                <a:off x="529" y="477"/>
                <a:ext cx="64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4" h="52" extrusionOk="0">
                    <a:moveTo>
                      <a:pt x="39" y="0"/>
                    </a:moveTo>
                    <a:cubicBezTo>
                      <a:pt x="42" y="0"/>
                      <a:pt x="44" y="2"/>
                      <a:pt x="44" y="4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50"/>
                      <a:pt x="42" y="52"/>
                      <a:pt x="39" y="52"/>
                    </a:cubicBezTo>
                    <a:cubicBezTo>
                      <a:pt x="36" y="52"/>
                      <a:pt x="35" y="50"/>
                      <a:pt x="35" y="4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27"/>
                      <a:pt x="15" y="38"/>
                      <a:pt x="11" y="45"/>
                    </a:cubicBezTo>
                    <a:cubicBezTo>
                      <a:pt x="9" y="50"/>
                      <a:pt x="7" y="51"/>
                      <a:pt x="4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4"/>
                      <a:pt x="3" y="43"/>
                      <a:pt x="4" y="38"/>
                    </a:cubicBezTo>
                    <a:cubicBezTo>
                      <a:pt x="7" y="32"/>
                      <a:pt x="7" y="25"/>
                      <a:pt x="7" y="1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1" y="0"/>
                    </a:cubicBez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15"/>
              <p:cNvSpPr/>
              <p:nvPr/>
            </p:nvSpPr>
            <p:spPr>
              <a:xfrm>
                <a:off x="613" y="476"/>
                <a:ext cx="58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0" h="52" extrusionOk="0">
                    <a:moveTo>
                      <a:pt x="20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0" y="0"/>
                    </a:cubicBezTo>
                    <a:cubicBezTo>
                      <a:pt x="34" y="0"/>
                      <a:pt x="40" y="10"/>
                      <a:pt x="40" y="21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43"/>
                      <a:pt x="34" y="52"/>
                      <a:pt x="20" y="52"/>
                    </a:cubicBezTo>
                    <a:close/>
                    <a:moveTo>
                      <a:pt x="31" y="21"/>
                    </a:moveTo>
                    <a:cubicBezTo>
                      <a:pt x="31" y="13"/>
                      <a:pt x="28" y="8"/>
                      <a:pt x="20" y="8"/>
                    </a:cubicBezTo>
                    <a:cubicBezTo>
                      <a:pt x="12" y="8"/>
                      <a:pt x="8" y="13"/>
                      <a:pt x="8" y="2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9"/>
                      <a:pt x="12" y="44"/>
                      <a:pt x="20" y="44"/>
                    </a:cubicBezTo>
                    <a:cubicBezTo>
                      <a:pt x="28" y="44"/>
                      <a:pt x="31" y="39"/>
                      <a:pt x="31" y="31"/>
                    </a:cubicBezTo>
                    <a:lnTo>
                      <a:pt x="31" y="2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" name="Google Shape;201;p15"/>
              <p:cNvSpPr/>
              <p:nvPr/>
            </p:nvSpPr>
            <p:spPr>
              <a:xfrm>
                <a:off x="690" y="477"/>
                <a:ext cx="50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51" extrusionOk="0">
                    <a:moveTo>
                      <a:pt x="30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9"/>
                      <a:pt x="7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2" y="0"/>
                      <a:pt x="34" y="2"/>
                      <a:pt x="34" y="4"/>
                    </a:cubicBezTo>
                    <a:cubicBezTo>
                      <a:pt x="34" y="6"/>
                      <a:pt x="32" y="8"/>
                      <a:pt x="30" y="8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" name="Google Shape;202;p15"/>
              <p:cNvSpPr/>
              <p:nvPr/>
            </p:nvSpPr>
            <p:spPr>
              <a:xfrm>
                <a:off x="752" y="477"/>
                <a:ext cx="60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1" h="51" extrusionOk="0">
                    <a:moveTo>
                      <a:pt x="9" y="47"/>
                    </a:moveTo>
                    <a:cubicBezTo>
                      <a:pt x="9" y="49"/>
                      <a:pt x="7" y="51"/>
                      <a:pt x="5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4" y="0"/>
                      <a:pt x="37" y="0"/>
                    </a:cubicBezTo>
                    <a:cubicBezTo>
                      <a:pt x="39" y="0"/>
                      <a:pt x="41" y="1"/>
                      <a:pt x="41" y="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9"/>
                      <a:pt x="39" y="51"/>
                      <a:pt x="36" y="51"/>
                    </a:cubicBezTo>
                    <a:cubicBezTo>
                      <a:pt x="34" y="51"/>
                      <a:pt x="32" y="49"/>
                      <a:pt x="32" y="4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" name="Google Shape;203;p15"/>
              <p:cNvSpPr/>
              <p:nvPr/>
            </p:nvSpPr>
            <p:spPr>
              <a:xfrm>
                <a:off x="832" y="477"/>
                <a:ext cx="55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7" h="51" extrusionOk="0">
                    <a:moveTo>
                      <a:pt x="37" y="47"/>
                    </a:moveTo>
                    <a:cubicBezTo>
                      <a:pt x="37" y="49"/>
                      <a:pt x="35" y="51"/>
                      <a:pt x="33" y="51"/>
                    </a:cubicBezTo>
                    <a:cubicBezTo>
                      <a:pt x="31" y="51"/>
                      <a:pt x="29" y="49"/>
                      <a:pt x="29" y="47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5" y="32"/>
                      <a:pt x="21" y="33"/>
                      <a:pt x="17" y="33"/>
                    </a:cubicBezTo>
                    <a:cubicBezTo>
                      <a:pt x="6" y="33"/>
                      <a:pt x="0" y="28"/>
                      <a:pt x="0" y="1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23"/>
                      <a:pt x="13" y="25"/>
                      <a:pt x="19" y="25"/>
                    </a:cubicBezTo>
                    <a:cubicBezTo>
                      <a:pt x="22" y="25"/>
                      <a:pt x="25" y="24"/>
                      <a:pt x="29" y="23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1"/>
                      <a:pt x="31" y="0"/>
                      <a:pt x="33" y="0"/>
                    </a:cubicBezTo>
                    <a:cubicBezTo>
                      <a:pt x="35" y="0"/>
                      <a:pt x="37" y="1"/>
                      <a:pt x="37" y="4"/>
                    </a:cubicBezTo>
                    <a:lnTo>
                      <a:pt x="37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15"/>
              <p:cNvSpPr/>
              <p:nvPr/>
            </p:nvSpPr>
            <p:spPr>
              <a:xfrm>
                <a:off x="907" y="476"/>
                <a:ext cx="57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9" h="52" extrusionOk="0">
                    <a:moveTo>
                      <a:pt x="36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0"/>
                      <a:pt x="12" y="45"/>
                      <a:pt x="20" y="45"/>
                    </a:cubicBezTo>
                    <a:cubicBezTo>
                      <a:pt x="25" y="45"/>
                      <a:pt x="29" y="44"/>
                      <a:pt x="32" y="42"/>
                    </a:cubicBezTo>
                    <a:cubicBezTo>
                      <a:pt x="34" y="41"/>
                      <a:pt x="36" y="42"/>
                      <a:pt x="37" y="44"/>
                    </a:cubicBezTo>
                    <a:cubicBezTo>
                      <a:pt x="38" y="46"/>
                      <a:pt x="37" y="48"/>
                      <a:pt x="35" y="49"/>
                    </a:cubicBezTo>
                    <a:cubicBezTo>
                      <a:pt x="30" y="51"/>
                      <a:pt x="25" y="52"/>
                      <a:pt x="19" y="52"/>
                    </a:cubicBezTo>
                    <a:cubicBezTo>
                      <a:pt x="5" y="52"/>
                      <a:pt x="0" y="42"/>
                      <a:pt x="0" y="3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5" y="0"/>
                      <a:pt x="19" y="0"/>
                    </a:cubicBezTo>
                    <a:cubicBezTo>
                      <a:pt x="34" y="0"/>
                      <a:pt x="39" y="10"/>
                      <a:pt x="39" y="21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8"/>
                      <a:pt x="38" y="29"/>
                      <a:pt x="36" y="29"/>
                    </a:cubicBezTo>
                    <a:close/>
                    <a:moveTo>
                      <a:pt x="30" y="20"/>
                    </a:moveTo>
                    <a:cubicBezTo>
                      <a:pt x="30" y="12"/>
                      <a:pt x="28" y="7"/>
                      <a:pt x="19" y="7"/>
                    </a:cubicBezTo>
                    <a:cubicBezTo>
                      <a:pt x="12" y="7"/>
                      <a:pt x="8" y="13"/>
                      <a:pt x="8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0" y="22"/>
                      <a:pt x="30" y="22"/>
                      <a:pt x="30" y="22"/>
                    </a:cubicBezTo>
                    <a:lnTo>
                      <a:pt x="30" y="2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15"/>
              <p:cNvSpPr/>
              <p:nvPr/>
            </p:nvSpPr>
            <p:spPr>
              <a:xfrm>
                <a:off x="981" y="476"/>
                <a:ext cx="51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5" h="52" extrusionOk="0">
                    <a:moveTo>
                      <a:pt x="29" y="10"/>
                    </a:moveTo>
                    <a:cubicBezTo>
                      <a:pt x="26" y="8"/>
                      <a:pt x="24" y="8"/>
                      <a:pt x="20" y="8"/>
                    </a:cubicBezTo>
                    <a:cubicBezTo>
                      <a:pt x="13" y="8"/>
                      <a:pt x="9" y="14"/>
                      <a:pt x="9" y="22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39"/>
                      <a:pt x="12" y="45"/>
                      <a:pt x="20" y="45"/>
                    </a:cubicBezTo>
                    <a:cubicBezTo>
                      <a:pt x="23" y="45"/>
                      <a:pt x="26" y="44"/>
                      <a:pt x="29" y="43"/>
                    </a:cubicBezTo>
                    <a:cubicBezTo>
                      <a:pt x="31" y="42"/>
                      <a:pt x="33" y="43"/>
                      <a:pt x="34" y="44"/>
                    </a:cubicBezTo>
                    <a:cubicBezTo>
                      <a:pt x="35" y="46"/>
                      <a:pt x="34" y="48"/>
                      <a:pt x="32" y="49"/>
                    </a:cubicBezTo>
                    <a:cubicBezTo>
                      <a:pt x="28" y="51"/>
                      <a:pt x="24" y="52"/>
                      <a:pt x="20" y="52"/>
                    </a:cubicBezTo>
                    <a:cubicBezTo>
                      <a:pt x="6" y="52"/>
                      <a:pt x="0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1"/>
                      <a:pt x="6" y="0"/>
                      <a:pt x="20" y="0"/>
                    </a:cubicBezTo>
                    <a:cubicBezTo>
                      <a:pt x="24" y="0"/>
                      <a:pt x="29" y="1"/>
                      <a:pt x="32" y="3"/>
                    </a:cubicBezTo>
                    <a:cubicBezTo>
                      <a:pt x="34" y="4"/>
                      <a:pt x="35" y="6"/>
                      <a:pt x="34" y="8"/>
                    </a:cubicBezTo>
                    <a:cubicBezTo>
                      <a:pt x="33" y="10"/>
                      <a:pt x="31" y="11"/>
                      <a:pt x="29" y="10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15"/>
              <p:cNvSpPr/>
              <p:nvPr/>
            </p:nvSpPr>
            <p:spPr>
              <a:xfrm>
                <a:off x="1047" y="476"/>
                <a:ext cx="52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6" h="52" extrusionOk="0">
                    <a:moveTo>
                      <a:pt x="8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1"/>
                      <a:pt x="30" y="0"/>
                      <a:pt x="32" y="0"/>
                    </a:cubicBezTo>
                    <a:cubicBezTo>
                      <a:pt x="35" y="0"/>
                      <a:pt x="36" y="3"/>
                      <a:pt x="36" y="5"/>
                    </a:cubicBezTo>
                    <a:cubicBezTo>
                      <a:pt x="36" y="6"/>
                      <a:pt x="36" y="7"/>
                      <a:pt x="35" y="7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6" y="33"/>
                      <a:pt x="31" y="39"/>
                      <a:pt x="36" y="46"/>
                    </a:cubicBezTo>
                    <a:cubicBezTo>
                      <a:pt x="36" y="46"/>
                      <a:pt x="36" y="47"/>
                      <a:pt x="36" y="48"/>
                    </a:cubicBezTo>
                    <a:cubicBezTo>
                      <a:pt x="36" y="50"/>
                      <a:pt x="35" y="52"/>
                      <a:pt x="32" y="52"/>
                    </a:cubicBezTo>
                    <a:cubicBezTo>
                      <a:pt x="30" y="52"/>
                      <a:pt x="29" y="51"/>
                      <a:pt x="28" y="50"/>
                    </a:cubicBezTo>
                    <a:cubicBezTo>
                      <a:pt x="23" y="43"/>
                      <a:pt x="19" y="37"/>
                      <a:pt x="14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50"/>
                      <a:pt x="6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1"/>
                      <a:pt x="4" y="1"/>
                    </a:cubicBezTo>
                    <a:cubicBezTo>
                      <a:pt x="6" y="1"/>
                      <a:pt x="8" y="2"/>
                      <a:pt x="8" y="5"/>
                    </a:cubicBezTo>
                    <a:lnTo>
                      <a:pt x="8" y="22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15"/>
              <p:cNvSpPr/>
              <p:nvPr/>
            </p:nvSpPr>
            <p:spPr>
              <a:xfrm>
                <a:off x="1108" y="476"/>
                <a:ext cx="63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6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5" y="0"/>
                      <a:pt x="39" y="7"/>
                      <a:pt x="39" y="2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2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15"/>
              <p:cNvSpPr/>
              <p:nvPr/>
            </p:nvSpPr>
            <p:spPr>
              <a:xfrm>
                <a:off x="1184" y="477"/>
                <a:ext cx="53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6" h="51" extrusionOk="0">
                    <a:moveTo>
                      <a:pt x="36" y="47"/>
                    </a:moveTo>
                    <a:cubicBezTo>
                      <a:pt x="36" y="49"/>
                      <a:pt x="34" y="51"/>
                      <a:pt x="31" y="51"/>
                    </a:cubicBezTo>
                    <a:cubicBezTo>
                      <a:pt x="29" y="51"/>
                      <a:pt x="27" y="49"/>
                      <a:pt x="27" y="47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6"/>
                      <a:pt x="12" y="43"/>
                      <a:pt x="9" y="49"/>
                    </a:cubicBezTo>
                    <a:cubicBezTo>
                      <a:pt x="8" y="51"/>
                      <a:pt x="6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6"/>
                      <a:pt x="1" y="46"/>
                      <a:pt x="1" y="44"/>
                    </a:cubicBezTo>
                    <a:cubicBezTo>
                      <a:pt x="4" y="39"/>
                      <a:pt x="7" y="34"/>
                      <a:pt x="10" y="29"/>
                    </a:cubicBezTo>
                    <a:cubicBezTo>
                      <a:pt x="4" y="27"/>
                      <a:pt x="1" y="22"/>
                      <a:pt x="1" y="16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6"/>
                      <a:pt x="6" y="0"/>
                      <a:pt x="1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2"/>
                      <a:pt x="36" y="4"/>
                    </a:cubicBezTo>
                    <a:lnTo>
                      <a:pt x="36" y="47"/>
                    </a:lnTo>
                    <a:close/>
                    <a:moveTo>
                      <a:pt x="27" y="23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1" y="7"/>
                      <a:pt x="10" y="11"/>
                      <a:pt x="10" y="14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9"/>
                      <a:pt x="12" y="23"/>
                      <a:pt x="18" y="23"/>
                    </a:cubicBezTo>
                    <a:lnTo>
                      <a:pt x="27" y="23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15"/>
              <p:cNvSpPr/>
              <p:nvPr/>
            </p:nvSpPr>
            <p:spPr>
              <a:xfrm>
                <a:off x="1303" y="477"/>
                <a:ext cx="59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0" h="51" extrusionOk="0">
                    <a:moveTo>
                      <a:pt x="8" y="47"/>
                    </a:moveTo>
                    <a:cubicBezTo>
                      <a:pt x="8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8" y="44"/>
                      <a:pt x="8" y="44"/>
                      <a:pt x="8" y="44"/>
                    </a:cubicBezTo>
                    <a:lnTo>
                      <a:pt x="8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15"/>
              <p:cNvSpPr/>
              <p:nvPr/>
            </p:nvSpPr>
            <p:spPr>
              <a:xfrm>
                <a:off x="1384" y="476"/>
                <a:ext cx="56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8" h="52" extrusionOk="0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5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15"/>
              <p:cNvSpPr/>
              <p:nvPr/>
            </p:nvSpPr>
            <p:spPr>
              <a:xfrm>
                <a:off x="1462" y="477"/>
                <a:ext cx="58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0" h="51" extrusionOk="0">
                    <a:moveTo>
                      <a:pt x="8" y="47"/>
                    </a:moveTo>
                    <a:cubicBezTo>
                      <a:pt x="8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8" y="44"/>
                      <a:pt x="8" y="44"/>
                      <a:pt x="8" y="44"/>
                    </a:cubicBezTo>
                    <a:lnTo>
                      <a:pt x="8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15"/>
              <p:cNvSpPr/>
              <p:nvPr/>
            </p:nvSpPr>
            <p:spPr>
              <a:xfrm>
                <a:off x="1542" y="477"/>
                <a:ext cx="71" cy="99"/>
              </a:xfrm>
              <a:custGeom>
                <a:avLst/>
                <a:gdLst/>
                <a:ahLst/>
                <a:cxnLst/>
                <a:rect l="l" t="t" r="r" b="b"/>
                <a:pathLst>
                  <a:path w="48" h="67" extrusionOk="0">
                    <a:moveTo>
                      <a:pt x="40" y="51"/>
                    </a:move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32" y="0"/>
                      <a:pt x="35" y="0"/>
                    </a:cubicBezTo>
                    <a:cubicBezTo>
                      <a:pt x="37" y="0"/>
                      <a:pt x="39" y="1"/>
                      <a:pt x="39" y="4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6" y="43"/>
                      <a:pt x="48" y="44"/>
                      <a:pt x="48" y="46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5"/>
                      <a:pt x="46" y="67"/>
                      <a:pt x="44" y="67"/>
                    </a:cubicBezTo>
                    <a:cubicBezTo>
                      <a:pt x="41" y="67"/>
                      <a:pt x="40" y="65"/>
                      <a:pt x="40" y="63"/>
                    </a:cubicBezTo>
                    <a:lnTo>
                      <a:pt x="40" y="5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15"/>
              <p:cNvSpPr/>
              <p:nvPr/>
            </p:nvSpPr>
            <p:spPr>
              <a:xfrm>
                <a:off x="1626" y="477"/>
                <a:ext cx="58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0" h="51" extrusionOk="0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15"/>
              <p:cNvSpPr/>
              <p:nvPr/>
            </p:nvSpPr>
            <p:spPr>
              <a:xfrm>
                <a:off x="1702" y="476"/>
                <a:ext cx="63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8" y="52"/>
                    </a:moveTo>
                    <a:cubicBezTo>
                      <a:pt x="37" y="52"/>
                      <a:pt x="34" y="51"/>
                      <a:pt x="33" y="50"/>
                    </a:cubicBezTo>
                    <a:cubicBezTo>
                      <a:pt x="32" y="49"/>
                      <a:pt x="32" y="48"/>
                      <a:pt x="31" y="47"/>
                    </a:cubicBezTo>
                    <a:cubicBezTo>
                      <a:pt x="28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5" y="22"/>
                      <a:pt x="18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19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8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8" y="7"/>
                      <a:pt x="38" y="20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8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8" y="33"/>
                      <a:pt x="8" y="37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42"/>
                      <a:pt x="11" y="45"/>
                      <a:pt x="19" y="45"/>
                    </a:cubicBezTo>
                    <a:cubicBezTo>
                      <a:pt x="25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15"/>
              <p:cNvSpPr/>
              <p:nvPr/>
            </p:nvSpPr>
            <p:spPr>
              <a:xfrm>
                <a:off x="1772" y="477"/>
                <a:ext cx="59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0" h="52" extrusionOk="0">
                    <a:moveTo>
                      <a:pt x="36" y="0"/>
                    </a:moveTo>
                    <a:cubicBezTo>
                      <a:pt x="38" y="0"/>
                      <a:pt x="40" y="2"/>
                      <a:pt x="40" y="4"/>
                    </a:cubicBezTo>
                    <a:cubicBezTo>
                      <a:pt x="40" y="6"/>
                      <a:pt x="38" y="7"/>
                      <a:pt x="36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50"/>
                      <a:pt x="22" y="52"/>
                      <a:pt x="20" y="52"/>
                    </a:cubicBezTo>
                    <a:cubicBezTo>
                      <a:pt x="17" y="52"/>
                      <a:pt x="15" y="50"/>
                      <a:pt x="15" y="4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15"/>
              <p:cNvSpPr/>
              <p:nvPr/>
            </p:nvSpPr>
            <p:spPr>
              <a:xfrm>
                <a:off x="1843" y="477"/>
                <a:ext cx="60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1" h="51" extrusionOk="0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4" y="0"/>
                      <a:pt x="36" y="0"/>
                    </a:cubicBezTo>
                    <a:cubicBezTo>
                      <a:pt x="39" y="0"/>
                      <a:pt x="41" y="1"/>
                      <a:pt x="41" y="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9"/>
                      <a:pt x="39" y="51"/>
                      <a:pt x="36" y="51"/>
                    </a:cubicBezTo>
                    <a:cubicBezTo>
                      <a:pt x="34" y="51"/>
                      <a:pt x="32" y="49"/>
                      <a:pt x="32" y="4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15"/>
              <p:cNvSpPr/>
              <p:nvPr/>
            </p:nvSpPr>
            <p:spPr>
              <a:xfrm>
                <a:off x="1924" y="477"/>
                <a:ext cx="52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6" h="51" extrusionOk="0">
                    <a:moveTo>
                      <a:pt x="5" y="51"/>
                    </a:moveTo>
                    <a:cubicBezTo>
                      <a:pt x="2" y="51"/>
                      <a:pt x="0" y="49"/>
                      <a:pt x="0" y="4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0" y="0"/>
                      <a:pt x="34" y="6"/>
                      <a:pt x="34" y="13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8"/>
                      <a:pt x="33" y="22"/>
                      <a:pt x="29" y="24"/>
                    </a:cubicBezTo>
                    <a:cubicBezTo>
                      <a:pt x="35" y="27"/>
                      <a:pt x="36" y="31"/>
                      <a:pt x="36" y="35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45"/>
                      <a:pt x="32" y="51"/>
                      <a:pt x="20" y="51"/>
                    </a:cubicBezTo>
                    <a:lnTo>
                      <a:pt x="5" y="51"/>
                    </a:lnTo>
                    <a:close/>
                    <a:moveTo>
                      <a:pt x="9" y="7"/>
                    </a:moveTo>
                    <a:cubicBezTo>
                      <a:pt x="9" y="21"/>
                      <a:pt x="9" y="21"/>
                      <a:pt x="9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23" y="21"/>
                      <a:pt x="26" y="19"/>
                      <a:pt x="26" y="15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0"/>
                      <a:pt x="24" y="7"/>
                      <a:pt x="18" y="7"/>
                    </a:cubicBezTo>
                    <a:lnTo>
                      <a:pt x="9" y="7"/>
                    </a:lnTo>
                    <a:close/>
                    <a:moveTo>
                      <a:pt x="9" y="29"/>
                    </a:moveTo>
                    <a:cubicBezTo>
                      <a:pt x="9" y="43"/>
                      <a:pt x="9" y="43"/>
                      <a:pt x="9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6" y="43"/>
                      <a:pt x="28" y="41"/>
                      <a:pt x="28" y="37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28" y="31"/>
                      <a:pt x="25" y="29"/>
                      <a:pt x="19" y="29"/>
                    </a:cubicBezTo>
                    <a:lnTo>
                      <a:pt x="9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15"/>
              <p:cNvSpPr/>
              <p:nvPr/>
            </p:nvSpPr>
            <p:spPr>
              <a:xfrm>
                <a:off x="1991" y="476"/>
                <a:ext cx="63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5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4" y="0"/>
                      <a:pt x="39" y="7"/>
                      <a:pt x="39" y="2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1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9" name="Google Shape;219;p15"/>
            <p:cNvGrpSpPr/>
            <p:nvPr/>
          </p:nvGrpSpPr>
          <p:grpSpPr>
            <a:xfrm>
              <a:off x="288925" y="1169988"/>
              <a:ext cx="1320800" cy="107950"/>
              <a:chOff x="182" y="737"/>
              <a:chExt cx="832" cy="68"/>
            </a:xfrm>
          </p:grpSpPr>
          <p:sp>
            <p:nvSpPr>
              <p:cNvPr id="220" name="Google Shape;220;p15"/>
              <p:cNvSpPr/>
              <p:nvPr/>
            </p:nvSpPr>
            <p:spPr>
              <a:xfrm>
                <a:off x="182" y="737"/>
                <a:ext cx="38" cy="55"/>
              </a:xfrm>
              <a:custGeom>
                <a:avLst/>
                <a:gdLst/>
                <a:ahLst/>
                <a:cxnLst/>
                <a:rect l="l" t="t" r="r" b="b"/>
                <a:pathLst>
                  <a:path w="27" h="39" extrusionOk="0">
                    <a:moveTo>
                      <a:pt x="24" y="39"/>
                    </a:moveTo>
                    <a:cubicBezTo>
                      <a:pt x="23" y="39"/>
                      <a:pt x="22" y="38"/>
                      <a:pt x="22" y="36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5" y="38"/>
                      <a:pt x="4" y="39"/>
                      <a:pt x="2" y="39"/>
                    </a:cubicBezTo>
                    <a:cubicBezTo>
                      <a:pt x="1" y="39"/>
                      <a:pt x="0" y="38"/>
                      <a:pt x="0" y="3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0"/>
                      <a:pt x="27" y="1"/>
                      <a:pt x="27" y="2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8"/>
                      <a:pt x="26" y="39"/>
                      <a:pt x="24" y="39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15"/>
              <p:cNvSpPr/>
              <p:nvPr/>
            </p:nvSpPr>
            <p:spPr>
              <a:xfrm>
                <a:off x="229" y="753"/>
                <a:ext cx="32" cy="52"/>
              </a:xfrm>
              <a:custGeom>
                <a:avLst/>
                <a:gdLst/>
                <a:ahLst/>
                <a:cxnLst/>
                <a:rect l="l" t="t" r="r" b="b"/>
                <a:pathLst>
                  <a:path w="23" h="37" extrusionOk="0">
                    <a:moveTo>
                      <a:pt x="13" y="28"/>
                    </a:moveTo>
                    <a:cubicBezTo>
                      <a:pt x="11" y="28"/>
                      <a:pt x="9" y="27"/>
                      <a:pt x="7" y="2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6" y="37"/>
                      <a:pt x="5" y="37"/>
                    </a:cubicBezTo>
                    <a:cubicBezTo>
                      <a:pt x="3" y="37"/>
                      <a:pt x="2" y="36"/>
                      <a:pt x="2" y="3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5"/>
                      <a:pt x="2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5" y="2"/>
                      <a:pt x="6" y="2"/>
                      <a:pt x="6" y="3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20" y="0"/>
                      <a:pt x="23" y="4"/>
                      <a:pt x="23" y="11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23"/>
                      <a:pt x="20" y="28"/>
                      <a:pt x="13" y="28"/>
                    </a:cubicBezTo>
                    <a:close/>
                    <a:moveTo>
                      <a:pt x="18" y="11"/>
                    </a:moveTo>
                    <a:cubicBezTo>
                      <a:pt x="18" y="6"/>
                      <a:pt x="17" y="4"/>
                      <a:pt x="12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9" y="23"/>
                      <a:pt x="11" y="24"/>
                      <a:pt x="12" y="24"/>
                    </a:cubicBezTo>
                    <a:cubicBezTo>
                      <a:pt x="16" y="24"/>
                      <a:pt x="18" y="21"/>
                      <a:pt x="18" y="16"/>
                    </a:cubicBez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15"/>
              <p:cNvSpPr/>
              <p:nvPr/>
            </p:nvSpPr>
            <p:spPr>
              <a:xfrm>
                <a:off x="268" y="753"/>
                <a:ext cx="31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2" h="28" extrusionOk="0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2" y="5"/>
                      <a:pt x="22" y="11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7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7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15"/>
              <p:cNvSpPr/>
              <p:nvPr/>
            </p:nvSpPr>
            <p:spPr>
              <a:xfrm>
                <a:off x="307" y="753"/>
                <a:ext cx="2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9" h="28" extrusionOk="0">
                    <a:moveTo>
                      <a:pt x="16" y="5"/>
                    </a:moveTo>
                    <a:cubicBezTo>
                      <a:pt x="14" y="5"/>
                      <a:pt x="13" y="4"/>
                      <a:pt x="11" y="4"/>
                    </a:cubicBezTo>
                    <a:cubicBezTo>
                      <a:pt x="7" y="4"/>
                      <a:pt x="5" y="7"/>
                      <a:pt x="5" y="12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21"/>
                      <a:pt x="7" y="24"/>
                      <a:pt x="11" y="24"/>
                    </a:cubicBezTo>
                    <a:cubicBezTo>
                      <a:pt x="12" y="24"/>
                      <a:pt x="14" y="23"/>
                      <a:pt x="16" y="22"/>
                    </a:cubicBezTo>
                    <a:cubicBezTo>
                      <a:pt x="17" y="22"/>
                      <a:pt x="18" y="22"/>
                      <a:pt x="18" y="23"/>
                    </a:cubicBezTo>
                    <a:cubicBezTo>
                      <a:pt x="19" y="25"/>
                      <a:pt x="18" y="26"/>
                      <a:pt x="17" y="26"/>
                    </a:cubicBezTo>
                    <a:cubicBezTo>
                      <a:pt x="15" y="27"/>
                      <a:pt x="13" y="28"/>
                      <a:pt x="11" y="28"/>
                    </a:cubicBezTo>
                    <a:cubicBezTo>
                      <a:pt x="3" y="28"/>
                      <a:pt x="0" y="23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11" y="0"/>
                    </a:cubicBezTo>
                    <a:cubicBezTo>
                      <a:pt x="13" y="0"/>
                      <a:pt x="15" y="1"/>
                      <a:pt x="17" y="2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8" y="5"/>
                      <a:pt x="17" y="6"/>
                      <a:pt x="16" y="5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15"/>
              <p:cNvSpPr/>
              <p:nvPr/>
            </p:nvSpPr>
            <p:spPr>
              <a:xfrm>
                <a:off x="335" y="754"/>
                <a:ext cx="30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1" h="27" extrusionOk="0">
                    <a:moveTo>
                      <a:pt x="19" y="0"/>
                    </a:moveTo>
                    <a:cubicBezTo>
                      <a:pt x="20" y="0"/>
                      <a:pt x="21" y="1"/>
                      <a:pt x="21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6"/>
                      <a:pt x="12" y="27"/>
                      <a:pt x="11" y="27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15"/>
              <p:cNvSpPr/>
              <p:nvPr/>
            </p:nvSpPr>
            <p:spPr>
              <a:xfrm>
                <a:off x="367" y="753"/>
                <a:ext cx="33" cy="52"/>
              </a:xfrm>
              <a:custGeom>
                <a:avLst/>
                <a:gdLst/>
                <a:ahLst/>
                <a:cxnLst/>
                <a:rect l="l" t="t" r="r" b="b"/>
                <a:pathLst>
                  <a:path w="23" h="37" extrusionOk="0">
                    <a:moveTo>
                      <a:pt x="14" y="28"/>
                    </a:moveTo>
                    <a:cubicBezTo>
                      <a:pt x="12" y="28"/>
                      <a:pt x="9" y="27"/>
                      <a:pt x="7" y="2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6" y="37"/>
                      <a:pt x="5" y="37"/>
                    </a:cubicBezTo>
                    <a:cubicBezTo>
                      <a:pt x="4" y="37"/>
                      <a:pt x="3" y="36"/>
                      <a:pt x="3" y="3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6" y="2"/>
                      <a:pt x="6" y="2"/>
                      <a:pt x="6" y="3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20" y="0"/>
                      <a:pt x="23" y="4"/>
                      <a:pt x="23" y="11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23"/>
                      <a:pt x="20" y="28"/>
                      <a:pt x="14" y="28"/>
                    </a:cubicBezTo>
                    <a:close/>
                    <a:moveTo>
                      <a:pt x="18" y="11"/>
                    </a:moveTo>
                    <a:cubicBezTo>
                      <a:pt x="18" y="6"/>
                      <a:pt x="17" y="4"/>
                      <a:pt x="13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9" y="23"/>
                      <a:pt x="11" y="24"/>
                      <a:pt x="13" y="24"/>
                    </a:cubicBezTo>
                    <a:cubicBezTo>
                      <a:pt x="17" y="24"/>
                      <a:pt x="18" y="21"/>
                      <a:pt x="18" y="16"/>
                    </a:cubicBez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15"/>
              <p:cNvSpPr/>
              <p:nvPr/>
            </p:nvSpPr>
            <p:spPr>
              <a:xfrm>
                <a:off x="407" y="753"/>
                <a:ext cx="31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2" h="28" extrusionOk="0">
                    <a:moveTo>
                      <a:pt x="20" y="28"/>
                    </a:moveTo>
                    <a:cubicBezTo>
                      <a:pt x="19" y="28"/>
                      <a:pt x="18" y="27"/>
                      <a:pt x="17" y="26"/>
                    </a:cubicBezTo>
                    <a:cubicBezTo>
                      <a:pt x="17" y="26"/>
                      <a:pt x="17" y="25"/>
                      <a:pt x="16" y="25"/>
                    </a:cubicBezTo>
                    <a:cubicBezTo>
                      <a:pt x="14" y="27"/>
                      <a:pt x="11" y="28"/>
                      <a:pt x="9" y="28"/>
                    </a:cubicBezTo>
                    <a:cubicBezTo>
                      <a:pt x="3" y="28"/>
                      <a:pt x="0" y="24"/>
                      <a:pt x="0" y="2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5"/>
                      <a:pt x="3" y="12"/>
                      <a:pt x="10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6"/>
                      <a:pt x="14" y="4"/>
                      <a:pt x="10" y="4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2" y="5"/>
                      <a:pt x="2" y="4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8" y="0"/>
                      <a:pt x="20" y="4"/>
                      <a:pt x="20" y="1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3"/>
                      <a:pt x="21" y="23"/>
                      <a:pt x="22" y="24"/>
                    </a:cubicBezTo>
                    <a:cubicBezTo>
                      <a:pt x="22" y="24"/>
                      <a:pt x="22" y="25"/>
                      <a:pt x="22" y="26"/>
                    </a:cubicBezTo>
                    <a:cubicBezTo>
                      <a:pt x="22" y="27"/>
                      <a:pt x="21" y="28"/>
                      <a:pt x="20" y="28"/>
                    </a:cubicBezTo>
                    <a:close/>
                    <a:moveTo>
                      <a:pt x="15" y="15"/>
                    </a:moveTo>
                    <a:cubicBezTo>
                      <a:pt x="10" y="15"/>
                      <a:pt x="10" y="15"/>
                      <a:pt x="10" y="15"/>
                    </a:cubicBezTo>
                    <a:cubicBezTo>
                      <a:pt x="6" y="15"/>
                      <a:pt x="4" y="17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2"/>
                      <a:pt x="6" y="24"/>
                      <a:pt x="10" y="24"/>
                    </a:cubicBezTo>
                    <a:cubicBezTo>
                      <a:pt x="13" y="24"/>
                      <a:pt x="15" y="22"/>
                      <a:pt x="15" y="18"/>
                    </a:cubicBezTo>
                    <a:lnTo>
                      <a:pt x="15" y="1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227;p15"/>
              <p:cNvSpPr/>
              <p:nvPr/>
            </p:nvSpPr>
            <p:spPr>
              <a:xfrm>
                <a:off x="447" y="753"/>
                <a:ext cx="2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0" h="28" extrusionOk="0">
                    <a:moveTo>
                      <a:pt x="20" y="25"/>
                    </a:moveTo>
                    <a:cubicBezTo>
                      <a:pt x="20" y="27"/>
                      <a:pt x="19" y="28"/>
                      <a:pt x="17" y="28"/>
                    </a:cubicBezTo>
                    <a:cubicBezTo>
                      <a:pt x="16" y="28"/>
                      <a:pt x="15" y="27"/>
                      <a:pt x="15" y="2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7"/>
                      <a:pt x="4" y="28"/>
                      <a:pt x="2" y="28"/>
                    </a:cubicBezTo>
                    <a:cubicBezTo>
                      <a:pt x="1" y="28"/>
                      <a:pt x="0" y="27"/>
                      <a:pt x="0" y="2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"/>
                      <a:pt x="16" y="0"/>
                      <a:pt x="17" y="0"/>
                    </a:cubicBezTo>
                    <a:cubicBezTo>
                      <a:pt x="19" y="0"/>
                      <a:pt x="20" y="1"/>
                      <a:pt x="20" y="3"/>
                    </a:cubicBezTo>
                    <a:lnTo>
                      <a:pt x="20" y="2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15"/>
              <p:cNvSpPr/>
              <p:nvPr/>
            </p:nvSpPr>
            <p:spPr>
              <a:xfrm>
                <a:off x="483" y="753"/>
                <a:ext cx="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9" h="28" extrusionOk="0">
                    <a:moveTo>
                      <a:pt x="16" y="5"/>
                    </a:moveTo>
                    <a:cubicBezTo>
                      <a:pt x="14" y="5"/>
                      <a:pt x="13" y="4"/>
                      <a:pt x="11" y="4"/>
                    </a:cubicBezTo>
                    <a:cubicBezTo>
                      <a:pt x="7" y="4"/>
                      <a:pt x="5" y="7"/>
                      <a:pt x="5" y="12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21"/>
                      <a:pt x="7" y="24"/>
                      <a:pt x="11" y="24"/>
                    </a:cubicBezTo>
                    <a:cubicBezTo>
                      <a:pt x="13" y="24"/>
                      <a:pt x="14" y="23"/>
                      <a:pt x="16" y="22"/>
                    </a:cubicBezTo>
                    <a:cubicBezTo>
                      <a:pt x="17" y="22"/>
                      <a:pt x="18" y="22"/>
                      <a:pt x="18" y="23"/>
                    </a:cubicBezTo>
                    <a:cubicBezTo>
                      <a:pt x="19" y="25"/>
                      <a:pt x="18" y="26"/>
                      <a:pt x="17" y="26"/>
                    </a:cubicBezTo>
                    <a:cubicBezTo>
                      <a:pt x="15" y="27"/>
                      <a:pt x="13" y="28"/>
                      <a:pt x="11" y="28"/>
                    </a:cubicBezTo>
                    <a:cubicBezTo>
                      <a:pt x="3" y="28"/>
                      <a:pt x="0" y="23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11" y="0"/>
                    </a:cubicBezTo>
                    <a:cubicBezTo>
                      <a:pt x="13" y="0"/>
                      <a:pt x="15" y="1"/>
                      <a:pt x="17" y="2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8" y="5"/>
                      <a:pt x="17" y="6"/>
                      <a:pt x="16" y="5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15"/>
              <p:cNvSpPr/>
              <p:nvPr/>
            </p:nvSpPr>
            <p:spPr>
              <a:xfrm>
                <a:off x="512" y="754"/>
                <a:ext cx="29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1" h="27" extrusionOk="0">
                    <a:moveTo>
                      <a:pt x="19" y="0"/>
                    </a:moveTo>
                    <a:cubicBezTo>
                      <a:pt x="20" y="0"/>
                      <a:pt x="21" y="1"/>
                      <a:pt x="21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6"/>
                      <a:pt x="12" y="27"/>
                      <a:pt x="11" y="27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15"/>
              <p:cNvSpPr/>
              <p:nvPr/>
            </p:nvSpPr>
            <p:spPr>
              <a:xfrm>
                <a:off x="547" y="754"/>
                <a:ext cx="2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19" h="26" extrusionOk="0">
                    <a:moveTo>
                      <a:pt x="3" y="26"/>
                    </a:moveTo>
                    <a:cubicBezTo>
                      <a:pt x="1" y="26"/>
                      <a:pt x="0" y="25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6" y="0"/>
                      <a:pt x="18" y="3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9"/>
                      <a:pt x="18" y="11"/>
                      <a:pt x="15" y="12"/>
                    </a:cubicBezTo>
                    <a:cubicBezTo>
                      <a:pt x="18" y="14"/>
                      <a:pt x="19" y="16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3"/>
                      <a:pt x="17" y="26"/>
                      <a:pt x="11" y="26"/>
                    </a:cubicBezTo>
                    <a:lnTo>
                      <a:pt x="3" y="26"/>
                    </a:lnTo>
                    <a:close/>
                    <a:moveTo>
                      <a:pt x="5" y="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2" y="11"/>
                      <a:pt x="14" y="10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5"/>
                      <a:pt x="13" y="3"/>
                      <a:pt x="9" y="3"/>
                    </a:cubicBezTo>
                    <a:lnTo>
                      <a:pt x="5" y="3"/>
                    </a:lnTo>
                    <a:close/>
                    <a:moveTo>
                      <a:pt x="5" y="15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4" y="22"/>
                      <a:pt x="15" y="21"/>
                      <a:pt x="15" y="19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6"/>
                      <a:pt x="13" y="15"/>
                      <a:pt x="10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15"/>
              <p:cNvSpPr/>
              <p:nvPr/>
            </p:nvSpPr>
            <p:spPr>
              <a:xfrm>
                <a:off x="582" y="753"/>
                <a:ext cx="3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5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5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15"/>
              <p:cNvSpPr/>
              <p:nvPr/>
            </p:nvSpPr>
            <p:spPr>
              <a:xfrm>
                <a:off x="643" y="754"/>
                <a:ext cx="2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19" h="26" extrusionOk="0">
                    <a:moveTo>
                      <a:pt x="2" y="26"/>
                    </a:moveTo>
                    <a:cubicBezTo>
                      <a:pt x="1" y="26"/>
                      <a:pt x="0" y="25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5" y="0"/>
                      <a:pt x="18" y="3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9"/>
                      <a:pt x="17" y="11"/>
                      <a:pt x="15" y="12"/>
                    </a:cubicBezTo>
                    <a:cubicBezTo>
                      <a:pt x="18" y="14"/>
                      <a:pt x="19" y="16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3"/>
                      <a:pt x="17" y="26"/>
                      <a:pt x="10" y="26"/>
                    </a:cubicBezTo>
                    <a:lnTo>
                      <a:pt x="2" y="26"/>
                    </a:lnTo>
                    <a:close/>
                    <a:moveTo>
                      <a:pt x="5" y="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2" y="11"/>
                      <a:pt x="13" y="10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3"/>
                      <a:pt x="9" y="3"/>
                    </a:cubicBezTo>
                    <a:lnTo>
                      <a:pt x="5" y="3"/>
                    </a:lnTo>
                    <a:close/>
                    <a:moveTo>
                      <a:pt x="5" y="15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3" y="22"/>
                      <a:pt x="14" y="21"/>
                      <a:pt x="14" y="19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6"/>
                      <a:pt x="13" y="15"/>
                      <a:pt x="10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" name="Google Shape;233;p15"/>
              <p:cNvSpPr/>
              <p:nvPr/>
            </p:nvSpPr>
            <p:spPr>
              <a:xfrm>
                <a:off x="679" y="753"/>
                <a:ext cx="29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4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4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15"/>
              <p:cNvSpPr/>
              <p:nvPr/>
            </p:nvSpPr>
            <p:spPr>
              <a:xfrm>
                <a:off x="714" y="753"/>
                <a:ext cx="2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7" h="28" extrusionOk="0">
                    <a:moveTo>
                      <a:pt x="12" y="20"/>
                    </a:moveTo>
                    <a:cubicBezTo>
                      <a:pt x="12" y="17"/>
                      <a:pt x="10" y="15"/>
                      <a:pt x="7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4" y="13"/>
                      <a:pt x="4" y="12"/>
                      <a:pt x="5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2"/>
                      <a:pt x="12" y="11"/>
                      <a:pt x="12" y="8"/>
                    </a:cubicBezTo>
                    <a:cubicBezTo>
                      <a:pt x="12" y="6"/>
                      <a:pt x="11" y="4"/>
                      <a:pt x="8" y="4"/>
                    </a:cubicBezTo>
                    <a:cubicBezTo>
                      <a:pt x="7" y="4"/>
                      <a:pt x="6" y="4"/>
                      <a:pt x="5" y="5"/>
                    </a:cubicBezTo>
                    <a:cubicBezTo>
                      <a:pt x="4" y="6"/>
                      <a:pt x="3" y="6"/>
                      <a:pt x="2" y="6"/>
                    </a:cubicBezTo>
                    <a:cubicBezTo>
                      <a:pt x="1" y="6"/>
                      <a:pt x="0" y="6"/>
                      <a:pt x="0" y="4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3" y="1"/>
                      <a:pt x="5" y="0"/>
                      <a:pt x="8" y="0"/>
                    </a:cubicBezTo>
                    <a:cubicBezTo>
                      <a:pt x="14" y="0"/>
                      <a:pt x="16" y="4"/>
                      <a:pt x="16" y="8"/>
                    </a:cubicBezTo>
                    <a:cubicBezTo>
                      <a:pt x="16" y="11"/>
                      <a:pt x="15" y="12"/>
                      <a:pt x="12" y="13"/>
                    </a:cubicBezTo>
                    <a:cubicBezTo>
                      <a:pt x="15" y="14"/>
                      <a:pt x="17" y="16"/>
                      <a:pt x="17" y="20"/>
                    </a:cubicBezTo>
                    <a:cubicBezTo>
                      <a:pt x="17" y="24"/>
                      <a:pt x="14" y="28"/>
                      <a:pt x="8" y="28"/>
                    </a:cubicBezTo>
                    <a:cubicBezTo>
                      <a:pt x="5" y="28"/>
                      <a:pt x="3" y="27"/>
                      <a:pt x="1" y="25"/>
                    </a:cubicBezTo>
                    <a:cubicBezTo>
                      <a:pt x="0" y="25"/>
                      <a:pt x="0" y="24"/>
                      <a:pt x="0" y="24"/>
                    </a:cubicBezTo>
                    <a:cubicBezTo>
                      <a:pt x="0" y="23"/>
                      <a:pt x="1" y="22"/>
                      <a:pt x="2" y="22"/>
                    </a:cubicBezTo>
                    <a:cubicBezTo>
                      <a:pt x="2" y="22"/>
                      <a:pt x="3" y="22"/>
                      <a:pt x="4" y="23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11" y="24"/>
                      <a:pt x="12" y="22"/>
                      <a:pt x="12" y="20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15"/>
              <p:cNvSpPr/>
              <p:nvPr/>
            </p:nvSpPr>
            <p:spPr>
              <a:xfrm>
                <a:off x="747" y="753"/>
                <a:ext cx="3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8" extrusionOk="0">
                    <a:moveTo>
                      <a:pt x="24" y="26"/>
                    </a:moveTo>
                    <a:cubicBezTo>
                      <a:pt x="24" y="27"/>
                      <a:pt x="23" y="28"/>
                      <a:pt x="21" y="28"/>
                    </a:cubicBezTo>
                    <a:cubicBezTo>
                      <a:pt x="20" y="28"/>
                      <a:pt x="19" y="27"/>
                      <a:pt x="19" y="26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1" y="24"/>
                      <a:pt x="10" y="24"/>
                      <a:pt x="10" y="23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3" y="28"/>
                      <a:pt x="2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1"/>
                      <a:pt x="4" y="2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1" y="0"/>
                    </a:cubicBezTo>
                    <a:cubicBezTo>
                      <a:pt x="23" y="0"/>
                      <a:pt x="24" y="1"/>
                      <a:pt x="24" y="3"/>
                    </a:cubicBezTo>
                    <a:lnTo>
                      <a:pt x="24" y="26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15"/>
              <p:cNvSpPr/>
              <p:nvPr/>
            </p:nvSpPr>
            <p:spPr>
              <a:xfrm>
                <a:off x="789" y="753"/>
                <a:ext cx="3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6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6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15"/>
              <p:cNvSpPr/>
              <p:nvPr/>
            </p:nvSpPr>
            <p:spPr>
              <a:xfrm>
                <a:off x="824" y="753"/>
                <a:ext cx="49" cy="39"/>
              </a:xfrm>
              <a:custGeom>
                <a:avLst/>
                <a:gdLst/>
                <a:ahLst/>
                <a:cxnLst/>
                <a:rect l="l" t="t" r="r" b="b"/>
                <a:pathLst>
                  <a:path w="34" h="28" extrusionOk="0">
                    <a:moveTo>
                      <a:pt x="19" y="12"/>
                    </a:moveTo>
                    <a:cubicBezTo>
                      <a:pt x="22" y="12"/>
                      <a:pt x="22" y="12"/>
                      <a:pt x="22" y="1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30" y="1"/>
                      <a:pt x="31" y="0"/>
                      <a:pt x="31" y="0"/>
                    </a:cubicBezTo>
                    <a:cubicBezTo>
                      <a:pt x="33" y="0"/>
                      <a:pt x="34" y="2"/>
                      <a:pt x="34" y="3"/>
                    </a:cubicBezTo>
                    <a:cubicBezTo>
                      <a:pt x="34" y="3"/>
                      <a:pt x="33" y="4"/>
                      <a:pt x="3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8" y="17"/>
                      <a:pt x="31" y="21"/>
                      <a:pt x="33" y="24"/>
                    </a:cubicBezTo>
                    <a:cubicBezTo>
                      <a:pt x="34" y="25"/>
                      <a:pt x="34" y="25"/>
                      <a:pt x="34" y="26"/>
                    </a:cubicBezTo>
                    <a:cubicBezTo>
                      <a:pt x="34" y="27"/>
                      <a:pt x="33" y="28"/>
                      <a:pt x="31" y="28"/>
                    </a:cubicBezTo>
                    <a:cubicBezTo>
                      <a:pt x="31" y="28"/>
                      <a:pt x="30" y="27"/>
                      <a:pt x="29" y="26"/>
                    </a:cubicBezTo>
                    <a:cubicBezTo>
                      <a:pt x="27" y="23"/>
                      <a:pt x="25" y="19"/>
                      <a:pt x="22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7"/>
                      <a:pt x="18" y="28"/>
                      <a:pt x="17" y="28"/>
                    </a:cubicBezTo>
                    <a:cubicBezTo>
                      <a:pt x="15" y="28"/>
                      <a:pt x="14" y="27"/>
                      <a:pt x="14" y="25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9" y="19"/>
                      <a:pt x="7" y="23"/>
                      <a:pt x="4" y="26"/>
                    </a:cubicBezTo>
                    <a:cubicBezTo>
                      <a:pt x="4" y="27"/>
                      <a:pt x="3" y="28"/>
                      <a:pt x="2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0" y="25"/>
                      <a:pt x="0" y="25"/>
                      <a:pt x="0" y="24"/>
                    </a:cubicBezTo>
                    <a:cubicBezTo>
                      <a:pt x="3" y="21"/>
                      <a:pt x="5" y="17"/>
                      <a:pt x="8" y="1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5" y="1"/>
                      <a:pt x="17" y="1"/>
                    </a:cubicBezTo>
                    <a:cubicBezTo>
                      <a:pt x="18" y="1"/>
                      <a:pt x="19" y="1"/>
                      <a:pt x="19" y="3"/>
                    </a:cubicBezTo>
                    <a:lnTo>
                      <a:pt x="19" y="12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15"/>
              <p:cNvSpPr/>
              <p:nvPr/>
            </p:nvSpPr>
            <p:spPr>
              <a:xfrm>
                <a:off x="878" y="753"/>
                <a:ext cx="2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0" h="28" extrusionOk="0">
                    <a:moveTo>
                      <a:pt x="20" y="25"/>
                    </a:moveTo>
                    <a:cubicBezTo>
                      <a:pt x="20" y="27"/>
                      <a:pt x="19" y="28"/>
                      <a:pt x="18" y="28"/>
                    </a:cubicBezTo>
                    <a:cubicBezTo>
                      <a:pt x="16" y="28"/>
                      <a:pt x="15" y="27"/>
                      <a:pt x="15" y="2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7"/>
                      <a:pt x="4" y="28"/>
                      <a:pt x="3" y="28"/>
                    </a:cubicBezTo>
                    <a:cubicBezTo>
                      <a:pt x="1" y="28"/>
                      <a:pt x="0" y="27"/>
                      <a:pt x="0" y="2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"/>
                      <a:pt x="16" y="0"/>
                      <a:pt x="18" y="0"/>
                    </a:cubicBezTo>
                    <a:cubicBezTo>
                      <a:pt x="19" y="0"/>
                      <a:pt x="20" y="1"/>
                      <a:pt x="20" y="3"/>
                    </a:cubicBezTo>
                    <a:lnTo>
                      <a:pt x="20" y="2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15"/>
              <p:cNvSpPr/>
              <p:nvPr/>
            </p:nvSpPr>
            <p:spPr>
              <a:xfrm>
                <a:off x="916" y="753"/>
                <a:ext cx="3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4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4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15"/>
              <p:cNvSpPr/>
              <p:nvPr/>
            </p:nvSpPr>
            <p:spPr>
              <a:xfrm>
                <a:off x="955" y="754"/>
                <a:ext cx="25" cy="38"/>
              </a:xfrm>
              <a:custGeom>
                <a:avLst/>
                <a:gdLst/>
                <a:ahLst/>
                <a:cxnLst/>
                <a:rect l="l" t="t" r="r" b="b"/>
                <a:pathLst>
                  <a:path w="18" h="27" extrusionOk="0">
                    <a:moveTo>
                      <a:pt x="16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6"/>
                      <a:pt x="4" y="27"/>
                      <a:pt x="3" y="27"/>
                    </a:cubicBezTo>
                    <a:cubicBezTo>
                      <a:pt x="1" y="27"/>
                      <a:pt x="0" y="26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2"/>
                    </a:cubicBezTo>
                    <a:cubicBezTo>
                      <a:pt x="18" y="3"/>
                      <a:pt x="17" y="4"/>
                      <a:pt x="16" y="4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15"/>
              <p:cNvSpPr/>
              <p:nvPr/>
            </p:nvSpPr>
            <p:spPr>
              <a:xfrm>
                <a:off x="984" y="753"/>
                <a:ext cx="3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7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7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42" name="Google Shape;242;p15"/>
          <p:cNvGrpSpPr/>
          <p:nvPr/>
        </p:nvGrpSpPr>
        <p:grpSpPr>
          <a:xfrm>
            <a:off x="288813" y="6416675"/>
            <a:ext cx="3334254" cy="8"/>
            <a:chOff x="658813" y="800103"/>
            <a:chExt cx="3334254" cy="8"/>
          </a:xfrm>
        </p:grpSpPr>
        <p:cxnSp>
          <p:nvCxnSpPr>
            <p:cNvPr id="243" name="Google Shape;243;p15"/>
            <p:cNvCxnSpPr/>
            <p:nvPr/>
          </p:nvCxnSpPr>
          <p:spPr>
            <a:xfrm rot="10800000" flipH="1">
              <a:off x="658814" y="800110"/>
              <a:ext cx="3334253" cy="1"/>
            </a:xfrm>
            <a:prstGeom prst="straightConnector1">
              <a:avLst/>
            </a:prstGeom>
            <a:noFill/>
            <a:ln w="9525" cap="flat" cmpd="sng">
              <a:solidFill>
                <a:srgbClr val="BFBFBF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4" name="Google Shape;244;p15"/>
            <p:cNvCxnSpPr/>
            <p:nvPr/>
          </p:nvCxnSpPr>
          <p:spPr>
            <a:xfrm>
              <a:off x="658813" y="800103"/>
              <a:ext cx="648204" cy="0"/>
            </a:xfrm>
            <a:prstGeom prst="straightConnector1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45" name="Google Shape;245;p15"/>
          <p:cNvGrpSpPr/>
          <p:nvPr/>
        </p:nvGrpSpPr>
        <p:grpSpPr>
          <a:xfrm>
            <a:off x="276225" y="415925"/>
            <a:ext cx="2984500" cy="862013"/>
            <a:chOff x="276225" y="415925"/>
            <a:chExt cx="2984500" cy="862013"/>
          </a:xfrm>
        </p:grpSpPr>
        <p:cxnSp>
          <p:nvCxnSpPr>
            <p:cNvPr id="246" name="Google Shape;246;p15"/>
            <p:cNvCxnSpPr/>
            <p:nvPr/>
          </p:nvCxnSpPr>
          <p:spPr>
            <a:xfrm>
              <a:off x="286864" y="1064871"/>
              <a:ext cx="355530" cy="0"/>
            </a:xfrm>
            <a:prstGeom prst="straightConnector1">
              <a:avLst/>
            </a:prstGeom>
            <a:noFill/>
            <a:ln w="9525" cap="flat" cmpd="sng">
              <a:solidFill>
                <a:srgbClr val="F7593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7" name="Google Shape;247;p15"/>
            <p:cNvCxnSpPr/>
            <p:nvPr/>
          </p:nvCxnSpPr>
          <p:spPr>
            <a:xfrm>
              <a:off x="639815" y="1064871"/>
              <a:ext cx="461172" cy="0"/>
            </a:xfrm>
            <a:prstGeom prst="straightConnector1">
              <a:avLst/>
            </a:prstGeom>
            <a:noFill/>
            <a:ln w="9525" cap="flat" cmpd="sng">
              <a:solidFill>
                <a:srgbClr val="FA9A88">
                  <a:alpha val="6000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248" name="Google Shape;248;p15"/>
            <p:cNvGrpSpPr/>
            <p:nvPr/>
          </p:nvGrpSpPr>
          <p:grpSpPr>
            <a:xfrm>
              <a:off x="276225" y="415925"/>
              <a:ext cx="2984500" cy="498475"/>
              <a:chOff x="174" y="262"/>
              <a:chExt cx="1880" cy="314"/>
            </a:xfrm>
          </p:grpSpPr>
          <p:sp>
            <p:nvSpPr>
              <p:cNvPr id="249" name="Google Shape;249;p15"/>
              <p:cNvSpPr/>
              <p:nvPr/>
            </p:nvSpPr>
            <p:spPr>
              <a:xfrm>
                <a:off x="186" y="262"/>
                <a:ext cx="75" cy="109"/>
              </a:xfrm>
              <a:custGeom>
                <a:avLst/>
                <a:gdLst/>
                <a:ahLst/>
                <a:cxnLst/>
                <a:rect l="l" t="t" r="r" b="b"/>
                <a:pathLst>
                  <a:path w="51" h="74" extrusionOk="0">
                    <a:moveTo>
                      <a:pt x="42" y="4"/>
                    </a:moveTo>
                    <a:cubicBezTo>
                      <a:pt x="42" y="2"/>
                      <a:pt x="44" y="0"/>
                      <a:pt x="47" y="0"/>
                    </a:cubicBezTo>
                    <a:cubicBezTo>
                      <a:pt x="49" y="0"/>
                      <a:pt x="51" y="2"/>
                      <a:pt x="51" y="4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2"/>
                      <a:pt x="49" y="74"/>
                      <a:pt x="47" y="74"/>
                    </a:cubicBezTo>
                    <a:cubicBezTo>
                      <a:pt x="44" y="74"/>
                      <a:pt x="42" y="72"/>
                      <a:pt x="42" y="70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9" y="72"/>
                      <a:pt x="7" y="74"/>
                      <a:pt x="4" y="74"/>
                    </a:cubicBezTo>
                    <a:cubicBezTo>
                      <a:pt x="2" y="74"/>
                      <a:pt x="0" y="72"/>
                      <a:pt x="0" y="7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42" y="34"/>
                      <a:pt x="42" y="34"/>
                      <a:pt x="42" y="34"/>
                    </a:cubicBezTo>
                    <a:lnTo>
                      <a:pt x="42" y="4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250;p15"/>
              <p:cNvSpPr/>
              <p:nvPr/>
            </p:nvSpPr>
            <p:spPr>
              <a:xfrm>
                <a:off x="280" y="294"/>
                <a:ext cx="63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8" y="52"/>
                    </a:moveTo>
                    <a:cubicBezTo>
                      <a:pt x="36" y="52"/>
                      <a:pt x="34" y="51"/>
                      <a:pt x="33" y="50"/>
                    </a:cubicBezTo>
                    <a:cubicBezTo>
                      <a:pt x="32" y="49"/>
                      <a:pt x="32" y="48"/>
                      <a:pt x="31" y="47"/>
                    </a:cubicBezTo>
                    <a:cubicBezTo>
                      <a:pt x="27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5" y="22"/>
                      <a:pt x="18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12"/>
                      <a:pt x="28" y="8"/>
                      <a:pt x="19" y="8"/>
                    </a:cubicBezTo>
                    <a:cubicBezTo>
                      <a:pt x="14" y="8"/>
                      <a:pt x="11" y="9"/>
                      <a:pt x="9" y="10"/>
                    </a:cubicBezTo>
                    <a:cubicBezTo>
                      <a:pt x="8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8" y="7"/>
                      <a:pt x="38" y="21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8" y="52"/>
                    </a:cubicBezTo>
                    <a:close/>
                    <a:moveTo>
                      <a:pt x="29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8" y="33"/>
                      <a:pt x="8" y="37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42"/>
                      <a:pt x="11" y="45"/>
                      <a:pt x="19" y="45"/>
                    </a:cubicBezTo>
                    <a:cubicBezTo>
                      <a:pt x="25" y="45"/>
                      <a:pt x="29" y="42"/>
                      <a:pt x="29" y="35"/>
                    </a:cubicBezTo>
                    <a:lnTo>
                      <a:pt x="29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51;p15"/>
              <p:cNvSpPr/>
              <p:nvPr/>
            </p:nvSpPr>
            <p:spPr>
              <a:xfrm>
                <a:off x="359" y="296"/>
                <a:ext cx="70" cy="99"/>
              </a:xfrm>
              <a:custGeom>
                <a:avLst/>
                <a:gdLst/>
                <a:ahLst/>
                <a:cxnLst/>
                <a:rect l="l" t="t" r="r" b="b"/>
                <a:pathLst>
                  <a:path w="48" h="67" extrusionOk="0">
                    <a:moveTo>
                      <a:pt x="40" y="51"/>
                    </a:move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32" y="0"/>
                      <a:pt x="35" y="0"/>
                    </a:cubicBezTo>
                    <a:cubicBezTo>
                      <a:pt x="37" y="0"/>
                      <a:pt x="39" y="1"/>
                      <a:pt x="39" y="4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6" y="43"/>
                      <a:pt x="48" y="44"/>
                      <a:pt x="48" y="46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5"/>
                      <a:pt x="46" y="67"/>
                      <a:pt x="44" y="67"/>
                    </a:cubicBezTo>
                    <a:cubicBezTo>
                      <a:pt x="42" y="67"/>
                      <a:pt x="40" y="65"/>
                      <a:pt x="40" y="63"/>
                    </a:cubicBezTo>
                    <a:lnTo>
                      <a:pt x="40" y="5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15"/>
              <p:cNvSpPr/>
              <p:nvPr/>
            </p:nvSpPr>
            <p:spPr>
              <a:xfrm>
                <a:off x="442" y="296"/>
                <a:ext cx="59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0" h="51" extrusionOk="0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" name="Google Shape;253;p15"/>
              <p:cNvSpPr/>
              <p:nvPr/>
            </p:nvSpPr>
            <p:spPr>
              <a:xfrm>
                <a:off x="520" y="294"/>
                <a:ext cx="60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1" h="52" extrusionOk="0">
                    <a:moveTo>
                      <a:pt x="21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1" y="0"/>
                    </a:cubicBezTo>
                    <a:cubicBezTo>
                      <a:pt x="35" y="0"/>
                      <a:pt x="41" y="10"/>
                      <a:pt x="41" y="2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43"/>
                      <a:pt x="35" y="52"/>
                      <a:pt x="21" y="52"/>
                    </a:cubicBezTo>
                    <a:close/>
                    <a:moveTo>
                      <a:pt x="32" y="21"/>
                    </a:moveTo>
                    <a:cubicBezTo>
                      <a:pt x="32" y="13"/>
                      <a:pt x="29" y="8"/>
                      <a:pt x="21" y="8"/>
                    </a:cubicBezTo>
                    <a:cubicBezTo>
                      <a:pt x="13" y="8"/>
                      <a:pt x="9" y="13"/>
                      <a:pt x="9" y="2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9"/>
                      <a:pt x="13" y="44"/>
                      <a:pt x="21" y="44"/>
                    </a:cubicBezTo>
                    <a:cubicBezTo>
                      <a:pt x="29" y="44"/>
                      <a:pt x="32" y="39"/>
                      <a:pt x="32" y="31"/>
                    </a:cubicBez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15"/>
              <p:cNvSpPr/>
              <p:nvPr/>
            </p:nvSpPr>
            <p:spPr>
              <a:xfrm>
                <a:off x="599" y="294"/>
                <a:ext cx="56" cy="77"/>
              </a:xfrm>
              <a:custGeom>
                <a:avLst/>
                <a:gdLst/>
                <a:ahLst/>
                <a:cxnLst/>
                <a:rect l="l" t="t" r="r" b="b"/>
                <a:pathLst>
                  <a:path w="38" h="52" extrusionOk="0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15"/>
              <p:cNvSpPr/>
              <p:nvPr/>
            </p:nvSpPr>
            <p:spPr>
              <a:xfrm>
                <a:off x="671" y="294"/>
                <a:ext cx="63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8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19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9" y="7"/>
                      <a:pt x="39" y="21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56;p15"/>
              <p:cNvSpPr/>
              <p:nvPr/>
            </p:nvSpPr>
            <p:spPr>
              <a:xfrm>
                <a:off x="743" y="296"/>
                <a:ext cx="65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4" h="52" extrusionOk="0">
                    <a:moveTo>
                      <a:pt x="40" y="0"/>
                    </a:moveTo>
                    <a:cubicBezTo>
                      <a:pt x="42" y="0"/>
                      <a:pt x="44" y="2"/>
                      <a:pt x="44" y="4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50"/>
                      <a:pt x="42" y="52"/>
                      <a:pt x="40" y="52"/>
                    </a:cubicBezTo>
                    <a:cubicBezTo>
                      <a:pt x="37" y="52"/>
                      <a:pt x="35" y="50"/>
                      <a:pt x="35" y="4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28"/>
                      <a:pt x="15" y="38"/>
                      <a:pt x="12" y="45"/>
                    </a:cubicBezTo>
                    <a:cubicBezTo>
                      <a:pt x="9" y="50"/>
                      <a:pt x="7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4"/>
                      <a:pt x="3" y="43"/>
                      <a:pt x="5" y="38"/>
                    </a:cubicBezTo>
                    <a:cubicBezTo>
                      <a:pt x="7" y="32"/>
                      <a:pt x="7" y="25"/>
                      <a:pt x="7" y="1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2" y="0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15"/>
              <p:cNvSpPr/>
              <p:nvPr/>
            </p:nvSpPr>
            <p:spPr>
              <a:xfrm>
                <a:off x="830" y="296"/>
                <a:ext cx="52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6" h="51" extrusionOk="0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30" y="20"/>
                      <a:pt x="36" y="26"/>
                      <a:pt x="36" y="34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45"/>
                      <a:pt x="31" y="51"/>
                      <a:pt x="20" y="51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6"/>
                    </a:cubicBezTo>
                    <a:lnTo>
                      <a:pt x="0" y="4"/>
                    </a:lnTo>
                    <a:close/>
                    <a:moveTo>
                      <a:pt x="9" y="43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26" y="43"/>
                      <a:pt x="27" y="40"/>
                      <a:pt x="27" y="36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0"/>
                      <a:pt x="24" y="28"/>
                      <a:pt x="18" y="28"/>
                    </a:cubicBezTo>
                    <a:cubicBezTo>
                      <a:pt x="9" y="28"/>
                      <a:pt x="9" y="28"/>
                      <a:pt x="9" y="28"/>
                    </a:cubicBezTo>
                    <a:lnTo>
                      <a:pt x="9" y="43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15"/>
              <p:cNvSpPr/>
              <p:nvPr/>
            </p:nvSpPr>
            <p:spPr>
              <a:xfrm>
                <a:off x="901" y="294"/>
                <a:ext cx="56" cy="77"/>
              </a:xfrm>
              <a:custGeom>
                <a:avLst/>
                <a:gdLst/>
                <a:ahLst/>
                <a:cxnLst/>
                <a:rect l="l" t="t" r="r" b="b"/>
                <a:pathLst>
                  <a:path w="38" h="52" extrusionOk="0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5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15"/>
              <p:cNvSpPr/>
              <p:nvPr/>
            </p:nvSpPr>
            <p:spPr>
              <a:xfrm>
                <a:off x="973" y="294"/>
                <a:ext cx="63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6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5" y="0"/>
                      <a:pt x="39" y="7"/>
                      <a:pt x="39" y="21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2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260;p15"/>
              <p:cNvSpPr/>
              <p:nvPr/>
            </p:nvSpPr>
            <p:spPr>
              <a:xfrm>
                <a:off x="1050" y="296"/>
                <a:ext cx="52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6" h="51" extrusionOk="0">
                    <a:moveTo>
                      <a:pt x="36" y="47"/>
                    </a:moveTo>
                    <a:cubicBezTo>
                      <a:pt x="36" y="49"/>
                      <a:pt x="34" y="51"/>
                      <a:pt x="31" y="51"/>
                    </a:cubicBezTo>
                    <a:cubicBezTo>
                      <a:pt x="29" y="51"/>
                      <a:pt x="27" y="49"/>
                      <a:pt x="27" y="47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6"/>
                      <a:pt x="12" y="43"/>
                      <a:pt x="9" y="49"/>
                    </a:cubicBezTo>
                    <a:cubicBezTo>
                      <a:pt x="8" y="51"/>
                      <a:pt x="6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6"/>
                      <a:pt x="1" y="46"/>
                      <a:pt x="1" y="44"/>
                    </a:cubicBezTo>
                    <a:cubicBezTo>
                      <a:pt x="4" y="39"/>
                      <a:pt x="7" y="34"/>
                      <a:pt x="10" y="29"/>
                    </a:cubicBezTo>
                    <a:cubicBezTo>
                      <a:pt x="4" y="27"/>
                      <a:pt x="1" y="22"/>
                      <a:pt x="1" y="16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6"/>
                      <a:pt x="6" y="0"/>
                      <a:pt x="1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2"/>
                      <a:pt x="36" y="4"/>
                    </a:cubicBezTo>
                    <a:lnTo>
                      <a:pt x="36" y="47"/>
                    </a:lnTo>
                    <a:close/>
                    <a:moveTo>
                      <a:pt x="27" y="23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1" y="7"/>
                      <a:pt x="10" y="11"/>
                      <a:pt x="10" y="14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20"/>
                      <a:pt x="12" y="23"/>
                      <a:pt x="18" y="23"/>
                    </a:cubicBezTo>
                    <a:lnTo>
                      <a:pt x="27" y="23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" name="Google Shape;261;p15"/>
              <p:cNvSpPr/>
              <p:nvPr/>
            </p:nvSpPr>
            <p:spPr>
              <a:xfrm>
                <a:off x="174" y="477"/>
                <a:ext cx="59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0" h="52" extrusionOk="0">
                    <a:moveTo>
                      <a:pt x="37" y="0"/>
                    </a:moveTo>
                    <a:cubicBezTo>
                      <a:pt x="39" y="0"/>
                      <a:pt x="40" y="2"/>
                      <a:pt x="40" y="4"/>
                    </a:cubicBezTo>
                    <a:cubicBezTo>
                      <a:pt x="40" y="6"/>
                      <a:pt x="39" y="7"/>
                      <a:pt x="37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50"/>
                      <a:pt x="22" y="52"/>
                      <a:pt x="20" y="52"/>
                    </a:cubicBezTo>
                    <a:cubicBezTo>
                      <a:pt x="18" y="52"/>
                      <a:pt x="16" y="50"/>
                      <a:pt x="16" y="4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" name="Google Shape;262;p15"/>
              <p:cNvSpPr/>
              <p:nvPr/>
            </p:nvSpPr>
            <p:spPr>
              <a:xfrm>
                <a:off x="243" y="476"/>
                <a:ext cx="57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9" h="52" extrusionOk="0">
                    <a:moveTo>
                      <a:pt x="36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0"/>
                      <a:pt x="12" y="45"/>
                      <a:pt x="20" y="45"/>
                    </a:cubicBezTo>
                    <a:cubicBezTo>
                      <a:pt x="25" y="45"/>
                      <a:pt x="29" y="44"/>
                      <a:pt x="32" y="42"/>
                    </a:cubicBezTo>
                    <a:cubicBezTo>
                      <a:pt x="34" y="41"/>
                      <a:pt x="36" y="42"/>
                      <a:pt x="37" y="44"/>
                    </a:cubicBezTo>
                    <a:cubicBezTo>
                      <a:pt x="38" y="46"/>
                      <a:pt x="37" y="48"/>
                      <a:pt x="35" y="49"/>
                    </a:cubicBezTo>
                    <a:cubicBezTo>
                      <a:pt x="31" y="51"/>
                      <a:pt x="25" y="52"/>
                      <a:pt x="19" y="52"/>
                    </a:cubicBezTo>
                    <a:cubicBezTo>
                      <a:pt x="5" y="52"/>
                      <a:pt x="0" y="42"/>
                      <a:pt x="0" y="3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5" y="0"/>
                      <a:pt x="19" y="0"/>
                    </a:cubicBezTo>
                    <a:cubicBezTo>
                      <a:pt x="34" y="0"/>
                      <a:pt x="39" y="10"/>
                      <a:pt x="39" y="21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8"/>
                      <a:pt x="38" y="29"/>
                      <a:pt x="36" y="29"/>
                    </a:cubicBezTo>
                    <a:close/>
                    <a:moveTo>
                      <a:pt x="31" y="20"/>
                    </a:moveTo>
                    <a:cubicBezTo>
                      <a:pt x="31" y="12"/>
                      <a:pt x="28" y="7"/>
                      <a:pt x="20" y="7"/>
                    </a:cubicBezTo>
                    <a:cubicBezTo>
                      <a:pt x="12" y="7"/>
                      <a:pt x="8" y="13"/>
                      <a:pt x="8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1" y="22"/>
                      <a:pt x="31" y="22"/>
                      <a:pt x="31" y="22"/>
                    </a:cubicBezTo>
                    <a:lnTo>
                      <a:pt x="31" y="2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" name="Google Shape;263;p15"/>
              <p:cNvSpPr/>
              <p:nvPr/>
            </p:nvSpPr>
            <p:spPr>
              <a:xfrm>
                <a:off x="310" y="476"/>
                <a:ext cx="59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0" h="52" extrusionOk="0">
                    <a:moveTo>
                      <a:pt x="35" y="52"/>
                    </a:moveTo>
                    <a:cubicBezTo>
                      <a:pt x="34" y="52"/>
                      <a:pt x="32" y="52"/>
                      <a:pt x="32" y="50"/>
                    </a:cubicBezTo>
                    <a:cubicBezTo>
                      <a:pt x="28" y="44"/>
                      <a:pt x="25" y="39"/>
                      <a:pt x="20" y="32"/>
                    </a:cubicBezTo>
                    <a:cubicBezTo>
                      <a:pt x="16" y="38"/>
                      <a:pt x="11" y="44"/>
                      <a:pt x="8" y="50"/>
                    </a:cubicBezTo>
                    <a:cubicBezTo>
                      <a:pt x="7" y="52"/>
                      <a:pt x="6" y="52"/>
                      <a:pt x="5" y="52"/>
                    </a:cubicBezTo>
                    <a:cubicBezTo>
                      <a:pt x="2" y="52"/>
                      <a:pt x="0" y="51"/>
                      <a:pt x="0" y="48"/>
                    </a:cubicBezTo>
                    <a:cubicBezTo>
                      <a:pt x="0" y="48"/>
                      <a:pt x="0" y="47"/>
                      <a:pt x="1" y="46"/>
                    </a:cubicBezTo>
                    <a:cubicBezTo>
                      <a:pt x="5" y="39"/>
                      <a:pt x="10" y="32"/>
                      <a:pt x="15" y="26"/>
                    </a:cubicBezTo>
                    <a:cubicBezTo>
                      <a:pt x="10" y="20"/>
                      <a:pt x="6" y="13"/>
                      <a:pt x="2" y="7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2" y="2"/>
                      <a:pt x="4" y="0"/>
                      <a:pt x="6" y="0"/>
                    </a:cubicBezTo>
                    <a:cubicBezTo>
                      <a:pt x="8" y="0"/>
                      <a:pt x="9" y="1"/>
                      <a:pt x="10" y="3"/>
                    </a:cubicBezTo>
                    <a:cubicBezTo>
                      <a:pt x="13" y="8"/>
                      <a:pt x="16" y="14"/>
                      <a:pt x="20" y="19"/>
                    </a:cubicBezTo>
                    <a:cubicBezTo>
                      <a:pt x="24" y="13"/>
                      <a:pt x="28" y="8"/>
                      <a:pt x="31" y="3"/>
                    </a:cubicBezTo>
                    <a:cubicBezTo>
                      <a:pt x="31" y="1"/>
                      <a:pt x="33" y="0"/>
                      <a:pt x="34" y="0"/>
                    </a:cubicBezTo>
                    <a:cubicBezTo>
                      <a:pt x="36" y="0"/>
                      <a:pt x="39" y="2"/>
                      <a:pt x="39" y="4"/>
                    </a:cubicBezTo>
                    <a:cubicBezTo>
                      <a:pt x="39" y="5"/>
                      <a:pt x="38" y="6"/>
                      <a:pt x="38" y="6"/>
                    </a:cubicBezTo>
                    <a:cubicBezTo>
                      <a:pt x="35" y="13"/>
                      <a:pt x="30" y="19"/>
                      <a:pt x="26" y="25"/>
                    </a:cubicBezTo>
                    <a:cubicBezTo>
                      <a:pt x="31" y="33"/>
                      <a:pt x="36" y="39"/>
                      <a:pt x="40" y="46"/>
                    </a:cubicBezTo>
                    <a:cubicBezTo>
                      <a:pt x="40" y="47"/>
                      <a:pt x="40" y="47"/>
                      <a:pt x="40" y="48"/>
                    </a:cubicBezTo>
                    <a:cubicBezTo>
                      <a:pt x="40" y="50"/>
                      <a:pt x="38" y="52"/>
                      <a:pt x="35" y="52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264;p15"/>
              <p:cNvSpPr/>
              <p:nvPr/>
            </p:nvSpPr>
            <p:spPr>
              <a:xfrm>
                <a:off x="384" y="476"/>
                <a:ext cx="54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7" h="52" extrusionOk="0">
                    <a:moveTo>
                      <a:pt x="37" y="48"/>
                    </a:moveTo>
                    <a:cubicBezTo>
                      <a:pt x="37" y="50"/>
                      <a:pt x="35" y="52"/>
                      <a:pt x="33" y="52"/>
                    </a:cubicBezTo>
                    <a:cubicBezTo>
                      <a:pt x="30" y="52"/>
                      <a:pt x="28" y="50"/>
                      <a:pt x="28" y="48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50"/>
                      <a:pt x="7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5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2"/>
                      <a:pt x="30" y="0"/>
                      <a:pt x="33" y="0"/>
                    </a:cubicBezTo>
                    <a:cubicBezTo>
                      <a:pt x="35" y="0"/>
                      <a:pt x="37" y="2"/>
                      <a:pt x="37" y="5"/>
                    </a:cubicBezTo>
                    <a:lnTo>
                      <a:pt x="37" y="48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" name="Google Shape;265;p15"/>
              <p:cNvSpPr/>
              <p:nvPr/>
            </p:nvSpPr>
            <p:spPr>
              <a:xfrm>
                <a:off x="457" y="476"/>
                <a:ext cx="60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1" h="52" extrusionOk="0">
                    <a:moveTo>
                      <a:pt x="21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1" y="0"/>
                    </a:cubicBezTo>
                    <a:cubicBezTo>
                      <a:pt x="35" y="0"/>
                      <a:pt x="41" y="10"/>
                      <a:pt x="41" y="2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43"/>
                      <a:pt x="35" y="52"/>
                      <a:pt x="21" y="52"/>
                    </a:cubicBezTo>
                    <a:close/>
                    <a:moveTo>
                      <a:pt x="32" y="21"/>
                    </a:moveTo>
                    <a:cubicBezTo>
                      <a:pt x="32" y="13"/>
                      <a:pt x="29" y="8"/>
                      <a:pt x="21" y="8"/>
                    </a:cubicBezTo>
                    <a:cubicBezTo>
                      <a:pt x="13" y="8"/>
                      <a:pt x="9" y="13"/>
                      <a:pt x="9" y="2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9"/>
                      <a:pt x="13" y="44"/>
                      <a:pt x="21" y="44"/>
                    </a:cubicBezTo>
                    <a:cubicBezTo>
                      <a:pt x="29" y="44"/>
                      <a:pt x="32" y="39"/>
                      <a:pt x="32" y="31"/>
                    </a:cubicBez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" name="Google Shape;266;p15"/>
              <p:cNvSpPr/>
              <p:nvPr/>
            </p:nvSpPr>
            <p:spPr>
              <a:xfrm>
                <a:off x="464" y="468"/>
                <a:ext cx="46" cy="90"/>
              </a:xfrm>
              <a:custGeom>
                <a:avLst/>
                <a:gdLst/>
                <a:ahLst/>
                <a:cxnLst/>
                <a:rect l="l" t="t" r="r" b="b"/>
                <a:pathLst>
                  <a:path w="31" h="61" extrusionOk="0">
                    <a:moveTo>
                      <a:pt x="3" y="61"/>
                    </a:moveTo>
                    <a:cubicBezTo>
                      <a:pt x="3" y="61"/>
                      <a:pt x="2" y="61"/>
                      <a:pt x="2" y="60"/>
                    </a:cubicBezTo>
                    <a:cubicBezTo>
                      <a:pt x="1" y="60"/>
                      <a:pt x="0" y="58"/>
                      <a:pt x="1" y="57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0"/>
                      <a:pt x="29" y="1"/>
                    </a:cubicBezTo>
                    <a:cubicBezTo>
                      <a:pt x="30" y="1"/>
                      <a:pt x="31" y="3"/>
                      <a:pt x="30" y="4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5" y="60"/>
                      <a:pt x="4" y="61"/>
                      <a:pt x="3" y="61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" name="Google Shape;267;p15"/>
              <p:cNvSpPr/>
              <p:nvPr/>
            </p:nvSpPr>
            <p:spPr>
              <a:xfrm>
                <a:off x="529" y="477"/>
                <a:ext cx="64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4" h="52" extrusionOk="0">
                    <a:moveTo>
                      <a:pt x="39" y="0"/>
                    </a:moveTo>
                    <a:cubicBezTo>
                      <a:pt x="42" y="0"/>
                      <a:pt x="44" y="2"/>
                      <a:pt x="44" y="4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50"/>
                      <a:pt x="42" y="52"/>
                      <a:pt x="39" y="52"/>
                    </a:cubicBezTo>
                    <a:cubicBezTo>
                      <a:pt x="36" y="52"/>
                      <a:pt x="35" y="50"/>
                      <a:pt x="35" y="4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27"/>
                      <a:pt x="15" y="38"/>
                      <a:pt x="11" y="45"/>
                    </a:cubicBezTo>
                    <a:cubicBezTo>
                      <a:pt x="9" y="50"/>
                      <a:pt x="7" y="51"/>
                      <a:pt x="4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4"/>
                      <a:pt x="3" y="43"/>
                      <a:pt x="4" y="38"/>
                    </a:cubicBezTo>
                    <a:cubicBezTo>
                      <a:pt x="7" y="32"/>
                      <a:pt x="7" y="25"/>
                      <a:pt x="7" y="1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1" y="0"/>
                    </a:cubicBez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" name="Google Shape;268;p15"/>
              <p:cNvSpPr/>
              <p:nvPr/>
            </p:nvSpPr>
            <p:spPr>
              <a:xfrm>
                <a:off x="613" y="476"/>
                <a:ext cx="58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0" h="52" extrusionOk="0">
                    <a:moveTo>
                      <a:pt x="20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0" y="0"/>
                    </a:cubicBezTo>
                    <a:cubicBezTo>
                      <a:pt x="34" y="0"/>
                      <a:pt x="40" y="10"/>
                      <a:pt x="40" y="21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43"/>
                      <a:pt x="34" y="52"/>
                      <a:pt x="20" y="52"/>
                    </a:cubicBezTo>
                    <a:close/>
                    <a:moveTo>
                      <a:pt x="31" y="21"/>
                    </a:moveTo>
                    <a:cubicBezTo>
                      <a:pt x="31" y="13"/>
                      <a:pt x="28" y="8"/>
                      <a:pt x="20" y="8"/>
                    </a:cubicBezTo>
                    <a:cubicBezTo>
                      <a:pt x="12" y="8"/>
                      <a:pt x="8" y="13"/>
                      <a:pt x="8" y="2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9"/>
                      <a:pt x="12" y="44"/>
                      <a:pt x="20" y="44"/>
                    </a:cubicBezTo>
                    <a:cubicBezTo>
                      <a:pt x="28" y="44"/>
                      <a:pt x="31" y="39"/>
                      <a:pt x="31" y="31"/>
                    </a:cubicBezTo>
                    <a:lnTo>
                      <a:pt x="31" y="2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" name="Google Shape;269;p15"/>
              <p:cNvSpPr/>
              <p:nvPr/>
            </p:nvSpPr>
            <p:spPr>
              <a:xfrm>
                <a:off x="690" y="477"/>
                <a:ext cx="50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4" h="51" extrusionOk="0">
                    <a:moveTo>
                      <a:pt x="30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9"/>
                      <a:pt x="7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2" y="0"/>
                      <a:pt x="34" y="2"/>
                      <a:pt x="34" y="4"/>
                    </a:cubicBezTo>
                    <a:cubicBezTo>
                      <a:pt x="34" y="6"/>
                      <a:pt x="32" y="8"/>
                      <a:pt x="30" y="8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70;p15"/>
              <p:cNvSpPr/>
              <p:nvPr/>
            </p:nvSpPr>
            <p:spPr>
              <a:xfrm>
                <a:off x="752" y="477"/>
                <a:ext cx="60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1" h="51" extrusionOk="0">
                    <a:moveTo>
                      <a:pt x="9" y="47"/>
                    </a:moveTo>
                    <a:cubicBezTo>
                      <a:pt x="9" y="49"/>
                      <a:pt x="7" y="51"/>
                      <a:pt x="5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4" y="0"/>
                      <a:pt x="37" y="0"/>
                    </a:cubicBezTo>
                    <a:cubicBezTo>
                      <a:pt x="39" y="0"/>
                      <a:pt x="41" y="1"/>
                      <a:pt x="41" y="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9"/>
                      <a:pt x="39" y="51"/>
                      <a:pt x="36" y="51"/>
                    </a:cubicBezTo>
                    <a:cubicBezTo>
                      <a:pt x="34" y="51"/>
                      <a:pt x="32" y="49"/>
                      <a:pt x="32" y="4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" name="Google Shape;271;p15"/>
              <p:cNvSpPr/>
              <p:nvPr/>
            </p:nvSpPr>
            <p:spPr>
              <a:xfrm>
                <a:off x="832" y="477"/>
                <a:ext cx="55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7" h="51" extrusionOk="0">
                    <a:moveTo>
                      <a:pt x="37" y="47"/>
                    </a:moveTo>
                    <a:cubicBezTo>
                      <a:pt x="37" y="49"/>
                      <a:pt x="35" y="51"/>
                      <a:pt x="33" y="51"/>
                    </a:cubicBezTo>
                    <a:cubicBezTo>
                      <a:pt x="31" y="51"/>
                      <a:pt x="29" y="49"/>
                      <a:pt x="29" y="47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5" y="32"/>
                      <a:pt x="21" y="33"/>
                      <a:pt x="17" y="33"/>
                    </a:cubicBezTo>
                    <a:cubicBezTo>
                      <a:pt x="6" y="33"/>
                      <a:pt x="0" y="28"/>
                      <a:pt x="0" y="1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23"/>
                      <a:pt x="13" y="25"/>
                      <a:pt x="19" y="25"/>
                    </a:cubicBezTo>
                    <a:cubicBezTo>
                      <a:pt x="22" y="25"/>
                      <a:pt x="25" y="24"/>
                      <a:pt x="29" y="23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1"/>
                      <a:pt x="31" y="0"/>
                      <a:pt x="33" y="0"/>
                    </a:cubicBezTo>
                    <a:cubicBezTo>
                      <a:pt x="35" y="0"/>
                      <a:pt x="37" y="1"/>
                      <a:pt x="37" y="4"/>
                    </a:cubicBezTo>
                    <a:lnTo>
                      <a:pt x="37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" name="Google Shape;272;p15"/>
              <p:cNvSpPr/>
              <p:nvPr/>
            </p:nvSpPr>
            <p:spPr>
              <a:xfrm>
                <a:off x="907" y="476"/>
                <a:ext cx="57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9" h="52" extrusionOk="0">
                    <a:moveTo>
                      <a:pt x="36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0"/>
                      <a:pt x="12" y="45"/>
                      <a:pt x="20" y="45"/>
                    </a:cubicBezTo>
                    <a:cubicBezTo>
                      <a:pt x="25" y="45"/>
                      <a:pt x="29" y="44"/>
                      <a:pt x="32" y="42"/>
                    </a:cubicBezTo>
                    <a:cubicBezTo>
                      <a:pt x="34" y="41"/>
                      <a:pt x="36" y="42"/>
                      <a:pt x="37" y="44"/>
                    </a:cubicBezTo>
                    <a:cubicBezTo>
                      <a:pt x="38" y="46"/>
                      <a:pt x="37" y="48"/>
                      <a:pt x="35" y="49"/>
                    </a:cubicBezTo>
                    <a:cubicBezTo>
                      <a:pt x="30" y="51"/>
                      <a:pt x="25" y="52"/>
                      <a:pt x="19" y="52"/>
                    </a:cubicBezTo>
                    <a:cubicBezTo>
                      <a:pt x="5" y="52"/>
                      <a:pt x="0" y="42"/>
                      <a:pt x="0" y="3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5" y="0"/>
                      <a:pt x="19" y="0"/>
                    </a:cubicBezTo>
                    <a:cubicBezTo>
                      <a:pt x="34" y="0"/>
                      <a:pt x="39" y="10"/>
                      <a:pt x="39" y="21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8"/>
                      <a:pt x="38" y="29"/>
                      <a:pt x="36" y="29"/>
                    </a:cubicBezTo>
                    <a:close/>
                    <a:moveTo>
                      <a:pt x="30" y="20"/>
                    </a:moveTo>
                    <a:cubicBezTo>
                      <a:pt x="30" y="12"/>
                      <a:pt x="28" y="7"/>
                      <a:pt x="19" y="7"/>
                    </a:cubicBezTo>
                    <a:cubicBezTo>
                      <a:pt x="12" y="7"/>
                      <a:pt x="8" y="13"/>
                      <a:pt x="8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0" y="22"/>
                      <a:pt x="30" y="22"/>
                      <a:pt x="30" y="22"/>
                    </a:cubicBezTo>
                    <a:lnTo>
                      <a:pt x="30" y="2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273;p15"/>
              <p:cNvSpPr/>
              <p:nvPr/>
            </p:nvSpPr>
            <p:spPr>
              <a:xfrm>
                <a:off x="981" y="476"/>
                <a:ext cx="51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5" h="52" extrusionOk="0">
                    <a:moveTo>
                      <a:pt x="29" y="10"/>
                    </a:moveTo>
                    <a:cubicBezTo>
                      <a:pt x="26" y="8"/>
                      <a:pt x="24" y="8"/>
                      <a:pt x="20" y="8"/>
                    </a:cubicBezTo>
                    <a:cubicBezTo>
                      <a:pt x="13" y="8"/>
                      <a:pt x="9" y="14"/>
                      <a:pt x="9" y="22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39"/>
                      <a:pt x="12" y="45"/>
                      <a:pt x="20" y="45"/>
                    </a:cubicBezTo>
                    <a:cubicBezTo>
                      <a:pt x="23" y="45"/>
                      <a:pt x="26" y="44"/>
                      <a:pt x="29" y="43"/>
                    </a:cubicBezTo>
                    <a:cubicBezTo>
                      <a:pt x="31" y="42"/>
                      <a:pt x="33" y="43"/>
                      <a:pt x="34" y="44"/>
                    </a:cubicBezTo>
                    <a:cubicBezTo>
                      <a:pt x="35" y="46"/>
                      <a:pt x="34" y="48"/>
                      <a:pt x="32" y="49"/>
                    </a:cubicBezTo>
                    <a:cubicBezTo>
                      <a:pt x="28" y="51"/>
                      <a:pt x="24" y="52"/>
                      <a:pt x="20" y="52"/>
                    </a:cubicBezTo>
                    <a:cubicBezTo>
                      <a:pt x="6" y="52"/>
                      <a:pt x="0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1"/>
                      <a:pt x="6" y="0"/>
                      <a:pt x="20" y="0"/>
                    </a:cubicBezTo>
                    <a:cubicBezTo>
                      <a:pt x="24" y="0"/>
                      <a:pt x="29" y="1"/>
                      <a:pt x="32" y="3"/>
                    </a:cubicBezTo>
                    <a:cubicBezTo>
                      <a:pt x="34" y="4"/>
                      <a:pt x="35" y="6"/>
                      <a:pt x="34" y="8"/>
                    </a:cubicBezTo>
                    <a:cubicBezTo>
                      <a:pt x="33" y="10"/>
                      <a:pt x="31" y="11"/>
                      <a:pt x="29" y="10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" name="Google Shape;274;p15"/>
              <p:cNvSpPr/>
              <p:nvPr/>
            </p:nvSpPr>
            <p:spPr>
              <a:xfrm>
                <a:off x="1047" y="476"/>
                <a:ext cx="52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6" h="52" extrusionOk="0">
                    <a:moveTo>
                      <a:pt x="8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1"/>
                      <a:pt x="30" y="0"/>
                      <a:pt x="32" y="0"/>
                    </a:cubicBezTo>
                    <a:cubicBezTo>
                      <a:pt x="35" y="0"/>
                      <a:pt x="36" y="3"/>
                      <a:pt x="36" y="5"/>
                    </a:cubicBezTo>
                    <a:cubicBezTo>
                      <a:pt x="36" y="6"/>
                      <a:pt x="36" y="7"/>
                      <a:pt x="35" y="7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6" y="33"/>
                      <a:pt x="31" y="39"/>
                      <a:pt x="36" y="46"/>
                    </a:cubicBezTo>
                    <a:cubicBezTo>
                      <a:pt x="36" y="46"/>
                      <a:pt x="36" y="47"/>
                      <a:pt x="36" y="48"/>
                    </a:cubicBezTo>
                    <a:cubicBezTo>
                      <a:pt x="36" y="50"/>
                      <a:pt x="35" y="52"/>
                      <a:pt x="32" y="52"/>
                    </a:cubicBezTo>
                    <a:cubicBezTo>
                      <a:pt x="30" y="52"/>
                      <a:pt x="29" y="51"/>
                      <a:pt x="28" y="50"/>
                    </a:cubicBezTo>
                    <a:cubicBezTo>
                      <a:pt x="23" y="43"/>
                      <a:pt x="19" y="37"/>
                      <a:pt x="14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50"/>
                      <a:pt x="6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1"/>
                      <a:pt x="4" y="1"/>
                    </a:cubicBezTo>
                    <a:cubicBezTo>
                      <a:pt x="6" y="1"/>
                      <a:pt x="8" y="2"/>
                      <a:pt x="8" y="5"/>
                    </a:cubicBezTo>
                    <a:lnTo>
                      <a:pt x="8" y="22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" name="Google Shape;275;p15"/>
              <p:cNvSpPr/>
              <p:nvPr/>
            </p:nvSpPr>
            <p:spPr>
              <a:xfrm>
                <a:off x="1108" y="476"/>
                <a:ext cx="63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6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5" y="0"/>
                      <a:pt x="39" y="7"/>
                      <a:pt x="39" y="2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2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" name="Google Shape;276;p15"/>
              <p:cNvSpPr/>
              <p:nvPr/>
            </p:nvSpPr>
            <p:spPr>
              <a:xfrm>
                <a:off x="1184" y="477"/>
                <a:ext cx="53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6" h="51" extrusionOk="0">
                    <a:moveTo>
                      <a:pt x="36" y="47"/>
                    </a:moveTo>
                    <a:cubicBezTo>
                      <a:pt x="36" y="49"/>
                      <a:pt x="34" y="51"/>
                      <a:pt x="31" y="51"/>
                    </a:cubicBezTo>
                    <a:cubicBezTo>
                      <a:pt x="29" y="51"/>
                      <a:pt x="27" y="49"/>
                      <a:pt x="27" y="47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6"/>
                      <a:pt x="12" y="43"/>
                      <a:pt x="9" y="49"/>
                    </a:cubicBezTo>
                    <a:cubicBezTo>
                      <a:pt x="8" y="51"/>
                      <a:pt x="6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6"/>
                      <a:pt x="1" y="46"/>
                      <a:pt x="1" y="44"/>
                    </a:cubicBezTo>
                    <a:cubicBezTo>
                      <a:pt x="4" y="39"/>
                      <a:pt x="7" y="34"/>
                      <a:pt x="10" y="29"/>
                    </a:cubicBezTo>
                    <a:cubicBezTo>
                      <a:pt x="4" y="27"/>
                      <a:pt x="1" y="22"/>
                      <a:pt x="1" y="16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6"/>
                      <a:pt x="6" y="0"/>
                      <a:pt x="1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2"/>
                      <a:pt x="36" y="4"/>
                    </a:cubicBezTo>
                    <a:lnTo>
                      <a:pt x="36" y="47"/>
                    </a:lnTo>
                    <a:close/>
                    <a:moveTo>
                      <a:pt x="27" y="23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1" y="7"/>
                      <a:pt x="10" y="11"/>
                      <a:pt x="10" y="14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9"/>
                      <a:pt x="12" y="23"/>
                      <a:pt x="18" y="23"/>
                    </a:cubicBezTo>
                    <a:lnTo>
                      <a:pt x="27" y="23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" name="Google Shape;277;p15"/>
              <p:cNvSpPr/>
              <p:nvPr/>
            </p:nvSpPr>
            <p:spPr>
              <a:xfrm>
                <a:off x="1303" y="477"/>
                <a:ext cx="59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0" h="51" extrusionOk="0">
                    <a:moveTo>
                      <a:pt x="8" y="47"/>
                    </a:moveTo>
                    <a:cubicBezTo>
                      <a:pt x="8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8" y="44"/>
                      <a:pt x="8" y="44"/>
                      <a:pt x="8" y="44"/>
                    </a:cubicBezTo>
                    <a:lnTo>
                      <a:pt x="8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" name="Google Shape;278;p15"/>
              <p:cNvSpPr/>
              <p:nvPr/>
            </p:nvSpPr>
            <p:spPr>
              <a:xfrm>
                <a:off x="1384" y="476"/>
                <a:ext cx="56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8" h="52" extrusionOk="0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5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9" name="Google Shape;279;p15"/>
              <p:cNvSpPr/>
              <p:nvPr/>
            </p:nvSpPr>
            <p:spPr>
              <a:xfrm>
                <a:off x="1462" y="477"/>
                <a:ext cx="58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0" h="51" extrusionOk="0">
                    <a:moveTo>
                      <a:pt x="8" y="47"/>
                    </a:moveTo>
                    <a:cubicBezTo>
                      <a:pt x="8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8" y="44"/>
                      <a:pt x="8" y="44"/>
                      <a:pt x="8" y="44"/>
                    </a:cubicBezTo>
                    <a:lnTo>
                      <a:pt x="8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280;p15"/>
              <p:cNvSpPr/>
              <p:nvPr/>
            </p:nvSpPr>
            <p:spPr>
              <a:xfrm>
                <a:off x="1542" y="477"/>
                <a:ext cx="71" cy="99"/>
              </a:xfrm>
              <a:custGeom>
                <a:avLst/>
                <a:gdLst/>
                <a:ahLst/>
                <a:cxnLst/>
                <a:rect l="l" t="t" r="r" b="b"/>
                <a:pathLst>
                  <a:path w="48" h="67" extrusionOk="0">
                    <a:moveTo>
                      <a:pt x="40" y="51"/>
                    </a:move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32" y="0"/>
                      <a:pt x="35" y="0"/>
                    </a:cubicBezTo>
                    <a:cubicBezTo>
                      <a:pt x="37" y="0"/>
                      <a:pt x="39" y="1"/>
                      <a:pt x="39" y="4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6" y="43"/>
                      <a:pt x="48" y="44"/>
                      <a:pt x="48" y="46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5"/>
                      <a:pt x="46" y="67"/>
                      <a:pt x="44" y="67"/>
                    </a:cubicBezTo>
                    <a:cubicBezTo>
                      <a:pt x="41" y="67"/>
                      <a:pt x="40" y="65"/>
                      <a:pt x="40" y="63"/>
                    </a:cubicBezTo>
                    <a:lnTo>
                      <a:pt x="40" y="5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281;p15"/>
              <p:cNvSpPr/>
              <p:nvPr/>
            </p:nvSpPr>
            <p:spPr>
              <a:xfrm>
                <a:off x="1626" y="477"/>
                <a:ext cx="58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0" h="51" extrusionOk="0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2" name="Google Shape;282;p15"/>
              <p:cNvSpPr/>
              <p:nvPr/>
            </p:nvSpPr>
            <p:spPr>
              <a:xfrm>
                <a:off x="1702" y="476"/>
                <a:ext cx="63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8" y="52"/>
                    </a:moveTo>
                    <a:cubicBezTo>
                      <a:pt x="37" y="52"/>
                      <a:pt x="34" y="51"/>
                      <a:pt x="33" y="50"/>
                    </a:cubicBezTo>
                    <a:cubicBezTo>
                      <a:pt x="32" y="49"/>
                      <a:pt x="32" y="48"/>
                      <a:pt x="31" y="47"/>
                    </a:cubicBezTo>
                    <a:cubicBezTo>
                      <a:pt x="28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5" y="22"/>
                      <a:pt x="18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19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8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8" y="7"/>
                      <a:pt x="38" y="20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8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8" y="33"/>
                      <a:pt x="8" y="37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42"/>
                      <a:pt x="11" y="45"/>
                      <a:pt x="19" y="45"/>
                    </a:cubicBezTo>
                    <a:cubicBezTo>
                      <a:pt x="25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3" name="Google Shape;283;p15"/>
              <p:cNvSpPr/>
              <p:nvPr/>
            </p:nvSpPr>
            <p:spPr>
              <a:xfrm>
                <a:off x="1772" y="477"/>
                <a:ext cx="59" cy="77"/>
              </a:xfrm>
              <a:custGeom>
                <a:avLst/>
                <a:gdLst/>
                <a:ahLst/>
                <a:cxnLst/>
                <a:rect l="l" t="t" r="r" b="b"/>
                <a:pathLst>
                  <a:path w="40" h="52" extrusionOk="0">
                    <a:moveTo>
                      <a:pt x="36" y="0"/>
                    </a:moveTo>
                    <a:cubicBezTo>
                      <a:pt x="38" y="0"/>
                      <a:pt x="40" y="2"/>
                      <a:pt x="40" y="4"/>
                    </a:cubicBezTo>
                    <a:cubicBezTo>
                      <a:pt x="40" y="6"/>
                      <a:pt x="38" y="7"/>
                      <a:pt x="36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50"/>
                      <a:pt x="22" y="52"/>
                      <a:pt x="20" y="52"/>
                    </a:cubicBezTo>
                    <a:cubicBezTo>
                      <a:pt x="17" y="52"/>
                      <a:pt x="15" y="50"/>
                      <a:pt x="15" y="4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4" name="Google Shape;284;p15"/>
              <p:cNvSpPr/>
              <p:nvPr/>
            </p:nvSpPr>
            <p:spPr>
              <a:xfrm>
                <a:off x="1843" y="477"/>
                <a:ext cx="60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1" h="51" extrusionOk="0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4" y="0"/>
                      <a:pt x="36" y="0"/>
                    </a:cubicBezTo>
                    <a:cubicBezTo>
                      <a:pt x="39" y="0"/>
                      <a:pt x="41" y="1"/>
                      <a:pt x="41" y="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9"/>
                      <a:pt x="39" y="51"/>
                      <a:pt x="36" y="51"/>
                    </a:cubicBezTo>
                    <a:cubicBezTo>
                      <a:pt x="34" y="51"/>
                      <a:pt x="32" y="49"/>
                      <a:pt x="32" y="4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285;p15"/>
              <p:cNvSpPr/>
              <p:nvPr/>
            </p:nvSpPr>
            <p:spPr>
              <a:xfrm>
                <a:off x="1924" y="477"/>
                <a:ext cx="52" cy="75"/>
              </a:xfrm>
              <a:custGeom>
                <a:avLst/>
                <a:gdLst/>
                <a:ahLst/>
                <a:cxnLst/>
                <a:rect l="l" t="t" r="r" b="b"/>
                <a:pathLst>
                  <a:path w="36" h="51" extrusionOk="0">
                    <a:moveTo>
                      <a:pt x="5" y="51"/>
                    </a:moveTo>
                    <a:cubicBezTo>
                      <a:pt x="2" y="51"/>
                      <a:pt x="0" y="49"/>
                      <a:pt x="0" y="4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0" y="0"/>
                      <a:pt x="34" y="6"/>
                      <a:pt x="34" y="13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8"/>
                      <a:pt x="33" y="22"/>
                      <a:pt x="29" y="24"/>
                    </a:cubicBezTo>
                    <a:cubicBezTo>
                      <a:pt x="35" y="27"/>
                      <a:pt x="36" y="31"/>
                      <a:pt x="36" y="35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45"/>
                      <a:pt x="32" y="51"/>
                      <a:pt x="20" y="51"/>
                    </a:cubicBezTo>
                    <a:lnTo>
                      <a:pt x="5" y="51"/>
                    </a:lnTo>
                    <a:close/>
                    <a:moveTo>
                      <a:pt x="9" y="7"/>
                    </a:moveTo>
                    <a:cubicBezTo>
                      <a:pt x="9" y="21"/>
                      <a:pt x="9" y="21"/>
                      <a:pt x="9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23" y="21"/>
                      <a:pt x="26" y="19"/>
                      <a:pt x="26" y="15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0"/>
                      <a:pt x="24" y="7"/>
                      <a:pt x="18" y="7"/>
                    </a:cubicBezTo>
                    <a:lnTo>
                      <a:pt x="9" y="7"/>
                    </a:lnTo>
                    <a:close/>
                    <a:moveTo>
                      <a:pt x="9" y="29"/>
                    </a:moveTo>
                    <a:cubicBezTo>
                      <a:pt x="9" y="43"/>
                      <a:pt x="9" y="43"/>
                      <a:pt x="9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6" y="43"/>
                      <a:pt x="28" y="41"/>
                      <a:pt x="28" y="37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28" y="31"/>
                      <a:pt x="25" y="29"/>
                      <a:pt x="19" y="29"/>
                    </a:cubicBezTo>
                    <a:lnTo>
                      <a:pt x="9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286;p15"/>
              <p:cNvSpPr/>
              <p:nvPr/>
            </p:nvSpPr>
            <p:spPr>
              <a:xfrm>
                <a:off x="1991" y="476"/>
                <a:ext cx="63" cy="76"/>
              </a:xfrm>
              <a:custGeom>
                <a:avLst/>
                <a:gdLst/>
                <a:ahLst/>
                <a:cxnLst/>
                <a:rect l="l" t="t" r="r" b="b"/>
                <a:pathLst>
                  <a:path w="43" h="52" extrusionOk="0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5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4" y="0"/>
                      <a:pt x="39" y="7"/>
                      <a:pt x="39" y="2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1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7" name="Google Shape;287;p15"/>
            <p:cNvGrpSpPr/>
            <p:nvPr/>
          </p:nvGrpSpPr>
          <p:grpSpPr>
            <a:xfrm>
              <a:off x="288925" y="1169988"/>
              <a:ext cx="1320800" cy="107950"/>
              <a:chOff x="182" y="737"/>
              <a:chExt cx="832" cy="68"/>
            </a:xfrm>
          </p:grpSpPr>
          <p:sp>
            <p:nvSpPr>
              <p:cNvPr id="288" name="Google Shape;288;p15"/>
              <p:cNvSpPr/>
              <p:nvPr/>
            </p:nvSpPr>
            <p:spPr>
              <a:xfrm>
                <a:off x="182" y="737"/>
                <a:ext cx="38" cy="55"/>
              </a:xfrm>
              <a:custGeom>
                <a:avLst/>
                <a:gdLst/>
                <a:ahLst/>
                <a:cxnLst/>
                <a:rect l="l" t="t" r="r" b="b"/>
                <a:pathLst>
                  <a:path w="27" h="39" extrusionOk="0">
                    <a:moveTo>
                      <a:pt x="24" y="39"/>
                    </a:moveTo>
                    <a:cubicBezTo>
                      <a:pt x="23" y="39"/>
                      <a:pt x="22" y="38"/>
                      <a:pt x="22" y="36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5" y="38"/>
                      <a:pt x="4" y="39"/>
                      <a:pt x="2" y="39"/>
                    </a:cubicBezTo>
                    <a:cubicBezTo>
                      <a:pt x="1" y="39"/>
                      <a:pt x="0" y="38"/>
                      <a:pt x="0" y="3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0"/>
                      <a:pt x="27" y="1"/>
                      <a:pt x="27" y="2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8"/>
                      <a:pt x="26" y="39"/>
                      <a:pt x="24" y="39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" name="Google Shape;289;p15"/>
              <p:cNvSpPr/>
              <p:nvPr/>
            </p:nvSpPr>
            <p:spPr>
              <a:xfrm>
                <a:off x="229" y="753"/>
                <a:ext cx="32" cy="52"/>
              </a:xfrm>
              <a:custGeom>
                <a:avLst/>
                <a:gdLst/>
                <a:ahLst/>
                <a:cxnLst/>
                <a:rect l="l" t="t" r="r" b="b"/>
                <a:pathLst>
                  <a:path w="23" h="37" extrusionOk="0">
                    <a:moveTo>
                      <a:pt x="13" y="28"/>
                    </a:moveTo>
                    <a:cubicBezTo>
                      <a:pt x="11" y="28"/>
                      <a:pt x="9" y="27"/>
                      <a:pt x="7" y="2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6" y="37"/>
                      <a:pt x="5" y="37"/>
                    </a:cubicBezTo>
                    <a:cubicBezTo>
                      <a:pt x="3" y="37"/>
                      <a:pt x="2" y="36"/>
                      <a:pt x="2" y="3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5"/>
                      <a:pt x="2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5" y="2"/>
                      <a:pt x="6" y="2"/>
                      <a:pt x="6" y="3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20" y="0"/>
                      <a:pt x="23" y="4"/>
                      <a:pt x="23" y="11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23"/>
                      <a:pt x="20" y="28"/>
                      <a:pt x="13" y="28"/>
                    </a:cubicBezTo>
                    <a:close/>
                    <a:moveTo>
                      <a:pt x="18" y="11"/>
                    </a:moveTo>
                    <a:cubicBezTo>
                      <a:pt x="18" y="6"/>
                      <a:pt x="17" y="4"/>
                      <a:pt x="12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9" y="23"/>
                      <a:pt x="11" y="24"/>
                      <a:pt x="12" y="24"/>
                    </a:cubicBezTo>
                    <a:cubicBezTo>
                      <a:pt x="16" y="24"/>
                      <a:pt x="18" y="21"/>
                      <a:pt x="18" y="16"/>
                    </a:cubicBez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15"/>
              <p:cNvSpPr/>
              <p:nvPr/>
            </p:nvSpPr>
            <p:spPr>
              <a:xfrm>
                <a:off x="268" y="753"/>
                <a:ext cx="31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2" h="28" extrusionOk="0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2" y="5"/>
                      <a:pt x="22" y="11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7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7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15"/>
              <p:cNvSpPr/>
              <p:nvPr/>
            </p:nvSpPr>
            <p:spPr>
              <a:xfrm>
                <a:off x="307" y="753"/>
                <a:ext cx="2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9" h="28" extrusionOk="0">
                    <a:moveTo>
                      <a:pt x="16" y="5"/>
                    </a:moveTo>
                    <a:cubicBezTo>
                      <a:pt x="14" y="5"/>
                      <a:pt x="13" y="4"/>
                      <a:pt x="11" y="4"/>
                    </a:cubicBezTo>
                    <a:cubicBezTo>
                      <a:pt x="7" y="4"/>
                      <a:pt x="5" y="7"/>
                      <a:pt x="5" y="12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21"/>
                      <a:pt x="7" y="24"/>
                      <a:pt x="11" y="24"/>
                    </a:cubicBezTo>
                    <a:cubicBezTo>
                      <a:pt x="12" y="24"/>
                      <a:pt x="14" y="23"/>
                      <a:pt x="16" y="22"/>
                    </a:cubicBezTo>
                    <a:cubicBezTo>
                      <a:pt x="17" y="22"/>
                      <a:pt x="18" y="22"/>
                      <a:pt x="18" y="23"/>
                    </a:cubicBezTo>
                    <a:cubicBezTo>
                      <a:pt x="19" y="25"/>
                      <a:pt x="18" y="26"/>
                      <a:pt x="17" y="26"/>
                    </a:cubicBezTo>
                    <a:cubicBezTo>
                      <a:pt x="15" y="27"/>
                      <a:pt x="13" y="28"/>
                      <a:pt x="11" y="28"/>
                    </a:cubicBezTo>
                    <a:cubicBezTo>
                      <a:pt x="3" y="28"/>
                      <a:pt x="0" y="23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11" y="0"/>
                    </a:cubicBezTo>
                    <a:cubicBezTo>
                      <a:pt x="13" y="0"/>
                      <a:pt x="15" y="1"/>
                      <a:pt x="17" y="2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8" y="5"/>
                      <a:pt x="17" y="6"/>
                      <a:pt x="16" y="5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15"/>
              <p:cNvSpPr/>
              <p:nvPr/>
            </p:nvSpPr>
            <p:spPr>
              <a:xfrm>
                <a:off x="335" y="754"/>
                <a:ext cx="30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1" h="27" extrusionOk="0">
                    <a:moveTo>
                      <a:pt x="19" y="0"/>
                    </a:moveTo>
                    <a:cubicBezTo>
                      <a:pt x="20" y="0"/>
                      <a:pt x="21" y="1"/>
                      <a:pt x="21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6"/>
                      <a:pt x="12" y="27"/>
                      <a:pt x="11" y="27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" name="Google Shape;293;p15"/>
              <p:cNvSpPr/>
              <p:nvPr/>
            </p:nvSpPr>
            <p:spPr>
              <a:xfrm>
                <a:off x="367" y="753"/>
                <a:ext cx="33" cy="52"/>
              </a:xfrm>
              <a:custGeom>
                <a:avLst/>
                <a:gdLst/>
                <a:ahLst/>
                <a:cxnLst/>
                <a:rect l="l" t="t" r="r" b="b"/>
                <a:pathLst>
                  <a:path w="23" h="37" extrusionOk="0">
                    <a:moveTo>
                      <a:pt x="14" y="28"/>
                    </a:moveTo>
                    <a:cubicBezTo>
                      <a:pt x="12" y="28"/>
                      <a:pt x="9" y="27"/>
                      <a:pt x="7" y="2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6" y="37"/>
                      <a:pt x="5" y="37"/>
                    </a:cubicBezTo>
                    <a:cubicBezTo>
                      <a:pt x="4" y="37"/>
                      <a:pt x="3" y="36"/>
                      <a:pt x="3" y="3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6" y="2"/>
                      <a:pt x="6" y="2"/>
                      <a:pt x="6" y="3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20" y="0"/>
                      <a:pt x="23" y="4"/>
                      <a:pt x="23" y="11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23"/>
                      <a:pt x="20" y="28"/>
                      <a:pt x="14" y="28"/>
                    </a:cubicBezTo>
                    <a:close/>
                    <a:moveTo>
                      <a:pt x="18" y="11"/>
                    </a:moveTo>
                    <a:cubicBezTo>
                      <a:pt x="18" y="6"/>
                      <a:pt x="17" y="4"/>
                      <a:pt x="13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9" y="23"/>
                      <a:pt x="11" y="24"/>
                      <a:pt x="13" y="24"/>
                    </a:cubicBezTo>
                    <a:cubicBezTo>
                      <a:pt x="17" y="24"/>
                      <a:pt x="18" y="21"/>
                      <a:pt x="18" y="16"/>
                    </a:cubicBez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15"/>
              <p:cNvSpPr/>
              <p:nvPr/>
            </p:nvSpPr>
            <p:spPr>
              <a:xfrm>
                <a:off x="407" y="753"/>
                <a:ext cx="31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2" h="28" extrusionOk="0">
                    <a:moveTo>
                      <a:pt x="20" y="28"/>
                    </a:moveTo>
                    <a:cubicBezTo>
                      <a:pt x="19" y="28"/>
                      <a:pt x="18" y="27"/>
                      <a:pt x="17" y="26"/>
                    </a:cubicBezTo>
                    <a:cubicBezTo>
                      <a:pt x="17" y="26"/>
                      <a:pt x="17" y="25"/>
                      <a:pt x="16" y="25"/>
                    </a:cubicBezTo>
                    <a:cubicBezTo>
                      <a:pt x="14" y="27"/>
                      <a:pt x="11" y="28"/>
                      <a:pt x="9" y="28"/>
                    </a:cubicBezTo>
                    <a:cubicBezTo>
                      <a:pt x="3" y="28"/>
                      <a:pt x="0" y="24"/>
                      <a:pt x="0" y="2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5"/>
                      <a:pt x="3" y="12"/>
                      <a:pt x="10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6"/>
                      <a:pt x="14" y="4"/>
                      <a:pt x="10" y="4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2" y="5"/>
                      <a:pt x="2" y="4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8" y="0"/>
                      <a:pt x="20" y="4"/>
                      <a:pt x="20" y="1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3"/>
                      <a:pt x="21" y="23"/>
                      <a:pt x="22" y="24"/>
                    </a:cubicBezTo>
                    <a:cubicBezTo>
                      <a:pt x="22" y="24"/>
                      <a:pt x="22" y="25"/>
                      <a:pt x="22" y="26"/>
                    </a:cubicBezTo>
                    <a:cubicBezTo>
                      <a:pt x="22" y="27"/>
                      <a:pt x="21" y="28"/>
                      <a:pt x="20" y="28"/>
                    </a:cubicBezTo>
                    <a:close/>
                    <a:moveTo>
                      <a:pt x="15" y="15"/>
                    </a:moveTo>
                    <a:cubicBezTo>
                      <a:pt x="10" y="15"/>
                      <a:pt x="10" y="15"/>
                      <a:pt x="10" y="15"/>
                    </a:cubicBezTo>
                    <a:cubicBezTo>
                      <a:pt x="6" y="15"/>
                      <a:pt x="4" y="17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2"/>
                      <a:pt x="6" y="24"/>
                      <a:pt x="10" y="24"/>
                    </a:cubicBezTo>
                    <a:cubicBezTo>
                      <a:pt x="13" y="24"/>
                      <a:pt x="15" y="22"/>
                      <a:pt x="15" y="18"/>
                    </a:cubicBezTo>
                    <a:lnTo>
                      <a:pt x="15" y="1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295;p15"/>
              <p:cNvSpPr/>
              <p:nvPr/>
            </p:nvSpPr>
            <p:spPr>
              <a:xfrm>
                <a:off x="447" y="753"/>
                <a:ext cx="2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0" h="28" extrusionOk="0">
                    <a:moveTo>
                      <a:pt x="20" y="25"/>
                    </a:moveTo>
                    <a:cubicBezTo>
                      <a:pt x="20" y="27"/>
                      <a:pt x="19" y="28"/>
                      <a:pt x="17" y="28"/>
                    </a:cubicBezTo>
                    <a:cubicBezTo>
                      <a:pt x="16" y="28"/>
                      <a:pt x="15" y="27"/>
                      <a:pt x="15" y="2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7"/>
                      <a:pt x="4" y="28"/>
                      <a:pt x="2" y="28"/>
                    </a:cubicBezTo>
                    <a:cubicBezTo>
                      <a:pt x="1" y="28"/>
                      <a:pt x="0" y="27"/>
                      <a:pt x="0" y="2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"/>
                      <a:pt x="16" y="0"/>
                      <a:pt x="17" y="0"/>
                    </a:cubicBezTo>
                    <a:cubicBezTo>
                      <a:pt x="19" y="0"/>
                      <a:pt x="20" y="1"/>
                      <a:pt x="20" y="3"/>
                    </a:cubicBezTo>
                    <a:lnTo>
                      <a:pt x="20" y="2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296;p15"/>
              <p:cNvSpPr/>
              <p:nvPr/>
            </p:nvSpPr>
            <p:spPr>
              <a:xfrm>
                <a:off x="483" y="753"/>
                <a:ext cx="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9" h="28" extrusionOk="0">
                    <a:moveTo>
                      <a:pt x="16" y="5"/>
                    </a:moveTo>
                    <a:cubicBezTo>
                      <a:pt x="14" y="5"/>
                      <a:pt x="13" y="4"/>
                      <a:pt x="11" y="4"/>
                    </a:cubicBezTo>
                    <a:cubicBezTo>
                      <a:pt x="7" y="4"/>
                      <a:pt x="5" y="7"/>
                      <a:pt x="5" y="12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21"/>
                      <a:pt x="7" y="24"/>
                      <a:pt x="11" y="24"/>
                    </a:cubicBezTo>
                    <a:cubicBezTo>
                      <a:pt x="13" y="24"/>
                      <a:pt x="14" y="23"/>
                      <a:pt x="16" y="22"/>
                    </a:cubicBezTo>
                    <a:cubicBezTo>
                      <a:pt x="17" y="22"/>
                      <a:pt x="18" y="22"/>
                      <a:pt x="18" y="23"/>
                    </a:cubicBezTo>
                    <a:cubicBezTo>
                      <a:pt x="19" y="25"/>
                      <a:pt x="18" y="26"/>
                      <a:pt x="17" y="26"/>
                    </a:cubicBezTo>
                    <a:cubicBezTo>
                      <a:pt x="15" y="27"/>
                      <a:pt x="13" y="28"/>
                      <a:pt x="11" y="28"/>
                    </a:cubicBezTo>
                    <a:cubicBezTo>
                      <a:pt x="3" y="28"/>
                      <a:pt x="0" y="23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11" y="0"/>
                    </a:cubicBezTo>
                    <a:cubicBezTo>
                      <a:pt x="13" y="0"/>
                      <a:pt x="15" y="1"/>
                      <a:pt x="17" y="2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8" y="5"/>
                      <a:pt x="17" y="6"/>
                      <a:pt x="16" y="5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297;p15"/>
              <p:cNvSpPr/>
              <p:nvPr/>
            </p:nvSpPr>
            <p:spPr>
              <a:xfrm>
                <a:off x="512" y="754"/>
                <a:ext cx="29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1" h="27" extrusionOk="0">
                    <a:moveTo>
                      <a:pt x="19" y="0"/>
                    </a:moveTo>
                    <a:cubicBezTo>
                      <a:pt x="20" y="0"/>
                      <a:pt x="21" y="1"/>
                      <a:pt x="21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6"/>
                      <a:pt x="12" y="27"/>
                      <a:pt x="11" y="27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98;p15"/>
              <p:cNvSpPr/>
              <p:nvPr/>
            </p:nvSpPr>
            <p:spPr>
              <a:xfrm>
                <a:off x="547" y="754"/>
                <a:ext cx="2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19" h="26" extrusionOk="0">
                    <a:moveTo>
                      <a:pt x="3" y="26"/>
                    </a:moveTo>
                    <a:cubicBezTo>
                      <a:pt x="1" y="26"/>
                      <a:pt x="0" y="25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6" y="0"/>
                      <a:pt x="18" y="3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9"/>
                      <a:pt x="18" y="11"/>
                      <a:pt x="15" y="12"/>
                    </a:cubicBezTo>
                    <a:cubicBezTo>
                      <a:pt x="18" y="14"/>
                      <a:pt x="19" y="16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3"/>
                      <a:pt x="17" y="26"/>
                      <a:pt x="11" y="26"/>
                    </a:cubicBezTo>
                    <a:lnTo>
                      <a:pt x="3" y="26"/>
                    </a:lnTo>
                    <a:close/>
                    <a:moveTo>
                      <a:pt x="5" y="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2" y="11"/>
                      <a:pt x="14" y="10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5"/>
                      <a:pt x="13" y="3"/>
                      <a:pt x="9" y="3"/>
                    </a:cubicBezTo>
                    <a:lnTo>
                      <a:pt x="5" y="3"/>
                    </a:lnTo>
                    <a:close/>
                    <a:moveTo>
                      <a:pt x="5" y="15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4" y="22"/>
                      <a:pt x="15" y="21"/>
                      <a:pt x="15" y="19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6"/>
                      <a:pt x="13" y="15"/>
                      <a:pt x="10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99;p15"/>
              <p:cNvSpPr/>
              <p:nvPr/>
            </p:nvSpPr>
            <p:spPr>
              <a:xfrm>
                <a:off x="582" y="753"/>
                <a:ext cx="3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5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5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300;p15"/>
              <p:cNvSpPr/>
              <p:nvPr/>
            </p:nvSpPr>
            <p:spPr>
              <a:xfrm>
                <a:off x="643" y="754"/>
                <a:ext cx="27" cy="37"/>
              </a:xfrm>
              <a:custGeom>
                <a:avLst/>
                <a:gdLst/>
                <a:ahLst/>
                <a:cxnLst/>
                <a:rect l="l" t="t" r="r" b="b"/>
                <a:pathLst>
                  <a:path w="19" h="26" extrusionOk="0">
                    <a:moveTo>
                      <a:pt x="2" y="26"/>
                    </a:moveTo>
                    <a:cubicBezTo>
                      <a:pt x="1" y="26"/>
                      <a:pt x="0" y="25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5" y="0"/>
                      <a:pt x="18" y="3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9"/>
                      <a:pt x="17" y="11"/>
                      <a:pt x="15" y="12"/>
                    </a:cubicBezTo>
                    <a:cubicBezTo>
                      <a:pt x="18" y="14"/>
                      <a:pt x="19" y="16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3"/>
                      <a:pt x="17" y="26"/>
                      <a:pt x="10" y="26"/>
                    </a:cubicBezTo>
                    <a:lnTo>
                      <a:pt x="2" y="26"/>
                    </a:lnTo>
                    <a:close/>
                    <a:moveTo>
                      <a:pt x="5" y="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2" y="11"/>
                      <a:pt x="13" y="10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3"/>
                      <a:pt x="9" y="3"/>
                    </a:cubicBezTo>
                    <a:lnTo>
                      <a:pt x="5" y="3"/>
                    </a:lnTo>
                    <a:close/>
                    <a:moveTo>
                      <a:pt x="5" y="15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3" y="22"/>
                      <a:pt x="14" y="21"/>
                      <a:pt x="14" y="19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6"/>
                      <a:pt x="13" y="15"/>
                      <a:pt x="10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301;p15"/>
              <p:cNvSpPr/>
              <p:nvPr/>
            </p:nvSpPr>
            <p:spPr>
              <a:xfrm>
                <a:off x="679" y="753"/>
                <a:ext cx="29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4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4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302;p15"/>
              <p:cNvSpPr/>
              <p:nvPr/>
            </p:nvSpPr>
            <p:spPr>
              <a:xfrm>
                <a:off x="714" y="753"/>
                <a:ext cx="2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7" h="28" extrusionOk="0">
                    <a:moveTo>
                      <a:pt x="12" y="20"/>
                    </a:moveTo>
                    <a:cubicBezTo>
                      <a:pt x="12" y="17"/>
                      <a:pt x="10" y="15"/>
                      <a:pt x="7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4" y="13"/>
                      <a:pt x="4" y="12"/>
                      <a:pt x="5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2"/>
                      <a:pt x="12" y="11"/>
                      <a:pt x="12" y="8"/>
                    </a:cubicBezTo>
                    <a:cubicBezTo>
                      <a:pt x="12" y="6"/>
                      <a:pt x="11" y="4"/>
                      <a:pt x="8" y="4"/>
                    </a:cubicBezTo>
                    <a:cubicBezTo>
                      <a:pt x="7" y="4"/>
                      <a:pt x="6" y="4"/>
                      <a:pt x="5" y="5"/>
                    </a:cubicBezTo>
                    <a:cubicBezTo>
                      <a:pt x="4" y="6"/>
                      <a:pt x="3" y="6"/>
                      <a:pt x="2" y="6"/>
                    </a:cubicBezTo>
                    <a:cubicBezTo>
                      <a:pt x="1" y="6"/>
                      <a:pt x="0" y="6"/>
                      <a:pt x="0" y="4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3" y="1"/>
                      <a:pt x="5" y="0"/>
                      <a:pt x="8" y="0"/>
                    </a:cubicBezTo>
                    <a:cubicBezTo>
                      <a:pt x="14" y="0"/>
                      <a:pt x="16" y="4"/>
                      <a:pt x="16" y="8"/>
                    </a:cubicBezTo>
                    <a:cubicBezTo>
                      <a:pt x="16" y="11"/>
                      <a:pt x="15" y="12"/>
                      <a:pt x="12" y="13"/>
                    </a:cubicBezTo>
                    <a:cubicBezTo>
                      <a:pt x="15" y="14"/>
                      <a:pt x="17" y="16"/>
                      <a:pt x="17" y="20"/>
                    </a:cubicBezTo>
                    <a:cubicBezTo>
                      <a:pt x="17" y="24"/>
                      <a:pt x="14" y="28"/>
                      <a:pt x="8" y="28"/>
                    </a:cubicBezTo>
                    <a:cubicBezTo>
                      <a:pt x="5" y="28"/>
                      <a:pt x="3" y="27"/>
                      <a:pt x="1" y="25"/>
                    </a:cubicBezTo>
                    <a:cubicBezTo>
                      <a:pt x="0" y="25"/>
                      <a:pt x="0" y="24"/>
                      <a:pt x="0" y="24"/>
                    </a:cubicBezTo>
                    <a:cubicBezTo>
                      <a:pt x="0" y="23"/>
                      <a:pt x="1" y="22"/>
                      <a:pt x="2" y="22"/>
                    </a:cubicBezTo>
                    <a:cubicBezTo>
                      <a:pt x="2" y="22"/>
                      <a:pt x="3" y="22"/>
                      <a:pt x="4" y="23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11" y="24"/>
                      <a:pt x="12" y="22"/>
                      <a:pt x="12" y="20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" name="Google Shape;303;p15"/>
              <p:cNvSpPr/>
              <p:nvPr/>
            </p:nvSpPr>
            <p:spPr>
              <a:xfrm>
                <a:off x="747" y="753"/>
                <a:ext cx="3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4" h="28" extrusionOk="0">
                    <a:moveTo>
                      <a:pt x="24" y="26"/>
                    </a:moveTo>
                    <a:cubicBezTo>
                      <a:pt x="24" y="27"/>
                      <a:pt x="23" y="28"/>
                      <a:pt x="21" y="28"/>
                    </a:cubicBezTo>
                    <a:cubicBezTo>
                      <a:pt x="20" y="28"/>
                      <a:pt x="19" y="27"/>
                      <a:pt x="19" y="26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1" y="24"/>
                      <a:pt x="10" y="24"/>
                      <a:pt x="10" y="23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3" y="28"/>
                      <a:pt x="2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1"/>
                      <a:pt x="4" y="2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1" y="0"/>
                    </a:cubicBezTo>
                    <a:cubicBezTo>
                      <a:pt x="23" y="0"/>
                      <a:pt x="24" y="1"/>
                      <a:pt x="24" y="3"/>
                    </a:cubicBezTo>
                    <a:lnTo>
                      <a:pt x="24" y="26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04;p15"/>
              <p:cNvSpPr/>
              <p:nvPr/>
            </p:nvSpPr>
            <p:spPr>
              <a:xfrm>
                <a:off x="789" y="753"/>
                <a:ext cx="3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6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6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305;p15"/>
              <p:cNvSpPr/>
              <p:nvPr/>
            </p:nvSpPr>
            <p:spPr>
              <a:xfrm>
                <a:off x="824" y="753"/>
                <a:ext cx="49" cy="39"/>
              </a:xfrm>
              <a:custGeom>
                <a:avLst/>
                <a:gdLst/>
                <a:ahLst/>
                <a:cxnLst/>
                <a:rect l="l" t="t" r="r" b="b"/>
                <a:pathLst>
                  <a:path w="34" h="28" extrusionOk="0">
                    <a:moveTo>
                      <a:pt x="19" y="12"/>
                    </a:moveTo>
                    <a:cubicBezTo>
                      <a:pt x="22" y="12"/>
                      <a:pt x="22" y="12"/>
                      <a:pt x="22" y="1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30" y="1"/>
                      <a:pt x="31" y="0"/>
                      <a:pt x="31" y="0"/>
                    </a:cubicBezTo>
                    <a:cubicBezTo>
                      <a:pt x="33" y="0"/>
                      <a:pt x="34" y="2"/>
                      <a:pt x="34" y="3"/>
                    </a:cubicBezTo>
                    <a:cubicBezTo>
                      <a:pt x="34" y="3"/>
                      <a:pt x="33" y="4"/>
                      <a:pt x="3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8" y="17"/>
                      <a:pt x="31" y="21"/>
                      <a:pt x="33" y="24"/>
                    </a:cubicBezTo>
                    <a:cubicBezTo>
                      <a:pt x="34" y="25"/>
                      <a:pt x="34" y="25"/>
                      <a:pt x="34" y="26"/>
                    </a:cubicBezTo>
                    <a:cubicBezTo>
                      <a:pt x="34" y="27"/>
                      <a:pt x="33" y="28"/>
                      <a:pt x="31" y="28"/>
                    </a:cubicBezTo>
                    <a:cubicBezTo>
                      <a:pt x="31" y="28"/>
                      <a:pt x="30" y="27"/>
                      <a:pt x="29" y="26"/>
                    </a:cubicBezTo>
                    <a:cubicBezTo>
                      <a:pt x="27" y="23"/>
                      <a:pt x="25" y="19"/>
                      <a:pt x="22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7"/>
                      <a:pt x="18" y="28"/>
                      <a:pt x="17" y="28"/>
                    </a:cubicBezTo>
                    <a:cubicBezTo>
                      <a:pt x="15" y="28"/>
                      <a:pt x="14" y="27"/>
                      <a:pt x="14" y="25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9" y="19"/>
                      <a:pt x="7" y="23"/>
                      <a:pt x="4" y="26"/>
                    </a:cubicBezTo>
                    <a:cubicBezTo>
                      <a:pt x="4" y="27"/>
                      <a:pt x="3" y="28"/>
                      <a:pt x="2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0" y="25"/>
                      <a:pt x="0" y="25"/>
                      <a:pt x="0" y="24"/>
                    </a:cubicBezTo>
                    <a:cubicBezTo>
                      <a:pt x="3" y="21"/>
                      <a:pt x="5" y="17"/>
                      <a:pt x="8" y="1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5" y="1"/>
                      <a:pt x="17" y="1"/>
                    </a:cubicBezTo>
                    <a:cubicBezTo>
                      <a:pt x="18" y="1"/>
                      <a:pt x="19" y="1"/>
                      <a:pt x="19" y="3"/>
                    </a:cubicBezTo>
                    <a:lnTo>
                      <a:pt x="19" y="12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" name="Google Shape;306;p15"/>
              <p:cNvSpPr/>
              <p:nvPr/>
            </p:nvSpPr>
            <p:spPr>
              <a:xfrm>
                <a:off x="878" y="753"/>
                <a:ext cx="2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0" h="28" extrusionOk="0">
                    <a:moveTo>
                      <a:pt x="20" y="25"/>
                    </a:moveTo>
                    <a:cubicBezTo>
                      <a:pt x="20" y="27"/>
                      <a:pt x="19" y="28"/>
                      <a:pt x="18" y="28"/>
                    </a:cubicBezTo>
                    <a:cubicBezTo>
                      <a:pt x="16" y="28"/>
                      <a:pt x="15" y="27"/>
                      <a:pt x="15" y="2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7"/>
                      <a:pt x="4" y="28"/>
                      <a:pt x="3" y="28"/>
                    </a:cubicBezTo>
                    <a:cubicBezTo>
                      <a:pt x="1" y="28"/>
                      <a:pt x="0" y="27"/>
                      <a:pt x="0" y="2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"/>
                      <a:pt x="16" y="0"/>
                      <a:pt x="18" y="0"/>
                    </a:cubicBezTo>
                    <a:cubicBezTo>
                      <a:pt x="19" y="0"/>
                      <a:pt x="20" y="1"/>
                      <a:pt x="20" y="3"/>
                    </a:cubicBezTo>
                    <a:lnTo>
                      <a:pt x="20" y="25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" name="Google Shape;307;p15"/>
              <p:cNvSpPr/>
              <p:nvPr/>
            </p:nvSpPr>
            <p:spPr>
              <a:xfrm>
                <a:off x="916" y="753"/>
                <a:ext cx="3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4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4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" name="Google Shape;308;p15"/>
              <p:cNvSpPr/>
              <p:nvPr/>
            </p:nvSpPr>
            <p:spPr>
              <a:xfrm>
                <a:off x="955" y="754"/>
                <a:ext cx="25" cy="38"/>
              </a:xfrm>
              <a:custGeom>
                <a:avLst/>
                <a:gdLst/>
                <a:ahLst/>
                <a:cxnLst/>
                <a:rect l="l" t="t" r="r" b="b"/>
                <a:pathLst>
                  <a:path w="18" h="27" extrusionOk="0">
                    <a:moveTo>
                      <a:pt x="16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6"/>
                      <a:pt x="4" y="27"/>
                      <a:pt x="3" y="27"/>
                    </a:cubicBezTo>
                    <a:cubicBezTo>
                      <a:pt x="1" y="27"/>
                      <a:pt x="0" y="26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2"/>
                    </a:cubicBezTo>
                    <a:cubicBezTo>
                      <a:pt x="18" y="3"/>
                      <a:pt x="17" y="4"/>
                      <a:pt x="16" y="4"/>
                    </a:cubicBez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" name="Google Shape;309;p15"/>
              <p:cNvSpPr/>
              <p:nvPr/>
            </p:nvSpPr>
            <p:spPr>
              <a:xfrm>
                <a:off x="984" y="753"/>
                <a:ext cx="3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28" extrusionOk="0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7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7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solidFill>
                <a:srgbClr val="F759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10" name="Google Shape;310;p15"/>
          <p:cNvGrpSpPr/>
          <p:nvPr/>
        </p:nvGrpSpPr>
        <p:grpSpPr>
          <a:xfrm>
            <a:off x="288813" y="6416675"/>
            <a:ext cx="3334254" cy="8"/>
            <a:chOff x="658813" y="800103"/>
            <a:chExt cx="3334254" cy="8"/>
          </a:xfrm>
        </p:grpSpPr>
        <p:cxnSp>
          <p:nvCxnSpPr>
            <p:cNvPr id="311" name="Google Shape;311;p15"/>
            <p:cNvCxnSpPr/>
            <p:nvPr/>
          </p:nvCxnSpPr>
          <p:spPr>
            <a:xfrm rot="10800000" flipH="1">
              <a:off x="658814" y="800110"/>
              <a:ext cx="3334253" cy="1"/>
            </a:xfrm>
            <a:prstGeom prst="straightConnector1">
              <a:avLst/>
            </a:prstGeom>
            <a:noFill/>
            <a:ln w="9525" cap="flat" cmpd="sng">
              <a:solidFill>
                <a:srgbClr val="BFBFBF">
                  <a:alpha val="2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12" name="Google Shape;312;p15"/>
            <p:cNvCxnSpPr/>
            <p:nvPr/>
          </p:nvCxnSpPr>
          <p:spPr>
            <a:xfrm>
              <a:off x="658813" y="800103"/>
              <a:ext cx="648204" cy="0"/>
            </a:xfrm>
            <a:prstGeom prst="straightConnector1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pos="7491">
          <p15:clr>
            <a:srgbClr val="FBAE40"/>
          </p15:clr>
        </p15:guide>
        <p15:guide id="3" orient="horz" pos="4042">
          <p15:clr>
            <a:srgbClr val="FBAE40"/>
          </p15:clr>
        </p15:guide>
        <p15:guide id="4" pos="189">
          <p15:clr>
            <a:srgbClr val="FBAE40"/>
          </p15:clr>
        </p15:guide>
        <p15:guide id="5" orient="horz" pos="25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6"/>
          <p:cNvSpPr txBox="1">
            <a:spLocks noGrp="1"/>
          </p:cNvSpPr>
          <p:nvPr>
            <p:ph type="title"/>
          </p:nvPr>
        </p:nvSpPr>
        <p:spPr>
          <a:xfrm>
            <a:off x="200975" y="229323"/>
            <a:ext cx="1174959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None/>
              <a:defRPr b="1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16"/>
          <p:cNvSpPr txBox="1">
            <a:spLocks noGrp="1"/>
          </p:cNvSpPr>
          <p:nvPr>
            <p:ph type="sldNum" idx="12"/>
          </p:nvPr>
        </p:nvSpPr>
        <p:spPr>
          <a:xfrm>
            <a:off x="9448800" y="6563762"/>
            <a:ext cx="2743200" cy="28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 — вверху" type="tx">
  <p:cSld name="TITLE_AND_BODY">
    <p:bg>
      <p:bgPr>
        <a:solidFill>
          <a:srgbClr val="FFFFFF"/>
        </a:solid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7"/>
          <p:cNvSpPr txBox="1">
            <a:spLocks noGrp="1"/>
          </p:cNvSpPr>
          <p:nvPr>
            <p:ph type="title"/>
          </p:nvPr>
        </p:nvSpPr>
        <p:spPr>
          <a:xfrm>
            <a:off x="165292" y="12758"/>
            <a:ext cx="8093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None/>
              <a:defRPr b="1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17"/>
          <p:cNvSpPr txBox="1">
            <a:spLocks noGrp="1"/>
          </p:cNvSpPr>
          <p:nvPr>
            <p:ph type="sldNum" idx="12"/>
          </p:nvPr>
        </p:nvSpPr>
        <p:spPr>
          <a:xfrm>
            <a:off x="11973875" y="6624872"/>
            <a:ext cx="233134" cy="238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Заголовок и объект">
  <p:cSld name="2_Заголовок и объект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18"/>
          <p:cNvPicPr preferRelativeResize="0"/>
          <p:nvPr/>
        </p:nvPicPr>
        <p:blipFill rotWithShape="1">
          <a:blip r:embed="rId2">
            <a:alphaModFix/>
          </a:blip>
          <a:srcRect b="34975"/>
          <a:stretch/>
        </p:blipFill>
        <p:spPr>
          <a:xfrm>
            <a:off x="9179595" y="222472"/>
            <a:ext cx="2714124" cy="407095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18"/>
          <p:cNvSpPr txBox="1">
            <a:spLocks noGrp="1"/>
          </p:cNvSpPr>
          <p:nvPr>
            <p:ph type="title"/>
          </p:nvPr>
        </p:nvSpPr>
        <p:spPr>
          <a:xfrm>
            <a:off x="203959" y="81662"/>
            <a:ext cx="8914644" cy="66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None/>
              <a:defRPr sz="2000" b="1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18"/>
          <p:cNvSpPr txBox="1">
            <a:spLocks noGrp="1"/>
          </p:cNvSpPr>
          <p:nvPr>
            <p:ph type="dt" idx="10"/>
          </p:nvPr>
        </p:nvSpPr>
        <p:spPr>
          <a:xfrm>
            <a:off x="752310" y="641249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18"/>
          <p:cNvSpPr txBox="1">
            <a:spLocks noGrp="1"/>
          </p:cNvSpPr>
          <p:nvPr>
            <p:ph type="ftr" idx="11"/>
          </p:nvPr>
        </p:nvSpPr>
        <p:spPr>
          <a:xfrm>
            <a:off x="3842493" y="6412492"/>
            <a:ext cx="45070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18"/>
          <p:cNvSpPr txBox="1">
            <a:spLocks noGrp="1"/>
          </p:cNvSpPr>
          <p:nvPr>
            <p:ph type="sldNum" idx="12"/>
          </p:nvPr>
        </p:nvSpPr>
        <p:spPr>
          <a:xfrm>
            <a:off x="9142196" y="641249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00" b="0" i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25" name="Google Shape;325;p18"/>
          <p:cNvGrpSpPr/>
          <p:nvPr/>
        </p:nvGrpSpPr>
        <p:grpSpPr>
          <a:xfrm>
            <a:off x="300042" y="744447"/>
            <a:ext cx="11591925" cy="5"/>
            <a:chOff x="658813" y="800101"/>
            <a:chExt cx="11591925" cy="5"/>
          </a:xfrm>
        </p:grpSpPr>
        <p:cxnSp>
          <p:nvCxnSpPr>
            <p:cNvPr id="326" name="Google Shape;326;p18"/>
            <p:cNvCxnSpPr/>
            <p:nvPr/>
          </p:nvCxnSpPr>
          <p:spPr>
            <a:xfrm rot="10800000" flipH="1">
              <a:off x="658814" y="800101"/>
              <a:ext cx="11591924" cy="5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27" name="Google Shape;327;p18"/>
            <p:cNvCxnSpPr/>
            <p:nvPr/>
          </p:nvCxnSpPr>
          <p:spPr>
            <a:xfrm rot="10800000">
              <a:off x="1357457" y="101459"/>
              <a:ext cx="0" cy="139728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328" name="Google Shape;328;p18"/>
          <p:cNvGrpSpPr/>
          <p:nvPr/>
        </p:nvGrpSpPr>
        <p:grpSpPr>
          <a:xfrm>
            <a:off x="845694" y="6426965"/>
            <a:ext cx="833947" cy="4"/>
            <a:chOff x="658813" y="800103"/>
            <a:chExt cx="833946" cy="4"/>
          </a:xfrm>
        </p:grpSpPr>
        <p:cxnSp>
          <p:nvCxnSpPr>
            <p:cNvPr id="329" name="Google Shape;329;p18"/>
            <p:cNvCxnSpPr/>
            <p:nvPr/>
          </p:nvCxnSpPr>
          <p:spPr>
            <a:xfrm rot="10800000" flipH="1">
              <a:off x="658814" y="800106"/>
              <a:ext cx="833945" cy="1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30" name="Google Shape;330;p18"/>
            <p:cNvCxnSpPr/>
            <p:nvPr/>
          </p:nvCxnSpPr>
          <p:spPr>
            <a:xfrm>
              <a:off x="658813" y="800103"/>
              <a:ext cx="256367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331" name="Google Shape;331;p18"/>
          <p:cNvGrpSpPr/>
          <p:nvPr/>
        </p:nvGrpSpPr>
        <p:grpSpPr>
          <a:xfrm>
            <a:off x="11075813" y="6426965"/>
            <a:ext cx="833947" cy="4"/>
            <a:chOff x="658813" y="800103"/>
            <a:chExt cx="833946" cy="4"/>
          </a:xfrm>
        </p:grpSpPr>
        <p:cxnSp>
          <p:nvCxnSpPr>
            <p:cNvPr id="332" name="Google Shape;332;p18"/>
            <p:cNvCxnSpPr/>
            <p:nvPr/>
          </p:nvCxnSpPr>
          <p:spPr>
            <a:xfrm rot="10800000" flipH="1">
              <a:off x="658814" y="800106"/>
              <a:ext cx="833945" cy="1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33" name="Google Shape;333;p18"/>
            <p:cNvCxnSpPr/>
            <p:nvPr/>
          </p:nvCxnSpPr>
          <p:spPr>
            <a:xfrm>
              <a:off x="658813" y="800103"/>
              <a:ext cx="256367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334" name="Google Shape;334;p18"/>
          <p:cNvGrpSpPr/>
          <p:nvPr/>
        </p:nvGrpSpPr>
        <p:grpSpPr>
          <a:xfrm>
            <a:off x="293429" y="6336254"/>
            <a:ext cx="177874" cy="177875"/>
            <a:chOff x="8326225" y="81662"/>
            <a:chExt cx="334824" cy="334824"/>
          </a:xfrm>
        </p:grpSpPr>
        <p:cxnSp>
          <p:nvCxnSpPr>
            <p:cNvPr id="335" name="Google Shape;335;p18"/>
            <p:cNvCxnSpPr/>
            <p:nvPr/>
          </p:nvCxnSpPr>
          <p:spPr>
            <a:xfrm>
              <a:off x="8493637" y="81662"/>
              <a:ext cx="0" cy="334824"/>
            </a:xfrm>
            <a:prstGeom prst="straightConnector1">
              <a:avLst/>
            </a:prstGeom>
            <a:noFill/>
            <a:ln w="9525" cap="flat" cmpd="sng">
              <a:solidFill>
                <a:srgbClr val="F7593B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36" name="Google Shape;336;p18"/>
            <p:cNvCxnSpPr/>
            <p:nvPr/>
          </p:nvCxnSpPr>
          <p:spPr>
            <a:xfrm rot="10800000">
              <a:off x="8493637" y="81662"/>
              <a:ext cx="0" cy="334824"/>
            </a:xfrm>
            <a:prstGeom prst="straightConnector1">
              <a:avLst/>
            </a:prstGeom>
            <a:noFill/>
            <a:ln w="9525" cap="flat" cmpd="sng">
              <a:solidFill>
                <a:srgbClr val="F7593B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337" name="Google Shape;337;p18"/>
          <p:cNvSpPr txBox="1">
            <a:spLocks noGrp="1"/>
          </p:cNvSpPr>
          <p:nvPr>
            <p:ph type="body" idx="1"/>
          </p:nvPr>
        </p:nvSpPr>
        <p:spPr>
          <a:xfrm>
            <a:off x="732655" y="1003851"/>
            <a:ext cx="11164592" cy="517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100000"/>
              </a:lnSpc>
              <a:spcBef>
                <a:spcPts val="120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  <a:defRPr sz="18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14960" algn="l">
              <a:lnSpc>
                <a:spcPct val="90000"/>
              </a:lnSpc>
              <a:spcBef>
                <a:spcPts val="1006"/>
              </a:spcBef>
              <a:spcAft>
                <a:spcPts val="0"/>
              </a:spcAft>
              <a:buClr>
                <a:schemeClr val="dk1"/>
              </a:buClr>
              <a:buSzPts val="1360"/>
              <a:buFont typeface="Noto Sans Symbols"/>
              <a:buChar char="▪"/>
              <a:defRPr sz="16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7500" algn="l">
              <a:lnSpc>
                <a:spcPct val="100000"/>
              </a:lnSpc>
              <a:spcBef>
                <a:spcPts val="90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  <a:defRPr sz="14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orient="horz" pos="4042">
          <p15:clr>
            <a:srgbClr val="FBAE40"/>
          </p15:clr>
        </p15:guide>
        <p15:guide id="3" pos="189">
          <p15:clr>
            <a:srgbClr val="FBAE40"/>
          </p15:clr>
        </p15:guide>
        <p15:guide id="4" pos="7491">
          <p15:clr>
            <a:srgbClr val="FBAE40"/>
          </p15:clr>
        </p15:guide>
        <p15:guide id="5" orient="horz" pos="30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9"/>
          <p:cNvSpPr txBox="1">
            <a:spLocks noGrp="1"/>
          </p:cNvSpPr>
          <p:nvPr>
            <p:ph type="title"/>
          </p:nvPr>
        </p:nvSpPr>
        <p:spPr>
          <a:xfrm>
            <a:off x="200975" y="229323"/>
            <a:ext cx="1174959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None/>
              <a:defRPr b="1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19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19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2" name="Google Shape;342;p19"/>
          <p:cNvSpPr txBox="1">
            <a:spLocks noGrp="1"/>
          </p:cNvSpPr>
          <p:nvPr>
            <p:ph type="sldNum" idx="12"/>
          </p:nvPr>
        </p:nvSpPr>
        <p:spPr>
          <a:xfrm>
            <a:off x="9448800" y="6563762"/>
            <a:ext cx="2743200" cy="28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">
  <p:cSld name="TITLE_AND_BODY 2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20"/>
          <p:cNvGrpSpPr/>
          <p:nvPr/>
        </p:nvGrpSpPr>
        <p:grpSpPr>
          <a:xfrm>
            <a:off x="845751" y="6624596"/>
            <a:ext cx="1260000" cy="4"/>
            <a:chOff x="658813" y="800103"/>
            <a:chExt cx="834001" cy="4"/>
          </a:xfrm>
        </p:grpSpPr>
        <p:cxnSp>
          <p:nvCxnSpPr>
            <p:cNvPr id="345" name="Google Shape;345;p20"/>
            <p:cNvCxnSpPr/>
            <p:nvPr/>
          </p:nvCxnSpPr>
          <p:spPr>
            <a:xfrm>
              <a:off x="658814" y="800107"/>
              <a:ext cx="834000" cy="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46" name="Google Shape;346;p20"/>
            <p:cNvCxnSpPr/>
            <p:nvPr/>
          </p:nvCxnSpPr>
          <p:spPr>
            <a:xfrm>
              <a:off x="658813" y="800103"/>
              <a:ext cx="256500" cy="0"/>
            </a:xfrm>
            <a:prstGeom prst="straightConnector1">
              <a:avLst/>
            </a:prstGeom>
            <a:noFill/>
            <a:ln w="9525" cap="flat" cmpd="sng">
              <a:solidFill>
                <a:srgbClr val="0C0C0C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347" name="Google Shape;347;p20"/>
          <p:cNvGrpSpPr/>
          <p:nvPr/>
        </p:nvGrpSpPr>
        <p:grpSpPr>
          <a:xfrm>
            <a:off x="10980303" y="6624596"/>
            <a:ext cx="834065" cy="4"/>
            <a:chOff x="658813" y="800103"/>
            <a:chExt cx="834001" cy="4"/>
          </a:xfrm>
        </p:grpSpPr>
        <p:cxnSp>
          <p:nvCxnSpPr>
            <p:cNvPr id="348" name="Google Shape;348;p20"/>
            <p:cNvCxnSpPr/>
            <p:nvPr/>
          </p:nvCxnSpPr>
          <p:spPr>
            <a:xfrm>
              <a:off x="658814" y="800107"/>
              <a:ext cx="834000" cy="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49" name="Google Shape;349;p20"/>
            <p:cNvCxnSpPr/>
            <p:nvPr/>
          </p:nvCxnSpPr>
          <p:spPr>
            <a:xfrm>
              <a:off x="658813" y="800103"/>
              <a:ext cx="256500" cy="0"/>
            </a:xfrm>
            <a:prstGeom prst="straightConnector1">
              <a:avLst/>
            </a:prstGeom>
            <a:noFill/>
            <a:ln w="9525" cap="flat" cmpd="sng">
              <a:solidFill>
                <a:srgbClr val="0C0C0C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cxnSp>
        <p:nvCxnSpPr>
          <p:cNvPr id="350" name="Google Shape;350;p20"/>
          <p:cNvCxnSpPr/>
          <p:nvPr/>
        </p:nvCxnSpPr>
        <p:spPr>
          <a:xfrm rot="10800000">
            <a:off x="345010" y="6624598"/>
            <a:ext cx="154286" cy="0"/>
          </a:xfrm>
          <a:prstGeom prst="straightConnector1">
            <a:avLst/>
          </a:prstGeom>
          <a:noFill/>
          <a:ln w="9525" cap="flat" cmpd="sng">
            <a:solidFill>
              <a:srgbClr val="F7593B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51" name="Google Shape;351;p20"/>
          <p:cNvCxnSpPr/>
          <p:nvPr/>
        </p:nvCxnSpPr>
        <p:spPr>
          <a:xfrm rot="10800000">
            <a:off x="422151" y="6561598"/>
            <a:ext cx="0" cy="126000"/>
          </a:xfrm>
          <a:prstGeom prst="straightConnector1">
            <a:avLst/>
          </a:prstGeom>
          <a:noFill/>
          <a:ln w="9525" cap="flat" cmpd="sng">
            <a:solidFill>
              <a:srgbClr val="F7593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2" name="Google Shape;352;p20"/>
          <p:cNvSpPr txBox="1"/>
          <p:nvPr/>
        </p:nvSpPr>
        <p:spPr>
          <a:xfrm>
            <a:off x="10365260" y="6646708"/>
            <a:ext cx="1520921" cy="186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500" tIns="58225" rIns="116500" bIns="582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ru-RU" sz="82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28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3" name="Google Shape;353;p20"/>
          <p:cNvPicPr preferRelativeResize="0"/>
          <p:nvPr/>
        </p:nvPicPr>
        <p:blipFill rotWithShape="1">
          <a:blip r:embed="rId2">
            <a:alphaModFix/>
          </a:blip>
          <a:srcRect b="34976"/>
          <a:stretch/>
        </p:blipFill>
        <p:spPr>
          <a:xfrm>
            <a:off x="9905265" y="213864"/>
            <a:ext cx="1824065" cy="3344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4" name="Google Shape;354;p20"/>
          <p:cNvCxnSpPr/>
          <p:nvPr/>
        </p:nvCxnSpPr>
        <p:spPr>
          <a:xfrm>
            <a:off x="499296" y="647050"/>
            <a:ext cx="11230034" cy="0"/>
          </a:xfrm>
          <a:prstGeom prst="straightConnector1">
            <a:avLst/>
          </a:prstGeom>
          <a:noFill/>
          <a:ln w="1587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55" name="Google Shape;355;p20"/>
          <p:cNvCxnSpPr/>
          <p:nvPr/>
        </p:nvCxnSpPr>
        <p:spPr>
          <a:xfrm>
            <a:off x="499295" y="647046"/>
            <a:ext cx="1988465" cy="0"/>
          </a:xfrm>
          <a:prstGeom prst="straightConnector1">
            <a:avLst/>
          </a:prstGeom>
          <a:noFill/>
          <a:ln w="15875" cap="flat" cmpd="sng">
            <a:solidFill>
              <a:srgbClr val="FF5C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Заголовок и объект" type="obj">
  <p:cSld name="OBJECT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1"/>
          <p:cNvSpPr txBox="1">
            <a:spLocks noGrp="1"/>
          </p:cNvSpPr>
          <p:nvPr>
            <p:ph type="title"/>
          </p:nvPr>
        </p:nvSpPr>
        <p:spPr>
          <a:xfrm>
            <a:off x="200975" y="229323"/>
            <a:ext cx="1174959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8" name="Google Shape;358;p21"/>
          <p:cNvSpPr txBox="1">
            <a:spLocks noGrp="1"/>
          </p:cNvSpPr>
          <p:nvPr>
            <p:ph type="body" idx="1"/>
          </p:nvPr>
        </p:nvSpPr>
        <p:spPr>
          <a:xfrm>
            <a:off x="200975" y="823865"/>
            <a:ext cx="11749599" cy="5353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9" name="Google Shape;359;p21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0" name="Google Shape;360;p21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1" name="Google Shape;361;p21"/>
          <p:cNvSpPr txBox="1">
            <a:spLocks noGrp="1"/>
          </p:cNvSpPr>
          <p:nvPr>
            <p:ph type="sldNum" idx="12"/>
          </p:nvPr>
        </p:nvSpPr>
        <p:spPr>
          <a:xfrm>
            <a:off x="9448800" y="6563762"/>
            <a:ext cx="2743200" cy="28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200975" y="229323"/>
            <a:ext cx="1174959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200975" y="823865"/>
            <a:ext cx="11749599" cy="5353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>
          <a:xfrm>
            <a:off x="9448800" y="6563762"/>
            <a:ext cx="2743200" cy="28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"/>
          <p:cNvSpPr txBox="1">
            <a:spLocks noGrp="1"/>
          </p:cNvSpPr>
          <p:nvPr>
            <p:ph type="ctrTitle"/>
          </p:nvPr>
        </p:nvSpPr>
        <p:spPr>
          <a:xfrm>
            <a:off x="194266" y="2847059"/>
            <a:ext cx="4349742" cy="1456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000"/>
              <a:buFont typeface="Calibri"/>
              <a:buNone/>
            </a:pPr>
            <a:r>
              <a:rPr lang="ru-RU" dirty="0"/>
              <a:t>Дорожная карта стартапа НТИ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"/>
          <p:cNvSpPr txBox="1">
            <a:spLocks noGrp="1"/>
          </p:cNvSpPr>
          <p:nvPr>
            <p:ph type="title"/>
          </p:nvPr>
        </p:nvSpPr>
        <p:spPr>
          <a:xfrm>
            <a:off x="140345" y="72957"/>
            <a:ext cx="8914644" cy="66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Helvetica Neue"/>
              <a:buNone/>
            </a:pPr>
            <a:r>
              <a:rPr lang="ru-RU" sz="2400">
                <a:latin typeface="Helvetica Neue"/>
                <a:ea typeface="Helvetica Neue"/>
                <a:cs typeface="Helvetica Neue"/>
                <a:sym typeface="Helvetica Neue"/>
              </a:rPr>
              <a:t>Модель долгосрочной поддержки проектов</a:t>
            </a:r>
            <a:endParaRPr/>
          </a:p>
        </p:txBody>
      </p:sp>
      <p:sp>
        <p:nvSpPr>
          <p:cNvPr id="373" name="Google Shape;373;p2"/>
          <p:cNvSpPr txBox="1">
            <a:spLocks noGrp="1"/>
          </p:cNvSpPr>
          <p:nvPr>
            <p:ph type="sldNum" idx="12"/>
          </p:nvPr>
        </p:nvSpPr>
        <p:spPr>
          <a:xfrm>
            <a:off x="9428443" y="642043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374" name="Google Shape;374;p2"/>
          <p:cNvSpPr txBox="1"/>
          <p:nvPr/>
        </p:nvSpPr>
        <p:spPr>
          <a:xfrm>
            <a:off x="475022" y="803105"/>
            <a:ext cx="4472503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Что в себя включает поддержка</a:t>
            </a:r>
            <a:endParaRPr/>
          </a:p>
        </p:txBody>
      </p:sp>
      <p:sp>
        <p:nvSpPr>
          <p:cNvPr id="375" name="Google Shape;375;p2"/>
          <p:cNvSpPr txBox="1"/>
          <p:nvPr/>
        </p:nvSpPr>
        <p:spPr>
          <a:xfrm>
            <a:off x="6672775" y="4023178"/>
            <a:ext cx="210190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Условия участия</a:t>
            </a:r>
            <a:endParaRPr/>
          </a:p>
        </p:txBody>
      </p:sp>
      <p:sp>
        <p:nvSpPr>
          <p:cNvPr id="376" name="Google Shape;376;p2"/>
          <p:cNvSpPr txBox="1"/>
          <p:nvPr/>
        </p:nvSpPr>
        <p:spPr>
          <a:xfrm>
            <a:off x="475022" y="4025481"/>
            <a:ext cx="289355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Почему мы? </a:t>
            </a:r>
            <a:endParaRPr/>
          </a:p>
        </p:txBody>
      </p:sp>
      <p:sp>
        <p:nvSpPr>
          <p:cNvPr id="377" name="Google Shape;377;p2"/>
          <p:cNvSpPr txBox="1"/>
          <p:nvPr/>
        </p:nvSpPr>
        <p:spPr>
          <a:xfrm>
            <a:off x="732567" y="1306405"/>
            <a:ext cx="324413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200"/>
              <a:buFont typeface="Helvetica Neue"/>
              <a:buNone/>
            </a:pPr>
            <a:r>
              <a:rPr lang="ru-RU" sz="1200" b="0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Ежегодное участие в Архипелаге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000"/>
              <a:buFont typeface="Helvetica Neue"/>
              <a:buChar char="-"/>
            </a:pPr>
            <a:r>
              <a:rPr lang="ru-RU" sz="10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Очные встречи с заказчиками 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000"/>
              <a:buFont typeface="Helvetica Neue"/>
              <a:buChar char="-"/>
            </a:pPr>
            <a:r>
              <a:rPr lang="ru-RU" sz="1000" b="0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Очная отраслевая экспертиза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000"/>
              <a:buFont typeface="Helvetica Neue"/>
              <a:buChar char="-"/>
            </a:pPr>
            <a:r>
              <a:rPr lang="ru-RU" sz="1000" b="0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Акселерация проектов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4848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 2024 –  только участников модели долгосрочной поддержки </a:t>
            </a:r>
            <a:endParaRPr sz="1000" b="0" i="0" u="none" strike="noStrike">
              <a:solidFill>
                <a:srgbClr val="4848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8" name="Google Shape;378;p2"/>
          <p:cNvSpPr txBox="1"/>
          <p:nvPr/>
        </p:nvSpPr>
        <p:spPr>
          <a:xfrm>
            <a:off x="503912" y="1201756"/>
            <a:ext cx="35618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759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/>
          </a:p>
        </p:txBody>
      </p:sp>
      <p:sp>
        <p:nvSpPr>
          <p:cNvPr id="379" name="Google Shape;379;p2"/>
          <p:cNvSpPr txBox="1"/>
          <p:nvPr/>
        </p:nvSpPr>
        <p:spPr>
          <a:xfrm>
            <a:off x="4336956" y="1203369"/>
            <a:ext cx="35618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759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 sz="2400">
              <a:solidFill>
                <a:srgbClr val="F7593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0" name="Google Shape;380;p2"/>
          <p:cNvSpPr txBox="1"/>
          <p:nvPr/>
        </p:nvSpPr>
        <p:spPr>
          <a:xfrm>
            <a:off x="4603817" y="1305025"/>
            <a:ext cx="290649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Трекинг проектов в течение всего цикла сотрудничества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000"/>
              <a:buFont typeface="Helvetica Neue"/>
              <a:buChar char="-"/>
            </a:pPr>
            <a:r>
              <a:rPr lang="ru-RU" sz="10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Персональный трекер на все время сотрудничества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000"/>
              <a:buFont typeface="Helvetica Neue"/>
              <a:buChar char="-"/>
            </a:pPr>
            <a:r>
              <a:rPr lang="ru-RU" sz="10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Индивидуальная траектория развития</a:t>
            </a:r>
            <a:endParaRPr/>
          </a:p>
        </p:txBody>
      </p:sp>
      <p:sp>
        <p:nvSpPr>
          <p:cNvPr id="381" name="Google Shape;381;p2"/>
          <p:cNvSpPr txBox="1"/>
          <p:nvPr/>
        </p:nvSpPr>
        <p:spPr>
          <a:xfrm>
            <a:off x="8089049" y="1201756"/>
            <a:ext cx="35618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759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</a:t>
            </a:r>
            <a:endParaRPr/>
          </a:p>
        </p:txBody>
      </p:sp>
      <p:sp>
        <p:nvSpPr>
          <p:cNvPr id="382" name="Google Shape;382;p2"/>
          <p:cNvSpPr txBox="1"/>
          <p:nvPr/>
        </p:nvSpPr>
        <p:spPr>
          <a:xfrm>
            <a:off x="8315666" y="1303472"/>
            <a:ext cx="3343148" cy="10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Инвестиционный маршрут на год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000"/>
              <a:buFont typeface="Helvetica Neue"/>
              <a:buChar char="-"/>
            </a:pPr>
            <a:r>
              <a:rPr lang="ru-RU" sz="10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Сформируем список программ финансирования, которые наилучшим образом подойдут вашему проекту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000"/>
              <a:buFont typeface="Helvetica Neue"/>
              <a:buChar char="-"/>
            </a:pPr>
            <a:r>
              <a:rPr lang="ru-RU" sz="10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Расскажем, что требуется сделать, что учесть, чтобы повысить вероятность их получения</a:t>
            </a:r>
            <a:endParaRPr/>
          </a:p>
        </p:txBody>
      </p:sp>
      <p:sp>
        <p:nvSpPr>
          <p:cNvPr id="383" name="Google Shape;383;p2"/>
          <p:cNvSpPr txBox="1"/>
          <p:nvPr/>
        </p:nvSpPr>
        <p:spPr>
          <a:xfrm>
            <a:off x="463503" y="2675829"/>
            <a:ext cx="35618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759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</a:t>
            </a:r>
            <a:endParaRPr/>
          </a:p>
        </p:txBody>
      </p:sp>
      <p:sp>
        <p:nvSpPr>
          <p:cNvPr id="384" name="Google Shape;384;p2"/>
          <p:cNvSpPr txBox="1"/>
          <p:nvPr/>
        </p:nvSpPr>
        <p:spPr>
          <a:xfrm>
            <a:off x="732567" y="2741136"/>
            <a:ext cx="3244134" cy="892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Приоритетный доступ к сервисам НТИ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000"/>
              <a:buFont typeface="Helvetica Neue"/>
              <a:buChar char="-"/>
            </a:pPr>
            <a:r>
              <a:rPr lang="ru-RU" sz="10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Приоритетное участие в проектах НТИ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000"/>
              <a:buFont typeface="Helvetica Neue"/>
              <a:buChar char="-"/>
            </a:pPr>
            <a:r>
              <a:rPr lang="ru-RU" sz="10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Консалтинговая поддержка и экспертиза по широкому спектру вопросов</a:t>
            </a:r>
            <a:endParaRPr sz="1000">
              <a:solidFill>
                <a:srgbClr val="4848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000"/>
              <a:buFont typeface="Helvetica Neue"/>
              <a:buChar char="-"/>
            </a:pPr>
            <a:r>
              <a:rPr lang="ru-RU" sz="1000" b="0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 </a:t>
            </a:r>
            <a:r>
              <a:rPr lang="ru-RU" sz="10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 B2B поддержка </a:t>
            </a:r>
            <a:endParaRPr sz="1000" b="0" i="0" u="none" strike="noStrike">
              <a:solidFill>
                <a:srgbClr val="4848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5" name="Google Shape;385;p2"/>
          <p:cNvSpPr txBox="1"/>
          <p:nvPr/>
        </p:nvSpPr>
        <p:spPr>
          <a:xfrm>
            <a:off x="4330708" y="2651728"/>
            <a:ext cx="35618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759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</a:t>
            </a:r>
            <a:endParaRPr/>
          </a:p>
        </p:txBody>
      </p:sp>
      <p:sp>
        <p:nvSpPr>
          <p:cNvPr id="386" name="Google Shape;386;p2"/>
          <p:cNvSpPr txBox="1"/>
          <p:nvPr/>
        </p:nvSpPr>
        <p:spPr>
          <a:xfrm>
            <a:off x="4603817" y="2741136"/>
            <a:ext cx="3329805" cy="10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Сообщество с ежемесячными встречами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000"/>
              <a:buFont typeface="Helvetica Neue"/>
              <a:buChar char="-"/>
            </a:pPr>
            <a:r>
              <a:rPr lang="ru-RU" sz="10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Соберем сообщество участников модели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000"/>
              <a:buFont typeface="Helvetica Neue"/>
              <a:buChar char="-"/>
            </a:pPr>
            <a:r>
              <a:rPr lang="ru-RU" sz="10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Сможете делиться своими результатами, обмениваться опытом, поддержкой, находить партнерства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000"/>
              <a:buFont typeface="Helvetica Neue"/>
              <a:buChar char="-"/>
            </a:pPr>
            <a:r>
              <a:rPr lang="ru-RU" sz="10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Приглашенные эксперты на очные встречи</a:t>
            </a:r>
            <a:endParaRPr/>
          </a:p>
        </p:txBody>
      </p:sp>
      <p:sp>
        <p:nvSpPr>
          <p:cNvPr id="387" name="Google Shape;387;p2"/>
          <p:cNvSpPr txBox="1"/>
          <p:nvPr/>
        </p:nvSpPr>
        <p:spPr>
          <a:xfrm>
            <a:off x="8089049" y="2651696"/>
            <a:ext cx="35618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759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</a:t>
            </a:r>
            <a:endParaRPr/>
          </a:p>
        </p:txBody>
      </p:sp>
      <p:sp>
        <p:nvSpPr>
          <p:cNvPr id="388" name="Google Shape;388;p2"/>
          <p:cNvSpPr txBox="1"/>
          <p:nvPr/>
        </p:nvSpPr>
        <p:spPr>
          <a:xfrm>
            <a:off x="8354749" y="2741136"/>
            <a:ext cx="3264982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Информационная поддержка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 PR поддержка в СМИ и социальных сетях НТИ</a:t>
            </a:r>
            <a:endParaRPr sz="1000" b="0" i="0" u="none" strike="noStrike">
              <a:solidFill>
                <a:srgbClr val="4848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9" name="Google Shape;389;p2"/>
          <p:cNvSpPr txBox="1"/>
          <p:nvPr/>
        </p:nvSpPr>
        <p:spPr>
          <a:xfrm>
            <a:off x="464800" y="4541472"/>
            <a:ext cx="2893556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200"/>
              <a:buFont typeface="Helvetica Neue"/>
              <a:buNone/>
            </a:pPr>
            <a:r>
              <a:rPr lang="ru-RU" sz="12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Выживаемость наших проектов выше на основе опыта Компаний-лидеров (Роббо, ИнЭреджи, Агримакс Аэро и др.)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solidFill>
                <a:srgbClr val="4848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Возможность получить дополнительные баллы при подаче заявок на гранты ФСИ и резидентства Сколково</a:t>
            </a:r>
            <a:endParaRPr/>
          </a:p>
        </p:txBody>
      </p:sp>
      <p:sp>
        <p:nvSpPr>
          <p:cNvPr id="390" name="Google Shape;390;p2"/>
          <p:cNvSpPr txBox="1"/>
          <p:nvPr/>
        </p:nvSpPr>
        <p:spPr>
          <a:xfrm>
            <a:off x="3279759" y="4541472"/>
            <a:ext cx="2893556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Возможность получить финансирование от Фонда НТИ при достижении результатов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solidFill>
                <a:srgbClr val="4848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200"/>
              <a:buFont typeface="Helvetica Neue"/>
              <a:buNone/>
            </a:pPr>
            <a:r>
              <a:rPr lang="ru-RU" sz="12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Самые успешные проекты получают статус Компании-лидера НТИ (продвижение на высшем уровне в РФ)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solidFill>
                <a:srgbClr val="4848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1" name="Google Shape;391;p2"/>
          <p:cNvSpPr/>
          <p:nvPr/>
        </p:nvSpPr>
        <p:spPr>
          <a:xfrm>
            <a:off x="6559292" y="4387418"/>
            <a:ext cx="5525606" cy="122586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Соглашение о намерениях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000"/>
              <a:buFont typeface="Helvetica Neue"/>
              <a:buChar char="-"/>
            </a:pPr>
            <a:r>
              <a:rPr lang="ru-RU" sz="1000" i="1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Не несет юридических обязательств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000"/>
              <a:buFont typeface="Helvetica Neue"/>
              <a:buChar char="-"/>
            </a:pPr>
            <a:r>
              <a:rPr lang="ru-RU" sz="1000" i="1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Дает нам понимание, что стартап заинтересован в переговорах и совместной работе </a:t>
            </a:r>
            <a:endParaRPr sz="1200" i="1">
              <a:solidFill>
                <a:srgbClr val="4848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2" name="Google Shape;392;p2"/>
          <p:cNvSpPr txBox="1"/>
          <p:nvPr/>
        </p:nvSpPr>
        <p:spPr>
          <a:xfrm>
            <a:off x="6353847" y="4386219"/>
            <a:ext cx="35618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759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/>
          </a:p>
        </p:txBody>
      </p:sp>
      <p:sp>
        <p:nvSpPr>
          <p:cNvPr id="393" name="Google Shape;393;p2"/>
          <p:cNvSpPr txBox="1"/>
          <p:nvPr/>
        </p:nvSpPr>
        <p:spPr>
          <a:xfrm>
            <a:off x="6381198" y="5343958"/>
            <a:ext cx="35618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F759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 sz="2400">
              <a:solidFill>
                <a:srgbClr val="F7593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94" name="Google Shape;394;p2"/>
          <p:cNvCxnSpPr/>
          <p:nvPr/>
        </p:nvCxnSpPr>
        <p:spPr>
          <a:xfrm>
            <a:off x="6200334" y="4023178"/>
            <a:ext cx="0" cy="2422349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395" name="Google Shape;395;p2"/>
          <p:cNvCxnSpPr/>
          <p:nvPr/>
        </p:nvCxnSpPr>
        <p:spPr>
          <a:xfrm>
            <a:off x="537305" y="3894537"/>
            <a:ext cx="11151603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396" name="Google Shape;396;p2"/>
          <p:cNvSpPr txBox="1"/>
          <p:nvPr/>
        </p:nvSpPr>
        <p:spPr>
          <a:xfrm>
            <a:off x="6672775" y="5419963"/>
            <a:ext cx="5315164" cy="892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Заключение соглашения до конца 2023 года с передачей доли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000"/>
              <a:buFont typeface="Helvetica Neue"/>
              <a:buChar char="-"/>
            </a:pPr>
            <a:r>
              <a:rPr lang="ru-RU" sz="1000" i="1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Стартап должен зарегистрировать ЮЛ для возможности подписания соглашения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000"/>
              <a:buFont typeface="Helvetica Neue"/>
              <a:buChar char="-"/>
            </a:pPr>
            <a:r>
              <a:rPr lang="ru-RU" sz="1000" i="1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Стартап обязуется по передать долю в пользу НТИ в начале сотрудничества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000"/>
              <a:buFont typeface="Helvetica Neue"/>
              <a:buChar char="-"/>
            </a:pPr>
            <a:r>
              <a:rPr lang="ru-RU" sz="1000" i="1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НТИ – оказывает поддержку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1"/>
          <p:cNvSpPr/>
          <p:nvPr/>
        </p:nvSpPr>
        <p:spPr>
          <a:xfrm>
            <a:off x="0" y="6045190"/>
            <a:ext cx="12192000" cy="812810"/>
          </a:xfrm>
          <a:prstGeom prst="rect">
            <a:avLst/>
          </a:prstGeom>
          <a:gradFill>
            <a:gsLst>
              <a:gs pos="0">
                <a:schemeClr val="lt1"/>
              </a:gs>
              <a:gs pos="74000">
                <a:srgbClr val="F0F5FA"/>
              </a:gs>
              <a:gs pos="100000">
                <a:srgbClr val="F0F5F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2185F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2" name="Google Shape;402;p11"/>
          <p:cNvSpPr txBox="1">
            <a:spLocks noGrp="1"/>
          </p:cNvSpPr>
          <p:nvPr>
            <p:ph type="title"/>
          </p:nvPr>
        </p:nvSpPr>
        <p:spPr>
          <a:xfrm>
            <a:off x="203956" y="81662"/>
            <a:ext cx="8914644" cy="66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85FB"/>
              </a:buClr>
              <a:buSzPts val="1800"/>
              <a:buFont typeface="Calibri"/>
              <a:buNone/>
            </a:pPr>
            <a:r>
              <a:rPr lang="ru-RU">
                <a:latin typeface="Helvetica Neue"/>
                <a:ea typeface="Helvetica Neue"/>
                <a:cs typeface="Helvetica Neue"/>
                <a:sym typeface="Helvetica Neue"/>
              </a:rPr>
              <a:t>Постакселерационное онлайн-сопровождение на RADAR и построение инвестмаршрутов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3" name="Google Shape;403;p11"/>
          <p:cNvSpPr txBox="1">
            <a:spLocks noGrp="1"/>
          </p:cNvSpPr>
          <p:nvPr>
            <p:ph type="sldNum" idx="12"/>
          </p:nvPr>
        </p:nvSpPr>
        <p:spPr>
          <a:xfrm>
            <a:off x="9142196" y="641248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pic>
        <p:nvPicPr>
          <p:cNvPr id="404" name="Google Shape;40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4307" y="1213311"/>
            <a:ext cx="3258987" cy="400119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11"/>
          <p:cNvSpPr/>
          <p:nvPr/>
        </p:nvSpPr>
        <p:spPr>
          <a:xfrm>
            <a:off x="396372" y="1859429"/>
            <a:ext cx="641909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Единая витрина поиска партнеров, инвестиций и мер поддержки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6" name="Google Shape;406;p11"/>
          <p:cNvSpPr/>
          <p:nvPr/>
        </p:nvSpPr>
        <p:spPr>
          <a:xfrm>
            <a:off x="4114050" y="3209325"/>
            <a:ext cx="2855400" cy="24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FB"/>
              </a:buClr>
              <a:buSzPts val="2400"/>
              <a:buFont typeface="Noto Sans Symbols"/>
              <a:buChar char="✔"/>
            </a:pPr>
            <a:r>
              <a:rPr lang="ru-RU" sz="1200">
                <a:solidFill>
                  <a:srgbClr val="0C0C0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прямой запрос контактов</a:t>
            </a:r>
            <a:endParaRPr sz="1200" b="1">
              <a:solidFill>
                <a:srgbClr val="2185F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FB"/>
              </a:buClr>
              <a:buSzPts val="2400"/>
              <a:buFont typeface="Noto Sans Symbols"/>
              <a:buChar char="✔"/>
            </a:pPr>
            <a:r>
              <a:rPr lang="ru-RU" sz="1200" b="1">
                <a:solidFill>
                  <a:srgbClr val="2185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4 000+ </a:t>
            </a:r>
            <a:r>
              <a:rPr lang="ru-RU" sz="1200">
                <a:solidFill>
                  <a:srgbClr val="0C0C0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экспертов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FB"/>
              </a:buClr>
              <a:buSzPts val="2400"/>
              <a:buFont typeface="Noto Sans Symbols"/>
              <a:buChar char="✔"/>
            </a:pPr>
            <a:r>
              <a:rPr lang="ru-RU" sz="1200">
                <a:solidFill>
                  <a:srgbClr val="0C0C0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аналитика по рынку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FB"/>
              </a:buClr>
              <a:buSzPts val="2400"/>
              <a:buFont typeface="Noto Sans Symbols"/>
              <a:buChar char="✔"/>
            </a:pPr>
            <a:r>
              <a:rPr lang="ru-RU" sz="1200" b="1">
                <a:solidFill>
                  <a:srgbClr val="2185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6000+ </a:t>
            </a:r>
            <a:r>
              <a:rPr lang="ru-RU" sz="1200">
                <a:solidFill>
                  <a:srgbClr val="0C0C0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компаний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FB"/>
              </a:buClr>
              <a:buSzPts val="2400"/>
              <a:buFont typeface="Noto Sans Symbols"/>
              <a:buChar char="✔"/>
            </a:pPr>
            <a:r>
              <a:rPr lang="ru-RU" sz="1200">
                <a:solidFill>
                  <a:srgbClr val="0C0C0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персональные подборки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FB"/>
              </a:buClr>
              <a:buSzPts val="2400"/>
              <a:buFont typeface="Noto Sans Symbols"/>
              <a:buChar char="✔"/>
            </a:pPr>
            <a:r>
              <a:rPr lang="ru-RU" sz="1200" b="1">
                <a:solidFill>
                  <a:srgbClr val="2185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350+ </a:t>
            </a:r>
            <a:r>
              <a:rPr lang="ru-RU" sz="1200">
                <a:solidFill>
                  <a:srgbClr val="0C0C0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мер поддержки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FB"/>
              </a:buClr>
              <a:buSzPts val="2400"/>
              <a:buFont typeface="Noto Sans Symbols"/>
              <a:buChar char="✔"/>
            </a:pPr>
            <a:r>
              <a:rPr lang="ru-RU" sz="1200">
                <a:solidFill>
                  <a:srgbClr val="0C0C0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инвестмаршруты</a:t>
            </a:r>
            <a:endParaRPr sz="1200">
              <a:solidFill>
                <a:srgbClr val="0C0C0C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FB"/>
              </a:buClr>
              <a:buSzPts val="2400"/>
              <a:buFont typeface="Noto Sans Symbols"/>
              <a:buChar char="✔"/>
            </a:pPr>
            <a:r>
              <a:rPr lang="ru-RU" sz="1200" b="1">
                <a:solidFill>
                  <a:srgbClr val="2185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100+ </a:t>
            </a:r>
            <a:r>
              <a:rPr lang="ru-RU" sz="1200">
                <a:solidFill>
                  <a:srgbClr val="0C0C0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инвесторов и корпораций</a:t>
            </a:r>
            <a:endParaRPr/>
          </a:p>
        </p:txBody>
      </p:sp>
      <p:grpSp>
        <p:nvGrpSpPr>
          <p:cNvPr id="407" name="Google Shape;407;p11"/>
          <p:cNvGrpSpPr/>
          <p:nvPr/>
        </p:nvGrpSpPr>
        <p:grpSpPr>
          <a:xfrm>
            <a:off x="10847483" y="5749598"/>
            <a:ext cx="1244306" cy="1028012"/>
            <a:chOff x="10679618" y="5189036"/>
            <a:chExt cx="1244306" cy="1028012"/>
          </a:xfrm>
        </p:grpSpPr>
        <p:pic>
          <p:nvPicPr>
            <p:cNvPr id="408" name="Google Shape;408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901814" y="5189036"/>
              <a:ext cx="799915" cy="7999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9" name="Google Shape;409;p11"/>
            <p:cNvSpPr/>
            <p:nvPr/>
          </p:nvSpPr>
          <p:spPr>
            <a:xfrm>
              <a:off x="10679618" y="5970827"/>
              <a:ext cx="1244306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 b="1">
                  <a:solidFill>
                    <a:srgbClr val="2185FB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radar.leader-id.ru</a:t>
              </a:r>
              <a:endParaRPr sz="1000" b="1">
                <a:solidFill>
                  <a:srgbClr val="2185FB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410" name="Google Shape;410;p11"/>
          <p:cNvSpPr/>
          <p:nvPr/>
        </p:nvSpPr>
        <p:spPr>
          <a:xfrm>
            <a:off x="7284282" y="1859429"/>
            <a:ext cx="4443430" cy="418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rgbClr val="2185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Что включает: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−"/>
            </a:pPr>
            <a:r>
              <a:rPr lang="ru-RU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пошаговый план в рамках 1 года с разбивкой </a:t>
            </a:r>
            <a:br>
              <a:rPr lang="ru-RU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-RU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 кварталам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−"/>
            </a:pPr>
            <a:r>
              <a:rPr lang="ru-RU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учет особенностей проекта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−"/>
            </a:pPr>
            <a:r>
              <a:rPr lang="ru-RU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от 4 до 8 мер поддержки с указанием сумм, в т.ч. софинансирования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−"/>
            </a:pPr>
            <a:r>
              <a:rPr lang="ru-RU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оценка сложности получения и вероятных сроков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−"/>
            </a:pPr>
            <a:r>
              <a:rPr lang="ru-RU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рекомендации для повышения вероятности </a:t>
            </a:r>
            <a:br>
              <a:rPr lang="ru-RU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-RU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получения поддержки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196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rgbClr val="2185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Срок подготовки: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−"/>
            </a:pPr>
            <a:r>
              <a:rPr lang="ru-RU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от 3 рабочих дней после заполнения заявки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2185F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rgbClr val="2185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Условия: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AutoNum type="arabicPeriod"/>
            </a:pPr>
            <a:r>
              <a:rPr lang="ru-RU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Заключить соглашение о намерениях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AutoNum type="arabicPeriod"/>
            </a:pPr>
            <a:r>
              <a:rPr lang="ru-RU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Зарегистрироваться на RADAR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AutoNum type="arabicPeriod"/>
            </a:pPr>
            <a:r>
              <a:rPr lang="ru-RU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Заполнить информацию о ЮЛ и проекте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AutoNum type="arabicPeriod"/>
            </a:pPr>
            <a:r>
              <a:rPr lang="ru-RU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Заполнить заявку на получение инвестмаршрута в личном кабинете организации на RADAR</a:t>
            </a:r>
            <a:endParaRPr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rgbClr val="2185F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2185F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1" name="Google Shape;411;p11"/>
          <p:cNvSpPr/>
          <p:nvPr/>
        </p:nvSpPr>
        <p:spPr>
          <a:xfrm>
            <a:off x="7060384" y="1244093"/>
            <a:ext cx="486457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ИНДИВИДУАЛЬНЫЙ ИНВЕСТМАРШРУТ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412" name="Google Shape;412;p11"/>
          <p:cNvGrpSpPr/>
          <p:nvPr/>
        </p:nvGrpSpPr>
        <p:grpSpPr>
          <a:xfrm>
            <a:off x="182690" y="2366708"/>
            <a:ext cx="6737514" cy="786660"/>
            <a:chOff x="4147558" y="4321344"/>
            <a:chExt cx="6737514" cy="786660"/>
          </a:xfrm>
        </p:grpSpPr>
        <p:grpSp>
          <p:nvGrpSpPr>
            <p:cNvPr id="413" name="Google Shape;413;p11"/>
            <p:cNvGrpSpPr/>
            <p:nvPr/>
          </p:nvGrpSpPr>
          <p:grpSpPr>
            <a:xfrm>
              <a:off x="4147558" y="4321344"/>
              <a:ext cx="1224000" cy="786660"/>
              <a:chOff x="4147558" y="4321344"/>
              <a:chExt cx="1224000" cy="786660"/>
            </a:xfrm>
          </p:grpSpPr>
          <p:pic>
            <p:nvPicPr>
              <p:cNvPr id="414" name="Google Shape;414;p11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551603" y="4321344"/>
                <a:ext cx="415910" cy="41273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5" name="Google Shape;415;p11"/>
              <p:cNvSpPr/>
              <p:nvPr/>
            </p:nvSpPr>
            <p:spPr>
              <a:xfrm>
                <a:off x="4147558" y="4861783"/>
                <a:ext cx="1224000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000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Компании</a:t>
                </a:r>
                <a:endParaRPr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  <p:grpSp>
          <p:nvGrpSpPr>
            <p:cNvPr id="416" name="Google Shape;416;p11"/>
            <p:cNvGrpSpPr/>
            <p:nvPr/>
          </p:nvGrpSpPr>
          <p:grpSpPr>
            <a:xfrm>
              <a:off x="8742153" y="4322932"/>
              <a:ext cx="1224000" cy="783485"/>
              <a:chOff x="11235519" y="4324519"/>
              <a:chExt cx="1224000" cy="783485"/>
            </a:xfrm>
          </p:grpSpPr>
          <p:pic>
            <p:nvPicPr>
              <p:cNvPr id="417" name="Google Shape;417;p11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1642739" y="4324519"/>
                <a:ext cx="409560" cy="40638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8" name="Google Shape;418;p11"/>
              <p:cNvSpPr/>
              <p:nvPr/>
            </p:nvSpPr>
            <p:spPr>
              <a:xfrm>
                <a:off x="11235519" y="4861783"/>
                <a:ext cx="1224000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000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Инвесторы</a:t>
                </a:r>
                <a:endParaRPr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  <p:grpSp>
          <p:nvGrpSpPr>
            <p:cNvPr id="419" name="Google Shape;419;p11"/>
            <p:cNvGrpSpPr/>
            <p:nvPr/>
          </p:nvGrpSpPr>
          <p:grpSpPr>
            <a:xfrm>
              <a:off x="5066477" y="4322932"/>
              <a:ext cx="1224000" cy="783485"/>
              <a:chOff x="5257269" y="4324519"/>
              <a:chExt cx="1224000" cy="783485"/>
            </a:xfrm>
          </p:grpSpPr>
          <p:pic>
            <p:nvPicPr>
              <p:cNvPr id="420" name="Google Shape;420;p11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5664489" y="4324519"/>
                <a:ext cx="409560" cy="40638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21" name="Google Shape;421;p11"/>
              <p:cNvSpPr/>
              <p:nvPr/>
            </p:nvSpPr>
            <p:spPr>
              <a:xfrm>
                <a:off x="5257269" y="4861783"/>
                <a:ext cx="1224000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000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Меры поддержки</a:t>
                </a:r>
                <a:endParaRPr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  <p:grpSp>
          <p:nvGrpSpPr>
            <p:cNvPr id="422" name="Google Shape;422;p11"/>
            <p:cNvGrpSpPr/>
            <p:nvPr/>
          </p:nvGrpSpPr>
          <p:grpSpPr>
            <a:xfrm>
              <a:off x="5985396" y="4322932"/>
              <a:ext cx="1224000" cy="783485"/>
              <a:chOff x="6767235" y="4324519"/>
              <a:chExt cx="1224000" cy="783485"/>
            </a:xfrm>
          </p:grpSpPr>
          <p:pic>
            <p:nvPicPr>
              <p:cNvPr id="423" name="Google Shape;423;p11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7176043" y="4324519"/>
                <a:ext cx="406385" cy="40638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24" name="Google Shape;424;p11"/>
              <p:cNvSpPr/>
              <p:nvPr/>
            </p:nvSpPr>
            <p:spPr>
              <a:xfrm>
                <a:off x="6767235" y="4861783"/>
                <a:ext cx="1224000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000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Эксперты</a:t>
                </a:r>
                <a:endParaRPr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  <p:grpSp>
          <p:nvGrpSpPr>
            <p:cNvPr id="425" name="Google Shape;425;p11"/>
            <p:cNvGrpSpPr/>
            <p:nvPr/>
          </p:nvGrpSpPr>
          <p:grpSpPr>
            <a:xfrm>
              <a:off x="6904315" y="4330869"/>
              <a:ext cx="1224000" cy="767611"/>
              <a:chOff x="7823496" y="4340393"/>
              <a:chExt cx="1224000" cy="767611"/>
            </a:xfrm>
          </p:grpSpPr>
          <p:pic>
            <p:nvPicPr>
              <p:cNvPr id="426" name="Google Shape;426;p11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8230716" y="4340393"/>
                <a:ext cx="409560" cy="37463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27" name="Google Shape;427;p11"/>
              <p:cNvSpPr/>
              <p:nvPr/>
            </p:nvSpPr>
            <p:spPr>
              <a:xfrm>
                <a:off x="7823496" y="4861783"/>
                <a:ext cx="1224000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000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Мероприятия</a:t>
                </a:r>
                <a:endParaRPr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  <p:grpSp>
          <p:nvGrpSpPr>
            <p:cNvPr id="428" name="Google Shape;428;p11"/>
            <p:cNvGrpSpPr/>
            <p:nvPr/>
          </p:nvGrpSpPr>
          <p:grpSpPr>
            <a:xfrm>
              <a:off x="7823234" y="4322932"/>
              <a:ext cx="1224000" cy="783485"/>
              <a:chOff x="8916453" y="4324519"/>
              <a:chExt cx="1224000" cy="783485"/>
            </a:xfrm>
          </p:grpSpPr>
          <p:pic>
            <p:nvPicPr>
              <p:cNvPr id="429" name="Google Shape;429;p11"/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9323673" y="4324519"/>
                <a:ext cx="409560" cy="40638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30" name="Google Shape;430;p11"/>
              <p:cNvSpPr/>
              <p:nvPr/>
            </p:nvSpPr>
            <p:spPr>
              <a:xfrm>
                <a:off x="8916453" y="4861783"/>
                <a:ext cx="1224000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000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Новости</a:t>
                </a:r>
                <a:endParaRPr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  <p:grpSp>
          <p:nvGrpSpPr>
            <p:cNvPr id="431" name="Google Shape;431;p11"/>
            <p:cNvGrpSpPr/>
            <p:nvPr/>
          </p:nvGrpSpPr>
          <p:grpSpPr>
            <a:xfrm>
              <a:off x="9661072" y="4322932"/>
              <a:ext cx="1224000" cy="783485"/>
              <a:chOff x="12019448" y="4324519"/>
              <a:chExt cx="1224000" cy="783485"/>
            </a:xfrm>
          </p:grpSpPr>
          <p:pic>
            <p:nvPicPr>
              <p:cNvPr id="432" name="Google Shape;432;p11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12426668" y="4324519"/>
                <a:ext cx="409560" cy="40638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33" name="Google Shape;433;p11"/>
              <p:cNvSpPr/>
              <p:nvPr/>
            </p:nvSpPr>
            <p:spPr>
              <a:xfrm>
                <a:off x="12019448" y="4861783"/>
                <a:ext cx="1224000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000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Сделки</a:t>
                </a:r>
                <a:endParaRPr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</p:grpSp>
      <p:cxnSp>
        <p:nvCxnSpPr>
          <p:cNvPr id="434" name="Google Shape;434;p11"/>
          <p:cNvCxnSpPr/>
          <p:nvPr/>
        </p:nvCxnSpPr>
        <p:spPr>
          <a:xfrm>
            <a:off x="6920204" y="1859429"/>
            <a:ext cx="0" cy="3890169"/>
          </a:xfrm>
          <a:prstGeom prst="straightConnector1">
            <a:avLst/>
          </a:prstGeom>
          <a:noFill/>
          <a:ln w="12700" cap="flat" cmpd="sng">
            <a:solidFill>
              <a:srgbClr val="2185F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35" name="Google Shape;435;p1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42900" y="3312099"/>
            <a:ext cx="3720547" cy="2663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"/>
          <p:cNvSpPr txBox="1">
            <a:spLocks noGrp="1"/>
          </p:cNvSpPr>
          <p:nvPr>
            <p:ph type="title"/>
          </p:nvPr>
        </p:nvSpPr>
        <p:spPr>
          <a:xfrm>
            <a:off x="203956" y="81662"/>
            <a:ext cx="8914644" cy="66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Calibri"/>
              <a:buNone/>
            </a:pPr>
            <a:r>
              <a:rPr lang="ru-RU">
                <a:latin typeface="Helvetica Neue"/>
                <a:ea typeface="Helvetica Neue"/>
                <a:cs typeface="Helvetica Neue"/>
                <a:sym typeface="Helvetica Neue"/>
              </a:rPr>
              <a:t>Матрица мер поддержки – часть 1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41" name="Google Shape;441;p3"/>
          <p:cNvGraphicFramePr/>
          <p:nvPr/>
        </p:nvGraphicFramePr>
        <p:xfrm>
          <a:off x="294831" y="8236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{18A07343-4405-4947-9A9F-35C1299C86EC}</a:tableStyleId>
              </a:tblPr>
              <a:tblGrid>
                <a:gridCol w="118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6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4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5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6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80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370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ru-RU" sz="16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</a:b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Критерии стартапов</a:t>
                      </a:r>
                      <a:endParaRPr sz="16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Меры поддержки</a:t>
                      </a:r>
                      <a:endParaRPr sz="14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А. Ежегодное участие в Архипелаге</a:t>
                      </a:r>
                      <a:endParaRPr sz="16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B. Трекинг проектов</a:t>
                      </a:r>
                      <a:endParaRPr sz="16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C. Инвестиционный маршрут</a:t>
                      </a:r>
                      <a:endParaRPr sz="16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D. Консалтинговая поддержка </a:t>
                      </a:r>
                      <a:b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</a:br>
                      <a:r>
                        <a:rPr lang="ru-RU" sz="8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(эксперты НТИ - ЦК, ИК,...)</a:t>
                      </a:r>
                      <a:endParaRPr sz="16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E. GR и B2B поддержка</a:t>
                      </a:r>
                      <a:endParaRPr sz="16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F. Сообщество с ежемесячными встречами</a:t>
                      </a:r>
                      <a:endParaRPr sz="16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G. Информационная поддержка (PR)</a:t>
                      </a:r>
                      <a:endParaRPr sz="16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1. Стадия развития технологии</a:t>
                      </a:r>
                      <a:endParaRPr sz="10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Внедрение инноваций с экспертами и обучение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Оценка прогресса разработки технологии, определение этапов и результатов, контроль за выполнением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Подбор наиболее подходящих инвестиционных и финансовых инструментов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Профессиональная оценка потенциала технологии, разработка стратегии ее внедрения и дальнейшего развития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Создание позитивного имиджа перед регуляторами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Поддержка, обмен опытом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Увеличение осведомленности и интереса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0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1.1. Идея</a:t>
                      </a:r>
                      <a:endParaRPr sz="1000" b="1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Подключение к экспертам и ресурсам для формирования и разработки идеи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Отслеживание процесса разработки идеи, анализ потенциала, выявление слабых сторон и помощь улучшении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Оценка потенциала идеи, разработка бизнес-плана, предоставление советов по привлечению средств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Помощь в выявлении сильных и слабых сторон идеи, определение потенциальных рисков и путей их устранения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Возможность привлечь внимание к общественным и политическим пользам идеи, налаживание связей с заинтересованными сторонами (ФСИ и т.п.)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Возможность получить обратную связь и найти партнеров.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Привлечение внимания к новой идеи и ее потенциалу, формирование интереса у потенциальных заинтересованных лиц (технопарки,, инкубаторы, НПЦ и т.п.)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7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1.2. Proof of Concept</a:t>
                      </a:r>
                      <a:endParaRPr sz="1000" b="1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Экспертное мнение и помощь в определении жизнеспособности концепции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Оценка реализации концепции, отслеживание этапов разработки, коррекция планов и решений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Помощь в подготовке материалов для инвесторов, формирование привлекательного предложения для привлечения инвестиций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разработке и реализации концепции доказательства потенциала, выявление оптимальных путей развития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Демонстрация потенциала решения для регуляторов, укрепление доверия со стороны партнеров и клиентов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Обмен опытом о преодолении технических вызовов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Демонстрация успешного концепта и его значимости, привлечение внимания со стороны инвесторов и партнеров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7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1.3. MVP</a:t>
                      </a:r>
                      <a:endParaRPr sz="1000" b="1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построении MVP и первых клиентских связей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Контроль за развитием MVP, отслеживание достижений, анализ результатов и планы для дальнейшего роста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Разработка проработанного бизнес-плана, подготовка презентаций, советы по выбору подходящих инвесторов и программ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Помощь в анализе результатов MVP, определении стратегии дальнейшего развития, поддержка в создании плана роста.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формировании лобби и общественного мнения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Обсуждение стратегий масштабирования, получение обратной связи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Рассказ о достижениях и преимуществах MVP, привлечение медийного внимания к публичным успехам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7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1.4. Предсерийное производство</a:t>
                      </a:r>
                      <a:endParaRPr sz="1000" b="1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Улучшение производственных процессов и ресурсов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Отслеживание производства и масштабирования, контроль качества и производственных процессов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формировании инвестиционной стратегии, привлечении средств для масштабирования производства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Консультации по организации производства, оптимизации процессов, выбору поставщиков и внедрению инноваций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Работа с регуляторами для соблюдения норм и стандартов, установление контактов с поставщиками и партнерами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Обмен опытом о промышленной реализации, нахождение партнеров и клиентов, решение операционных вопросов.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Продвижение технологии перед выпуском на рынок, создание впечатления о готовящемся продукте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39800" marR="39800" marT="39800" marB="39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"/>
          <p:cNvSpPr txBox="1">
            <a:spLocks noGrp="1"/>
          </p:cNvSpPr>
          <p:nvPr>
            <p:ph type="title"/>
          </p:nvPr>
        </p:nvSpPr>
        <p:spPr>
          <a:xfrm>
            <a:off x="203956" y="81662"/>
            <a:ext cx="8914644" cy="66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Calibri"/>
              <a:buNone/>
            </a:pPr>
            <a:r>
              <a:rPr lang="ru-RU">
                <a:latin typeface="Helvetica Neue"/>
                <a:ea typeface="Helvetica Neue"/>
                <a:cs typeface="Helvetica Neue"/>
                <a:sym typeface="Helvetica Neue"/>
              </a:rPr>
              <a:t>Матрица мер поддержки – часть 2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47" name="Google Shape;447;p4"/>
          <p:cNvGraphicFramePr/>
          <p:nvPr/>
        </p:nvGraphicFramePr>
        <p:xfrm>
          <a:off x="299357" y="81302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{18A07343-4405-4947-9A9F-35C1299C86EC}</a:tableStyleId>
              </a:tblPr>
              <a:tblGrid>
                <a:gridCol w="118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5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3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47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5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69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5380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ru-RU" sz="9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</a:b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Критерии стартапов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Меры поддержки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А. Ежегодное участие в Архипелаге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B. Трекинг проектов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C. Инвестиционный маршрут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D. Консалтинговая поддержка </a:t>
                      </a:r>
                      <a:b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</a:b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(эксперты НТИ - ЦК, ИК,...)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E. GR и B2B поддержка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F. Сообщество с ежемесячными встречами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G. Информационная поддержка (PR)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9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2. Стадия развития бизнеса</a:t>
                      </a:r>
                      <a:endParaRPr sz="1000" b="1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Деловая программа, встречи с потенциальными партнерами рынка и со стороны регуляторов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Мониторинг роста и развития бизнеса, адаптация стратегии, контроль за выполнением задач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Оптимизация финансовой стратегии, привлечение инвестиций для роста и масштабирования, работа с инвесторами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Экспертные советы по стратегии развития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Усиление бизнес-отношений, решение правовых и коммерческих вопросов, поддержка в масштабировании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Доступ к опыту масштабирования, бизнес-стратегиям, поддержка в преодолении трудностей роста.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Усиление позиции на рынке, привлечение клиентов и партнеров, создание имиджа успешной компании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2.1. Идея</a:t>
                      </a:r>
                      <a:endParaRPr sz="1000" b="1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Получение обратной связи и советов от экспертов и коллег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Трекинг развития идеи, анализ потенциала, выявление изменений и подготовка к дальнейшему развитию.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Оценка перспективности и потенциала, подбор подходящих источников финансирования, помощь в привлечении средств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Разработка бизнес-модели и стратегии роста, помощь в формировании команды и партнерских отношений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выстраивании коммуникации с партнерами и инвесторами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Обсуждение коммерциализации и монетизации идеи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создании уникального образа идеи, формирование интереса и внимания к новаторству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2.2. Тестирование бизнес-модели</a:t>
                      </a:r>
                      <a:endParaRPr sz="1000" b="1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Анализ и оптимизация бизнес-модели с помощью экспертов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Контроль за результатами тестирования, анализ эффективности бизнес-модели, коррекция стратегии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Подготовка материалов для инвесторов, определение привлекательных предложений, подбор партнеров и инвесторов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анализе результатов тестирования, доработка бизнес-модели, разработка плана внедрения на рынок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Установление правовых отношений, обеспечение партнерской поддержки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Обмен опытом в адаптации бизнес-модели, нахождение партнеров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Рассказ о позитивных результатах тестирования, привлечение клиентов и партнеров, подтверждение значимости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7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2.3. Первые продажи</a:t>
                      </a:r>
                      <a:endParaRPr sz="1000" b="1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поиске клиентов и определении стратегии продаж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Отслеживание роста продаж, анализ данных о клиентах, планирование мероприятий для улучшения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привлечении средств для масштабирования, работа с инвесторами на ранних этапах развития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Консультации по разработке продажных стратегий, привлечению клиентов, улучшению обслуживания и взаимодействия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Работа с клиентами и партнерами по вопросам легализации и коммерческих отношений, поддержка в сделках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увеличении объема продаж и укреплении позиции на рынке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Привлечение внимания к успешным продажам, усиление имиджа надежного и востребованного продукта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2.4. Масштабирование</a:t>
                      </a:r>
                      <a:endParaRPr sz="1000" b="1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Ресурсы для разработки стратегии масштабирования и планирования роста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Мониторинг масштабирования, контроль за ростом, анализ факторов успеха и возможных проблем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Разработка инвестиционной стратегии роста, поиск инвесторов для расширения бизнеса, работа с фондами и ангелами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Помощь в планировании и управлении ростом, оптимизации бизнес-процессов, внедрении инноваций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заключении сделок и партнерств на больших масштабах, содействие в решении конфликтов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Советы от опытных предпринимателей, поддержка в управлении ростом, нахождение новых партнеров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Рассказ о быстром росте и достижениях, привлечение новых клиентов и инвесторов через медийное внимание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50500" marR="50500" marT="50500" marB="50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"/>
          <p:cNvSpPr txBox="1">
            <a:spLocks noGrp="1"/>
          </p:cNvSpPr>
          <p:nvPr>
            <p:ph type="title"/>
          </p:nvPr>
        </p:nvSpPr>
        <p:spPr>
          <a:xfrm>
            <a:off x="203956" y="81662"/>
            <a:ext cx="8914644" cy="66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Calibri"/>
              <a:buNone/>
            </a:pPr>
            <a:r>
              <a:rPr lang="ru-RU">
                <a:latin typeface="Helvetica Neue"/>
                <a:ea typeface="Helvetica Neue"/>
                <a:cs typeface="Helvetica Neue"/>
                <a:sym typeface="Helvetica Neue"/>
              </a:rPr>
              <a:t>Матрица мер поддержки – часть 3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53" name="Google Shape;453;p5"/>
          <p:cNvGraphicFramePr/>
          <p:nvPr/>
        </p:nvGraphicFramePr>
        <p:xfrm>
          <a:off x="299357" y="81302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{18A07343-4405-4947-9A9F-35C1299C86EC}</a:tableStyleId>
              </a:tblPr>
              <a:tblGrid>
                <a:gridCol w="118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5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3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47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5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69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677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ru-RU" sz="9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</a:b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Критерии стартапов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Меры поддержки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9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А. Ежегодное участие в Архипелаге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B. Трекинг проектов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C. Инвестиционный маршрут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D. Консалтинговая поддержка </a:t>
                      </a:r>
                      <a:b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</a:b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(эксперты НТИ - ЦК, ИК,...)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E. GR и B2B поддержка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F. Сообщество с ежемесячными встречами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G. Информационная поддержка (PR)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3. Финансовое положение</a:t>
                      </a:r>
                      <a:endParaRPr sz="1000" b="1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Лоббирование, обучение, нетворкинг, поиск инвесторов и институтов поддержки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Контроль за финансами, анализ затрат и доходов, определение потенциала для дальнейшего развития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Помощь в выборе оптимальных инвестиционных инструментов, привлечение финансирования для укрепления позиции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Управление финансами, привлечение инвестиций, оптимизация расходов и доходов, обеспечение устойчивости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Обеспечение прозрачности финансовых операций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Обмен опытом по привлечению финансирования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Демонстрации финансовой устойчивости, укрепление доверия к компании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3.1. Нет инвестиций</a:t>
                      </a:r>
                      <a:endParaRPr sz="1000" b="1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и обучение для привлечения первых инвестиций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Помощь при приоритезации мер привлечения инвестиций и трекинг задач в этом контексте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Подбор источников финансирования, разработка стратегии привлечения инвесторов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разработке финансовой стратегии, привлечении первых инвесторов, определении источников финансирования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поиске первых инвесторов и партнеров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Обмен опытом по поиску первых инвесторов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Привлечение внимания к потенциалу и планам компании, увеличение интереса со стороны инвесторов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6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3.2. Гранты на MVP</a:t>
                      </a:r>
                      <a:endParaRPr sz="1000" b="1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Помощь в подготовке и представлении заявок на гранты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Отслеживание использования грантов, анализ эффективности, подготовка отчетов и обоснований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Оптимизация использования грантовых средств, поиск дополнительных источников финансирования для роста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Оптимизация использования грантовых средств, разработка плана использования, подготовка отчетности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Привлечение дополнительных партнеров и клиентов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Обмен опытом в получении грантов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Подтверждение поддержки со стороны грантовых организаций, увеличение доверия со стороны клиентов и инвесторов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3.3. Seed</a:t>
                      </a:r>
                      <a:endParaRPr sz="1000" b="1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поиске и привлечении ранних инвесторов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Контроль за использованием инвестиций, анализ финансовых показателей, планирование бюджета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выборе инвесторов, разработка инвестиционного предложения, работа с ангелами и ранними инвесторами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Привлечение инвестиций, разработка финансовой стратегии роста, обеспечение устойчивости в начальный период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Работа с партнерами на ранних этапах, поддержка в сделках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Советы по подготовке к раунду финансирования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Усиление имиджа успешной компании среди инвесторов, повышение вероятности привлечения серьезных инвестиций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"/>
          <p:cNvSpPr txBox="1">
            <a:spLocks noGrp="1"/>
          </p:cNvSpPr>
          <p:nvPr>
            <p:ph type="title"/>
          </p:nvPr>
        </p:nvSpPr>
        <p:spPr>
          <a:xfrm>
            <a:off x="203956" y="81662"/>
            <a:ext cx="8914644" cy="66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Calibri"/>
              <a:buNone/>
            </a:pPr>
            <a:r>
              <a:rPr lang="ru-RU">
                <a:latin typeface="Helvetica Neue"/>
                <a:ea typeface="Helvetica Neue"/>
                <a:cs typeface="Helvetica Neue"/>
                <a:sym typeface="Helvetica Neue"/>
              </a:rPr>
              <a:t>Матрица мер поддержки – часть 4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59" name="Google Shape;459;p6"/>
          <p:cNvGraphicFramePr/>
          <p:nvPr/>
        </p:nvGraphicFramePr>
        <p:xfrm>
          <a:off x="299357" y="81302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{18A07343-4405-4947-9A9F-35C1299C86EC}</a:tableStyleId>
              </a:tblPr>
              <a:tblGrid>
                <a:gridCol w="118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5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3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47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5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69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47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ru-RU" sz="10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</a:b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Критерии стартапов</a:t>
                      </a:r>
                      <a:endParaRPr sz="10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Меры поддержки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А. Ежегодное участие в Архипелаге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B. Трекинг проектов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C. Инвестиционный маршрут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D. Консалтинговая поддержка </a:t>
                      </a:r>
                      <a:b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</a:b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(эксперты НТИ - ЦК, ИК,...)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E. GR и B2B поддержка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F. Сообщество с ежемесячными встречами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G. Информационная поддержка (PR)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37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4. Целевая аудитория / бизнес-модель</a:t>
                      </a:r>
                      <a:endParaRPr sz="1000" b="1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Установление и укрепление связей с клиентами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Понимание потребностей и предпочтений клиентов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Привлечение финансирования для развития бизнеса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Разработка маркетинговой стратегии, позиционирование бренда, поддержка в поиске клиентов и партнеров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Обеспечение успешных B2B отношений, участие в тендерах и партнерствах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Возможность находить клиентов, партнеров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Привлечение внимания к продукту или услуге среди целевой аудитории, формирование позитивного образа компании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3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4.1. B2C</a:t>
                      </a:r>
                      <a:endParaRPr sz="1000" b="1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Возможность получения обратной связи и лояльности клиентов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Отслеживание реакции B2C клиентов и адаптация под их потребности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поиске инвесторов и партнеров для B2C продуктов, разработка инвестиционной стратегии роста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разработке стратегии взаимодействия с потребителями, укрепление лояльности, разработка маркетинга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работе с партнерами и регуляторами, укрепление взаимодействия с клиентами и защита интересов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Доступ к опыту взаимодействия с конечными клиентами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Формирование уникального образа и привлечение клиентов через медийные каналы, повышение узнаваемости бренда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3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4.2. B2B</a:t>
                      </a:r>
                      <a:endParaRPr sz="1000" b="1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установлении деловых отношений с партнерами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Отслеживание эффективности взаимодействия с B2B клиентами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привлечении инвестиций для B2B бизнеса, оптимизация инвестиционной стратегии, работа с партнерами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Консультации по созданию и укреплению B2B отношений, поддержка в поиске партнеров и решении коммерческих задач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Работа с ключевыми партнерами и клиентами, обеспечение согласования и урегулирования коммерческих отношений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Обмен опытом в установлении B2B партнерств, нахождение партнеров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Привлечение внимания к компетенциям и преимуществам компании для B2B клиентов, укрепление партнерских отношений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3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4.3. B2G</a:t>
                      </a:r>
                      <a:endParaRPr sz="1000" b="1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Подготовка к сотрудничеству с государственными органами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Отслеживание результатов сотрудничества с государственными заказчиками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участии в государственных программах, поиск государственных инвесторов, оптимизация финансов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участии в государственных программах, установление долгосрочных отношений с государственными клиентами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Участие в общественных программах и тендерах, укрепление отношений с государственными клиентами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работе с государственными клиентами, нахождение контактов и экспертов в области госзакупок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привлечении внимания государственных органов к продукту или услуге, повышение доверия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3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4.4. B2B2C</a:t>
                      </a:r>
                      <a:endParaRPr sz="1000" b="1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установлении сложных бизнес-партнерств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Отслеживание эффективности взаимодействия с B2B2C клиентами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Разработка инвестиционной стратегии для B2B2C бизнеса, привлечение инвесторов для комплексных отношений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Разработка стратегии для комплексных B2B2C отношений, поддержка в создании партнерских и клиентских отношений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Привлечение разносторонних клиентов,  поддержка в разрешении возможных конфликтов и вопросов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Обсуждение стратегий взаимодействия с разными сегментами клиентов для комплексных сделок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Привлечение внимания всех сегментов целевой аудитории через медийные каналы, укрепление имиджа компании</a:t>
                      </a:r>
                      <a:endParaRPr sz="8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7"/>
          <p:cNvSpPr txBox="1">
            <a:spLocks noGrp="1"/>
          </p:cNvSpPr>
          <p:nvPr>
            <p:ph type="title"/>
          </p:nvPr>
        </p:nvSpPr>
        <p:spPr>
          <a:xfrm>
            <a:off x="203956" y="81662"/>
            <a:ext cx="8914644" cy="66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Calibri"/>
              <a:buNone/>
            </a:pPr>
            <a:r>
              <a:rPr lang="ru-RU">
                <a:latin typeface="Helvetica Neue"/>
                <a:ea typeface="Helvetica Neue"/>
                <a:cs typeface="Helvetica Neue"/>
                <a:sym typeface="Helvetica Neue"/>
              </a:rPr>
              <a:t>Матрица мер поддержки – часть 5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65" name="Google Shape;465;p7"/>
          <p:cNvGraphicFramePr/>
          <p:nvPr/>
        </p:nvGraphicFramePr>
        <p:xfrm>
          <a:off x="299357" y="79260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{18A07343-4405-4947-9A9F-35C1299C86EC}</a:tableStyleId>
              </a:tblPr>
              <a:tblGrid>
                <a:gridCol w="118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5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3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47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5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69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677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br>
                        <a:rPr lang="ru-RU" sz="10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</a:b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Критерии стартапов</a:t>
                      </a:r>
                      <a:endParaRPr sz="10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Меры поддержки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9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А. Ежегодное участие в Архипелаге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B. Трекинг проектов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C. Инвестиционный маршрут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D. Консалтинговая поддержка </a:t>
                      </a:r>
                      <a:b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</a:b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(эксперты НТИ - ЦК, ИК,...)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E. GR и B2B поддержка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F. Сообщество с ежемесячными встречами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G. Информационная поддержка (PR)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9A88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5. Специфические вызовы</a:t>
                      </a:r>
                      <a:endParaRPr sz="10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преодолении сложностей и ограничений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Отслеживание изменений и адаптация к вызовам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Разработка инвестиционной стратегии для преодоления сложных вызовов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Консультации по решению сложных вызовов, создание планов действий и стратегий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решении сложных правовых и коммерческих вопросов, укрепление позиции компании на рынке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преодолении конкретных вызовов, совместное решение трудных задач и обмен опытом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Привлечение внимания к уникальным решениям и методам преодоления вызовов, демонстрация экспертности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5.1. Регуляторные ограничения</a:t>
                      </a:r>
                      <a:endParaRPr sz="10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Инсайдерская информация и советы по вопросам регулирования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соблюдении регуляций и адаптация к изменениям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обеспечении соблюдения норм и стандартов, внедрение практик для уменьшения рисков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соблюдении норм и стандартов, обеспечение легальности деятельности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Работа с регуляторами и органами власти, обеспечение соблюдения стандартов и норм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Советы по соблюдению регуляций, обмен опытом в работе с регуляторами 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Привлечение внимания к инновационным способам соблюдения регуляций, повышение доверия со стороны заказчиков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6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5.2. Технические/технологические барьеры</a:t>
                      </a:r>
                      <a:endParaRPr sz="10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Помощь в разработке технических решений и стратегий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Отслеживание технических требований и прогресса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Разработка инвестиционной стратегии для преодоления технических проблем, поиск инвесторов / экспертов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Консультации по преодолению технических и технологических барьеров, разработка планов по их устранению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Усиление GR и связей с техническими партнерами, обеспечение соответствия стандартам и нормам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Обмен опытом в преодолении технических сложностей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Продвижение технических решений и технологий, демонстрация экспертности и достижений в инновациях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5.3. Нехватка ресурсов</a:t>
                      </a:r>
                      <a:endParaRPr sz="10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Доступ к ресурсам и рекомендациям по их оптимизации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Оптимизация использования ресурсов и поиск новых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определении необходимых ресурсов, помощь в привлечении инвесторов для покрытия недостатка ресурсов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Поддержка в управлении ограниченными ресурсами, оптимизация использования, разработка планов для достижения целей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Усиление GR и связей с партнерами по ресурсам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Советы по оптимизации использования ресурсов, обмен опытом в управлении ограниченными ресурсами.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i="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Привлечение внимания к эффективному использованию ресурсов, укрепление репутации компании как ответственной</a:t>
                      </a:r>
                      <a:endParaRPr sz="9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3500" marR="63500" marT="63500" marB="635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27ab0bd0c1f_0_143"/>
          <p:cNvSpPr txBox="1">
            <a:spLocks noGrp="1"/>
          </p:cNvSpPr>
          <p:nvPr>
            <p:ph type="title"/>
          </p:nvPr>
        </p:nvSpPr>
        <p:spPr>
          <a:xfrm>
            <a:off x="1133962" y="160205"/>
            <a:ext cx="10515600" cy="5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825" tIns="39900" rIns="79825" bIns="399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</a:pPr>
            <a:r>
              <a:rPr lang="ru-RU" sz="2100">
                <a:latin typeface="Helvetica Neue"/>
                <a:ea typeface="Helvetica Neue"/>
                <a:cs typeface="Helvetica Neue"/>
                <a:sym typeface="Helvetica Neue"/>
              </a:rPr>
              <a:t>Дорожная карта развития стартапа (ДК)</a:t>
            </a:r>
            <a:endParaRPr sz="21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71" name="Google Shape;471;g27ab0bd0c1f_0_1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56581" y="244269"/>
            <a:ext cx="959707" cy="472691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g27ab0bd0c1f_0_143"/>
          <p:cNvSpPr txBox="1">
            <a:spLocks noGrp="1"/>
          </p:cNvSpPr>
          <p:nvPr>
            <p:ph type="sldNum" idx="12"/>
          </p:nvPr>
        </p:nvSpPr>
        <p:spPr>
          <a:xfrm>
            <a:off x="9142196" y="6412493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825" tIns="39900" rIns="79825" bIns="399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latin typeface="Helvetica Neue"/>
                <a:ea typeface="Helvetica Neue"/>
                <a:cs typeface="Helvetica Neue"/>
                <a:sym typeface="Helvetica Neue"/>
              </a:rPr>
              <a:t>9</a:t>
            </a:fld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3" name="Google Shape;473;g27ab0bd0c1f_0_143"/>
          <p:cNvSpPr txBox="1"/>
          <p:nvPr/>
        </p:nvSpPr>
        <p:spPr>
          <a:xfrm>
            <a:off x="6481950" y="1045238"/>
            <a:ext cx="5289300" cy="48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675" rIns="0" bIns="0" anchor="t" anchorCtr="0">
            <a:spAutoFit/>
          </a:bodyPr>
          <a:lstStyle/>
          <a:p>
            <a:pPr marL="12700" marR="330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600" b="1">
                <a:latin typeface="Helvetica Neue"/>
                <a:ea typeface="Helvetica Neue"/>
                <a:cs typeface="Helvetica Neue"/>
                <a:sym typeface="Helvetica Neue"/>
              </a:rPr>
              <a:t>На какие вопросы помогает ответить ДК?</a:t>
            </a:r>
            <a:endParaRPr sz="16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68300" marR="0" lvl="0" indent="-2921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Char char="•"/>
            </a:pPr>
            <a:r>
              <a:rPr lang="ru-RU" sz="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как</a:t>
            </a:r>
            <a:r>
              <a:rPr lang="ru-RU" sz="160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1600">
                <a:latin typeface="Helvetica Neue"/>
                <a:ea typeface="Helvetica Neue"/>
                <a:cs typeface="Helvetica Neue"/>
                <a:sym typeface="Helvetica Neue"/>
              </a:rPr>
              <a:t>вы видите</a:t>
            </a:r>
            <a:r>
              <a:rPr lang="ru-RU" sz="160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процесс реализации проекта (насколько он непротиворечив, есть ли у вас детально</a:t>
            </a:r>
            <a:r>
              <a:rPr lang="ru-RU" sz="1600">
                <a:latin typeface="Helvetica Neue"/>
                <a:ea typeface="Helvetica Neue"/>
                <a:cs typeface="Helvetica Neue"/>
                <a:sym typeface="Helvetica Neue"/>
              </a:rPr>
              <a:t>е </a:t>
            </a:r>
            <a:r>
              <a:rPr lang="ru-RU" sz="160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понимание </a:t>
            </a:r>
            <a:r>
              <a:rPr lang="ru-RU" sz="1600">
                <a:latin typeface="Helvetica Neue"/>
                <a:ea typeface="Helvetica Neue"/>
                <a:cs typeface="Helvetica Neue"/>
                <a:sym typeface="Helvetica Neue"/>
              </a:rPr>
              <a:t>“фронта” работ)</a:t>
            </a:r>
            <a:r>
              <a:rPr lang="ru-RU" sz="160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endParaRPr sz="160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68300" marR="0" lvl="0" indent="-2921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Char char="•"/>
            </a:pPr>
            <a:r>
              <a:rPr lang="ru-RU" sz="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кто </a:t>
            </a:r>
            <a:r>
              <a:rPr lang="ru-RU" sz="160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будет выполнять основные задачи (кто ответственный, достаточно ли у вас ресурса),</a:t>
            </a:r>
            <a:endParaRPr sz="160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68300" marR="0" lvl="0" indent="-2921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Char char="•"/>
            </a:pPr>
            <a:r>
              <a:rPr lang="ru-RU" sz="1600" b="1">
                <a:latin typeface="Helvetica Neue"/>
                <a:ea typeface="Helvetica Neue"/>
                <a:cs typeface="Helvetica Neue"/>
                <a:sym typeface="Helvetica Neue"/>
              </a:rPr>
              <a:t>зачем,</a:t>
            </a:r>
            <a:r>
              <a:rPr lang="ru-RU" sz="1600">
                <a:latin typeface="Helvetica Neue"/>
                <a:ea typeface="Helvetica Neue"/>
                <a:cs typeface="Helvetica Neue"/>
                <a:sym typeface="Helvetica Neue"/>
              </a:rPr>
              <a:t> к какому образу результата</a:t>
            </a:r>
            <a:r>
              <a:rPr lang="ru-RU" sz="160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1600">
                <a:latin typeface="Helvetica Neue"/>
                <a:ea typeface="Helvetica Neue"/>
                <a:cs typeface="Helvetica Neue"/>
                <a:sym typeface="Helvetica Neue"/>
              </a:rPr>
              <a:t>вы идете</a:t>
            </a:r>
            <a:r>
              <a:rPr lang="ru-RU" sz="160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160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600" b="1">
                <a:latin typeface="Helvetica Neue"/>
                <a:ea typeface="Helvetica Neue"/>
                <a:cs typeface="Helvetica Neue"/>
                <a:sym typeface="Helvetica Neue"/>
              </a:rPr>
              <a:t>Скачать дорожную карту: </a:t>
            </a:r>
            <a:endParaRPr sz="1600"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2700" marR="330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>
                <a:latin typeface="Helvetica Neue"/>
                <a:ea typeface="Helvetica Neue"/>
                <a:cs typeface="Helvetica Neue"/>
                <a:sym typeface="Helvetica Neue"/>
              </a:rPr>
              <a:t>Дорожную карта (Roadmap) - высокоэффективный инструмент для:</a:t>
            </a: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68300" marR="0" lvl="0" indent="-2794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SzPts val="1400"/>
              <a:buFont typeface="Helvetica Neue"/>
              <a:buChar char="•"/>
            </a:pPr>
            <a:r>
              <a:rPr lang="ru-RU" i="1">
                <a:latin typeface="Helvetica Neue"/>
                <a:ea typeface="Helvetica Neue"/>
                <a:cs typeface="Helvetica Neue"/>
                <a:sym typeface="Helvetica Neue"/>
              </a:rPr>
              <a:t>демонстрации плана работ инвесторам или заказчикам</a:t>
            </a: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68300" marR="0" lvl="0" indent="-2794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SzPts val="1400"/>
              <a:buFont typeface="Helvetica Neue"/>
              <a:buChar char="•"/>
            </a:pPr>
            <a:r>
              <a:rPr lang="ru-RU" i="1">
                <a:latin typeface="Helvetica Neue"/>
                <a:ea typeface="Helvetica Neue"/>
                <a:cs typeface="Helvetica Neue"/>
                <a:sym typeface="Helvetica Neue"/>
              </a:rPr>
              <a:t>управления задачами, приоритетами и командой</a:t>
            </a: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68300" marR="0" lvl="0" indent="-2794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SzPts val="1400"/>
              <a:buFont typeface="Helvetica Neue"/>
              <a:buChar char="•"/>
            </a:pPr>
            <a:r>
              <a:rPr lang="ru-RU" i="1">
                <a:latin typeface="Helvetica Neue"/>
                <a:ea typeface="Helvetica Neue"/>
                <a:cs typeface="Helvetica Neue"/>
                <a:sym typeface="Helvetica Neue"/>
              </a:rPr>
              <a:t>систематизации операционных процессов</a:t>
            </a: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74" name="Google Shape;474;g27ab0bd0c1f_0_1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5800" y="1184400"/>
            <a:ext cx="5456751" cy="463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g27ab0bd0c1f_0_1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33650" y="3027875"/>
            <a:ext cx="1678950" cy="167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27ab0bd0c1f_0_22"/>
          <p:cNvSpPr txBox="1"/>
          <p:nvPr/>
        </p:nvSpPr>
        <p:spPr>
          <a:xfrm>
            <a:off x="1133950" y="985350"/>
            <a:ext cx="7224000" cy="55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600" rIns="0" bIns="0" anchor="t" anchorCtr="0">
            <a:spAutoFit/>
          </a:bodyPr>
          <a:lstStyle/>
          <a:p>
            <a:pPr marL="53340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AutoNum type="arabicPeriod"/>
            </a:pPr>
            <a:r>
              <a:rPr lang="ru-RU" sz="190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Определить </a:t>
            </a:r>
            <a:r>
              <a:rPr lang="ru-RU" sz="1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стратегическую цель</a:t>
            </a:r>
            <a:r>
              <a:rPr lang="ru-RU" sz="190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чего именно предстоит достигнуть.</a:t>
            </a:r>
            <a:endParaRPr sz="190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40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Цель должна быть измерима и определена во времени (например, по SMART)</a:t>
            </a:r>
            <a:endParaRPr i="1">
              <a:solidFill>
                <a:srgbClr val="7F7F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40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Хорошо, если вы способны выстраивать процесс на срок </a:t>
            </a:r>
            <a:br>
              <a:rPr lang="ru-RU" i="1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-RU" i="1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от 6 до 36 месяцев (3 лет).</a:t>
            </a:r>
            <a:endParaRPr i="1">
              <a:solidFill>
                <a:srgbClr val="7F7F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33400" marR="139700" lvl="0" indent="-5143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"/>
              <a:buAutoNum type="arabicPeriod"/>
            </a:pPr>
            <a:r>
              <a:rPr lang="ru-RU" sz="1900">
                <a:latin typeface="Helvetica Neue"/>
                <a:ea typeface="Helvetica Neue"/>
                <a:cs typeface="Helvetica Neue"/>
                <a:sym typeface="Helvetica Neue"/>
              </a:rPr>
              <a:t>Определить основные контрольные точки и разбить процесс достижения стратегической цели на этапы работы над проектом </a:t>
            </a:r>
            <a:br>
              <a:rPr lang="ru-RU" sz="190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-RU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Например, контрольные точки: MVP, регулярные продажи или выход на окупаемость и этапы.</a:t>
            </a:r>
            <a:endParaRPr>
              <a:solidFill>
                <a:srgbClr val="7F7F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latin typeface="Helvetica Neue"/>
                <a:ea typeface="Helvetica Neue"/>
                <a:cs typeface="Helvetica Neue"/>
                <a:sym typeface="Helvetica Neue"/>
              </a:rPr>
              <a:t>3.     </a:t>
            </a:r>
            <a:r>
              <a:rPr lang="ru-RU" sz="190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Прописать сроки реализации каждого этапа</a:t>
            </a:r>
            <a:endParaRPr sz="190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-RU" sz="1900">
                <a:latin typeface="Helvetica Neue"/>
                <a:ea typeface="Helvetica Neue"/>
                <a:cs typeface="Helvetica Neue"/>
                <a:sym typeface="Helvetica Neue"/>
              </a:rPr>
              <a:t>4.     Определить зоны ответственности в команде 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-RU" sz="1900">
                <a:latin typeface="Helvetica Neue"/>
                <a:ea typeface="Helvetica Neue"/>
                <a:cs typeface="Helvetica Neue"/>
                <a:sym typeface="Helvetica Neue"/>
              </a:rPr>
              <a:t>5.     Проверить причинно-следственные связи 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Например, через определение критериев достижения контрольных точек</a:t>
            </a:r>
            <a:endParaRPr>
              <a:solidFill>
                <a:srgbClr val="7F7F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ru-RU" sz="1900">
                <a:latin typeface="Helvetica Neue"/>
                <a:ea typeface="Helvetica Neue"/>
                <a:cs typeface="Helvetica Neue"/>
                <a:sym typeface="Helvetica Neue"/>
              </a:rPr>
              <a:t>6.     Приступить к формированию перечня задач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81" name="Google Shape;481;g27ab0bd0c1f_0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56581" y="244269"/>
            <a:ext cx="959707" cy="472691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g27ab0bd0c1f_0_22"/>
          <p:cNvSpPr txBox="1">
            <a:spLocks noGrp="1"/>
          </p:cNvSpPr>
          <p:nvPr>
            <p:ph type="sldNum" idx="12"/>
          </p:nvPr>
        </p:nvSpPr>
        <p:spPr>
          <a:xfrm>
            <a:off x="9142196" y="6412493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825" tIns="39900" rIns="79825" bIns="399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  <p:sp>
        <p:nvSpPr>
          <p:cNvPr id="483" name="Google Shape;483;g27ab0bd0c1f_0_22"/>
          <p:cNvSpPr txBox="1">
            <a:spLocks noGrp="1"/>
          </p:cNvSpPr>
          <p:nvPr>
            <p:ph type="title"/>
          </p:nvPr>
        </p:nvSpPr>
        <p:spPr>
          <a:xfrm>
            <a:off x="1133962" y="160205"/>
            <a:ext cx="10515600" cy="5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825" tIns="39900" rIns="79825" bIns="399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</a:pPr>
            <a:r>
              <a:rPr lang="ru-RU" sz="2100">
                <a:latin typeface="Helvetica Neue"/>
                <a:ea typeface="Helvetica Neue"/>
                <a:cs typeface="Helvetica Neue"/>
                <a:sym typeface="Helvetica Neue"/>
              </a:rPr>
              <a:t>ДК: Базовые принципы работы с инструментом</a:t>
            </a:r>
            <a:endParaRPr sz="21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4" name="Google Shape;484;g27ab0bd0c1f_0_22"/>
          <p:cNvSpPr txBox="1"/>
          <p:nvPr/>
        </p:nvSpPr>
        <p:spPr>
          <a:xfrm>
            <a:off x="8567100" y="985350"/>
            <a:ext cx="3318300" cy="24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6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50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 создании дорожной карты проекта в первую очередь нужно ответить на три  вопроса:</a:t>
            </a:r>
            <a:endParaRPr sz="150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82600" marR="0" lvl="0" indent="-444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ru-RU" sz="1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Что</a:t>
            </a:r>
            <a:r>
              <a:rPr lang="ru-RU" sz="150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делать? </a:t>
            </a:r>
            <a:br>
              <a:rPr lang="ru-RU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-RU" i="1" u="none" strike="noStrike" cap="none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Ключевые вехи, метрики</a:t>
            </a:r>
            <a:endParaRPr i="1" u="none" strike="noStrike" cap="none">
              <a:solidFill>
                <a:srgbClr val="7F7F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82600" marR="0" lvl="0" indent="-450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ru-RU" sz="1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Кто</a:t>
            </a:r>
            <a:r>
              <a:rPr lang="ru-RU" sz="150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это будет делать? </a:t>
            </a:r>
            <a:r>
              <a:rPr lang="ru-RU" i="1" u="none" strike="noStrike" cap="none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Ответственность и ресурсы</a:t>
            </a:r>
            <a:endParaRPr i="1" u="none" strike="noStrike" cap="none">
              <a:solidFill>
                <a:srgbClr val="7F7F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82600" marR="0" lvl="0" indent="-450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ru-RU" sz="1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Когда</a:t>
            </a:r>
            <a:r>
              <a:rPr lang="ru-RU" sz="150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должен быть результат? </a:t>
            </a:r>
            <a:br>
              <a:rPr lang="ru-RU" sz="150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-RU" sz="1500" i="1" u="none" strike="noStrike" cap="none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Конкретные сроки</a:t>
            </a:r>
            <a:endParaRPr sz="1500" i="1" u="none" strike="noStrike" cap="none">
              <a:solidFill>
                <a:srgbClr val="7F7F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27ab0bd0c1f_0_12"/>
          <p:cNvSpPr txBox="1"/>
          <p:nvPr/>
        </p:nvSpPr>
        <p:spPr>
          <a:xfrm>
            <a:off x="1133955" y="1129325"/>
            <a:ext cx="4521600" cy="13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67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600" b="1">
                <a:latin typeface="Helvetica Neue"/>
                <a:ea typeface="Helvetica Neue"/>
                <a:cs typeface="Helvetica Neue"/>
                <a:sym typeface="Helvetica Neue"/>
              </a:rPr>
              <a:t>Шаг 1.</a:t>
            </a:r>
            <a:endParaRPr sz="1600"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600">
                <a:latin typeface="Helvetica Neue"/>
                <a:ea typeface="Helvetica Neue"/>
                <a:cs typeface="Helvetica Neue"/>
                <a:sym typeface="Helvetica Neue"/>
              </a:rPr>
              <a:t>Определить уровень готовности проекта по шкалам TRL, CRL, IRL, MRL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200" i="1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Описание уровней готовности находится на листе №6</a:t>
            </a:r>
            <a:endParaRPr sz="1200" i="1">
              <a:solidFill>
                <a:srgbClr val="7F7F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0" name="Google Shape;490;g27ab0bd0c1f_0_12"/>
          <p:cNvSpPr txBox="1">
            <a:spLocks noGrp="1"/>
          </p:cNvSpPr>
          <p:nvPr>
            <p:ph type="title"/>
          </p:nvPr>
        </p:nvSpPr>
        <p:spPr>
          <a:xfrm>
            <a:off x="1133962" y="160205"/>
            <a:ext cx="10515600" cy="5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825" tIns="39900" rIns="79825" bIns="399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</a:pPr>
            <a:r>
              <a:rPr lang="ru-RU" sz="2100">
                <a:latin typeface="Helvetica Neue"/>
                <a:ea typeface="Helvetica Neue"/>
                <a:cs typeface="Helvetica Neue"/>
                <a:sym typeface="Helvetica Neue"/>
              </a:rPr>
              <a:t>ДК: Порядок действий</a:t>
            </a:r>
            <a:endParaRPr sz="21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91" name="Google Shape;491;g27ab0bd0c1f_0_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56581" y="244269"/>
            <a:ext cx="959707" cy="472691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g27ab0bd0c1f_0_12"/>
          <p:cNvSpPr txBox="1">
            <a:spLocks noGrp="1"/>
          </p:cNvSpPr>
          <p:nvPr>
            <p:ph type="sldNum" idx="12"/>
          </p:nvPr>
        </p:nvSpPr>
        <p:spPr>
          <a:xfrm>
            <a:off x="9142196" y="6412493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825" tIns="39900" rIns="79825" bIns="399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>
                <a:latin typeface="Helvetica Neue"/>
                <a:ea typeface="Helvetica Neue"/>
                <a:cs typeface="Helvetica Neue"/>
                <a:sym typeface="Helvetica Neue"/>
              </a:rPr>
              <a:t>11</a:t>
            </a:fld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93" name="Google Shape;493;g27ab0bd0c1f_0_12"/>
          <p:cNvPicPr preferRelativeResize="0"/>
          <p:nvPr/>
        </p:nvPicPr>
        <p:blipFill rotWithShape="1">
          <a:blip r:embed="rId5">
            <a:alphaModFix/>
          </a:blip>
          <a:srcRect l="29904" r="7560"/>
          <a:stretch/>
        </p:blipFill>
        <p:spPr>
          <a:xfrm>
            <a:off x="1133950" y="2320100"/>
            <a:ext cx="5584126" cy="724950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g27ab0bd0c1f_0_12"/>
          <p:cNvSpPr txBox="1"/>
          <p:nvPr/>
        </p:nvSpPr>
        <p:spPr>
          <a:xfrm>
            <a:off x="1229380" y="3338550"/>
            <a:ext cx="4521600" cy="14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67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600" b="1">
                <a:latin typeface="Helvetica Neue"/>
                <a:ea typeface="Helvetica Neue"/>
                <a:cs typeface="Helvetica Neue"/>
                <a:sym typeface="Helvetica Neue"/>
              </a:rPr>
              <a:t>Шаг 2.</a:t>
            </a:r>
            <a:endParaRPr sz="1600"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600">
                <a:latin typeface="Helvetica Neue"/>
                <a:ea typeface="Helvetica Neue"/>
                <a:cs typeface="Helvetica Neue"/>
                <a:sym typeface="Helvetica Neue"/>
              </a:rPr>
              <a:t>Определить перечень задач и приоритизировать их.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Для приоритизации задач предлагается использовать метод оценки </a:t>
            </a:r>
            <a:r>
              <a:rPr lang="ru-RU" sz="1200" b="1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ICE</a:t>
            </a:r>
            <a:r>
              <a:rPr lang="ru-RU" sz="120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(влияние (</a:t>
            </a:r>
            <a:r>
              <a:rPr lang="ru-RU" sz="1200" b="1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Impact</a:t>
            </a:r>
            <a:r>
              <a:rPr lang="ru-RU" sz="120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), уверенность (</a:t>
            </a:r>
            <a:r>
              <a:rPr lang="ru-RU" sz="1200" b="1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Confidence</a:t>
            </a:r>
            <a:r>
              <a:rPr lang="ru-RU" sz="120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 и легкость выполнения (</a:t>
            </a:r>
            <a:r>
              <a:rPr lang="ru-RU" sz="1200" b="1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Easy</a:t>
            </a:r>
            <a:r>
              <a:rPr lang="ru-RU" sz="120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</a:t>
            </a:r>
            <a:endParaRPr sz="1200">
              <a:solidFill>
                <a:srgbClr val="7F7F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5" name="Google Shape;495;g27ab0bd0c1f_0_12"/>
          <p:cNvSpPr txBox="1"/>
          <p:nvPr/>
        </p:nvSpPr>
        <p:spPr>
          <a:xfrm>
            <a:off x="6957730" y="1236438"/>
            <a:ext cx="4521600" cy="21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67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600" b="1">
                <a:latin typeface="Helvetica Neue"/>
                <a:ea typeface="Helvetica Neue"/>
                <a:cs typeface="Helvetica Neue"/>
                <a:sym typeface="Helvetica Neue"/>
              </a:rPr>
              <a:t>Шаг 3.</a:t>
            </a:r>
            <a:endParaRPr sz="1600"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600">
                <a:latin typeface="Helvetica Neue"/>
                <a:ea typeface="Helvetica Neue"/>
                <a:cs typeface="Helvetica Neue"/>
                <a:sym typeface="Helvetica Neue"/>
              </a:rPr>
              <a:t>Работая над проектом, кластеризовать задачи на 4 типа: 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600" b="1">
                <a:latin typeface="Helvetica Neue"/>
                <a:ea typeface="Helvetica Neue"/>
                <a:cs typeface="Helvetica Neue"/>
                <a:sym typeface="Helvetica Neue"/>
              </a:rPr>
              <a:t>а)</a:t>
            </a:r>
            <a:r>
              <a:rPr lang="ru-RU" sz="160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1600" b="1">
                <a:latin typeface="Helvetica Neue"/>
                <a:ea typeface="Helvetica Neue"/>
                <a:cs typeface="Helvetica Neue"/>
                <a:sym typeface="Helvetica Neue"/>
              </a:rPr>
              <a:t>Продукт</a:t>
            </a:r>
            <a:endParaRPr sz="1600"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600" b="1">
                <a:latin typeface="Helvetica Neue"/>
                <a:ea typeface="Helvetica Neue"/>
                <a:cs typeface="Helvetica Neue"/>
                <a:sym typeface="Helvetica Neue"/>
              </a:rPr>
              <a:t>б) Продажи / Маркетинг / Клиенты</a:t>
            </a:r>
            <a:endParaRPr sz="1600"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600" b="1">
                <a:latin typeface="Helvetica Neue"/>
                <a:ea typeface="Helvetica Neue"/>
                <a:cs typeface="Helvetica Neue"/>
                <a:sym typeface="Helvetica Neue"/>
              </a:rPr>
              <a:t>в) Финансы</a:t>
            </a:r>
            <a:endParaRPr sz="1600"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600" b="1">
                <a:latin typeface="Helvetica Neue"/>
                <a:ea typeface="Helvetica Neue"/>
                <a:cs typeface="Helvetica Neue"/>
                <a:sym typeface="Helvetica Neue"/>
              </a:rPr>
              <a:t>г) Команда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6" name="Google Shape;496;g27ab0bd0c1f_0_12"/>
          <p:cNvSpPr txBox="1"/>
          <p:nvPr/>
        </p:nvSpPr>
        <p:spPr>
          <a:xfrm>
            <a:off x="7053155" y="3338538"/>
            <a:ext cx="4521600" cy="20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67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600" b="1">
                <a:latin typeface="Helvetica Neue"/>
                <a:ea typeface="Helvetica Neue"/>
                <a:cs typeface="Helvetica Neue"/>
                <a:sym typeface="Helvetica Neue"/>
              </a:rPr>
              <a:t>Шаг 4*.</a:t>
            </a:r>
            <a:endParaRPr sz="1600"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600">
                <a:latin typeface="Helvetica Neue"/>
                <a:ea typeface="Helvetica Neue"/>
                <a:cs typeface="Helvetica Neue"/>
                <a:sym typeface="Helvetica Neue"/>
              </a:rPr>
              <a:t>При необходимости проверить себя на логичность и последовательность, расписать к каким уровням готовности относится каждая из ваших задач. 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Также это может помочь вам определить, к какому сроку вы сможете выйти на новые уровни готовности (xRL).</a:t>
            </a:r>
            <a:endParaRPr sz="1200">
              <a:solidFill>
                <a:srgbClr val="7F7F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97" name="Google Shape;497;g27ab0bd0c1f_0_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9600" y="5206637"/>
            <a:ext cx="5845574" cy="1205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g27ab0bd0c1f_0_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53150" y="5189600"/>
            <a:ext cx="4521601" cy="1304688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g27ab0bd0c1f_0_12"/>
          <p:cNvSpPr txBox="1"/>
          <p:nvPr/>
        </p:nvSpPr>
        <p:spPr>
          <a:xfrm>
            <a:off x="1245825" y="2975150"/>
            <a:ext cx="55842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1450" rIns="0" bIns="0" anchor="t" anchorCtr="0">
            <a:spAutoFit/>
          </a:bodyPr>
          <a:lstStyle/>
          <a:p>
            <a:pPr marL="0" marR="8128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TRL</a:t>
            </a:r>
            <a:r>
              <a:rPr lang="ru-RU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(Technology readiness level)</a:t>
            </a:r>
            <a:r>
              <a:rPr lang="ru-RU" sz="1000">
                <a:solidFill>
                  <a:srgbClr val="7F7F7F"/>
                </a:solidFill>
              </a:rPr>
              <a:t>, </a:t>
            </a:r>
            <a:r>
              <a:rPr lang="ru-RU" sz="1000" b="1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MRL</a:t>
            </a:r>
            <a:r>
              <a:rPr lang="ru-RU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(Market readiness level)</a:t>
            </a:r>
            <a:r>
              <a:rPr lang="ru-RU" sz="1000">
                <a:solidFill>
                  <a:srgbClr val="7F7F7F"/>
                </a:solidFill>
              </a:rPr>
              <a:t>, </a:t>
            </a:r>
            <a:br>
              <a:rPr lang="ru-RU" sz="1000">
                <a:solidFill>
                  <a:srgbClr val="7F7F7F"/>
                </a:solidFill>
              </a:rPr>
            </a:br>
            <a:r>
              <a:rPr lang="ru-RU" sz="1000" b="1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CRL</a:t>
            </a:r>
            <a:r>
              <a:rPr lang="ru-RU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(Corporation readiness level)</a:t>
            </a:r>
            <a:r>
              <a:rPr lang="ru-RU" sz="1000">
                <a:solidFill>
                  <a:srgbClr val="7F7F7F"/>
                </a:solidFill>
              </a:rPr>
              <a:t>, </a:t>
            </a:r>
            <a:r>
              <a:rPr lang="ru-RU" sz="1000" b="1">
                <a:solidFill>
                  <a:srgbClr val="7F7F7F"/>
                </a:solidFill>
              </a:rPr>
              <a:t>I</a:t>
            </a:r>
            <a:r>
              <a:rPr lang="ru-RU" sz="1000" b="1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RL</a:t>
            </a:r>
            <a:r>
              <a:rPr lang="ru-RU" sz="10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(Investment readiness level)</a:t>
            </a:r>
            <a:endParaRPr sz="10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8"/>
          <p:cNvSpPr txBox="1">
            <a:spLocks noGrp="1"/>
          </p:cNvSpPr>
          <p:nvPr>
            <p:ph type="title"/>
          </p:nvPr>
        </p:nvSpPr>
        <p:spPr>
          <a:xfrm>
            <a:off x="203956" y="27233"/>
            <a:ext cx="8914644" cy="66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Calibri"/>
              <a:buNone/>
            </a:pPr>
            <a:r>
              <a:rPr lang="ru-RU">
                <a:latin typeface="Helvetica Neue"/>
                <a:ea typeface="Helvetica Neue"/>
                <a:cs typeface="Helvetica Neue"/>
                <a:sym typeface="Helvetica Neue"/>
              </a:rPr>
              <a:t>ДК: Алгоритм работы с матрицей мер поддержки 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5" name="Google Shape;505;p8"/>
          <p:cNvSpPr txBox="1">
            <a:spLocks noGrp="1"/>
          </p:cNvSpPr>
          <p:nvPr>
            <p:ph type="sldNum" idx="12"/>
          </p:nvPr>
        </p:nvSpPr>
        <p:spPr>
          <a:xfrm>
            <a:off x="9142196" y="641248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  <p:graphicFrame>
        <p:nvGraphicFramePr>
          <p:cNvPr id="506" name="Google Shape;506;p8"/>
          <p:cNvGraphicFramePr/>
          <p:nvPr/>
        </p:nvGraphicFramePr>
        <p:xfrm>
          <a:off x="388255" y="222189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{7400729C-1374-4F6D-977D-99949EC399F9}</a:tableStyleId>
              </a:tblPr>
              <a:tblGrid>
                <a:gridCol w="172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6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4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5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84848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 u="none" strike="noStrike" cap="none">
                          <a:solidFill>
                            <a:srgbClr val="484848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Статус проекта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 anchor="b"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solidFill>
                            <a:srgbClr val="484848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Меры поддержки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…</a:t>
                      </a:r>
                      <a:endParaRPr sz="12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N</a:t>
                      </a:r>
                      <a:endParaRPr sz="12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Критерий 1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Критерий 2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Критерий N</a:t>
                      </a:r>
                      <a:endParaRPr sz="12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07" name="Google Shape;507;p8"/>
          <p:cNvSpPr/>
          <p:nvPr/>
        </p:nvSpPr>
        <p:spPr>
          <a:xfrm>
            <a:off x="6858000" y="2221895"/>
            <a:ext cx="1045029" cy="455991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F4F4F4"/>
              </a:gs>
              <a:gs pos="50000">
                <a:srgbClr val="EBEBEB"/>
              </a:gs>
              <a:gs pos="100000">
                <a:srgbClr val="E9E9E9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TRL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8" name="Google Shape;508;p8"/>
          <p:cNvSpPr/>
          <p:nvPr/>
        </p:nvSpPr>
        <p:spPr>
          <a:xfrm>
            <a:off x="6858000" y="3349091"/>
            <a:ext cx="1045029" cy="455991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F4F4F4"/>
              </a:gs>
              <a:gs pos="50000">
                <a:srgbClr val="EBEBEB"/>
              </a:gs>
              <a:gs pos="100000">
                <a:srgbClr val="E9E9E9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MRL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9" name="Google Shape;509;p8"/>
          <p:cNvSpPr/>
          <p:nvPr/>
        </p:nvSpPr>
        <p:spPr>
          <a:xfrm>
            <a:off x="6858000" y="4476287"/>
            <a:ext cx="1045029" cy="455991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F4F4F4"/>
              </a:gs>
              <a:gs pos="50000">
                <a:srgbClr val="EBEBEB"/>
              </a:gs>
              <a:gs pos="100000">
                <a:srgbClr val="E9E9E9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CRL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0" name="Google Shape;510;p8"/>
          <p:cNvSpPr/>
          <p:nvPr/>
        </p:nvSpPr>
        <p:spPr>
          <a:xfrm>
            <a:off x="6857999" y="5603483"/>
            <a:ext cx="1045029" cy="455991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F4F4F4"/>
              </a:gs>
              <a:gs pos="50000">
                <a:srgbClr val="EBEBEB"/>
              </a:gs>
              <a:gs pos="100000">
                <a:srgbClr val="E9E9E9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IRL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511" name="Google Shape;511;p8"/>
          <p:cNvCxnSpPr/>
          <p:nvPr/>
        </p:nvCxnSpPr>
        <p:spPr>
          <a:xfrm>
            <a:off x="6857999" y="6277188"/>
            <a:ext cx="5027397" cy="0"/>
          </a:xfrm>
          <a:prstGeom prst="straightConnector1">
            <a:avLst/>
          </a:prstGeom>
          <a:noFill/>
          <a:ln w="28575" cap="flat" cmpd="sng">
            <a:solidFill>
              <a:srgbClr val="C3C3C3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12" name="Google Shape;512;p8"/>
          <p:cNvCxnSpPr/>
          <p:nvPr/>
        </p:nvCxnSpPr>
        <p:spPr>
          <a:xfrm>
            <a:off x="8534400" y="2122715"/>
            <a:ext cx="0" cy="4528457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513" name="Google Shape;513;p8"/>
          <p:cNvCxnSpPr/>
          <p:nvPr/>
        </p:nvCxnSpPr>
        <p:spPr>
          <a:xfrm>
            <a:off x="9371697" y="2122715"/>
            <a:ext cx="0" cy="4528457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514" name="Google Shape;514;p8"/>
          <p:cNvCxnSpPr/>
          <p:nvPr/>
        </p:nvCxnSpPr>
        <p:spPr>
          <a:xfrm>
            <a:off x="10155468" y="2122715"/>
            <a:ext cx="0" cy="4528457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515" name="Google Shape;515;p8"/>
          <p:cNvCxnSpPr/>
          <p:nvPr/>
        </p:nvCxnSpPr>
        <p:spPr>
          <a:xfrm>
            <a:off x="10982782" y="2122715"/>
            <a:ext cx="0" cy="4528457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516" name="Google Shape;516;p8"/>
          <p:cNvSpPr txBox="1"/>
          <p:nvPr/>
        </p:nvSpPr>
        <p:spPr>
          <a:xfrm>
            <a:off x="366485" y="1720335"/>
            <a:ext cx="570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Матрица мер поддержки 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7" name="Google Shape;517;p8"/>
          <p:cNvSpPr txBox="1"/>
          <p:nvPr/>
        </p:nvSpPr>
        <p:spPr>
          <a:xfrm>
            <a:off x="6857999" y="1731221"/>
            <a:ext cx="5170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Дорожная карта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8" name="Google Shape;518;p8"/>
          <p:cNvSpPr txBox="1"/>
          <p:nvPr/>
        </p:nvSpPr>
        <p:spPr>
          <a:xfrm>
            <a:off x="366485" y="961091"/>
            <a:ext cx="1151891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600"/>
              <a:buFont typeface="Helvetica Neue"/>
              <a:buNone/>
            </a:pPr>
            <a:r>
              <a:rPr lang="ru-RU" sz="1600" b="1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Шаг </a:t>
            </a:r>
            <a:r>
              <a:rPr lang="ru-RU" sz="1600" b="1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</a:t>
            </a:r>
            <a:r>
              <a:rPr lang="ru-RU" sz="1600" b="1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r>
              <a:rPr lang="ru-RU" sz="1600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Стартап определяет свой статус по одному или нескольким критериям </a:t>
            </a:r>
            <a:endParaRPr sz="1100" i="0" u="none" strike="noStrike">
              <a:solidFill>
                <a:srgbClr val="4848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19" name="Google Shape;519;p8" descr="Маркеры-галочк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4885" y="3429000"/>
            <a:ext cx="337458" cy="337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8" descr="Маркеры-галочк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4885" y="4763549"/>
            <a:ext cx="337458" cy="337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8" descr="Маркеры-галочк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4885" y="5389013"/>
            <a:ext cx="337458" cy="3374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9"/>
          <p:cNvSpPr txBox="1">
            <a:spLocks noGrp="1"/>
          </p:cNvSpPr>
          <p:nvPr>
            <p:ph type="sldNum" idx="12"/>
          </p:nvPr>
        </p:nvSpPr>
        <p:spPr>
          <a:xfrm>
            <a:off x="9142196" y="641248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  <p:graphicFrame>
        <p:nvGraphicFramePr>
          <p:cNvPr id="527" name="Google Shape;527;p9"/>
          <p:cNvGraphicFramePr/>
          <p:nvPr/>
        </p:nvGraphicFramePr>
        <p:xfrm>
          <a:off x="388255" y="222189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{7400729C-1374-4F6D-977D-99949EC399F9}</a:tableStyleId>
              </a:tblPr>
              <a:tblGrid>
                <a:gridCol w="172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6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4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5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84848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>
                          <a:solidFill>
                            <a:srgbClr val="484848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Статус проекта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 anchor="b"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484848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Меры поддержки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…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N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Критерий 1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Критерий 2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Критерий N</a:t>
                      </a:r>
                      <a:endParaRPr sz="12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28" name="Google Shape;528;p9"/>
          <p:cNvSpPr/>
          <p:nvPr/>
        </p:nvSpPr>
        <p:spPr>
          <a:xfrm>
            <a:off x="6858000" y="2221895"/>
            <a:ext cx="1045029" cy="455991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F4F4F4"/>
              </a:gs>
              <a:gs pos="50000">
                <a:srgbClr val="EBEBEB"/>
              </a:gs>
              <a:gs pos="100000">
                <a:srgbClr val="E9E9E9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TRL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9" name="Google Shape;529;p9"/>
          <p:cNvSpPr/>
          <p:nvPr/>
        </p:nvSpPr>
        <p:spPr>
          <a:xfrm>
            <a:off x="6858000" y="3349091"/>
            <a:ext cx="1045029" cy="455991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F4F4F4"/>
              </a:gs>
              <a:gs pos="50000">
                <a:srgbClr val="EBEBEB"/>
              </a:gs>
              <a:gs pos="100000">
                <a:srgbClr val="E9E9E9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MRL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0" name="Google Shape;530;p9"/>
          <p:cNvSpPr/>
          <p:nvPr/>
        </p:nvSpPr>
        <p:spPr>
          <a:xfrm>
            <a:off x="6858000" y="4476287"/>
            <a:ext cx="1045029" cy="455991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F4F4F4"/>
              </a:gs>
              <a:gs pos="50000">
                <a:srgbClr val="EBEBEB"/>
              </a:gs>
              <a:gs pos="100000">
                <a:srgbClr val="E9E9E9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CRL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1" name="Google Shape;531;p9"/>
          <p:cNvSpPr/>
          <p:nvPr/>
        </p:nvSpPr>
        <p:spPr>
          <a:xfrm>
            <a:off x="6857999" y="5603483"/>
            <a:ext cx="1045029" cy="455991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F4F4F4"/>
              </a:gs>
              <a:gs pos="50000">
                <a:srgbClr val="EBEBEB"/>
              </a:gs>
              <a:gs pos="100000">
                <a:srgbClr val="E9E9E9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IRL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532" name="Google Shape;532;p9"/>
          <p:cNvCxnSpPr/>
          <p:nvPr/>
        </p:nvCxnSpPr>
        <p:spPr>
          <a:xfrm>
            <a:off x="6857999" y="6277188"/>
            <a:ext cx="5027397" cy="0"/>
          </a:xfrm>
          <a:prstGeom prst="straightConnector1">
            <a:avLst/>
          </a:prstGeom>
          <a:noFill/>
          <a:ln w="28575" cap="flat" cmpd="sng">
            <a:solidFill>
              <a:srgbClr val="C3C3C3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33" name="Google Shape;533;p9"/>
          <p:cNvCxnSpPr/>
          <p:nvPr/>
        </p:nvCxnSpPr>
        <p:spPr>
          <a:xfrm>
            <a:off x="8534400" y="2122715"/>
            <a:ext cx="0" cy="4528457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534" name="Google Shape;534;p9"/>
          <p:cNvCxnSpPr/>
          <p:nvPr/>
        </p:nvCxnSpPr>
        <p:spPr>
          <a:xfrm>
            <a:off x="9371697" y="2122715"/>
            <a:ext cx="0" cy="4528457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535" name="Google Shape;535;p9"/>
          <p:cNvCxnSpPr/>
          <p:nvPr/>
        </p:nvCxnSpPr>
        <p:spPr>
          <a:xfrm>
            <a:off x="10155468" y="2122715"/>
            <a:ext cx="0" cy="4528457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536" name="Google Shape;536;p9"/>
          <p:cNvCxnSpPr/>
          <p:nvPr/>
        </p:nvCxnSpPr>
        <p:spPr>
          <a:xfrm>
            <a:off x="10982782" y="2122715"/>
            <a:ext cx="0" cy="4528457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537" name="Google Shape;537;p9"/>
          <p:cNvSpPr txBox="1"/>
          <p:nvPr/>
        </p:nvSpPr>
        <p:spPr>
          <a:xfrm>
            <a:off x="366485" y="1720335"/>
            <a:ext cx="570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Матрица мер поддержки 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8" name="Google Shape;538;p9"/>
          <p:cNvSpPr txBox="1"/>
          <p:nvPr/>
        </p:nvSpPr>
        <p:spPr>
          <a:xfrm>
            <a:off x="6857999" y="1731221"/>
            <a:ext cx="5170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Дорожная карта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9" name="Google Shape;539;p9"/>
          <p:cNvSpPr txBox="1"/>
          <p:nvPr/>
        </p:nvSpPr>
        <p:spPr>
          <a:xfrm>
            <a:off x="366485" y="961091"/>
            <a:ext cx="11518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600"/>
              <a:buFont typeface="Helvetica Neue"/>
              <a:buNone/>
            </a:pPr>
            <a:r>
              <a:rPr lang="ru-RU" sz="1600" b="1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Шаг </a:t>
            </a:r>
            <a:r>
              <a:rPr lang="ru-RU" sz="1600" b="1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</a:t>
            </a:r>
            <a:r>
              <a:rPr lang="ru-RU" sz="1600" b="1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ru-RU" sz="1600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Стартап определяет приоритетные меры поддержки в соответствии со своим текущим статусом (уровнем готовности)</a:t>
            </a:r>
            <a:endParaRPr sz="1100" i="0" u="none" strike="noStrike">
              <a:solidFill>
                <a:srgbClr val="4848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40" name="Google Shape;540;p9" descr="Маркеры-галочк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1628" y="3448884"/>
            <a:ext cx="337458" cy="337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9" descr="Маркеры-галочк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7798" y="3448884"/>
            <a:ext cx="337458" cy="337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9" descr="Маркеры-галочк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11486" y="4796207"/>
            <a:ext cx="337458" cy="337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9" descr="Маркеры-галочк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73285" y="5389013"/>
            <a:ext cx="337458" cy="337458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9"/>
          <p:cNvSpPr txBox="1">
            <a:spLocks noGrp="1"/>
          </p:cNvSpPr>
          <p:nvPr>
            <p:ph type="title"/>
          </p:nvPr>
        </p:nvSpPr>
        <p:spPr>
          <a:xfrm>
            <a:off x="203956" y="27233"/>
            <a:ext cx="8914500" cy="6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Calibri"/>
              <a:buNone/>
            </a:pPr>
            <a:r>
              <a:rPr lang="ru-RU">
                <a:latin typeface="Helvetica Neue"/>
                <a:ea typeface="Helvetica Neue"/>
                <a:cs typeface="Helvetica Neue"/>
                <a:sym typeface="Helvetica Neue"/>
              </a:rPr>
              <a:t>ДК: Алгоритм работы с матрицей мер поддержки 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0"/>
          <p:cNvSpPr txBox="1">
            <a:spLocks noGrp="1"/>
          </p:cNvSpPr>
          <p:nvPr>
            <p:ph type="sldNum" idx="12"/>
          </p:nvPr>
        </p:nvSpPr>
        <p:spPr>
          <a:xfrm>
            <a:off x="9142196" y="641248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  <p:graphicFrame>
        <p:nvGraphicFramePr>
          <p:cNvPr id="550" name="Google Shape;550;p10"/>
          <p:cNvGraphicFramePr/>
          <p:nvPr/>
        </p:nvGraphicFramePr>
        <p:xfrm>
          <a:off x="388255" y="222189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{7400729C-1374-4F6D-977D-99949EC399F9}</a:tableStyleId>
              </a:tblPr>
              <a:tblGrid>
                <a:gridCol w="172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6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4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5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84848"/>
                        </a:buClr>
                        <a:buSzPts val="1200"/>
                        <a:buFont typeface="Calibri"/>
                        <a:buNone/>
                      </a:pPr>
                      <a:r>
                        <a:rPr lang="ru-RU" sz="1200">
                          <a:solidFill>
                            <a:srgbClr val="484848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Статус проекта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 anchor="b"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484848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Меры поддержки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…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N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Критерий 1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Критерий 2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Критерий N</a:t>
                      </a:r>
                      <a:endParaRPr sz="12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3C3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</a:t>
                      </a:r>
                      <a:endParaRPr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51" name="Google Shape;551;p10"/>
          <p:cNvSpPr/>
          <p:nvPr/>
        </p:nvSpPr>
        <p:spPr>
          <a:xfrm>
            <a:off x="6858000" y="2221895"/>
            <a:ext cx="1045029" cy="455991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F4F4F4"/>
              </a:gs>
              <a:gs pos="50000">
                <a:srgbClr val="EBEBEB"/>
              </a:gs>
              <a:gs pos="100000">
                <a:srgbClr val="E9E9E9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TRL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2" name="Google Shape;552;p10"/>
          <p:cNvSpPr/>
          <p:nvPr/>
        </p:nvSpPr>
        <p:spPr>
          <a:xfrm>
            <a:off x="6858000" y="3349091"/>
            <a:ext cx="1045029" cy="455991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F4F4F4"/>
              </a:gs>
              <a:gs pos="50000">
                <a:srgbClr val="EBEBEB"/>
              </a:gs>
              <a:gs pos="100000">
                <a:srgbClr val="E9E9E9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MRL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3" name="Google Shape;553;p10"/>
          <p:cNvSpPr/>
          <p:nvPr/>
        </p:nvSpPr>
        <p:spPr>
          <a:xfrm>
            <a:off x="6858000" y="4476287"/>
            <a:ext cx="1045029" cy="455991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F4F4F4"/>
              </a:gs>
              <a:gs pos="50000">
                <a:srgbClr val="EBEBEB"/>
              </a:gs>
              <a:gs pos="100000">
                <a:srgbClr val="E9E9E9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CRL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4" name="Google Shape;554;p10"/>
          <p:cNvSpPr/>
          <p:nvPr/>
        </p:nvSpPr>
        <p:spPr>
          <a:xfrm>
            <a:off x="6857999" y="5603483"/>
            <a:ext cx="1045029" cy="455991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F4F4F4"/>
              </a:gs>
              <a:gs pos="50000">
                <a:srgbClr val="EBEBEB"/>
              </a:gs>
              <a:gs pos="100000">
                <a:srgbClr val="E9E9E9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IRL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555" name="Google Shape;555;p10"/>
          <p:cNvCxnSpPr/>
          <p:nvPr/>
        </p:nvCxnSpPr>
        <p:spPr>
          <a:xfrm>
            <a:off x="6857999" y="6277188"/>
            <a:ext cx="5027397" cy="0"/>
          </a:xfrm>
          <a:prstGeom prst="straightConnector1">
            <a:avLst/>
          </a:prstGeom>
          <a:noFill/>
          <a:ln w="28575" cap="flat" cmpd="sng">
            <a:solidFill>
              <a:srgbClr val="C3C3C3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56" name="Google Shape;556;p10"/>
          <p:cNvCxnSpPr/>
          <p:nvPr/>
        </p:nvCxnSpPr>
        <p:spPr>
          <a:xfrm>
            <a:off x="8534400" y="2122715"/>
            <a:ext cx="0" cy="4528457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557" name="Google Shape;557;p10"/>
          <p:cNvCxnSpPr/>
          <p:nvPr/>
        </p:nvCxnSpPr>
        <p:spPr>
          <a:xfrm>
            <a:off x="9371697" y="2122715"/>
            <a:ext cx="0" cy="4528457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558" name="Google Shape;558;p10"/>
          <p:cNvCxnSpPr/>
          <p:nvPr/>
        </p:nvCxnSpPr>
        <p:spPr>
          <a:xfrm>
            <a:off x="10155468" y="2122715"/>
            <a:ext cx="0" cy="4528457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559" name="Google Shape;559;p10"/>
          <p:cNvCxnSpPr/>
          <p:nvPr/>
        </p:nvCxnSpPr>
        <p:spPr>
          <a:xfrm>
            <a:off x="10982782" y="2122715"/>
            <a:ext cx="0" cy="4528457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560" name="Google Shape;560;p10"/>
          <p:cNvSpPr txBox="1"/>
          <p:nvPr/>
        </p:nvSpPr>
        <p:spPr>
          <a:xfrm>
            <a:off x="366485" y="1720335"/>
            <a:ext cx="570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Матрица мер поддержки 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1" name="Google Shape;561;p10"/>
          <p:cNvSpPr txBox="1"/>
          <p:nvPr/>
        </p:nvSpPr>
        <p:spPr>
          <a:xfrm>
            <a:off x="6857999" y="1731221"/>
            <a:ext cx="5170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Дорожная карта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2" name="Google Shape;562;p10"/>
          <p:cNvSpPr txBox="1"/>
          <p:nvPr/>
        </p:nvSpPr>
        <p:spPr>
          <a:xfrm>
            <a:off x="366485" y="961091"/>
            <a:ext cx="11518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600"/>
              <a:buFont typeface="Helvetica Neue"/>
              <a:buNone/>
            </a:pPr>
            <a:r>
              <a:rPr lang="ru-RU" sz="1600" b="1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Шаг </a:t>
            </a:r>
            <a:r>
              <a:rPr lang="ru-RU" sz="1600" b="1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rPr lang="ru-RU" sz="1600" b="1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r>
              <a:rPr lang="ru-RU" sz="1600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Стартап размещает приоритетные меры поддержки на дорожной карте, определяя приоритеты, последовательность, сроки</a:t>
            </a:r>
            <a:r>
              <a:rPr lang="ru-RU" sz="16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и </a:t>
            </a:r>
            <a:r>
              <a:rPr lang="ru-RU" sz="1600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показатели результата применения мер поддержки</a:t>
            </a:r>
            <a:endParaRPr sz="1100" i="0" u="none" strike="noStrike">
              <a:solidFill>
                <a:srgbClr val="4848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3" name="Google Shape;563;p10"/>
          <p:cNvSpPr/>
          <p:nvPr/>
        </p:nvSpPr>
        <p:spPr>
          <a:xfrm>
            <a:off x="8506283" y="2310931"/>
            <a:ext cx="838200" cy="278111"/>
          </a:xfrm>
          <a:prstGeom prst="rect">
            <a:avLst/>
          </a:prstGeom>
          <a:solidFill>
            <a:srgbClr val="CCFF66"/>
          </a:solidFill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10"/>
          <p:cNvSpPr/>
          <p:nvPr/>
        </p:nvSpPr>
        <p:spPr>
          <a:xfrm>
            <a:off x="10208091" y="2666296"/>
            <a:ext cx="838200" cy="278111"/>
          </a:xfrm>
          <a:prstGeom prst="rect">
            <a:avLst/>
          </a:prstGeom>
          <a:solidFill>
            <a:srgbClr val="CCFF66"/>
          </a:solidFill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10"/>
          <p:cNvSpPr/>
          <p:nvPr/>
        </p:nvSpPr>
        <p:spPr>
          <a:xfrm>
            <a:off x="11014989" y="5721863"/>
            <a:ext cx="838200" cy="278111"/>
          </a:xfrm>
          <a:prstGeom prst="rect">
            <a:avLst/>
          </a:prstGeom>
          <a:solidFill>
            <a:srgbClr val="CCFF66"/>
          </a:solidFill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10"/>
          <p:cNvSpPr/>
          <p:nvPr/>
        </p:nvSpPr>
        <p:spPr>
          <a:xfrm>
            <a:off x="9360811" y="3557141"/>
            <a:ext cx="838200" cy="278111"/>
          </a:xfrm>
          <a:prstGeom prst="rect">
            <a:avLst/>
          </a:prstGeom>
          <a:solidFill>
            <a:srgbClr val="CCFF66"/>
          </a:solidFill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67" name="Google Shape;567;p10"/>
          <p:cNvCxnSpPr/>
          <p:nvPr/>
        </p:nvCxnSpPr>
        <p:spPr>
          <a:xfrm rot="10800000" flipH="1">
            <a:off x="4822371" y="2589042"/>
            <a:ext cx="3450772" cy="1107154"/>
          </a:xfrm>
          <a:prstGeom prst="straightConnector1">
            <a:avLst/>
          </a:prstGeom>
          <a:noFill/>
          <a:ln w="28575" cap="flat" cmpd="sng">
            <a:solidFill>
              <a:srgbClr val="6C6C6C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68" name="Google Shape;568;p10"/>
          <p:cNvCxnSpPr/>
          <p:nvPr/>
        </p:nvCxnSpPr>
        <p:spPr>
          <a:xfrm rot="10800000" flipH="1">
            <a:off x="5448751" y="3910225"/>
            <a:ext cx="3804104" cy="983045"/>
          </a:xfrm>
          <a:prstGeom prst="straightConnector1">
            <a:avLst/>
          </a:prstGeom>
          <a:noFill/>
          <a:ln w="28575" cap="flat" cmpd="sng">
            <a:solidFill>
              <a:srgbClr val="6C6C6C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69" name="Google Shape;569;p10"/>
          <p:cNvCxnSpPr/>
          <p:nvPr/>
        </p:nvCxnSpPr>
        <p:spPr>
          <a:xfrm>
            <a:off x="4775655" y="5622449"/>
            <a:ext cx="6012088" cy="230352"/>
          </a:xfrm>
          <a:prstGeom prst="straightConnector1">
            <a:avLst/>
          </a:prstGeom>
          <a:noFill/>
          <a:ln w="28575" cap="flat" cmpd="sng">
            <a:solidFill>
              <a:srgbClr val="6C6C6C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70" name="Google Shape;570;p10"/>
          <p:cNvCxnSpPr>
            <a:stCxn id="563" idx="2"/>
            <a:endCxn id="566" idx="1"/>
          </p:cNvCxnSpPr>
          <p:nvPr/>
        </p:nvCxnSpPr>
        <p:spPr>
          <a:xfrm rot="-5400000" flipH="1">
            <a:off x="8589383" y="2925042"/>
            <a:ext cx="1107300" cy="435300"/>
          </a:xfrm>
          <a:prstGeom prst="bentConnector2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71" name="Google Shape;571;p10"/>
          <p:cNvCxnSpPr>
            <a:stCxn id="566" idx="0"/>
            <a:endCxn id="564" idx="1"/>
          </p:cNvCxnSpPr>
          <p:nvPr/>
        </p:nvCxnSpPr>
        <p:spPr>
          <a:xfrm rot="-5400000">
            <a:off x="9618061" y="2967191"/>
            <a:ext cx="751800" cy="428100"/>
          </a:xfrm>
          <a:prstGeom prst="bentConnector2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72" name="Google Shape;572;p10"/>
          <p:cNvCxnSpPr>
            <a:stCxn id="564" idx="2"/>
            <a:endCxn id="565" idx="0"/>
          </p:cNvCxnSpPr>
          <p:nvPr/>
        </p:nvCxnSpPr>
        <p:spPr>
          <a:xfrm rot="-5400000" flipH="1">
            <a:off x="9641991" y="3929607"/>
            <a:ext cx="2777400" cy="807000"/>
          </a:xfrm>
          <a:prstGeom prst="bentConnector3">
            <a:avLst>
              <a:gd name="adj1" fmla="val 50001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73" name="Google Shape;573;p10"/>
          <p:cNvSpPr txBox="1">
            <a:spLocks noGrp="1"/>
          </p:cNvSpPr>
          <p:nvPr>
            <p:ph type="title"/>
          </p:nvPr>
        </p:nvSpPr>
        <p:spPr>
          <a:xfrm>
            <a:off x="203956" y="27233"/>
            <a:ext cx="8914500" cy="6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Calibri"/>
              <a:buNone/>
            </a:pPr>
            <a:r>
              <a:rPr lang="ru-RU">
                <a:latin typeface="Helvetica Neue"/>
                <a:ea typeface="Helvetica Neue"/>
                <a:cs typeface="Helvetica Neue"/>
                <a:sym typeface="Helvetica Neue"/>
              </a:rPr>
              <a:t>ДК: Алгоритм работы с матрицей мер поддержки 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27ab0bd0c1f_0_166"/>
          <p:cNvSpPr txBox="1"/>
          <p:nvPr/>
        </p:nvSpPr>
        <p:spPr>
          <a:xfrm>
            <a:off x="366485" y="961091"/>
            <a:ext cx="115188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600"/>
              <a:buFont typeface="Helvetica Neue"/>
              <a:buNone/>
            </a:pPr>
            <a:r>
              <a:rPr lang="ru-RU" sz="1600" b="1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Шаг </a:t>
            </a:r>
            <a:r>
              <a:rPr lang="ru-RU" sz="1600" b="1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8</a:t>
            </a:r>
            <a:r>
              <a:rPr lang="ru-RU" sz="1600" b="1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r>
              <a:rPr lang="ru-RU" sz="1600" i="0" u="none" strike="noStrike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16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Зафиксировать какие у вас существуют</a:t>
            </a:r>
            <a:endParaRPr sz="1600">
              <a:solidFill>
                <a:srgbClr val="4848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600"/>
              <a:buFont typeface="Helvetica Neue"/>
              <a:buChar char="●"/>
            </a:pPr>
            <a:r>
              <a:rPr lang="ru-RU" sz="1600" b="1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Запросы</a:t>
            </a:r>
            <a:endParaRPr sz="1600" b="1">
              <a:solidFill>
                <a:srgbClr val="4848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600"/>
              <a:buFont typeface="Helvetica Neue"/>
              <a:buChar char="●"/>
            </a:pPr>
            <a:r>
              <a:rPr lang="ru-RU" sz="1600" b="1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Этап проекта,</a:t>
            </a:r>
            <a:r>
              <a:rPr lang="ru-RU" sz="16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на котором вам потребуются инструменты поддержки НТИ</a:t>
            </a:r>
            <a:endParaRPr sz="1600">
              <a:solidFill>
                <a:srgbClr val="4848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600"/>
              <a:buFont typeface="Helvetica Neue"/>
              <a:buChar char="●"/>
            </a:pPr>
            <a:r>
              <a:rPr lang="ru-RU" sz="16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Описать </a:t>
            </a:r>
            <a:r>
              <a:rPr lang="ru-RU" sz="1600" b="1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ожидаемый эффект</a:t>
            </a:r>
            <a:r>
              <a:rPr lang="ru-RU" sz="16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от привлечения инструмента поддержки НТИ</a:t>
            </a:r>
            <a:endParaRPr sz="1600">
              <a:solidFill>
                <a:srgbClr val="4848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848"/>
              </a:buClr>
              <a:buSzPts val="1600"/>
              <a:buFont typeface="Helvetica Neue"/>
              <a:buChar char="●"/>
            </a:pPr>
            <a:r>
              <a:rPr lang="ru-RU" sz="16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Кратко описать </a:t>
            </a:r>
            <a:r>
              <a:rPr lang="ru-RU" sz="1600" b="1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план ваших работ</a:t>
            </a:r>
            <a:r>
              <a:rPr lang="ru-RU" sz="16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связанный с интеграцией инструментов (мер) поддержки НТИ</a:t>
            </a:r>
            <a:endParaRPr sz="1600">
              <a:solidFill>
                <a:srgbClr val="4848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***</a:t>
            </a:r>
            <a:r>
              <a:rPr lang="ru-RU" sz="16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В качестве </a:t>
            </a:r>
            <a:r>
              <a:rPr lang="ru-RU" sz="1600" b="1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подтверждения необходимости</a:t>
            </a:r>
            <a:r>
              <a:rPr lang="ru-RU" sz="1600">
                <a:solidFill>
                  <a:srgbClr val="48484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привлечения инструментов (мер) поддержки НТИ можно указать какие эффекты будут при отсутствии таких инструментов (мер) поддержки НТИ</a:t>
            </a:r>
            <a:endParaRPr sz="1600">
              <a:solidFill>
                <a:srgbClr val="48484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9" name="Google Shape;579;g27ab0bd0c1f_0_166"/>
          <p:cNvSpPr txBox="1">
            <a:spLocks noGrp="1"/>
          </p:cNvSpPr>
          <p:nvPr>
            <p:ph type="title"/>
          </p:nvPr>
        </p:nvSpPr>
        <p:spPr>
          <a:xfrm>
            <a:off x="203956" y="27233"/>
            <a:ext cx="8914500" cy="6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Calibri"/>
              <a:buNone/>
            </a:pPr>
            <a:r>
              <a:rPr lang="ru-RU">
                <a:latin typeface="Helvetica Neue"/>
                <a:ea typeface="Helvetica Neue"/>
                <a:cs typeface="Helvetica Neue"/>
                <a:sym typeface="Helvetica Neue"/>
              </a:rPr>
              <a:t>ДК: Алгоритм работы с матрицей мер поддержки 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80" name="Google Shape;580;g27ab0bd0c1f_0_1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6563" y="2883401"/>
            <a:ext cx="9855938" cy="210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27ab0bd0c1f_0_202"/>
          <p:cNvSpPr txBox="1">
            <a:spLocks noGrp="1"/>
          </p:cNvSpPr>
          <p:nvPr>
            <p:ph type="sldNum" idx="12"/>
          </p:nvPr>
        </p:nvSpPr>
        <p:spPr>
          <a:xfrm>
            <a:off x="9142196" y="6412485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16</a:t>
            </a:fld>
            <a:endParaRPr/>
          </a:p>
        </p:txBody>
      </p:sp>
      <p:sp>
        <p:nvSpPr>
          <p:cNvPr id="587" name="Google Shape;587;g27ab0bd0c1f_0_202"/>
          <p:cNvSpPr txBox="1"/>
          <p:nvPr/>
        </p:nvSpPr>
        <p:spPr>
          <a:xfrm>
            <a:off x="719200" y="3027863"/>
            <a:ext cx="52893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67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ru-RU" sz="1600" b="1">
                <a:latin typeface="Helvetica Neue"/>
                <a:ea typeface="Helvetica Neue"/>
                <a:cs typeface="Helvetica Neue"/>
                <a:sym typeface="Helvetica Neue"/>
              </a:rPr>
              <a:t>Скачать дорожную карту: </a:t>
            </a:r>
            <a:endParaRPr i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88" name="Google Shape;588;g27ab0bd0c1f_0_2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8950" y="1846113"/>
            <a:ext cx="3165775" cy="3165775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g27ab0bd0c1f_0_202"/>
          <p:cNvSpPr txBox="1">
            <a:spLocks noGrp="1"/>
          </p:cNvSpPr>
          <p:nvPr>
            <p:ph type="title"/>
          </p:nvPr>
        </p:nvSpPr>
        <p:spPr>
          <a:xfrm>
            <a:off x="203956" y="27233"/>
            <a:ext cx="8914500" cy="6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Calibri"/>
              <a:buNone/>
            </a:pPr>
            <a:r>
              <a:rPr lang="ru-RU">
                <a:latin typeface="Helvetica Neue"/>
                <a:ea typeface="Helvetica Neue"/>
                <a:cs typeface="Helvetica Neue"/>
                <a:sym typeface="Helvetica Neue"/>
              </a:rPr>
              <a:t>ДК: Ссылка для скачивания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НТИ">
  <a:themeElements>
    <a:clrScheme name="Другая 2">
      <a:dk1>
        <a:srgbClr val="0C0C0C"/>
      </a:dk1>
      <a:lt1>
        <a:srgbClr val="FFFFFF"/>
      </a:lt1>
      <a:dk2>
        <a:srgbClr val="003462"/>
      </a:dk2>
      <a:lt2>
        <a:srgbClr val="FFFFFF"/>
      </a:lt2>
      <a:accent1>
        <a:srgbClr val="6E198F"/>
      </a:accent1>
      <a:accent2>
        <a:srgbClr val="C97FFF"/>
      </a:accent2>
      <a:accent3>
        <a:srgbClr val="C8B1AC"/>
      </a:accent3>
      <a:accent4>
        <a:srgbClr val="F7593B"/>
      </a:accent4>
      <a:accent5>
        <a:srgbClr val="FFC072"/>
      </a:accent5>
      <a:accent6>
        <a:srgbClr val="D9D9D9"/>
      </a:accent6>
      <a:hlink>
        <a:srgbClr val="319EFE"/>
      </a:hlink>
      <a:folHlink>
        <a:srgbClr val="68BBC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3178</Words>
  <Application>Microsoft Office PowerPoint</Application>
  <PresentationFormat>Широкоэкранный</PresentationFormat>
  <Paragraphs>467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Calibri</vt:lpstr>
      <vt:lpstr>Arial</vt:lpstr>
      <vt:lpstr>Helvetica Neue</vt:lpstr>
      <vt:lpstr>Noto Sans Symbols</vt:lpstr>
      <vt:lpstr>НТИ</vt:lpstr>
      <vt:lpstr>Дорожная карта стартапа НТИ</vt:lpstr>
      <vt:lpstr>Модель долгосрочной поддержки проектов</vt:lpstr>
      <vt:lpstr>Постакселерационное онлайн-сопровождение на RADAR и построение инвестмаршрутов</vt:lpstr>
      <vt:lpstr>Матрица мер поддержки – часть 1</vt:lpstr>
      <vt:lpstr>Матрица мер поддержки – часть 2</vt:lpstr>
      <vt:lpstr>Матрица мер поддержки – часть 3</vt:lpstr>
      <vt:lpstr>Матрица мер поддержки – часть 4</vt:lpstr>
      <vt:lpstr>Матрица мер поддержки – часть 5</vt:lpstr>
      <vt:lpstr>Дорожная карта развития стартапа (ДК)</vt:lpstr>
      <vt:lpstr>ДК: Базовые принципы работы с инструментом</vt:lpstr>
      <vt:lpstr>ДК: Порядок действий</vt:lpstr>
      <vt:lpstr>ДК: Алгоритм работы с матрицей мер поддержки </vt:lpstr>
      <vt:lpstr>ДК: Алгоритм работы с матрицей мер поддержки </vt:lpstr>
      <vt:lpstr>ДК: Алгоритм работы с матрицей мер поддержки </vt:lpstr>
      <vt:lpstr>ДК: Алгоритм работы с матрицей мер поддержки </vt:lpstr>
      <vt:lpstr>ДК: Ссылка для скачивания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Дорожная карта стартапа НТИ</dc:title>
  <dc:creator>Тагиров Максим Магомедович</dc:creator>
  <cp:lastModifiedBy>Караваев Арсений Александрович</cp:lastModifiedBy>
  <cp:revision>1</cp:revision>
  <dcterms:created xsi:type="dcterms:W3CDTF">2020-01-28T12:41:41Z</dcterms:created>
  <dcterms:modified xsi:type="dcterms:W3CDTF">2023-09-01T18:29:05Z</dcterms:modified>
</cp:coreProperties>
</file>