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4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5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6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7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7" r:id="rId1"/>
    <p:sldMasterId id="2147483695" r:id="rId2"/>
    <p:sldMasterId id="2147483697" r:id="rId3"/>
    <p:sldMasterId id="2147483686" r:id="rId4"/>
    <p:sldMasterId id="2147483692" r:id="rId5"/>
    <p:sldMasterId id="2147483689" r:id="rId6"/>
    <p:sldMasterId id="2147483680" r:id="rId7"/>
    <p:sldMasterId id="2147483682" r:id="rId8"/>
  </p:sldMasterIdLst>
  <p:notesMasterIdLst>
    <p:notesMasterId r:id="rId60"/>
  </p:notesMasterIdLst>
  <p:sldIdLst>
    <p:sldId id="804" r:id="rId9"/>
    <p:sldId id="815" r:id="rId10"/>
    <p:sldId id="816" r:id="rId11"/>
    <p:sldId id="817" r:id="rId12"/>
    <p:sldId id="818" r:id="rId13"/>
    <p:sldId id="819" r:id="rId14"/>
    <p:sldId id="859" r:id="rId15"/>
    <p:sldId id="820" r:id="rId16"/>
    <p:sldId id="821" r:id="rId17"/>
    <p:sldId id="822" r:id="rId18"/>
    <p:sldId id="823" r:id="rId19"/>
    <p:sldId id="824" r:id="rId20"/>
    <p:sldId id="866" r:id="rId21"/>
    <p:sldId id="867" r:id="rId22"/>
    <p:sldId id="868" r:id="rId23"/>
    <p:sldId id="869" r:id="rId24"/>
    <p:sldId id="870" r:id="rId25"/>
    <p:sldId id="871" r:id="rId26"/>
    <p:sldId id="872" r:id="rId27"/>
    <p:sldId id="873" r:id="rId28"/>
    <p:sldId id="874" r:id="rId29"/>
    <p:sldId id="875" r:id="rId30"/>
    <p:sldId id="876" r:id="rId31"/>
    <p:sldId id="837" r:id="rId32"/>
    <p:sldId id="838" r:id="rId33"/>
    <p:sldId id="877" r:id="rId34"/>
    <p:sldId id="878" r:id="rId35"/>
    <p:sldId id="879" r:id="rId36"/>
    <p:sldId id="881" r:id="rId37"/>
    <p:sldId id="880" r:id="rId38"/>
    <p:sldId id="882" r:id="rId39"/>
    <p:sldId id="883" r:id="rId40"/>
    <p:sldId id="884" r:id="rId41"/>
    <p:sldId id="885" r:id="rId42"/>
    <p:sldId id="886" r:id="rId43"/>
    <p:sldId id="887" r:id="rId44"/>
    <p:sldId id="888" r:id="rId45"/>
    <p:sldId id="889" r:id="rId46"/>
    <p:sldId id="890" r:id="rId47"/>
    <p:sldId id="891" r:id="rId48"/>
    <p:sldId id="892" r:id="rId49"/>
    <p:sldId id="893" r:id="rId50"/>
    <p:sldId id="894" r:id="rId51"/>
    <p:sldId id="895" r:id="rId52"/>
    <p:sldId id="896" r:id="rId53"/>
    <p:sldId id="897" r:id="rId54"/>
    <p:sldId id="898" r:id="rId55"/>
    <p:sldId id="899" r:id="rId56"/>
    <p:sldId id="900" r:id="rId57"/>
    <p:sldId id="901" r:id="rId58"/>
    <p:sldId id="902" r:id="rId59"/>
  </p:sldIdLst>
  <p:sldSz cx="10691813" cy="7559675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9" userDrawn="1">
          <p15:clr>
            <a:srgbClr val="A4A3A4"/>
          </p15:clr>
        </p15:guide>
        <p15:guide id="2" pos="2075" userDrawn="1">
          <p15:clr>
            <a:srgbClr val="A4A3A4"/>
          </p15:clr>
        </p15:guide>
        <p15:guide id="3" orient="horz" pos="793" userDrawn="1">
          <p15:clr>
            <a:srgbClr val="A4A3A4"/>
          </p15:clr>
        </p15:guide>
        <p15:guide id="4" orient="horz" pos="657" userDrawn="1">
          <p15:clr>
            <a:srgbClr val="A4A3A4"/>
          </p15:clr>
        </p15:guide>
        <p15:guide id="6" pos="3368" userDrawn="1">
          <p15:clr>
            <a:srgbClr val="A4A3A4"/>
          </p15:clr>
        </p15:guide>
        <p15:guide id="7" pos="3254" userDrawn="1">
          <p15:clr>
            <a:srgbClr val="A4A3A4"/>
          </p15:clr>
        </p15:guide>
        <p15:guide id="8" pos="4592" userDrawn="1">
          <p15:clr>
            <a:srgbClr val="A4A3A4"/>
          </p15:clr>
        </p15:guide>
        <p15:guide id="9" pos="2937" userDrawn="1">
          <p15:clr>
            <a:srgbClr val="A4A3A4"/>
          </p15:clr>
        </p15:guide>
        <p15:guide id="10" pos="260" userDrawn="1">
          <p15:clr>
            <a:srgbClr val="A4A3A4"/>
          </p15:clr>
        </p15:guide>
        <p15:guide id="11" orient="horz" pos="1338" userDrawn="1">
          <p15:clr>
            <a:srgbClr val="A4A3A4"/>
          </p15:clr>
        </p15:guide>
        <p15:guide id="12" orient="horz" pos="3152" userDrawn="1">
          <p15:clr>
            <a:srgbClr val="A4A3A4"/>
          </p15:clr>
        </p15:guide>
        <p15:guide id="13" pos="6044" userDrawn="1">
          <p15:clr>
            <a:srgbClr val="A4A3A4"/>
          </p15:clr>
        </p15:guide>
        <p15:guide id="14" orient="horz" pos="1859" userDrawn="1">
          <p15:clr>
            <a:srgbClr val="A4A3A4"/>
          </p15:clr>
        </p15:guide>
        <p15:guide id="15" pos="14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Zhidkikh Ivan" initials="ZI" lastIdx="1" clrIdx="0"/>
  <p:cmAuthor id="2" name="Bragin Alexander" initials="BA" lastIdx="9" clrIdx="1"/>
  <p:cmAuthor id="3" name="Пользователь" initials="П" lastIdx="1" clrIdx="2">
    <p:extLst>
      <p:ext uri="{19B8F6BF-5375-455C-9EA6-DF929625EA0E}">
        <p15:presenceInfo xmlns:p15="http://schemas.microsoft.com/office/powerpoint/2012/main" userId="Пользователь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A2D9"/>
    <a:srgbClr val="38A8DB"/>
    <a:srgbClr val="FF5050"/>
    <a:srgbClr val="009193"/>
    <a:srgbClr val="188065"/>
    <a:srgbClr val="01A089"/>
    <a:srgbClr val="4090CE"/>
    <a:srgbClr val="83C6C2"/>
    <a:srgbClr val="36D5BE"/>
    <a:srgbClr val="03D1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98" autoAdjust="0"/>
    <p:restoredTop sz="95501" autoAdjust="0"/>
  </p:normalViewPr>
  <p:slideViewPr>
    <p:cSldViewPr snapToGrid="0" snapToObjects="1">
      <p:cViewPr varScale="1">
        <p:scale>
          <a:sx n="61" d="100"/>
          <a:sy n="61" d="100"/>
        </p:scale>
        <p:origin x="1276" y="68"/>
      </p:cViewPr>
      <p:guideLst>
        <p:guide orient="horz" pos="249"/>
        <p:guide pos="2075"/>
        <p:guide orient="horz" pos="793"/>
        <p:guide orient="horz" pos="657"/>
        <p:guide pos="3368"/>
        <p:guide pos="3254"/>
        <p:guide pos="4592"/>
        <p:guide pos="2937"/>
        <p:guide pos="260"/>
        <p:guide orient="horz" pos="1338"/>
        <p:guide orient="horz" pos="3152"/>
        <p:guide pos="6044"/>
        <p:guide orient="horz" pos="1859"/>
        <p:guide pos="14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63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5" Type="http://schemas.openxmlformats.org/officeDocument/2006/relationships/slideMaster" Target="slideMasters/slideMaster5.xml"/><Relationship Id="rId61" Type="http://schemas.openxmlformats.org/officeDocument/2006/relationships/commentAuthors" Target="commentAuthors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notesMaster" Target="notesMasters/notesMaster1.xml"/><Relationship Id="rId65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33" tIns="45717" rIns="91433" bIns="4571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9" y="0"/>
            <a:ext cx="2946400" cy="496888"/>
          </a:xfrm>
          <a:prstGeom prst="rect">
            <a:avLst/>
          </a:prstGeom>
        </p:spPr>
        <p:txBody>
          <a:bodyPr vert="horz" lIns="91433" tIns="45717" rIns="91433" bIns="45717" rtlCol="0"/>
          <a:lstStyle>
            <a:lvl1pPr algn="r">
              <a:defRPr sz="1200"/>
            </a:lvl1pPr>
          </a:lstStyle>
          <a:p>
            <a:fld id="{661674B4-4543-E64A-986B-D47495CAAE55}" type="datetimeFigureOut">
              <a:rPr lang="en-US" smtClean="0"/>
              <a:t>11/27/2020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30288" y="1241425"/>
            <a:ext cx="47371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3" tIns="45717" rIns="91433" bIns="4571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1" y="4776789"/>
            <a:ext cx="5438775" cy="3908425"/>
          </a:xfrm>
          <a:prstGeom prst="rect">
            <a:avLst/>
          </a:prstGeom>
        </p:spPr>
        <p:txBody>
          <a:bodyPr vert="horz" lIns="91433" tIns="45717" rIns="91433" bIns="4571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33" tIns="45717" rIns="91433" bIns="4571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9" y="9429750"/>
            <a:ext cx="2946400" cy="496888"/>
          </a:xfrm>
          <a:prstGeom prst="rect">
            <a:avLst/>
          </a:prstGeom>
        </p:spPr>
        <p:txBody>
          <a:bodyPr vert="horz" lIns="91433" tIns="45717" rIns="91433" bIns="45717" rtlCol="0" anchor="b"/>
          <a:lstStyle>
            <a:lvl1pPr algn="r">
              <a:defRPr sz="1200"/>
            </a:lvl1pPr>
          </a:lstStyle>
          <a:p>
            <a:fld id="{3B72B624-CCED-E946-95D9-CE14FE8971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1292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917cd6a6e9_2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917cd6a6e9_2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348229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64515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917cd6a6e9_2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g917cd6a6e9_2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273611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917cd6a6e9_2_1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917cd6a6e9_2_1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5074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917cd6a6e9_2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917cd6a6e9_2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67775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917cd6a6e9_2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917cd6a6e9_2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411045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917cd6a6e9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917cd6a6e9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621334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82152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084788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242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459949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146480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911054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39532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873301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796629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451431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121892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5491262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183742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8170124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917cd6a6e9_2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" name="Google Shape;356;g917cd6a6e9_2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6344581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91919e5d68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g91919e5d68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3935588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91919e5d68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g91919e5d68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0884021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91919e5d68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g91919e5d68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9486254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91919e5d68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g91919e5d68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051563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91919e5d68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g91919e5d68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4478235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91919e5d68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g91919e5d68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6918973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91919e5d68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g91919e5d68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7632355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91919e5d68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g91919e5d68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627491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91919e5d68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g91919e5d68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7551837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91919e5d68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g91919e5d68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6715648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91919e5d68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g91919e5d68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8719268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91919e5d68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g91919e5d68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1071673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91919e5d68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g91919e5d68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7604690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91919e5d68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g91919e5d68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5400872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91919e5d68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g91919e5d68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475364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91919e5d68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g91919e5d68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7483033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91919e5d68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g91919e5d68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0145452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91919e5d68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g91919e5d68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7738337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91919e5d68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g91919e5d68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2228838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91919e5d68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g91919e5d68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0687452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91919e5d68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g91919e5d68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2511838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91919e5d68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g91919e5d68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763128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91919e5d68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g91919e5d68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1799872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91919e5d68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g91919e5d68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5229810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91919e5d68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g91919e5d68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2364617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91919e5d68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g91919e5d68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2768942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91919e5d68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g91919e5d68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543588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зовая стран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465408" y="7077751"/>
            <a:ext cx="5760998" cy="265996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400" b="1" i="0" kern="1200" cap="all" spc="50" baseline="0" dirty="0">
                <a:solidFill>
                  <a:srgbClr val="3578BD"/>
                </a:solidFill>
                <a:latin typeface="PT Sans" charset="-52"/>
                <a:ea typeface="PT Sans" charset="-52"/>
                <a:cs typeface="PT Sans" charset="-5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err="1"/>
              <a:t>саммари</a:t>
            </a:r>
            <a:r>
              <a:rPr lang="ru-RU" dirty="0"/>
              <a:t> слайда</a:t>
            </a:r>
            <a:endParaRPr lang="en-US" dirty="0"/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254000" y="162048"/>
            <a:ext cx="10174287" cy="47456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>
              <a:defRPr spc="100" baseline="0"/>
            </a:lvl1pPr>
          </a:lstStyle>
          <a:p>
            <a:r>
              <a:rPr lang="ru-RU" dirty="0"/>
              <a:t>Тема слайда / первая строка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вторая строка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86515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траница с текстовым 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465408" y="7077751"/>
            <a:ext cx="5760998" cy="265996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400" b="1" i="0" kern="1200" cap="all" spc="50" baseline="0" dirty="0">
                <a:solidFill>
                  <a:srgbClr val="3578BD"/>
                </a:solidFill>
                <a:latin typeface="PT Sans" charset="-52"/>
                <a:ea typeface="PT Sans" charset="-52"/>
                <a:cs typeface="PT Sans" charset="-5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err="1"/>
              <a:t>саммари</a:t>
            </a:r>
            <a:r>
              <a:rPr lang="ru-RU" dirty="0"/>
              <a:t> слайда</a:t>
            </a:r>
            <a:endParaRPr lang="en-US" dirty="0"/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254000" y="162048"/>
            <a:ext cx="10174287" cy="47456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>
              <a:defRPr spc="100" baseline="0"/>
            </a:lvl1pPr>
          </a:lstStyle>
          <a:p>
            <a:r>
              <a:rPr lang="ru-RU" dirty="0"/>
              <a:t>Тема слайда / первая строка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вторая строка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254000" y="983204"/>
            <a:ext cx="5128228" cy="35945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1" i="0" kern="1200" cap="all" spc="100" baseline="0" dirty="0" smtClean="0">
                <a:solidFill>
                  <a:srgbClr val="3578BD"/>
                </a:solidFill>
                <a:latin typeface="PT Sans Narrow" charset="-52"/>
                <a:ea typeface="PT Sans Narrow" charset="-52"/>
                <a:cs typeface="PT Sans Narrow" charset="-52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1" i="0" kern="1200" cap="all" spc="100" baseline="0" dirty="0" smtClean="0">
                <a:solidFill>
                  <a:srgbClr val="3578BD"/>
                </a:solidFill>
                <a:latin typeface="PT Sans Narrow" charset="-52"/>
                <a:ea typeface="PT Sans Narrow" charset="-52"/>
                <a:cs typeface="PT Sans Narrow" charset="-52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1" i="0" kern="1200" cap="all" spc="100" baseline="0" dirty="0" smtClean="0">
                <a:solidFill>
                  <a:srgbClr val="3578BD"/>
                </a:solidFill>
                <a:latin typeface="PT Sans Narrow" charset="-52"/>
                <a:ea typeface="PT Sans Narrow" charset="-52"/>
                <a:cs typeface="PT Sans Narrow" charset="-52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1" i="0" kern="1200" cap="all" spc="100" baseline="0" dirty="0" smtClean="0">
                <a:solidFill>
                  <a:srgbClr val="3578BD"/>
                </a:solidFill>
                <a:latin typeface="PT Sans Narrow" charset="-52"/>
                <a:ea typeface="PT Sans Narrow" charset="-52"/>
                <a:cs typeface="PT Sans Narrow" charset="-52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1" i="0" kern="1200" cap="all" spc="100" baseline="0" dirty="0">
                <a:solidFill>
                  <a:srgbClr val="3578BD"/>
                </a:solidFill>
                <a:latin typeface="PT Sans Narrow" charset="-52"/>
                <a:ea typeface="PT Sans Narrow" charset="-52"/>
                <a:cs typeface="PT Sans Narrow" charset="-52"/>
              </a:defRPr>
            </a:lvl5pPr>
          </a:lstStyle>
          <a:p>
            <a:pPr lvl="0"/>
            <a:r>
              <a:rPr lang="ru-RU" dirty="0"/>
              <a:t>заголовок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27583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траница с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465408" y="7077751"/>
            <a:ext cx="5760998" cy="265996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400" b="1" i="0" kern="1200" cap="all" spc="50" baseline="0" dirty="0">
                <a:solidFill>
                  <a:srgbClr val="3578BD"/>
                </a:solidFill>
                <a:latin typeface="PT Sans" charset="-52"/>
                <a:ea typeface="PT Sans" charset="-52"/>
                <a:cs typeface="PT Sans" charset="-5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err="1"/>
              <a:t>саммари</a:t>
            </a:r>
            <a:r>
              <a:rPr lang="ru-RU" dirty="0"/>
              <a:t> слайда</a:t>
            </a:r>
            <a:endParaRPr lang="en-US" dirty="0"/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254000" y="162048"/>
            <a:ext cx="10174287" cy="47456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>
              <a:defRPr spc="100" baseline="0"/>
            </a:lvl1pPr>
          </a:lstStyle>
          <a:p>
            <a:r>
              <a:rPr lang="ru-RU" dirty="0"/>
              <a:t>Тема слайда / первая строка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вторая строка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254000" y="983204"/>
            <a:ext cx="7972406" cy="35945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1" i="0" kern="1200" cap="all" spc="100" baseline="0" dirty="0" smtClean="0">
                <a:solidFill>
                  <a:srgbClr val="3578BD"/>
                </a:solidFill>
                <a:latin typeface="PT Sans Narrow" charset="-52"/>
                <a:ea typeface="PT Sans Narrow" charset="-52"/>
                <a:cs typeface="PT Sans Narrow" charset="-52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1" i="0" kern="1200" cap="all" spc="100" baseline="0" dirty="0" smtClean="0">
                <a:solidFill>
                  <a:srgbClr val="3578BD"/>
                </a:solidFill>
                <a:latin typeface="PT Sans Narrow" charset="-52"/>
                <a:ea typeface="PT Sans Narrow" charset="-52"/>
                <a:cs typeface="PT Sans Narrow" charset="-52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1" i="0" kern="1200" cap="all" spc="100" baseline="0" dirty="0" smtClean="0">
                <a:solidFill>
                  <a:srgbClr val="3578BD"/>
                </a:solidFill>
                <a:latin typeface="PT Sans Narrow" charset="-52"/>
                <a:ea typeface="PT Sans Narrow" charset="-52"/>
                <a:cs typeface="PT Sans Narrow" charset="-52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1" i="0" kern="1200" cap="all" spc="100" baseline="0" dirty="0" smtClean="0">
                <a:solidFill>
                  <a:srgbClr val="3578BD"/>
                </a:solidFill>
                <a:latin typeface="PT Sans Narrow" charset="-52"/>
                <a:ea typeface="PT Sans Narrow" charset="-52"/>
                <a:cs typeface="PT Sans Narrow" charset="-52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1" i="0" kern="1200" cap="all" spc="100" baseline="0" dirty="0">
                <a:solidFill>
                  <a:srgbClr val="3578BD"/>
                </a:solidFill>
                <a:latin typeface="PT Sans Narrow" charset="-52"/>
                <a:ea typeface="PT Sans Narrow" charset="-52"/>
                <a:cs typeface="PT Sans Narrow" charset="-52"/>
              </a:defRPr>
            </a:lvl5pPr>
          </a:lstStyle>
          <a:p>
            <a:pPr lvl="0"/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53296" y="1574076"/>
            <a:ext cx="6297411" cy="66357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lang="en-US" sz="1400" b="1" kern="1200" cap="all" spc="100" dirty="0">
                <a:solidFill>
                  <a:srgbClr val="3578BD"/>
                </a:solidFill>
                <a:latin typeface="PT Sans Caption" charset="-52"/>
                <a:ea typeface="PT Sans Caption" charset="-52"/>
                <a:cs typeface="PT Sans Caption" charset="-52"/>
              </a:defRPr>
            </a:lvl1pPr>
          </a:lstStyle>
          <a:p>
            <a:r>
              <a:rPr lang="ru-RU" sz="1400" b="1" cap="all" spc="100" dirty="0">
                <a:solidFill>
                  <a:srgbClr val="3578BD"/>
                </a:solidFill>
                <a:latin typeface="PT Sans Caption" charset="-52"/>
                <a:ea typeface="PT Sans Caption" charset="-52"/>
                <a:cs typeface="PT Sans Caption" charset="-52"/>
              </a:rPr>
              <a:t>Подзаголовок либо акцентированный текст</a:t>
            </a:r>
            <a:br>
              <a:rPr lang="ru-RU" sz="1400" b="1" cap="all" spc="100" dirty="0">
                <a:solidFill>
                  <a:srgbClr val="3578BD"/>
                </a:solidFill>
                <a:latin typeface="PT Sans Caption" charset="-52"/>
                <a:ea typeface="PT Sans Caption" charset="-52"/>
                <a:cs typeface="PT Sans Caption" charset="-52"/>
              </a:rPr>
            </a:br>
            <a:r>
              <a:rPr lang="ru-RU" sz="1400" b="1" cap="all" spc="100" dirty="0">
                <a:solidFill>
                  <a:srgbClr val="3578BD"/>
                </a:solidFill>
                <a:latin typeface="PT Sans Caption" charset="-52"/>
                <a:ea typeface="PT Sans Caption" charset="-52"/>
                <a:cs typeface="PT Sans Caption" charset="-52"/>
              </a:rPr>
              <a:t>ширина — </a:t>
            </a:r>
            <a:r>
              <a:rPr lang="en-US" sz="1400" b="1" cap="all" spc="100" dirty="0">
                <a:solidFill>
                  <a:srgbClr val="3578BD"/>
                </a:solidFill>
                <a:latin typeface="PT Sans Caption" charset="-52"/>
                <a:ea typeface="PT Sans Caption" charset="-52"/>
                <a:cs typeface="PT Sans Caption" charset="-52"/>
              </a:rPr>
              <a:t>¾</a:t>
            </a:r>
            <a:r>
              <a:rPr lang="ru-RU" sz="1400" b="1" cap="all" spc="100" dirty="0">
                <a:solidFill>
                  <a:srgbClr val="3578BD"/>
                </a:solidFill>
                <a:latin typeface="PT Sans Caption" charset="-52"/>
                <a:ea typeface="PT Sans Caption" charset="-52"/>
                <a:cs typeface="PT Sans Caption" charset="-52"/>
              </a:rPr>
              <a:t> колонки текста</a:t>
            </a:r>
            <a:br>
              <a:rPr lang="ru-RU" sz="1400" b="1" cap="all" spc="100" dirty="0">
                <a:solidFill>
                  <a:srgbClr val="3578BD"/>
                </a:solidFill>
                <a:latin typeface="PT Sans Caption" charset="-52"/>
                <a:ea typeface="PT Sans Caption" charset="-52"/>
                <a:cs typeface="PT Sans Caption" charset="-52"/>
              </a:rPr>
            </a:br>
            <a:r>
              <a:rPr lang="ru-RU" sz="1400" b="1" cap="all" spc="100" dirty="0">
                <a:solidFill>
                  <a:srgbClr val="3578BD"/>
                </a:solidFill>
                <a:latin typeface="PT Sans Caption" charset="-52"/>
                <a:ea typeface="PT Sans Caption" charset="-52"/>
                <a:cs typeface="PT Sans Caption" charset="-52"/>
              </a:rPr>
              <a:t>на две–три строки </a:t>
            </a:r>
            <a:endParaRPr lang="en-US" sz="1400" b="1" cap="all" spc="100" dirty="0">
              <a:solidFill>
                <a:srgbClr val="3578BD"/>
              </a:solidFill>
              <a:latin typeface="PT Sans Caption" charset="-52"/>
              <a:ea typeface="PT Sans Caption" charset="-52"/>
              <a:cs typeface="PT Sans Caption" charset="-52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1053295" y="2519296"/>
            <a:ext cx="8634715" cy="85048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 algn="just" defTabSz="914400" rtl="0" eaLnBrk="1" latinLnBrk="0" hangingPunct="1">
              <a:spcBef>
                <a:spcPts val="0"/>
              </a:spcBef>
              <a:spcAft>
                <a:spcPts val="1800"/>
              </a:spcAft>
              <a:buNone/>
              <a:defRPr lang="en-US" sz="1800" kern="1200" dirty="0" smtClean="0">
                <a:solidFill>
                  <a:schemeClr val="tx1"/>
                </a:solidFill>
                <a:latin typeface="PT Sans" charset="-52"/>
                <a:ea typeface="PT Sans" charset="-52"/>
                <a:cs typeface="PT Sans" charset="-52"/>
              </a:defRPr>
            </a:lvl1pPr>
            <a:lvl2pPr marL="0" indent="0" defTabSz="914400" rtl="0" eaLnBrk="1" latinLnBrk="0" hangingPunct="1">
              <a:spcAft>
                <a:spcPts val="800"/>
              </a:spcAft>
              <a:buNone/>
              <a:defRPr lang="en-US" sz="1800" kern="1200" dirty="0" smtClean="0">
                <a:solidFill>
                  <a:schemeClr val="tx1"/>
                </a:solidFill>
                <a:latin typeface="PT Sans" charset="-52"/>
                <a:ea typeface="PT Sans" charset="-52"/>
                <a:cs typeface="PT Sans" charset="-52"/>
              </a:defRPr>
            </a:lvl2pPr>
            <a:lvl3pPr marL="0" indent="0" defTabSz="914400" rtl="0" eaLnBrk="1" latinLnBrk="0" hangingPunct="1">
              <a:spcAft>
                <a:spcPts val="800"/>
              </a:spcAft>
              <a:buNone/>
              <a:defRPr lang="en-US" sz="1800" kern="1200" dirty="0" smtClean="0">
                <a:solidFill>
                  <a:schemeClr val="tx1"/>
                </a:solidFill>
                <a:latin typeface="PT Sans" charset="-52"/>
                <a:ea typeface="PT Sans" charset="-52"/>
                <a:cs typeface="PT Sans" charset="-52"/>
              </a:defRPr>
            </a:lvl3pPr>
            <a:lvl4pPr marL="0" indent="0" defTabSz="914400" rtl="0" eaLnBrk="1" latinLnBrk="0" hangingPunct="1">
              <a:spcAft>
                <a:spcPts val="800"/>
              </a:spcAft>
              <a:buNone/>
              <a:defRPr lang="en-US" sz="1800" kern="1200" dirty="0" smtClean="0">
                <a:solidFill>
                  <a:schemeClr val="tx1"/>
                </a:solidFill>
                <a:latin typeface="PT Sans" charset="-52"/>
                <a:ea typeface="PT Sans" charset="-52"/>
                <a:cs typeface="PT Sans" charset="-52"/>
              </a:defRPr>
            </a:lvl4pPr>
            <a:lvl5pPr marL="0" indent="0" defTabSz="914400" rtl="0" eaLnBrk="1" latinLnBrk="0" hangingPunct="1">
              <a:spcAft>
                <a:spcPts val="800"/>
              </a:spcAft>
              <a:buNone/>
              <a:defRPr lang="en-US" sz="1800" kern="1200" dirty="0">
                <a:solidFill>
                  <a:schemeClr val="tx1"/>
                </a:solidFill>
                <a:latin typeface="PT Sans" charset="-52"/>
                <a:ea typeface="PT Sans" charset="-52"/>
                <a:cs typeface="PT Sans" charset="-52"/>
              </a:defRPr>
            </a:lvl5pPr>
          </a:lstStyle>
          <a:p>
            <a:pPr algn="just">
              <a:spcAft>
                <a:spcPts val="800"/>
              </a:spcAft>
            </a:pPr>
            <a:r>
              <a:rPr lang="ru-RU" b="1" dirty="0">
                <a:latin typeface="PT Sans" charset="-52"/>
                <a:ea typeface="PT Sans" charset="-52"/>
                <a:cs typeface="PT Sans" charset="-52"/>
              </a:rPr>
              <a:t>Текст в одну колонку,</a:t>
            </a:r>
            <a:r>
              <a:rPr lang="ru-RU" dirty="0">
                <a:latin typeface="PT Sans" charset="-52"/>
                <a:ea typeface="PT Sans" charset="-52"/>
                <a:cs typeface="PT Sans" charset="-52"/>
              </a:rPr>
              <a:t> размер 18 пт. Рамка расширяется по размеру текста. Выключка (выравнивание текста) по формату. Отбивка от абзаца 8 пт.</a:t>
            </a:r>
          </a:p>
          <a:p>
            <a:pPr>
              <a:spcAft>
                <a:spcPts val="800"/>
              </a:spcAft>
            </a:pPr>
            <a:r>
              <a:rPr lang="ru-RU" dirty="0">
                <a:latin typeface="PT Sans" charset="-52"/>
                <a:ea typeface="PT Sans" charset="-52"/>
                <a:cs typeface="PT Sans" charset="-52"/>
              </a:rPr>
              <a:t>Второй абзац текста.</a:t>
            </a:r>
            <a:endParaRPr lang="en-US" dirty="0">
              <a:latin typeface="PT Sans" charset="-52"/>
              <a:ea typeface="PT Sans" charset="-52"/>
              <a:cs typeface="PT Sans" charset="-52"/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2037145" y="3707444"/>
            <a:ext cx="6189261" cy="122802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0070C0"/>
              </a:buClr>
              <a:buSzPct val="60000"/>
              <a:buFont typeface="HiraginoSans-W3" charset="-128"/>
              <a:buChar char="◉"/>
              <a:defRPr lang="ru-RU" sz="1800" kern="1200" dirty="0" smtClean="0">
                <a:solidFill>
                  <a:schemeClr val="tx1"/>
                </a:solidFill>
                <a:latin typeface="PT Sans" charset="-52"/>
                <a:ea typeface="PT Sans" charset="-52"/>
                <a:cs typeface="PT Sans" charset="-52"/>
              </a:defRPr>
            </a:lvl1pPr>
            <a:lvl2pPr>
              <a:defRPr lang="en-US" sz="1800" kern="1200" dirty="0" smtClean="0">
                <a:solidFill>
                  <a:schemeClr val="tx1"/>
                </a:solidFill>
                <a:latin typeface="PT Sans" charset="-52"/>
                <a:ea typeface="PT Sans" charset="-52"/>
                <a:cs typeface="PT Sans" charset="-52"/>
              </a:defRPr>
            </a:lvl2pPr>
            <a:lvl3pPr>
              <a:defRPr lang="en-US" sz="1800" kern="1200" dirty="0" smtClean="0">
                <a:solidFill>
                  <a:schemeClr val="tx1"/>
                </a:solidFill>
                <a:latin typeface="PT Sans" charset="-52"/>
                <a:ea typeface="PT Sans" charset="-52"/>
                <a:cs typeface="PT Sans" charset="-52"/>
              </a:defRPr>
            </a:lvl3pPr>
            <a:lvl4pPr>
              <a:defRPr lang="en-US" sz="1800" kern="1200" dirty="0" smtClean="0">
                <a:solidFill>
                  <a:schemeClr val="tx1"/>
                </a:solidFill>
                <a:latin typeface="PT Sans" charset="-52"/>
                <a:ea typeface="PT Sans" charset="-52"/>
                <a:cs typeface="PT Sans" charset="-52"/>
              </a:defRPr>
            </a:lvl4pPr>
            <a:lvl5pPr>
              <a:defRPr lang="en-US" sz="1800" kern="1200" dirty="0">
                <a:solidFill>
                  <a:schemeClr val="tx1"/>
                </a:solidFill>
                <a:latin typeface="PT Sans" charset="-52"/>
                <a:ea typeface="PT Sans" charset="-52"/>
                <a:cs typeface="PT Sans" charset="-52"/>
              </a:defRPr>
            </a:lvl5pPr>
          </a:lstStyle>
          <a:p>
            <a:pPr marL="285750" indent="-28575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0070C0"/>
              </a:buClr>
              <a:buSzPct val="70000"/>
              <a:buFont typeface="HiraginoSans-W3" charset="-128"/>
              <a:buChar char="◉"/>
            </a:pPr>
            <a:r>
              <a:rPr lang="ru-RU" dirty="0">
                <a:latin typeface="PT Sans" charset="-52"/>
                <a:ea typeface="PT Sans" charset="-52"/>
                <a:cs typeface="PT Sans" charset="-52"/>
              </a:rPr>
              <a:t>элемент списка </a:t>
            </a:r>
            <a:r>
              <a:rPr lang="ru-RU" b="1" dirty="0">
                <a:latin typeface="PT Sans" charset="-52"/>
                <a:ea typeface="PT Sans" charset="-52"/>
                <a:cs typeface="PT Sans" charset="-52"/>
              </a:rPr>
              <a:t>первый уровень </a:t>
            </a:r>
            <a:r>
              <a:rPr lang="ru-RU" dirty="0">
                <a:latin typeface="PT Sans" charset="-52"/>
                <a:ea typeface="PT Sans" charset="-52"/>
                <a:cs typeface="PT Sans" charset="-52"/>
              </a:rPr>
              <a:t>— 16 пт.</a:t>
            </a:r>
          </a:p>
          <a:p>
            <a:pPr marL="285750" indent="-28575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0070C0"/>
              </a:buClr>
              <a:buSzPct val="70000"/>
              <a:buFont typeface="HiraginoSans-W3" charset="-128"/>
              <a:buChar char="◉"/>
            </a:pPr>
            <a:r>
              <a:rPr lang="ru-RU" dirty="0">
                <a:latin typeface="PT Sans" charset="-52"/>
                <a:ea typeface="PT Sans" charset="-52"/>
                <a:cs typeface="PT Sans" charset="-52"/>
              </a:rPr>
              <a:t>элемент списка</a:t>
            </a:r>
          </a:p>
          <a:p>
            <a:pPr marL="449263" indent="-173038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0070C0"/>
              </a:buClr>
              <a:buSzPct val="70000"/>
              <a:buFont typeface="Arial" charset="0"/>
              <a:buChar char="•"/>
            </a:pPr>
            <a:r>
              <a:rPr lang="ru-RU" dirty="0">
                <a:latin typeface="PT Sans" charset="-52"/>
                <a:ea typeface="PT Sans" charset="-52"/>
                <a:cs typeface="PT Sans" charset="-52"/>
              </a:rPr>
              <a:t>элемент списка </a:t>
            </a:r>
            <a:r>
              <a:rPr lang="ru-RU" b="1" dirty="0">
                <a:latin typeface="PT Sans" charset="-52"/>
                <a:ea typeface="PT Sans" charset="-52"/>
                <a:cs typeface="PT Sans" charset="-52"/>
              </a:rPr>
              <a:t>второй уровень</a:t>
            </a:r>
          </a:p>
          <a:p>
            <a:pPr marL="449263" indent="-173038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0070C0"/>
              </a:buClr>
              <a:buSzPct val="70000"/>
              <a:buFont typeface="Arial" charset="0"/>
              <a:buChar char="•"/>
            </a:pPr>
            <a:r>
              <a:rPr lang="ru-RU" dirty="0">
                <a:latin typeface="PT Sans" charset="-52"/>
                <a:ea typeface="PT Sans" charset="-52"/>
                <a:cs typeface="PT Sans" charset="-52"/>
              </a:rPr>
              <a:t>элемент списка</a:t>
            </a:r>
            <a:endParaRPr lang="en-US" dirty="0">
              <a:latin typeface="PT Sans" charset="-52"/>
              <a:ea typeface="PT Sans" charset="-52"/>
              <a:cs typeface="PT Sans" charset="-52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Страница с текстом и 2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465408" y="7077751"/>
            <a:ext cx="5760998" cy="265996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400" b="1" i="0" kern="1200" cap="all" spc="50" baseline="0" dirty="0">
                <a:solidFill>
                  <a:srgbClr val="3578BD"/>
                </a:solidFill>
                <a:latin typeface="PT Sans" charset="-52"/>
                <a:ea typeface="PT Sans" charset="-52"/>
                <a:cs typeface="PT Sans" charset="-5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err="1"/>
              <a:t>саммари</a:t>
            </a:r>
            <a:r>
              <a:rPr lang="ru-RU" dirty="0"/>
              <a:t> слайда</a:t>
            </a:r>
            <a:endParaRPr lang="en-US" dirty="0"/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254000" y="162048"/>
            <a:ext cx="10174287" cy="47456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>
              <a:defRPr spc="100" baseline="0"/>
            </a:lvl1pPr>
          </a:lstStyle>
          <a:p>
            <a:r>
              <a:rPr lang="ru-RU" dirty="0"/>
              <a:t>Тема слайда / первая строка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вторая строка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254000" y="983204"/>
            <a:ext cx="7972425" cy="35945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1" i="0" kern="1200" cap="all" spc="100" baseline="0" dirty="0" smtClean="0">
                <a:solidFill>
                  <a:srgbClr val="3578BD"/>
                </a:solidFill>
                <a:latin typeface="PT Sans Narrow" charset="-52"/>
                <a:ea typeface="PT Sans Narrow" charset="-52"/>
                <a:cs typeface="PT Sans Narrow" charset="-52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1" i="0" kern="1200" cap="all" spc="100" baseline="0" dirty="0" smtClean="0">
                <a:solidFill>
                  <a:srgbClr val="3578BD"/>
                </a:solidFill>
                <a:latin typeface="PT Sans Narrow" charset="-52"/>
                <a:ea typeface="PT Sans Narrow" charset="-52"/>
                <a:cs typeface="PT Sans Narrow" charset="-52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1" i="0" kern="1200" cap="all" spc="100" baseline="0" dirty="0" smtClean="0">
                <a:solidFill>
                  <a:srgbClr val="3578BD"/>
                </a:solidFill>
                <a:latin typeface="PT Sans Narrow" charset="-52"/>
                <a:ea typeface="PT Sans Narrow" charset="-52"/>
                <a:cs typeface="PT Sans Narrow" charset="-52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1" i="0" kern="1200" cap="all" spc="100" baseline="0" dirty="0" smtClean="0">
                <a:solidFill>
                  <a:srgbClr val="3578BD"/>
                </a:solidFill>
                <a:latin typeface="PT Sans Narrow" charset="-52"/>
                <a:ea typeface="PT Sans Narrow" charset="-52"/>
                <a:cs typeface="PT Sans Narrow" charset="-52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1" i="0" kern="1200" cap="all" spc="100" baseline="0" dirty="0">
                <a:solidFill>
                  <a:srgbClr val="3578BD"/>
                </a:solidFill>
                <a:latin typeface="PT Sans Narrow" charset="-52"/>
                <a:ea typeface="PT Sans Narrow" charset="-52"/>
                <a:cs typeface="PT Sans Narrow" charset="-52"/>
              </a:defRPr>
            </a:lvl5pPr>
          </a:lstStyle>
          <a:p>
            <a:pPr lvl="0"/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2465388" y="1574077"/>
            <a:ext cx="7430967" cy="23916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lang="en-US" sz="1400" b="1" kern="1200" cap="all" spc="100" baseline="0" dirty="0">
                <a:solidFill>
                  <a:srgbClr val="3578BD"/>
                </a:solidFill>
                <a:latin typeface="PT Sans Caption" charset="-52"/>
                <a:ea typeface="PT Sans Caption" charset="-52"/>
                <a:cs typeface="PT Sans Caption" charset="-52"/>
              </a:defRPr>
            </a:lvl1pPr>
          </a:lstStyle>
          <a:p>
            <a:r>
              <a:rPr lang="ru-RU" sz="1400" b="1" cap="all" spc="100" dirty="0">
                <a:solidFill>
                  <a:srgbClr val="3578BD"/>
                </a:solidFill>
                <a:latin typeface="PT Sans Caption" charset="-52"/>
                <a:ea typeface="PT Sans Caption" charset="-52"/>
                <a:cs typeface="PT Sans Caption" charset="-52"/>
              </a:rPr>
              <a:t>акцентированный текст</a:t>
            </a:r>
            <a:r>
              <a:rPr lang="en-US" sz="1400" b="1" cap="all" spc="100" dirty="0">
                <a:solidFill>
                  <a:srgbClr val="3578BD"/>
                </a:solidFill>
                <a:latin typeface="PT Sans Caption" charset="-52"/>
                <a:ea typeface="PT Sans Caption" charset="-52"/>
                <a:cs typeface="PT Sans Caption" charset="-52"/>
              </a:rPr>
              <a:t> </a:t>
            </a:r>
            <a:r>
              <a:rPr lang="ru-RU" sz="1400" b="1" cap="all" spc="100" dirty="0">
                <a:solidFill>
                  <a:srgbClr val="3578BD"/>
                </a:solidFill>
                <a:latin typeface="PT Sans Caption" charset="-52"/>
                <a:ea typeface="PT Sans Caption" charset="-52"/>
                <a:cs typeface="PT Sans Caption" charset="-52"/>
              </a:rPr>
              <a:t>в одну строку</a:t>
            </a:r>
            <a:endParaRPr lang="en-US" sz="1400" b="1" cap="all" spc="100" dirty="0">
              <a:solidFill>
                <a:srgbClr val="3578BD"/>
              </a:solidFill>
              <a:latin typeface="PT Sans Caption" charset="-52"/>
              <a:ea typeface="PT Sans Caption" charset="-52"/>
              <a:cs typeface="PT Sans Caption" charset="-52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2465389" y="1947503"/>
            <a:ext cx="7430966" cy="181679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285750" indent="-285750" algn="l" defTabSz="914400" rtl="0" eaLnBrk="1" latinLnBrk="0" hangingPunct="1">
              <a:spcBef>
                <a:spcPts val="0"/>
              </a:spcBef>
              <a:spcAft>
                <a:spcPts val="1800"/>
              </a:spcAft>
              <a:buClr>
                <a:srgbClr val="3578BD"/>
              </a:buClr>
              <a:buSzPct val="60000"/>
              <a:buFont typeface=".HiraKakuInterface-W3" charset="-128"/>
              <a:buChar char="◉"/>
              <a:defRPr lang="en-US" sz="1800" kern="1200" dirty="0" smtClean="0">
                <a:solidFill>
                  <a:schemeClr val="tx1"/>
                </a:solidFill>
                <a:latin typeface="PT Sans" charset="-52"/>
                <a:ea typeface="PT Sans" charset="-52"/>
                <a:cs typeface="PT Sans" charset="-52"/>
              </a:defRPr>
            </a:lvl1pPr>
            <a:lvl2pPr marL="0" indent="0" defTabSz="914400" rtl="0" eaLnBrk="1" latinLnBrk="0" hangingPunct="1">
              <a:spcAft>
                <a:spcPts val="800"/>
              </a:spcAft>
              <a:buNone/>
              <a:defRPr lang="en-US" sz="1800" kern="1200" dirty="0" smtClean="0">
                <a:solidFill>
                  <a:schemeClr val="tx1"/>
                </a:solidFill>
                <a:latin typeface="PT Sans" charset="-52"/>
                <a:ea typeface="PT Sans" charset="-52"/>
                <a:cs typeface="PT Sans" charset="-52"/>
              </a:defRPr>
            </a:lvl2pPr>
            <a:lvl3pPr marL="0" indent="0" defTabSz="914400" rtl="0" eaLnBrk="1" latinLnBrk="0" hangingPunct="1">
              <a:spcAft>
                <a:spcPts val="800"/>
              </a:spcAft>
              <a:buNone/>
              <a:defRPr lang="en-US" sz="1800" kern="1200" dirty="0" smtClean="0">
                <a:solidFill>
                  <a:schemeClr val="tx1"/>
                </a:solidFill>
                <a:latin typeface="PT Sans" charset="-52"/>
                <a:ea typeface="PT Sans" charset="-52"/>
                <a:cs typeface="PT Sans" charset="-52"/>
              </a:defRPr>
            </a:lvl3pPr>
            <a:lvl4pPr marL="0" indent="0" defTabSz="914400" rtl="0" eaLnBrk="1" latinLnBrk="0" hangingPunct="1">
              <a:spcAft>
                <a:spcPts val="800"/>
              </a:spcAft>
              <a:buNone/>
              <a:defRPr lang="en-US" sz="1800" kern="1200" dirty="0" smtClean="0">
                <a:solidFill>
                  <a:schemeClr val="tx1"/>
                </a:solidFill>
                <a:latin typeface="PT Sans" charset="-52"/>
                <a:ea typeface="PT Sans" charset="-52"/>
                <a:cs typeface="PT Sans" charset="-52"/>
              </a:defRPr>
            </a:lvl4pPr>
            <a:lvl5pPr marL="0" indent="0" defTabSz="914400" rtl="0" eaLnBrk="1" latinLnBrk="0" hangingPunct="1">
              <a:spcAft>
                <a:spcPts val="800"/>
              </a:spcAft>
              <a:buNone/>
              <a:defRPr lang="en-US" sz="1800" kern="1200" dirty="0">
                <a:solidFill>
                  <a:schemeClr val="tx1"/>
                </a:solidFill>
                <a:latin typeface="PT Sans" charset="-52"/>
                <a:ea typeface="PT Sans" charset="-52"/>
                <a:cs typeface="PT Sans" charset="-52"/>
              </a:defRPr>
            </a:lvl5pPr>
          </a:lstStyle>
          <a:p>
            <a:pPr algn="just">
              <a:spcAft>
                <a:spcPts val="800"/>
              </a:spcAft>
            </a:pPr>
            <a:r>
              <a:rPr lang="ru-RU" b="1" dirty="0">
                <a:latin typeface="PT Sans" charset="-52"/>
                <a:ea typeface="PT Sans" charset="-52"/>
                <a:cs typeface="PT Sans" charset="-52"/>
              </a:rPr>
              <a:t>Текст в одну колонку,</a:t>
            </a:r>
            <a:r>
              <a:rPr lang="ru-RU" dirty="0">
                <a:latin typeface="PT Sans" charset="-52"/>
                <a:ea typeface="PT Sans" charset="-52"/>
                <a:cs typeface="PT Sans" charset="-52"/>
              </a:rPr>
              <a:t> размер 18 пт. Рамка расширяется по размеру текста. Выключка (выравнивание текста) по формату. Отбивка от абзаца 8 пт.</a:t>
            </a:r>
          </a:p>
          <a:p>
            <a:pPr>
              <a:spcAft>
                <a:spcPts val="800"/>
              </a:spcAft>
            </a:pPr>
            <a:r>
              <a:rPr lang="ru-RU" dirty="0">
                <a:latin typeface="PT Sans" charset="-52"/>
                <a:ea typeface="PT Sans" charset="-52"/>
                <a:cs typeface="PT Sans" charset="-52"/>
              </a:rPr>
              <a:t>Второй абзац текста.</a:t>
            </a:r>
            <a:endParaRPr lang="en-US" dirty="0">
              <a:latin typeface="PT Sans" charset="-52"/>
              <a:ea typeface="PT Sans" charset="-52"/>
              <a:cs typeface="PT Sans" charset="-52"/>
            </a:endParaRP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254000" y="1574800"/>
            <a:ext cx="1956765" cy="1956765"/>
          </a:xfrm>
          <a:prstGeom prst="rect">
            <a:avLst/>
          </a:prstGeom>
          <a:solidFill>
            <a:srgbClr val="EAE6E4"/>
          </a:solidFill>
          <a:ln>
            <a:noFill/>
          </a:ln>
        </p:spPr>
        <p:txBody>
          <a:bodyPr/>
          <a:lstStyle>
            <a:lvl1pPr marL="0" indent="0">
              <a:buNone/>
              <a:defRPr sz="1400" baseline="0">
                <a:latin typeface="PT Sans" charset="-52"/>
              </a:defRPr>
            </a:lvl1pPr>
          </a:lstStyle>
          <a:p>
            <a:endParaRPr lang="en-US" dirty="0"/>
          </a:p>
        </p:txBody>
      </p:sp>
      <p:sp>
        <p:nvSpPr>
          <p:cNvPr id="15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254000" y="4234882"/>
            <a:ext cx="1956765" cy="1956765"/>
          </a:xfrm>
          <a:prstGeom prst="rect">
            <a:avLst/>
          </a:prstGeom>
          <a:solidFill>
            <a:srgbClr val="EAE6E4"/>
          </a:solidFill>
          <a:ln>
            <a:noFill/>
          </a:ln>
        </p:spPr>
        <p:txBody>
          <a:bodyPr/>
          <a:lstStyle>
            <a:lvl1pPr marL="0" indent="0">
              <a:buNone/>
              <a:defRPr sz="1400" baseline="0">
                <a:latin typeface="PT Sans" charset="-52"/>
              </a:defRPr>
            </a:lvl1pPr>
          </a:lstStyle>
          <a:p>
            <a:endParaRPr lang="en-US" dirty="0"/>
          </a:p>
        </p:txBody>
      </p:sp>
      <p:sp>
        <p:nvSpPr>
          <p:cNvPr id="18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2465388" y="4234882"/>
            <a:ext cx="7430967" cy="23916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lang="en-US" sz="1400" b="1" kern="1200" cap="all" spc="100" baseline="0" dirty="0">
                <a:solidFill>
                  <a:srgbClr val="3578BD"/>
                </a:solidFill>
                <a:latin typeface="PT Sans Caption" charset="-52"/>
                <a:ea typeface="PT Sans Caption" charset="-52"/>
                <a:cs typeface="PT Sans Caption" charset="-52"/>
              </a:defRPr>
            </a:lvl1pPr>
          </a:lstStyle>
          <a:p>
            <a:r>
              <a:rPr lang="ru-RU" sz="1400" b="1" cap="all" spc="100" dirty="0">
                <a:solidFill>
                  <a:srgbClr val="3578BD"/>
                </a:solidFill>
                <a:latin typeface="PT Sans Caption" charset="-52"/>
                <a:ea typeface="PT Sans Caption" charset="-52"/>
                <a:cs typeface="PT Sans Caption" charset="-52"/>
              </a:rPr>
              <a:t>акцентированный текст</a:t>
            </a:r>
            <a:r>
              <a:rPr lang="en-US" sz="1400" b="1" cap="all" spc="100" dirty="0">
                <a:solidFill>
                  <a:srgbClr val="3578BD"/>
                </a:solidFill>
                <a:latin typeface="PT Sans Caption" charset="-52"/>
                <a:ea typeface="PT Sans Caption" charset="-52"/>
                <a:cs typeface="PT Sans Caption" charset="-52"/>
              </a:rPr>
              <a:t> </a:t>
            </a:r>
            <a:r>
              <a:rPr lang="ru-RU" sz="1400" b="1" cap="all" spc="100" dirty="0">
                <a:solidFill>
                  <a:srgbClr val="3578BD"/>
                </a:solidFill>
                <a:latin typeface="PT Sans Caption" charset="-52"/>
                <a:ea typeface="PT Sans Caption" charset="-52"/>
                <a:cs typeface="PT Sans Caption" charset="-52"/>
              </a:rPr>
              <a:t>в одну строку</a:t>
            </a:r>
            <a:endParaRPr lang="en-US" sz="1400" b="1" cap="all" spc="100" dirty="0">
              <a:solidFill>
                <a:srgbClr val="3578BD"/>
              </a:solidFill>
              <a:latin typeface="PT Sans Caption" charset="-52"/>
              <a:ea typeface="PT Sans Caption" charset="-52"/>
              <a:cs typeface="PT Sans Caption" charset="-52"/>
            </a:endParaRPr>
          </a:p>
        </p:txBody>
      </p:sp>
      <p:sp>
        <p:nvSpPr>
          <p:cNvPr id="19" name="Text Placeholder 9"/>
          <p:cNvSpPr>
            <a:spLocks noGrp="1"/>
          </p:cNvSpPr>
          <p:nvPr>
            <p:ph type="body" sz="quarter" idx="17" hasCustomPrompt="1"/>
          </p:nvPr>
        </p:nvSpPr>
        <p:spPr>
          <a:xfrm>
            <a:off x="2465389" y="4608308"/>
            <a:ext cx="7430966" cy="1901674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285750" indent="-285750" algn="l" defTabSz="914400" rtl="0" eaLnBrk="1" latinLnBrk="0" hangingPunct="1">
              <a:spcBef>
                <a:spcPts val="0"/>
              </a:spcBef>
              <a:spcAft>
                <a:spcPts val="1800"/>
              </a:spcAft>
              <a:buClr>
                <a:srgbClr val="3578BD"/>
              </a:buClr>
              <a:buSzPct val="60000"/>
              <a:buFont typeface=".HiraKakuInterface-W3" charset="-128"/>
              <a:buChar char="◉"/>
              <a:defRPr lang="en-US" sz="1800" kern="1200" dirty="0" smtClean="0">
                <a:solidFill>
                  <a:schemeClr val="tx1"/>
                </a:solidFill>
                <a:latin typeface="PT Sans" charset="-52"/>
                <a:ea typeface="PT Sans" charset="-52"/>
                <a:cs typeface="PT Sans" charset="-52"/>
              </a:defRPr>
            </a:lvl1pPr>
            <a:lvl2pPr marL="0" indent="0" defTabSz="914400" rtl="0" eaLnBrk="1" latinLnBrk="0" hangingPunct="1">
              <a:spcAft>
                <a:spcPts val="800"/>
              </a:spcAft>
              <a:buNone/>
              <a:defRPr lang="en-US" sz="1800" kern="1200" dirty="0" smtClean="0">
                <a:solidFill>
                  <a:schemeClr val="tx1"/>
                </a:solidFill>
                <a:latin typeface="PT Sans" charset="-52"/>
                <a:ea typeface="PT Sans" charset="-52"/>
                <a:cs typeface="PT Sans" charset="-52"/>
              </a:defRPr>
            </a:lvl2pPr>
            <a:lvl3pPr marL="0" indent="0" defTabSz="914400" rtl="0" eaLnBrk="1" latinLnBrk="0" hangingPunct="1">
              <a:spcAft>
                <a:spcPts val="800"/>
              </a:spcAft>
              <a:buNone/>
              <a:defRPr lang="en-US" sz="1800" kern="1200" dirty="0" smtClean="0">
                <a:solidFill>
                  <a:schemeClr val="tx1"/>
                </a:solidFill>
                <a:latin typeface="PT Sans" charset="-52"/>
                <a:ea typeface="PT Sans" charset="-52"/>
                <a:cs typeface="PT Sans" charset="-52"/>
              </a:defRPr>
            </a:lvl3pPr>
            <a:lvl4pPr marL="0" indent="0" defTabSz="914400" rtl="0" eaLnBrk="1" latinLnBrk="0" hangingPunct="1">
              <a:spcAft>
                <a:spcPts val="800"/>
              </a:spcAft>
              <a:buNone/>
              <a:defRPr lang="en-US" sz="1800" kern="1200" dirty="0" smtClean="0">
                <a:solidFill>
                  <a:schemeClr val="tx1"/>
                </a:solidFill>
                <a:latin typeface="PT Sans" charset="-52"/>
                <a:ea typeface="PT Sans" charset="-52"/>
                <a:cs typeface="PT Sans" charset="-52"/>
              </a:defRPr>
            </a:lvl4pPr>
            <a:lvl5pPr marL="0" indent="0" defTabSz="914400" rtl="0" eaLnBrk="1" latinLnBrk="0" hangingPunct="1">
              <a:spcAft>
                <a:spcPts val="800"/>
              </a:spcAft>
              <a:buNone/>
              <a:defRPr lang="en-US" sz="1800" kern="1200" dirty="0">
                <a:solidFill>
                  <a:schemeClr val="tx1"/>
                </a:solidFill>
                <a:latin typeface="PT Sans" charset="-52"/>
                <a:ea typeface="PT Sans" charset="-52"/>
                <a:cs typeface="PT Sans" charset="-52"/>
              </a:defRPr>
            </a:lvl5pPr>
          </a:lstStyle>
          <a:p>
            <a:pPr algn="just">
              <a:spcAft>
                <a:spcPts val="800"/>
              </a:spcAft>
            </a:pPr>
            <a:r>
              <a:rPr lang="ru-RU" b="1" dirty="0">
                <a:latin typeface="PT Sans" charset="-52"/>
                <a:ea typeface="PT Sans" charset="-52"/>
                <a:cs typeface="PT Sans" charset="-52"/>
              </a:rPr>
              <a:t>Текст в одну колонку,</a:t>
            </a:r>
            <a:r>
              <a:rPr lang="ru-RU" dirty="0">
                <a:latin typeface="PT Sans" charset="-52"/>
                <a:ea typeface="PT Sans" charset="-52"/>
                <a:cs typeface="PT Sans" charset="-52"/>
              </a:rPr>
              <a:t> размер 18 пт. Рамка расширяется по размеру текста. Выключка (выравнивание текста) по формату. Отбивка от абзаца 8 пт.</a:t>
            </a:r>
          </a:p>
          <a:p>
            <a:pPr>
              <a:spcAft>
                <a:spcPts val="800"/>
              </a:spcAft>
            </a:pPr>
            <a:r>
              <a:rPr lang="ru-RU" dirty="0">
                <a:latin typeface="PT Sans" charset="-52"/>
                <a:ea typeface="PT Sans" charset="-52"/>
                <a:cs typeface="PT Sans" charset="-52"/>
              </a:rPr>
              <a:t>Второй абзац текста.</a:t>
            </a:r>
            <a:endParaRPr lang="en-US" dirty="0">
              <a:latin typeface="PT Sans" charset="-52"/>
              <a:ea typeface="PT Sans" charset="-52"/>
              <a:cs typeface="PT Sans" charset="-52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2465388" y="3946363"/>
            <a:ext cx="7430967" cy="0"/>
          </a:xfrm>
          <a:prstGeom prst="line">
            <a:avLst/>
          </a:prstGeom>
          <a:ln w="12700">
            <a:solidFill>
              <a:srgbClr val="DAD6D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Страница с текстом и 4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465408" y="7077751"/>
            <a:ext cx="5760998" cy="265996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400" b="1" i="0" kern="1200" cap="all" spc="50" baseline="0" dirty="0">
                <a:solidFill>
                  <a:srgbClr val="3578BD"/>
                </a:solidFill>
                <a:latin typeface="PT Sans" charset="-52"/>
                <a:ea typeface="PT Sans" charset="-52"/>
                <a:cs typeface="PT Sans" charset="-5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err="1"/>
              <a:t>саммари</a:t>
            </a:r>
            <a:r>
              <a:rPr lang="ru-RU" dirty="0"/>
              <a:t> слайда</a:t>
            </a:r>
            <a:endParaRPr lang="en-US" dirty="0"/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254000" y="162048"/>
            <a:ext cx="10174287" cy="47456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>
              <a:defRPr spc="100" baseline="0"/>
            </a:lvl1pPr>
          </a:lstStyle>
          <a:p>
            <a:r>
              <a:rPr lang="ru-RU" dirty="0"/>
              <a:t>Тема слайда / первая строка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вторая строка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254000" y="983204"/>
            <a:ext cx="7972425" cy="35945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1" i="0" kern="1200" cap="all" spc="100" baseline="0" dirty="0" smtClean="0">
                <a:solidFill>
                  <a:srgbClr val="3578BD"/>
                </a:solidFill>
                <a:latin typeface="PT Sans Narrow" charset="-52"/>
                <a:ea typeface="PT Sans Narrow" charset="-52"/>
                <a:cs typeface="PT Sans Narrow" charset="-52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1" i="0" kern="1200" cap="all" spc="100" baseline="0" dirty="0" smtClean="0">
                <a:solidFill>
                  <a:srgbClr val="3578BD"/>
                </a:solidFill>
                <a:latin typeface="PT Sans Narrow" charset="-52"/>
                <a:ea typeface="PT Sans Narrow" charset="-52"/>
                <a:cs typeface="PT Sans Narrow" charset="-52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1" i="0" kern="1200" cap="all" spc="100" baseline="0" dirty="0" smtClean="0">
                <a:solidFill>
                  <a:srgbClr val="3578BD"/>
                </a:solidFill>
                <a:latin typeface="PT Sans Narrow" charset="-52"/>
                <a:ea typeface="PT Sans Narrow" charset="-52"/>
                <a:cs typeface="PT Sans Narrow" charset="-52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1" i="0" kern="1200" cap="all" spc="100" baseline="0" dirty="0" smtClean="0">
                <a:solidFill>
                  <a:srgbClr val="3578BD"/>
                </a:solidFill>
                <a:latin typeface="PT Sans Narrow" charset="-52"/>
                <a:ea typeface="PT Sans Narrow" charset="-52"/>
                <a:cs typeface="PT Sans Narrow" charset="-52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1" i="0" kern="1200" cap="all" spc="100" baseline="0" dirty="0">
                <a:solidFill>
                  <a:srgbClr val="3578BD"/>
                </a:solidFill>
                <a:latin typeface="PT Sans Narrow" charset="-52"/>
                <a:ea typeface="PT Sans Narrow" charset="-52"/>
                <a:cs typeface="PT Sans Narrow" charset="-52"/>
              </a:defRPr>
            </a:lvl5pPr>
          </a:lstStyle>
          <a:p>
            <a:pPr lvl="0"/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2046289" y="1574077"/>
            <a:ext cx="2970212" cy="1913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lang="en-US" sz="1400" b="1" kern="1200" cap="all" spc="100" baseline="0" dirty="0">
                <a:solidFill>
                  <a:srgbClr val="3578BD"/>
                </a:solidFill>
                <a:latin typeface="PT Sans Caption" charset="-52"/>
                <a:ea typeface="PT Sans Caption" charset="-52"/>
                <a:cs typeface="PT Sans Caption" charset="-52"/>
              </a:defRPr>
            </a:lvl1pPr>
          </a:lstStyle>
          <a:p>
            <a:r>
              <a:rPr lang="ru-RU" sz="1400" b="1" cap="all" spc="100" dirty="0">
                <a:solidFill>
                  <a:srgbClr val="3578BD"/>
                </a:solidFill>
                <a:latin typeface="PT Sans Caption" charset="-52"/>
                <a:ea typeface="PT Sans Caption" charset="-52"/>
                <a:cs typeface="PT Sans Caption" charset="-52"/>
              </a:rPr>
              <a:t>текст</a:t>
            </a:r>
            <a:r>
              <a:rPr lang="en-US" sz="1400" b="1" cap="all" spc="100" dirty="0">
                <a:solidFill>
                  <a:srgbClr val="3578BD"/>
                </a:solidFill>
                <a:latin typeface="PT Sans Caption" charset="-52"/>
                <a:ea typeface="PT Sans Caption" charset="-52"/>
                <a:cs typeface="PT Sans Caption" charset="-52"/>
              </a:rPr>
              <a:t> </a:t>
            </a:r>
            <a:r>
              <a:rPr lang="ru-RU" sz="1400" b="1" cap="all" spc="100" dirty="0">
                <a:solidFill>
                  <a:srgbClr val="3578BD"/>
                </a:solidFill>
                <a:latin typeface="PT Sans Caption" charset="-52"/>
                <a:ea typeface="PT Sans Caption" charset="-52"/>
                <a:cs typeface="PT Sans Caption" charset="-52"/>
              </a:rPr>
              <a:t>в одну строку</a:t>
            </a:r>
            <a:endParaRPr lang="en-US" sz="1400" b="1" cap="all" spc="100" dirty="0">
              <a:solidFill>
                <a:srgbClr val="3578BD"/>
              </a:solidFill>
              <a:latin typeface="PT Sans Caption" charset="-52"/>
              <a:ea typeface="PT Sans Caption" charset="-52"/>
              <a:cs typeface="PT Sans Caption" charset="-52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2046289" y="1868447"/>
            <a:ext cx="2970211" cy="189954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285750" indent="-285750" algn="l" defTabSz="914400" rtl="0" eaLnBrk="1" latinLnBrk="0" hangingPunct="1">
              <a:spcBef>
                <a:spcPts val="0"/>
              </a:spcBef>
              <a:spcAft>
                <a:spcPts val="1800"/>
              </a:spcAft>
              <a:buClr>
                <a:srgbClr val="3578BD"/>
              </a:buClr>
              <a:buSzPct val="60000"/>
              <a:buFont typeface=".HiraKakuInterface-W3" charset="-128"/>
              <a:buChar char="◉"/>
              <a:defRPr lang="en-US" sz="1400" kern="1200" dirty="0" smtClean="0">
                <a:solidFill>
                  <a:schemeClr val="tx1"/>
                </a:solidFill>
                <a:latin typeface="PT Sans" charset="-52"/>
                <a:ea typeface="PT Sans" charset="-52"/>
                <a:cs typeface="PT Sans" charset="-52"/>
              </a:defRPr>
            </a:lvl1pPr>
            <a:lvl2pPr marL="0" indent="0" defTabSz="914400" rtl="0" eaLnBrk="1" latinLnBrk="0" hangingPunct="1">
              <a:spcAft>
                <a:spcPts val="800"/>
              </a:spcAft>
              <a:buNone/>
              <a:defRPr lang="en-US" sz="1800" kern="1200" dirty="0" smtClean="0">
                <a:solidFill>
                  <a:schemeClr val="tx1"/>
                </a:solidFill>
                <a:latin typeface="PT Sans" charset="-52"/>
                <a:ea typeface="PT Sans" charset="-52"/>
                <a:cs typeface="PT Sans" charset="-52"/>
              </a:defRPr>
            </a:lvl2pPr>
            <a:lvl3pPr marL="0" indent="0" defTabSz="914400" rtl="0" eaLnBrk="1" latinLnBrk="0" hangingPunct="1">
              <a:spcAft>
                <a:spcPts val="800"/>
              </a:spcAft>
              <a:buNone/>
              <a:defRPr lang="en-US" sz="1800" kern="1200" dirty="0" smtClean="0">
                <a:solidFill>
                  <a:schemeClr val="tx1"/>
                </a:solidFill>
                <a:latin typeface="PT Sans" charset="-52"/>
                <a:ea typeface="PT Sans" charset="-52"/>
                <a:cs typeface="PT Sans" charset="-52"/>
              </a:defRPr>
            </a:lvl3pPr>
            <a:lvl4pPr marL="0" indent="0" defTabSz="914400" rtl="0" eaLnBrk="1" latinLnBrk="0" hangingPunct="1">
              <a:spcAft>
                <a:spcPts val="800"/>
              </a:spcAft>
              <a:buNone/>
              <a:defRPr lang="en-US" sz="1800" kern="1200" dirty="0" smtClean="0">
                <a:solidFill>
                  <a:schemeClr val="tx1"/>
                </a:solidFill>
                <a:latin typeface="PT Sans" charset="-52"/>
                <a:ea typeface="PT Sans" charset="-52"/>
                <a:cs typeface="PT Sans" charset="-52"/>
              </a:defRPr>
            </a:lvl4pPr>
            <a:lvl5pPr marL="0" indent="0" defTabSz="914400" rtl="0" eaLnBrk="1" latinLnBrk="0" hangingPunct="1">
              <a:spcAft>
                <a:spcPts val="800"/>
              </a:spcAft>
              <a:buNone/>
              <a:defRPr lang="en-US" sz="1800" kern="1200" dirty="0">
                <a:solidFill>
                  <a:schemeClr val="tx1"/>
                </a:solidFill>
                <a:latin typeface="PT Sans" charset="-52"/>
                <a:ea typeface="PT Sans" charset="-52"/>
                <a:cs typeface="PT Sans" charset="-52"/>
              </a:defRPr>
            </a:lvl5pPr>
          </a:lstStyle>
          <a:p>
            <a:pPr algn="just">
              <a:spcAft>
                <a:spcPts val="800"/>
              </a:spcAft>
            </a:pPr>
            <a:r>
              <a:rPr lang="ru-RU" b="1" dirty="0">
                <a:latin typeface="PT Sans" charset="-52"/>
                <a:ea typeface="PT Sans" charset="-52"/>
                <a:cs typeface="PT Sans" charset="-52"/>
              </a:rPr>
              <a:t>Текст в одну колонку,</a:t>
            </a:r>
            <a:r>
              <a:rPr lang="ru-RU" dirty="0">
                <a:latin typeface="PT Sans" charset="-52"/>
                <a:ea typeface="PT Sans" charset="-52"/>
                <a:cs typeface="PT Sans" charset="-52"/>
              </a:rPr>
              <a:t> размер 18 пт. Рамка расширяется по размеру текста. Выключка (выравнивание текста) по формату. Отбивка от абзаца 8 пт.</a:t>
            </a:r>
          </a:p>
          <a:p>
            <a:pPr>
              <a:spcAft>
                <a:spcPts val="800"/>
              </a:spcAft>
            </a:pPr>
            <a:r>
              <a:rPr lang="ru-RU" dirty="0">
                <a:latin typeface="PT Sans" charset="-52"/>
                <a:ea typeface="PT Sans" charset="-52"/>
                <a:cs typeface="PT Sans" charset="-52"/>
              </a:rPr>
              <a:t>Второй абзац текста.</a:t>
            </a:r>
            <a:endParaRPr lang="en-US" dirty="0">
              <a:latin typeface="PT Sans" charset="-52"/>
              <a:ea typeface="PT Sans" charset="-52"/>
              <a:cs typeface="PT Sans" charset="-52"/>
            </a:endParaRP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254001" y="1574801"/>
            <a:ext cx="1485900" cy="1485900"/>
          </a:xfrm>
          <a:prstGeom prst="rect">
            <a:avLst/>
          </a:prstGeom>
          <a:solidFill>
            <a:srgbClr val="EAE6E4"/>
          </a:solidFill>
          <a:ln>
            <a:noFill/>
          </a:ln>
        </p:spPr>
        <p:txBody>
          <a:bodyPr/>
          <a:lstStyle>
            <a:lvl1pPr marL="0" indent="0">
              <a:buNone/>
              <a:defRPr sz="1400" baseline="0">
                <a:latin typeface="PT Sans" charset="-52"/>
              </a:defRPr>
            </a:lvl1pPr>
          </a:lstStyle>
          <a:p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254000" y="3997163"/>
            <a:ext cx="4762500" cy="0"/>
          </a:xfrm>
          <a:prstGeom prst="line">
            <a:avLst/>
          </a:prstGeom>
          <a:ln w="12700">
            <a:solidFill>
              <a:srgbClr val="DAD6D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cture Placeholder 4"/>
          <p:cNvSpPr>
            <a:spLocks noGrp="1"/>
          </p:cNvSpPr>
          <p:nvPr>
            <p:ph type="pic" sz="quarter" idx="18"/>
          </p:nvPr>
        </p:nvSpPr>
        <p:spPr>
          <a:xfrm>
            <a:off x="254001" y="4285682"/>
            <a:ext cx="1485900" cy="1485900"/>
          </a:xfrm>
          <a:prstGeom prst="rect">
            <a:avLst/>
          </a:prstGeom>
          <a:solidFill>
            <a:srgbClr val="EAE6E4"/>
          </a:solidFill>
          <a:ln>
            <a:noFill/>
          </a:ln>
        </p:spPr>
        <p:txBody>
          <a:bodyPr/>
          <a:lstStyle>
            <a:lvl1pPr marL="0" indent="0">
              <a:buNone/>
              <a:defRPr sz="1400" baseline="0">
                <a:latin typeface="PT Sans" charset="-52"/>
              </a:defRPr>
            </a:lvl1pPr>
          </a:lstStyle>
          <a:p>
            <a:endParaRPr lang="en-US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2046289" y="4285682"/>
            <a:ext cx="2970212" cy="1913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lang="en-US" sz="1400" b="1" kern="1200" cap="all" spc="100" baseline="0" dirty="0">
                <a:solidFill>
                  <a:srgbClr val="3578BD"/>
                </a:solidFill>
                <a:latin typeface="PT Sans Caption" charset="-52"/>
                <a:ea typeface="PT Sans Caption" charset="-52"/>
                <a:cs typeface="PT Sans Caption" charset="-52"/>
              </a:defRPr>
            </a:lvl1pPr>
          </a:lstStyle>
          <a:p>
            <a:r>
              <a:rPr lang="ru-RU" sz="1400" b="1" cap="all" spc="100" dirty="0">
                <a:solidFill>
                  <a:srgbClr val="3578BD"/>
                </a:solidFill>
                <a:latin typeface="PT Sans Caption" charset="-52"/>
                <a:ea typeface="PT Sans Caption" charset="-52"/>
                <a:cs typeface="PT Sans Caption" charset="-52"/>
              </a:rPr>
              <a:t>текст</a:t>
            </a:r>
            <a:r>
              <a:rPr lang="en-US" sz="1400" b="1" cap="all" spc="100" dirty="0">
                <a:solidFill>
                  <a:srgbClr val="3578BD"/>
                </a:solidFill>
                <a:latin typeface="PT Sans Caption" charset="-52"/>
                <a:ea typeface="PT Sans Caption" charset="-52"/>
                <a:cs typeface="PT Sans Caption" charset="-52"/>
              </a:rPr>
              <a:t> </a:t>
            </a:r>
            <a:r>
              <a:rPr lang="ru-RU" sz="1400" b="1" cap="all" spc="100" dirty="0">
                <a:solidFill>
                  <a:srgbClr val="3578BD"/>
                </a:solidFill>
                <a:latin typeface="PT Sans Caption" charset="-52"/>
                <a:ea typeface="PT Sans Caption" charset="-52"/>
                <a:cs typeface="PT Sans Caption" charset="-52"/>
              </a:rPr>
              <a:t>в одну строку</a:t>
            </a:r>
            <a:endParaRPr lang="en-US" sz="1400" b="1" cap="all" spc="100" dirty="0">
              <a:solidFill>
                <a:srgbClr val="3578BD"/>
              </a:solidFill>
              <a:latin typeface="PT Sans Caption" charset="-52"/>
              <a:ea typeface="PT Sans Caption" charset="-52"/>
              <a:cs typeface="PT Sans Caption" charset="-52"/>
            </a:endParaRPr>
          </a:p>
        </p:txBody>
      </p:sp>
      <p:sp>
        <p:nvSpPr>
          <p:cNvPr id="17" name="Text Placeholder 9"/>
          <p:cNvSpPr>
            <a:spLocks noGrp="1"/>
          </p:cNvSpPr>
          <p:nvPr>
            <p:ph type="body" sz="quarter" idx="20" hasCustomPrompt="1"/>
          </p:nvPr>
        </p:nvSpPr>
        <p:spPr>
          <a:xfrm>
            <a:off x="2046289" y="4580052"/>
            <a:ext cx="2970211" cy="189954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285750" indent="-285750" algn="l" defTabSz="914400" rtl="0" eaLnBrk="1" latinLnBrk="0" hangingPunct="1">
              <a:spcBef>
                <a:spcPts val="0"/>
              </a:spcBef>
              <a:spcAft>
                <a:spcPts val="1800"/>
              </a:spcAft>
              <a:buClr>
                <a:srgbClr val="3578BD"/>
              </a:buClr>
              <a:buSzPct val="60000"/>
              <a:buFont typeface=".HiraKakuInterface-W3" charset="-128"/>
              <a:buChar char="◉"/>
              <a:defRPr lang="en-US" sz="1400" kern="1200" dirty="0" smtClean="0">
                <a:solidFill>
                  <a:schemeClr val="tx1"/>
                </a:solidFill>
                <a:latin typeface="PT Sans" charset="-52"/>
                <a:ea typeface="PT Sans" charset="-52"/>
                <a:cs typeface="PT Sans" charset="-52"/>
              </a:defRPr>
            </a:lvl1pPr>
            <a:lvl2pPr marL="0" indent="0" defTabSz="914400" rtl="0" eaLnBrk="1" latinLnBrk="0" hangingPunct="1">
              <a:spcAft>
                <a:spcPts val="800"/>
              </a:spcAft>
              <a:buNone/>
              <a:defRPr lang="en-US" sz="1800" kern="1200" dirty="0" smtClean="0">
                <a:solidFill>
                  <a:schemeClr val="tx1"/>
                </a:solidFill>
                <a:latin typeface="PT Sans" charset="-52"/>
                <a:ea typeface="PT Sans" charset="-52"/>
                <a:cs typeface="PT Sans" charset="-52"/>
              </a:defRPr>
            </a:lvl2pPr>
            <a:lvl3pPr marL="0" indent="0" defTabSz="914400" rtl="0" eaLnBrk="1" latinLnBrk="0" hangingPunct="1">
              <a:spcAft>
                <a:spcPts val="800"/>
              </a:spcAft>
              <a:buNone/>
              <a:defRPr lang="en-US" sz="1800" kern="1200" dirty="0" smtClean="0">
                <a:solidFill>
                  <a:schemeClr val="tx1"/>
                </a:solidFill>
                <a:latin typeface="PT Sans" charset="-52"/>
                <a:ea typeface="PT Sans" charset="-52"/>
                <a:cs typeface="PT Sans" charset="-52"/>
              </a:defRPr>
            </a:lvl3pPr>
            <a:lvl4pPr marL="0" indent="0" defTabSz="914400" rtl="0" eaLnBrk="1" latinLnBrk="0" hangingPunct="1">
              <a:spcAft>
                <a:spcPts val="800"/>
              </a:spcAft>
              <a:buNone/>
              <a:defRPr lang="en-US" sz="1800" kern="1200" dirty="0" smtClean="0">
                <a:solidFill>
                  <a:schemeClr val="tx1"/>
                </a:solidFill>
                <a:latin typeface="PT Sans" charset="-52"/>
                <a:ea typeface="PT Sans" charset="-52"/>
                <a:cs typeface="PT Sans" charset="-52"/>
              </a:defRPr>
            </a:lvl4pPr>
            <a:lvl5pPr marL="0" indent="0" defTabSz="914400" rtl="0" eaLnBrk="1" latinLnBrk="0" hangingPunct="1">
              <a:spcAft>
                <a:spcPts val="800"/>
              </a:spcAft>
              <a:buNone/>
              <a:defRPr lang="en-US" sz="1800" kern="1200" dirty="0">
                <a:solidFill>
                  <a:schemeClr val="tx1"/>
                </a:solidFill>
                <a:latin typeface="PT Sans" charset="-52"/>
                <a:ea typeface="PT Sans" charset="-52"/>
                <a:cs typeface="PT Sans" charset="-52"/>
              </a:defRPr>
            </a:lvl5pPr>
          </a:lstStyle>
          <a:p>
            <a:pPr algn="just">
              <a:spcAft>
                <a:spcPts val="800"/>
              </a:spcAft>
            </a:pPr>
            <a:r>
              <a:rPr lang="ru-RU" b="1" dirty="0">
                <a:latin typeface="PT Sans" charset="-52"/>
                <a:ea typeface="PT Sans" charset="-52"/>
                <a:cs typeface="PT Sans" charset="-52"/>
              </a:rPr>
              <a:t>Текст в одну колонку,</a:t>
            </a:r>
            <a:r>
              <a:rPr lang="ru-RU" dirty="0">
                <a:latin typeface="PT Sans" charset="-52"/>
                <a:ea typeface="PT Sans" charset="-52"/>
                <a:cs typeface="PT Sans" charset="-52"/>
              </a:rPr>
              <a:t> размер 18 пт. Рамка расширяется по размеру текста. Выключка (выравнивание текста) по формату. Отбивка от абзаца 8 пт.</a:t>
            </a:r>
          </a:p>
          <a:p>
            <a:pPr>
              <a:spcAft>
                <a:spcPts val="800"/>
              </a:spcAft>
            </a:pPr>
            <a:r>
              <a:rPr lang="ru-RU" dirty="0">
                <a:latin typeface="PT Sans" charset="-52"/>
                <a:ea typeface="PT Sans" charset="-52"/>
                <a:cs typeface="PT Sans" charset="-52"/>
              </a:rPr>
              <a:t>Второй абзац текста.</a:t>
            </a:r>
            <a:endParaRPr lang="en-US" dirty="0">
              <a:latin typeface="PT Sans" charset="-52"/>
              <a:ea typeface="PT Sans" charset="-52"/>
              <a:cs typeface="PT Sans" charset="-52"/>
            </a:endParaRPr>
          </a:p>
        </p:txBody>
      </p:sp>
      <p:sp>
        <p:nvSpPr>
          <p:cNvPr id="20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7291388" y="1574077"/>
            <a:ext cx="2970212" cy="1913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lang="en-US" sz="1400" b="1" kern="1200" cap="all" spc="100" baseline="0" dirty="0">
                <a:solidFill>
                  <a:srgbClr val="3578BD"/>
                </a:solidFill>
                <a:latin typeface="PT Sans Caption" charset="-52"/>
                <a:ea typeface="PT Sans Caption" charset="-52"/>
                <a:cs typeface="PT Sans Caption" charset="-52"/>
              </a:defRPr>
            </a:lvl1pPr>
          </a:lstStyle>
          <a:p>
            <a:r>
              <a:rPr lang="ru-RU" sz="1400" b="1" cap="all" spc="100" dirty="0">
                <a:solidFill>
                  <a:srgbClr val="3578BD"/>
                </a:solidFill>
                <a:latin typeface="PT Sans Caption" charset="-52"/>
                <a:ea typeface="PT Sans Caption" charset="-52"/>
                <a:cs typeface="PT Sans Caption" charset="-52"/>
              </a:rPr>
              <a:t>текст</a:t>
            </a:r>
            <a:r>
              <a:rPr lang="en-US" sz="1400" b="1" cap="all" spc="100" dirty="0">
                <a:solidFill>
                  <a:srgbClr val="3578BD"/>
                </a:solidFill>
                <a:latin typeface="PT Sans Caption" charset="-52"/>
                <a:ea typeface="PT Sans Caption" charset="-52"/>
                <a:cs typeface="PT Sans Caption" charset="-52"/>
              </a:rPr>
              <a:t> </a:t>
            </a:r>
            <a:r>
              <a:rPr lang="ru-RU" sz="1400" b="1" cap="all" spc="100" dirty="0">
                <a:solidFill>
                  <a:srgbClr val="3578BD"/>
                </a:solidFill>
                <a:latin typeface="PT Sans Caption" charset="-52"/>
                <a:ea typeface="PT Sans Caption" charset="-52"/>
                <a:cs typeface="PT Sans Caption" charset="-52"/>
              </a:rPr>
              <a:t>в одну строку</a:t>
            </a:r>
            <a:endParaRPr lang="en-US" sz="1400" b="1" cap="all" spc="100" dirty="0">
              <a:solidFill>
                <a:srgbClr val="3578BD"/>
              </a:solidFill>
              <a:latin typeface="PT Sans Caption" charset="-52"/>
              <a:ea typeface="PT Sans Caption" charset="-52"/>
              <a:cs typeface="PT Sans Caption" charset="-52"/>
            </a:endParaRPr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22" hasCustomPrompt="1"/>
          </p:nvPr>
        </p:nvSpPr>
        <p:spPr>
          <a:xfrm>
            <a:off x="7291388" y="1868447"/>
            <a:ext cx="2970211" cy="189954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285750" indent="-285750" algn="l" defTabSz="914400" rtl="0" eaLnBrk="1" latinLnBrk="0" hangingPunct="1">
              <a:spcBef>
                <a:spcPts val="0"/>
              </a:spcBef>
              <a:spcAft>
                <a:spcPts val="1800"/>
              </a:spcAft>
              <a:buClr>
                <a:srgbClr val="3578BD"/>
              </a:buClr>
              <a:buSzPct val="60000"/>
              <a:buFont typeface=".HiraKakuInterface-W3" charset="-128"/>
              <a:buChar char="◉"/>
              <a:defRPr lang="en-US" sz="1400" kern="1200" dirty="0" smtClean="0">
                <a:solidFill>
                  <a:schemeClr val="tx1"/>
                </a:solidFill>
                <a:latin typeface="PT Sans" charset="-52"/>
                <a:ea typeface="PT Sans" charset="-52"/>
                <a:cs typeface="PT Sans" charset="-52"/>
              </a:defRPr>
            </a:lvl1pPr>
            <a:lvl2pPr marL="0" indent="0" defTabSz="914400" rtl="0" eaLnBrk="1" latinLnBrk="0" hangingPunct="1">
              <a:spcAft>
                <a:spcPts val="800"/>
              </a:spcAft>
              <a:buNone/>
              <a:defRPr lang="en-US" sz="1800" kern="1200" dirty="0" smtClean="0">
                <a:solidFill>
                  <a:schemeClr val="tx1"/>
                </a:solidFill>
                <a:latin typeface="PT Sans" charset="-52"/>
                <a:ea typeface="PT Sans" charset="-52"/>
                <a:cs typeface="PT Sans" charset="-52"/>
              </a:defRPr>
            </a:lvl2pPr>
            <a:lvl3pPr marL="0" indent="0" defTabSz="914400" rtl="0" eaLnBrk="1" latinLnBrk="0" hangingPunct="1">
              <a:spcAft>
                <a:spcPts val="800"/>
              </a:spcAft>
              <a:buNone/>
              <a:defRPr lang="en-US" sz="1800" kern="1200" dirty="0" smtClean="0">
                <a:solidFill>
                  <a:schemeClr val="tx1"/>
                </a:solidFill>
                <a:latin typeface="PT Sans" charset="-52"/>
                <a:ea typeface="PT Sans" charset="-52"/>
                <a:cs typeface="PT Sans" charset="-52"/>
              </a:defRPr>
            </a:lvl3pPr>
            <a:lvl4pPr marL="0" indent="0" defTabSz="914400" rtl="0" eaLnBrk="1" latinLnBrk="0" hangingPunct="1">
              <a:spcAft>
                <a:spcPts val="800"/>
              </a:spcAft>
              <a:buNone/>
              <a:defRPr lang="en-US" sz="1800" kern="1200" dirty="0" smtClean="0">
                <a:solidFill>
                  <a:schemeClr val="tx1"/>
                </a:solidFill>
                <a:latin typeface="PT Sans" charset="-52"/>
                <a:ea typeface="PT Sans" charset="-52"/>
                <a:cs typeface="PT Sans" charset="-52"/>
              </a:defRPr>
            </a:lvl4pPr>
            <a:lvl5pPr marL="0" indent="0" defTabSz="914400" rtl="0" eaLnBrk="1" latinLnBrk="0" hangingPunct="1">
              <a:spcAft>
                <a:spcPts val="800"/>
              </a:spcAft>
              <a:buNone/>
              <a:defRPr lang="en-US" sz="1800" kern="1200" dirty="0">
                <a:solidFill>
                  <a:schemeClr val="tx1"/>
                </a:solidFill>
                <a:latin typeface="PT Sans" charset="-52"/>
                <a:ea typeface="PT Sans" charset="-52"/>
                <a:cs typeface="PT Sans" charset="-52"/>
              </a:defRPr>
            </a:lvl5pPr>
          </a:lstStyle>
          <a:p>
            <a:pPr algn="just">
              <a:spcAft>
                <a:spcPts val="800"/>
              </a:spcAft>
            </a:pPr>
            <a:r>
              <a:rPr lang="ru-RU" b="1" dirty="0">
                <a:latin typeface="PT Sans" charset="-52"/>
                <a:ea typeface="PT Sans" charset="-52"/>
                <a:cs typeface="PT Sans" charset="-52"/>
              </a:rPr>
              <a:t>Текст в одну колонку,</a:t>
            </a:r>
            <a:r>
              <a:rPr lang="ru-RU" dirty="0">
                <a:latin typeface="PT Sans" charset="-52"/>
                <a:ea typeface="PT Sans" charset="-52"/>
                <a:cs typeface="PT Sans" charset="-52"/>
              </a:rPr>
              <a:t> размер 18 пт. Рамка расширяется по размеру текста. Выключка (выравнивание текста) по формату. Отбивка от абзаца 8 пт.</a:t>
            </a:r>
          </a:p>
          <a:p>
            <a:pPr>
              <a:spcAft>
                <a:spcPts val="800"/>
              </a:spcAft>
            </a:pPr>
            <a:r>
              <a:rPr lang="ru-RU" dirty="0">
                <a:latin typeface="PT Sans" charset="-52"/>
                <a:ea typeface="PT Sans" charset="-52"/>
                <a:cs typeface="PT Sans" charset="-52"/>
              </a:rPr>
              <a:t>Второй абзац текста.</a:t>
            </a:r>
            <a:endParaRPr lang="en-US" dirty="0">
              <a:latin typeface="PT Sans" charset="-52"/>
              <a:ea typeface="PT Sans" charset="-52"/>
              <a:cs typeface="PT Sans" charset="-52"/>
            </a:endParaRPr>
          </a:p>
        </p:txBody>
      </p:sp>
      <p:sp>
        <p:nvSpPr>
          <p:cNvPr id="22" name="Picture Placeholder 4"/>
          <p:cNvSpPr>
            <a:spLocks noGrp="1"/>
          </p:cNvSpPr>
          <p:nvPr>
            <p:ph type="pic" sz="quarter" idx="23"/>
          </p:nvPr>
        </p:nvSpPr>
        <p:spPr>
          <a:xfrm>
            <a:off x="5499100" y="1574801"/>
            <a:ext cx="1485900" cy="1485900"/>
          </a:xfrm>
          <a:prstGeom prst="rect">
            <a:avLst/>
          </a:prstGeom>
          <a:solidFill>
            <a:srgbClr val="EAE6E4"/>
          </a:solidFill>
          <a:ln>
            <a:noFill/>
          </a:ln>
        </p:spPr>
        <p:txBody>
          <a:bodyPr/>
          <a:lstStyle>
            <a:lvl1pPr marL="0" indent="0">
              <a:buNone/>
              <a:defRPr sz="1400" baseline="0">
                <a:latin typeface="PT Sans" charset="-52"/>
              </a:defRPr>
            </a:lvl1pPr>
          </a:lstStyle>
          <a:p>
            <a:endParaRPr lang="en-US" dirty="0"/>
          </a:p>
        </p:txBody>
      </p:sp>
      <p:sp>
        <p:nvSpPr>
          <p:cNvPr id="23" name="Picture Placeholder 4"/>
          <p:cNvSpPr>
            <a:spLocks noGrp="1"/>
          </p:cNvSpPr>
          <p:nvPr>
            <p:ph type="pic" sz="quarter" idx="24"/>
          </p:nvPr>
        </p:nvSpPr>
        <p:spPr>
          <a:xfrm>
            <a:off x="5499100" y="4285682"/>
            <a:ext cx="1485900" cy="1485900"/>
          </a:xfrm>
          <a:prstGeom prst="rect">
            <a:avLst/>
          </a:prstGeom>
          <a:solidFill>
            <a:srgbClr val="EAE6E4"/>
          </a:solidFill>
          <a:ln>
            <a:noFill/>
          </a:ln>
        </p:spPr>
        <p:txBody>
          <a:bodyPr/>
          <a:lstStyle>
            <a:lvl1pPr marL="0" indent="0">
              <a:buNone/>
              <a:defRPr sz="1400" baseline="0">
                <a:latin typeface="PT Sans" charset="-52"/>
              </a:defRPr>
            </a:lvl1pPr>
          </a:lstStyle>
          <a:p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quarter" idx="25" hasCustomPrompt="1"/>
          </p:nvPr>
        </p:nvSpPr>
        <p:spPr>
          <a:xfrm>
            <a:off x="7291388" y="4285682"/>
            <a:ext cx="2970212" cy="1913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lang="en-US" sz="1400" b="1" kern="1200" cap="all" spc="100" baseline="0" dirty="0">
                <a:solidFill>
                  <a:srgbClr val="3578BD"/>
                </a:solidFill>
                <a:latin typeface="PT Sans Caption" charset="-52"/>
                <a:ea typeface="PT Sans Caption" charset="-52"/>
                <a:cs typeface="PT Sans Caption" charset="-52"/>
              </a:defRPr>
            </a:lvl1pPr>
          </a:lstStyle>
          <a:p>
            <a:r>
              <a:rPr lang="ru-RU" sz="1400" b="1" cap="all" spc="100" dirty="0">
                <a:solidFill>
                  <a:srgbClr val="3578BD"/>
                </a:solidFill>
                <a:latin typeface="PT Sans Caption" charset="-52"/>
                <a:ea typeface="PT Sans Caption" charset="-52"/>
                <a:cs typeface="PT Sans Caption" charset="-52"/>
              </a:rPr>
              <a:t>текст</a:t>
            </a:r>
            <a:r>
              <a:rPr lang="en-US" sz="1400" b="1" cap="all" spc="100" dirty="0">
                <a:solidFill>
                  <a:srgbClr val="3578BD"/>
                </a:solidFill>
                <a:latin typeface="PT Sans Caption" charset="-52"/>
                <a:ea typeface="PT Sans Caption" charset="-52"/>
                <a:cs typeface="PT Sans Caption" charset="-52"/>
              </a:rPr>
              <a:t> </a:t>
            </a:r>
            <a:r>
              <a:rPr lang="ru-RU" sz="1400" b="1" cap="all" spc="100" dirty="0">
                <a:solidFill>
                  <a:srgbClr val="3578BD"/>
                </a:solidFill>
                <a:latin typeface="PT Sans Caption" charset="-52"/>
                <a:ea typeface="PT Sans Caption" charset="-52"/>
                <a:cs typeface="PT Sans Caption" charset="-52"/>
              </a:rPr>
              <a:t>в одну строку</a:t>
            </a:r>
            <a:endParaRPr lang="en-US" sz="1400" b="1" cap="all" spc="100" dirty="0">
              <a:solidFill>
                <a:srgbClr val="3578BD"/>
              </a:solidFill>
              <a:latin typeface="PT Sans Caption" charset="-52"/>
              <a:ea typeface="PT Sans Caption" charset="-52"/>
              <a:cs typeface="PT Sans Caption" charset="-52"/>
            </a:endParaRPr>
          </a:p>
        </p:txBody>
      </p:sp>
      <p:sp>
        <p:nvSpPr>
          <p:cNvPr id="25" name="Text Placeholder 9"/>
          <p:cNvSpPr>
            <a:spLocks noGrp="1"/>
          </p:cNvSpPr>
          <p:nvPr>
            <p:ph type="body" sz="quarter" idx="26" hasCustomPrompt="1"/>
          </p:nvPr>
        </p:nvSpPr>
        <p:spPr>
          <a:xfrm>
            <a:off x="7291388" y="4580052"/>
            <a:ext cx="2970211" cy="189954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285750" indent="-285750" algn="l" defTabSz="914400" rtl="0" eaLnBrk="1" latinLnBrk="0" hangingPunct="1">
              <a:spcBef>
                <a:spcPts val="0"/>
              </a:spcBef>
              <a:spcAft>
                <a:spcPts val="1800"/>
              </a:spcAft>
              <a:buClr>
                <a:srgbClr val="3578BD"/>
              </a:buClr>
              <a:buSzPct val="60000"/>
              <a:buFont typeface=".HiraKakuInterface-W3" charset="-128"/>
              <a:buChar char="◉"/>
              <a:defRPr lang="en-US" sz="1400" kern="1200" dirty="0" smtClean="0">
                <a:solidFill>
                  <a:schemeClr val="tx1"/>
                </a:solidFill>
                <a:latin typeface="PT Sans" charset="-52"/>
                <a:ea typeface="PT Sans" charset="-52"/>
                <a:cs typeface="PT Sans" charset="-52"/>
              </a:defRPr>
            </a:lvl1pPr>
            <a:lvl2pPr marL="0" indent="0" defTabSz="914400" rtl="0" eaLnBrk="1" latinLnBrk="0" hangingPunct="1">
              <a:spcAft>
                <a:spcPts val="800"/>
              </a:spcAft>
              <a:buNone/>
              <a:defRPr lang="en-US" sz="1800" kern="1200" dirty="0" smtClean="0">
                <a:solidFill>
                  <a:schemeClr val="tx1"/>
                </a:solidFill>
                <a:latin typeface="PT Sans" charset="-52"/>
                <a:ea typeface="PT Sans" charset="-52"/>
                <a:cs typeface="PT Sans" charset="-52"/>
              </a:defRPr>
            </a:lvl2pPr>
            <a:lvl3pPr marL="0" indent="0" defTabSz="914400" rtl="0" eaLnBrk="1" latinLnBrk="0" hangingPunct="1">
              <a:spcAft>
                <a:spcPts val="800"/>
              </a:spcAft>
              <a:buNone/>
              <a:defRPr lang="en-US" sz="1800" kern="1200" dirty="0" smtClean="0">
                <a:solidFill>
                  <a:schemeClr val="tx1"/>
                </a:solidFill>
                <a:latin typeface="PT Sans" charset="-52"/>
                <a:ea typeface="PT Sans" charset="-52"/>
                <a:cs typeface="PT Sans" charset="-52"/>
              </a:defRPr>
            </a:lvl3pPr>
            <a:lvl4pPr marL="0" indent="0" defTabSz="914400" rtl="0" eaLnBrk="1" latinLnBrk="0" hangingPunct="1">
              <a:spcAft>
                <a:spcPts val="800"/>
              </a:spcAft>
              <a:buNone/>
              <a:defRPr lang="en-US" sz="1800" kern="1200" dirty="0" smtClean="0">
                <a:solidFill>
                  <a:schemeClr val="tx1"/>
                </a:solidFill>
                <a:latin typeface="PT Sans" charset="-52"/>
                <a:ea typeface="PT Sans" charset="-52"/>
                <a:cs typeface="PT Sans" charset="-52"/>
              </a:defRPr>
            </a:lvl4pPr>
            <a:lvl5pPr marL="0" indent="0" defTabSz="914400" rtl="0" eaLnBrk="1" latinLnBrk="0" hangingPunct="1">
              <a:spcAft>
                <a:spcPts val="800"/>
              </a:spcAft>
              <a:buNone/>
              <a:defRPr lang="en-US" sz="1800" kern="1200" dirty="0">
                <a:solidFill>
                  <a:schemeClr val="tx1"/>
                </a:solidFill>
                <a:latin typeface="PT Sans" charset="-52"/>
                <a:ea typeface="PT Sans" charset="-52"/>
                <a:cs typeface="PT Sans" charset="-52"/>
              </a:defRPr>
            </a:lvl5pPr>
          </a:lstStyle>
          <a:p>
            <a:pPr algn="just">
              <a:spcAft>
                <a:spcPts val="800"/>
              </a:spcAft>
            </a:pPr>
            <a:r>
              <a:rPr lang="ru-RU" b="1" dirty="0">
                <a:latin typeface="PT Sans" charset="-52"/>
                <a:ea typeface="PT Sans" charset="-52"/>
                <a:cs typeface="PT Sans" charset="-52"/>
              </a:rPr>
              <a:t>Текст в одну колонку,</a:t>
            </a:r>
            <a:r>
              <a:rPr lang="ru-RU" dirty="0">
                <a:latin typeface="PT Sans" charset="-52"/>
                <a:ea typeface="PT Sans" charset="-52"/>
                <a:cs typeface="PT Sans" charset="-52"/>
              </a:rPr>
              <a:t> размер 18 пт. Рамка расширяется по размеру текста. Выключка (выравнивание текста) по формату. Отбивка от абзаца 8 пт.</a:t>
            </a:r>
          </a:p>
          <a:p>
            <a:pPr>
              <a:spcAft>
                <a:spcPts val="800"/>
              </a:spcAft>
            </a:pPr>
            <a:r>
              <a:rPr lang="ru-RU" dirty="0">
                <a:latin typeface="PT Sans" charset="-52"/>
                <a:ea typeface="PT Sans" charset="-52"/>
                <a:cs typeface="PT Sans" charset="-52"/>
              </a:rPr>
              <a:t>Второй абзац текста.</a:t>
            </a:r>
            <a:endParaRPr lang="en-US" dirty="0">
              <a:latin typeface="PT Sans" charset="-52"/>
              <a:ea typeface="PT Sans" charset="-52"/>
              <a:cs typeface="PT Sans" charset="-52"/>
            </a:endParaRPr>
          </a:p>
        </p:txBody>
      </p:sp>
      <p:cxnSp>
        <p:nvCxnSpPr>
          <p:cNvPr id="26" name="Straight Connector 25"/>
          <p:cNvCxnSpPr/>
          <p:nvPr userDrawn="1"/>
        </p:nvCxnSpPr>
        <p:spPr>
          <a:xfrm>
            <a:off x="5346700" y="3997163"/>
            <a:ext cx="4775200" cy="0"/>
          </a:xfrm>
          <a:prstGeom prst="line">
            <a:avLst/>
          </a:prstGeom>
          <a:ln w="12700">
            <a:solidFill>
              <a:srgbClr val="DAD6D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5013" y="2012950"/>
            <a:ext cx="9221787" cy="4795838"/>
          </a:xfrm>
          <a:prstGeom prst="rect">
            <a:avLst/>
          </a:prstGeom>
        </p:spPr>
        <p:txBody>
          <a:bodyPr/>
          <a:lstStyle>
            <a:lvl1pPr>
              <a:defRPr baseline="0">
                <a:latin typeface="PT Sans" charset="-52"/>
              </a:defRPr>
            </a:lvl1pPr>
            <a:lvl2pPr>
              <a:defRPr baseline="0">
                <a:latin typeface="PT Sans" charset="-52"/>
              </a:defRPr>
            </a:lvl2pPr>
            <a:lvl3pPr>
              <a:defRPr baseline="0">
                <a:latin typeface="PT Sans" charset="-52"/>
              </a:defRPr>
            </a:lvl3pPr>
            <a:lvl4pPr>
              <a:defRPr baseline="0">
                <a:latin typeface="PT Sans" charset="-52"/>
              </a:defRPr>
            </a:lvl4pPr>
            <a:lvl5pPr>
              <a:defRPr baseline="0">
                <a:latin typeface="PT Sans" charset="-52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2465408" y="7077751"/>
            <a:ext cx="5760998" cy="265996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400" b="1" i="0" kern="1200" cap="all" spc="50" baseline="0" dirty="0">
                <a:solidFill>
                  <a:srgbClr val="3578BD"/>
                </a:solidFill>
                <a:latin typeface="PT Sans" charset="-52"/>
                <a:ea typeface="PT Sans" charset="-52"/>
                <a:cs typeface="PT Sans" charset="-5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err="1"/>
              <a:t>саммари</a:t>
            </a:r>
            <a:r>
              <a:rPr lang="ru-RU" dirty="0"/>
              <a:t> слайда</a:t>
            </a:r>
            <a:endParaRPr lang="en-US" dirty="0"/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254000" y="162048"/>
            <a:ext cx="10174287" cy="47456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>
              <a:defRPr spc="100" baseline="0"/>
            </a:lvl1pPr>
          </a:lstStyle>
          <a:p>
            <a:r>
              <a:rPr lang="ru-RU" dirty="0"/>
              <a:t>Тема слайда / первая строка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вторая строка</a:t>
            </a:r>
            <a:endParaRPr lang="en-US" dirty="0"/>
          </a:p>
        </p:txBody>
      </p:sp>
      <p:sp>
        <p:nvSpPr>
          <p:cNvPr id="6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254000" y="983204"/>
            <a:ext cx="7972406" cy="35945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1" i="0" kern="1200" cap="all" spc="100" baseline="0" dirty="0" smtClean="0">
                <a:solidFill>
                  <a:srgbClr val="3578BD"/>
                </a:solidFill>
                <a:latin typeface="PT Sans Narrow" charset="-52"/>
                <a:ea typeface="PT Sans Narrow" charset="-52"/>
                <a:cs typeface="PT Sans Narrow" charset="-52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1" i="0" kern="1200" cap="all" spc="100" baseline="0" dirty="0" smtClean="0">
                <a:solidFill>
                  <a:srgbClr val="3578BD"/>
                </a:solidFill>
                <a:latin typeface="PT Sans Narrow" charset="-52"/>
                <a:ea typeface="PT Sans Narrow" charset="-52"/>
                <a:cs typeface="PT Sans Narrow" charset="-52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1" i="0" kern="1200" cap="all" spc="100" baseline="0" dirty="0" smtClean="0">
                <a:solidFill>
                  <a:srgbClr val="3578BD"/>
                </a:solidFill>
                <a:latin typeface="PT Sans Narrow" charset="-52"/>
                <a:ea typeface="PT Sans Narrow" charset="-52"/>
                <a:cs typeface="PT Sans Narrow" charset="-52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1" i="0" kern="1200" cap="all" spc="100" baseline="0" dirty="0" smtClean="0">
                <a:solidFill>
                  <a:srgbClr val="3578BD"/>
                </a:solidFill>
                <a:latin typeface="PT Sans Narrow" charset="-52"/>
                <a:ea typeface="PT Sans Narrow" charset="-52"/>
                <a:cs typeface="PT Sans Narrow" charset="-52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1" i="0" kern="1200" cap="all" spc="100" baseline="0" dirty="0">
                <a:solidFill>
                  <a:srgbClr val="3578BD"/>
                </a:solidFill>
                <a:latin typeface="PT Sans Narrow" charset="-52"/>
                <a:ea typeface="PT Sans Narrow" charset="-52"/>
                <a:cs typeface="PT Sans Narrow" charset="-52"/>
              </a:defRPr>
            </a:lvl5pPr>
          </a:lstStyle>
          <a:p>
            <a:pPr lvl="0"/>
            <a:r>
              <a:rPr lang="ru-RU" dirty="0"/>
              <a:t>заголовок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73302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13" y="2012950"/>
            <a:ext cx="4533900" cy="47958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21313" y="2012950"/>
            <a:ext cx="4535487" cy="47958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2465408" y="7077751"/>
            <a:ext cx="5760998" cy="265996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400" b="1" i="0" kern="1200" cap="all" spc="50" baseline="0" dirty="0">
                <a:solidFill>
                  <a:srgbClr val="3578BD"/>
                </a:solidFill>
                <a:latin typeface="PT Sans" charset="-52"/>
                <a:ea typeface="PT Sans" charset="-52"/>
                <a:cs typeface="PT Sans" charset="-5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err="1"/>
              <a:t>саммари</a:t>
            </a:r>
            <a:r>
              <a:rPr lang="ru-RU" dirty="0"/>
              <a:t> слайда</a:t>
            </a:r>
            <a:endParaRPr lang="en-US" dirty="0"/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254000" y="162048"/>
            <a:ext cx="10174287" cy="47456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>
              <a:defRPr spc="100" baseline="0"/>
            </a:lvl1pPr>
          </a:lstStyle>
          <a:p>
            <a:r>
              <a:rPr lang="ru-RU" dirty="0"/>
              <a:t>Тема слайда / первая строка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вторая строка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69698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600" y="1852613"/>
            <a:ext cx="4522788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600" y="2760663"/>
            <a:ext cx="4522788" cy="40624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3375" y="1852613"/>
            <a:ext cx="4545013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3375" y="2760663"/>
            <a:ext cx="4545013" cy="40624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2465408" y="7077751"/>
            <a:ext cx="5760998" cy="265996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400" b="1" i="0" kern="1200" cap="all" spc="50" baseline="0" dirty="0">
                <a:solidFill>
                  <a:srgbClr val="3578BD"/>
                </a:solidFill>
                <a:latin typeface="PT Sans" charset="-52"/>
                <a:ea typeface="PT Sans" charset="-52"/>
                <a:cs typeface="PT Sans" charset="-5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err="1"/>
              <a:t>саммари</a:t>
            </a:r>
            <a:r>
              <a:rPr lang="ru-RU" dirty="0"/>
              <a:t> слайда</a:t>
            </a:r>
            <a:endParaRPr lang="en-US" dirty="0"/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254000" y="162048"/>
            <a:ext cx="10174287" cy="47456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>
              <a:defRPr spc="100" baseline="0"/>
            </a:lvl1pPr>
          </a:lstStyle>
          <a:p>
            <a:r>
              <a:rPr lang="ru-RU" dirty="0"/>
              <a:t>Тема слайда / первая строка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вторая строка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73880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013" y="1089025"/>
            <a:ext cx="5413375" cy="537210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8050" cy="4200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54000" y="162048"/>
            <a:ext cx="10174287" cy="47456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>
              <a:defRPr spc="100" baseline="0"/>
            </a:lvl1pPr>
          </a:lstStyle>
          <a:p>
            <a:r>
              <a:rPr lang="ru-RU" dirty="0"/>
              <a:t>Тема слайда / первая строка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вторая строка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5663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0966" y="681801"/>
            <a:ext cx="8687096" cy="162985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0963" y="2479642"/>
            <a:ext cx="4278119" cy="39040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1" y="2479642"/>
            <a:ext cx="4275332" cy="39040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39370" y="6485223"/>
            <a:ext cx="2405658" cy="402483"/>
          </a:xfrm>
          <a:prstGeom prst="rect">
            <a:avLst/>
          </a:prstGeom>
        </p:spPr>
        <p:txBody>
          <a:bodyPr/>
          <a:lstStyle/>
          <a:p>
            <a:fld id="{48A87A34-81AB-432B-8DAE-1953F412C126}" type="datetimeFigureOut">
              <a:rPr lang="en-US" dirty="0"/>
              <a:t>11/27/2020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00964" y="6485222"/>
            <a:ext cx="5471582" cy="40248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011853" y="6485220"/>
            <a:ext cx="676209" cy="402483"/>
          </a:xfrm>
          <a:prstGeom prst="rect">
            <a:avLst/>
          </a:prstGeo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1118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Обложка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63864"/>
            <a:ext cx="10692384" cy="4145280"/>
          </a:xfrm>
          <a:prstGeom prst="rect">
            <a:avLst/>
          </a:prstGeom>
        </p:spPr>
      </p:pic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1484752" y="2358254"/>
            <a:ext cx="6236848" cy="171900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3300" b="1" i="0" cap="all" spc="100" baseline="0">
                <a:solidFill>
                  <a:schemeClr val="bg1"/>
                </a:solidFill>
                <a:latin typeface="PT Sans Narrow" charset="-52"/>
                <a:ea typeface="PT Sans Narrow" charset="-52"/>
                <a:cs typeface="PT Sans Narrow" charset="-52"/>
              </a:defRPr>
            </a:lvl1pPr>
          </a:lstStyle>
          <a:p>
            <a:r>
              <a:rPr lang="ru-RU" dirty="0"/>
              <a:t>НАБЕРИТЕ ЗАГОЛОВОК </a:t>
            </a:r>
            <a:br>
              <a:rPr lang="ru-RU" dirty="0"/>
            </a:br>
            <a:r>
              <a:rPr lang="ru-RU" dirty="0"/>
              <a:t>ТОЛЬКО ПРОПИСНЫЕ БУКВЫ </a:t>
            </a:r>
            <a:endParaRPr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0" hasCustomPrompt="1"/>
          </p:nvPr>
        </p:nvSpPr>
        <p:spPr>
          <a:xfrm>
            <a:off x="1485292" y="4480683"/>
            <a:ext cx="5602288" cy="935037"/>
          </a:xfrm>
          <a:prstGeom prst="rect">
            <a:avLst/>
          </a:prstGeom>
        </p:spPr>
        <p:txBody>
          <a:bodyPr lIns="0" tIns="0" rIns="0" bIns="0"/>
          <a:lstStyle>
            <a:lvl1pPr>
              <a:defRPr lang="fi-FI" sz="1800" b="1" kern="1200" cap="all" spc="160" baseline="0" dirty="0" smtClean="0">
                <a:solidFill>
                  <a:schemeClr val="bg1"/>
                </a:solidFill>
                <a:effectLst/>
                <a:latin typeface="PT Sans Bold" charset="-52"/>
              </a:defRPr>
            </a:lvl1pPr>
          </a:lstStyle>
          <a:p>
            <a:pPr>
              <a:lnSpc>
                <a:spcPct val="120000"/>
              </a:lnSpc>
            </a:pPr>
            <a:r>
              <a:rPr lang="fi-FI" sz="1600" b="1" kern="1200" cap="all" spc="160" baseline="0" dirty="0" err="1">
                <a:solidFill>
                  <a:schemeClr val="bg1"/>
                </a:solidFill>
                <a:effectLst/>
                <a:latin typeface="PT Sans Bold" charset="-52"/>
                <a:ea typeface="+mn-ea"/>
                <a:cs typeface="+mn-cs"/>
              </a:rPr>
              <a:t>Тематический</a:t>
            </a:r>
            <a:r>
              <a:rPr lang="fi-FI" sz="1600" b="1" kern="1200" cap="all" spc="160" baseline="0" dirty="0">
                <a:solidFill>
                  <a:schemeClr val="bg1"/>
                </a:solidFill>
                <a:effectLst/>
                <a:latin typeface="PT Sans Bold" charset="-52"/>
                <a:ea typeface="+mn-ea"/>
                <a:cs typeface="+mn-cs"/>
              </a:rPr>
              <a:t> </a:t>
            </a:r>
            <a:r>
              <a:rPr lang="fi-FI" sz="1600" b="1" kern="1200" cap="all" spc="160" baseline="0" dirty="0" err="1">
                <a:solidFill>
                  <a:schemeClr val="bg1"/>
                </a:solidFill>
                <a:effectLst/>
                <a:latin typeface="PT Sans Bold" charset="-52"/>
                <a:ea typeface="+mn-ea"/>
                <a:cs typeface="+mn-cs"/>
              </a:rPr>
              <a:t>подзаголовок</a:t>
            </a:r>
            <a:r>
              <a:rPr lang="fi-FI" sz="1600" b="1" kern="1200" cap="all" spc="160" baseline="0" dirty="0">
                <a:solidFill>
                  <a:schemeClr val="bg1"/>
                </a:solidFill>
                <a:effectLst/>
                <a:latin typeface="PT Sans Bold" charset="-52"/>
                <a:ea typeface="+mn-ea"/>
                <a:cs typeface="+mn-cs"/>
              </a:rPr>
              <a:t> </a:t>
            </a:r>
            <a:r>
              <a:rPr lang="fi-FI" sz="1600" b="1" kern="1200" cap="all" spc="160" baseline="0" dirty="0" err="1">
                <a:solidFill>
                  <a:schemeClr val="bg1"/>
                </a:solidFill>
                <a:effectLst/>
                <a:latin typeface="PT Sans Bold" charset="-52"/>
                <a:ea typeface="+mn-ea"/>
                <a:cs typeface="+mn-cs"/>
              </a:rPr>
              <a:t>презентации</a:t>
            </a:r>
            <a:endParaRPr lang="fi-FI" sz="1600" b="1" kern="1200" cap="all" spc="160" baseline="0" dirty="0">
              <a:solidFill>
                <a:schemeClr val="bg1"/>
              </a:solidFill>
              <a:effectLst/>
              <a:latin typeface="PT Sans Bold" charset="-52"/>
              <a:ea typeface="+mn-ea"/>
              <a:cs typeface="+mn-cs"/>
            </a:endParaRPr>
          </a:p>
          <a:p>
            <a:pPr>
              <a:lnSpc>
                <a:spcPct val="120000"/>
              </a:lnSpc>
            </a:pPr>
            <a:r>
              <a:rPr lang="fi-FI" sz="1600" b="1" kern="1200" cap="all" spc="160" baseline="0" dirty="0" err="1">
                <a:solidFill>
                  <a:schemeClr val="bg1"/>
                </a:solidFill>
                <a:effectLst/>
                <a:latin typeface="PT Sans Bold" charset="-52"/>
                <a:ea typeface="+mn-ea"/>
                <a:cs typeface="+mn-cs"/>
              </a:rPr>
              <a:t>размер</a:t>
            </a:r>
            <a:r>
              <a:rPr lang="fi-FI" sz="1600" b="1" kern="1200" cap="all" spc="160" baseline="0" dirty="0">
                <a:solidFill>
                  <a:schemeClr val="bg1"/>
                </a:solidFill>
                <a:effectLst/>
                <a:latin typeface="PT Sans Bold" charset="-52"/>
                <a:ea typeface="+mn-ea"/>
                <a:cs typeface="+mn-cs"/>
              </a:rPr>
              <a:t> 2–3 </a:t>
            </a:r>
            <a:r>
              <a:rPr lang="fi-FI" sz="1600" b="1" kern="1200" cap="all" spc="160" baseline="0" dirty="0" err="1">
                <a:solidFill>
                  <a:schemeClr val="bg1"/>
                </a:solidFill>
                <a:effectLst/>
                <a:latin typeface="PT Sans Bold" charset="-52"/>
                <a:ea typeface="+mn-ea"/>
                <a:cs typeface="+mn-cs"/>
              </a:rPr>
              <a:t>строки</a:t>
            </a:r>
            <a:endParaRPr lang="fi-FI" sz="1600" b="1" kern="1200" cap="all" spc="160" baseline="0" dirty="0">
              <a:solidFill>
                <a:schemeClr val="bg1"/>
              </a:solidFill>
              <a:effectLst/>
              <a:latin typeface="PT Sans Bold" charset="-52"/>
              <a:ea typeface="+mn-ea"/>
              <a:cs typeface="+mn-cs"/>
            </a:endParaRPr>
          </a:p>
        </p:txBody>
      </p:sp>
      <p:sp>
        <p:nvSpPr>
          <p:cNvPr id="36" name="Text Placeholder 35"/>
          <p:cNvSpPr>
            <a:spLocks noGrp="1"/>
          </p:cNvSpPr>
          <p:nvPr>
            <p:ph type="body" sz="quarter" idx="11" hasCustomPrompt="1"/>
          </p:nvPr>
        </p:nvSpPr>
        <p:spPr>
          <a:xfrm>
            <a:off x="1476375" y="6148388"/>
            <a:ext cx="2376487" cy="18697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>
            <a:lvl1pPr>
              <a:defRPr lang="en-US" sz="1200" b="1" i="0" kern="1200" baseline="0" smtClean="0">
                <a:solidFill>
                  <a:schemeClr val="tx1"/>
                </a:solidFill>
                <a:latin typeface="PT Sans Caption" charset="-52"/>
                <a:ea typeface="PT Sans Caption" charset="-52"/>
                <a:cs typeface="PT Sans Caption" charset="-52"/>
              </a:defRPr>
            </a:lvl1pPr>
            <a:lvl2pPr>
              <a:defRPr lang="en-US" sz="1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lang="en-US" sz="1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algn="l" defTabSz="914400" rtl="0" eaLnBrk="1" latinLnBrk="0" hangingPunct="1"/>
            <a:r>
              <a:rPr lang="ru-RU" dirty="0"/>
              <a:t>Имя ФАМИЛИЯ</a:t>
            </a:r>
            <a:endParaRPr lang="en-US" dirty="0"/>
          </a:p>
        </p:txBody>
      </p:sp>
      <p:sp>
        <p:nvSpPr>
          <p:cNvPr id="38" name="Text Placeholder 37"/>
          <p:cNvSpPr>
            <a:spLocks noGrp="1"/>
          </p:cNvSpPr>
          <p:nvPr>
            <p:ph type="body" sz="quarter" idx="12" hasCustomPrompt="1"/>
          </p:nvPr>
        </p:nvSpPr>
        <p:spPr>
          <a:xfrm>
            <a:off x="1476375" y="6367115"/>
            <a:ext cx="2941637" cy="486000"/>
          </a:xfrm>
          <a:prstGeom prst="rect">
            <a:avLst/>
          </a:prstGeom>
        </p:spPr>
        <p:txBody>
          <a:bodyPr lIns="0" tIns="0" rIns="0" bIns="0"/>
          <a:lstStyle>
            <a:lvl1pPr marL="0" algn="l" defTabSz="914400" rtl="0" eaLnBrk="1" latinLnBrk="0" hangingPunct="1">
              <a:defRPr lang="en-US" sz="1200" kern="1200" baseline="0" smtClean="0">
                <a:solidFill>
                  <a:schemeClr val="tx1"/>
                </a:solidFill>
                <a:effectLst/>
                <a:latin typeface="PT Sans " charset="-52"/>
                <a:ea typeface="+mn-ea"/>
                <a:cs typeface="+mn-cs"/>
              </a:defRPr>
            </a:lvl1pPr>
            <a:lvl2pPr marL="0" algn="l" defTabSz="914400" rtl="0" eaLnBrk="1" latinLnBrk="0" hangingPunct="1">
              <a:defRPr lang="en-US" sz="1200" kern="1200" baseline="0" smtClean="0">
                <a:solidFill>
                  <a:schemeClr val="tx1"/>
                </a:solidFill>
                <a:effectLst/>
                <a:latin typeface="PT Sans " charset="-52"/>
                <a:ea typeface="+mn-ea"/>
                <a:cs typeface="+mn-cs"/>
              </a:defRPr>
            </a:lvl2pPr>
            <a:lvl3pPr marL="0" algn="l" defTabSz="914400" rtl="0" eaLnBrk="1" latinLnBrk="0" hangingPunct="1">
              <a:defRPr lang="en-US" sz="1200" kern="1200" baseline="0" smtClean="0">
                <a:solidFill>
                  <a:schemeClr val="tx1"/>
                </a:solidFill>
                <a:effectLst/>
                <a:latin typeface="PT Sans " charset="-52"/>
                <a:ea typeface="+mn-ea"/>
                <a:cs typeface="+mn-cs"/>
              </a:defRPr>
            </a:lvl3pPr>
            <a:lvl4pPr marL="0" algn="l" defTabSz="914400" rtl="0" eaLnBrk="1" latinLnBrk="0" hangingPunct="1">
              <a:defRPr lang="en-US" sz="1200" kern="1200" baseline="0" smtClean="0">
                <a:solidFill>
                  <a:schemeClr val="tx1"/>
                </a:solidFill>
                <a:effectLst/>
                <a:latin typeface="PT Sans " charset="-52"/>
                <a:ea typeface="+mn-ea"/>
                <a:cs typeface="+mn-cs"/>
              </a:defRPr>
            </a:lvl4pPr>
            <a:lvl5pPr marL="0" algn="l" defTabSz="914400" rtl="0" eaLnBrk="1" latinLnBrk="0" hangingPunct="1">
              <a:defRPr lang="en-US" sz="1200" kern="1200" baseline="0">
                <a:solidFill>
                  <a:schemeClr val="tx1"/>
                </a:solidFill>
                <a:effectLst/>
                <a:latin typeface="PT Sans " charset="-52"/>
                <a:ea typeface="+mn-ea"/>
                <a:cs typeface="+mn-cs"/>
              </a:defRPr>
            </a:lvl5pPr>
          </a:lstStyle>
          <a:p>
            <a:r>
              <a:rPr lang="en-US" sz="1200" kern="1200" baseline="0" dirty="0" err="1">
                <a:solidFill>
                  <a:schemeClr val="tx1"/>
                </a:solidFill>
                <a:effectLst/>
                <a:latin typeface="PT Sans " charset="-52"/>
                <a:ea typeface="+mn-ea"/>
                <a:cs typeface="+mn-cs"/>
              </a:rPr>
              <a:t>Полное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PT Sans " charset="-52"/>
                <a:ea typeface="+mn-ea"/>
                <a:cs typeface="+mn-cs"/>
              </a:rPr>
              <a:t> </a:t>
            </a:r>
            <a:r>
              <a:rPr lang="en-US" sz="1200" kern="1200" baseline="0" dirty="0" err="1">
                <a:solidFill>
                  <a:schemeClr val="tx1"/>
                </a:solidFill>
                <a:effectLst/>
                <a:latin typeface="PT Sans " charset="-52"/>
                <a:ea typeface="+mn-ea"/>
                <a:cs typeface="+mn-cs"/>
              </a:rPr>
              <a:t>название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PT Sans " charset="-52"/>
                <a:ea typeface="+mn-ea"/>
                <a:cs typeface="+mn-cs"/>
              </a:rPr>
              <a:t> </a:t>
            </a:r>
            <a:r>
              <a:rPr lang="en-US" sz="1200" kern="1200" baseline="0" dirty="0" err="1">
                <a:solidFill>
                  <a:schemeClr val="tx1"/>
                </a:solidFill>
                <a:effectLst/>
                <a:latin typeface="PT Sans " charset="-52"/>
                <a:ea typeface="+mn-ea"/>
                <a:cs typeface="+mn-cs"/>
              </a:rPr>
              <a:t>должности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PT Sans " charset="-52"/>
                <a:ea typeface="+mn-ea"/>
                <a:cs typeface="+mn-cs"/>
              </a:rPr>
              <a:t> </a:t>
            </a:r>
            <a:r>
              <a:rPr lang="en-US" sz="1200" kern="1200" baseline="0" dirty="0" err="1">
                <a:solidFill>
                  <a:schemeClr val="tx1"/>
                </a:solidFill>
                <a:effectLst/>
                <a:latin typeface="PT Sans " charset="-52"/>
                <a:ea typeface="+mn-ea"/>
                <a:cs typeface="+mn-cs"/>
              </a:rPr>
              <a:t>автора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PT Sans " charset="-52"/>
                <a:ea typeface="+mn-ea"/>
                <a:cs typeface="+mn-cs"/>
              </a:rPr>
              <a:t> </a:t>
            </a:r>
            <a:br>
              <a:rPr lang="en-US" sz="1200" kern="1200" baseline="0" dirty="0">
                <a:solidFill>
                  <a:schemeClr val="tx1"/>
                </a:solidFill>
                <a:effectLst/>
                <a:latin typeface="PT Sans " charset="-52"/>
                <a:ea typeface="+mn-ea"/>
                <a:cs typeface="+mn-cs"/>
              </a:rPr>
            </a:br>
            <a:r>
              <a:rPr lang="en-US" sz="1200" kern="1200" baseline="0" dirty="0" err="1">
                <a:solidFill>
                  <a:schemeClr val="tx1"/>
                </a:solidFill>
                <a:effectLst/>
                <a:latin typeface="PT Sans " charset="-52"/>
                <a:ea typeface="+mn-ea"/>
                <a:cs typeface="+mn-cs"/>
              </a:rPr>
              <a:t>презентации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PT Sans " charset="-52"/>
                <a:ea typeface="+mn-ea"/>
                <a:cs typeface="+mn-cs"/>
              </a:rPr>
              <a:t> — 2 </a:t>
            </a:r>
            <a:r>
              <a:rPr lang="en-US" sz="1200" kern="1200" baseline="0" dirty="0" err="1">
                <a:solidFill>
                  <a:schemeClr val="tx1"/>
                </a:solidFill>
                <a:effectLst/>
                <a:latin typeface="PT Sans " charset="-52"/>
                <a:ea typeface="+mn-ea"/>
                <a:cs typeface="+mn-cs"/>
              </a:rPr>
              <a:t>строки</a:t>
            </a:r>
            <a:endParaRPr lang="en-US" sz="1200" kern="1200" baseline="0" dirty="0">
              <a:solidFill>
                <a:schemeClr val="tx1"/>
              </a:solidFill>
              <a:effectLst/>
              <a:latin typeface="PT Sans " charset="-52"/>
              <a:ea typeface="+mn-ea"/>
              <a:cs typeface="+mn-cs"/>
            </a:endParaRPr>
          </a:p>
        </p:txBody>
      </p:sp>
      <p:sp>
        <p:nvSpPr>
          <p:cNvPr id="41" name="Text Placeholder 40"/>
          <p:cNvSpPr>
            <a:spLocks noGrp="1"/>
          </p:cNvSpPr>
          <p:nvPr>
            <p:ph type="body" sz="quarter" idx="13" hasCustomPrompt="1"/>
          </p:nvPr>
        </p:nvSpPr>
        <p:spPr>
          <a:xfrm>
            <a:off x="1476375" y="6944251"/>
            <a:ext cx="2779712" cy="196384"/>
          </a:xfrm>
          <a:prstGeom prst="rect">
            <a:avLst/>
          </a:prstGeom>
        </p:spPr>
        <p:txBody>
          <a:bodyPr lIns="0" tIns="0" rIns="0" bIns="0"/>
          <a:lstStyle>
            <a:lvl1pPr>
              <a:defRPr lang="en-US" sz="1100" b="1" kern="1200" cap="all" spc="100" baseline="0" dirty="0" smtClean="0">
                <a:solidFill>
                  <a:srgbClr val="8A837E"/>
                </a:solidFill>
                <a:effectLst/>
                <a:latin typeface="PT Sans" charset="-52"/>
                <a:ea typeface="+mn-ea"/>
                <a:cs typeface="+mn-cs"/>
              </a:defRPr>
            </a:lvl1pPr>
            <a:lvl2pPr>
              <a:defRPr lang="en-US" sz="1100" b="1" kern="1200" cap="all" spc="100" baseline="0" dirty="0" smtClean="0">
                <a:solidFill>
                  <a:srgbClr val="8A837E"/>
                </a:solidFill>
                <a:effectLst/>
                <a:latin typeface="PT Sans" charset="-52"/>
                <a:ea typeface="+mn-ea"/>
                <a:cs typeface="+mn-cs"/>
              </a:defRPr>
            </a:lvl2pPr>
            <a:lvl3pPr>
              <a:defRPr lang="en-US" sz="1100" b="1" kern="1200" cap="all" spc="100" baseline="0" dirty="0" smtClean="0">
                <a:solidFill>
                  <a:srgbClr val="8A837E"/>
                </a:solidFill>
                <a:effectLst/>
                <a:latin typeface="PT Sans" charset="-52"/>
                <a:ea typeface="+mn-ea"/>
                <a:cs typeface="+mn-cs"/>
              </a:defRPr>
            </a:lvl3pPr>
            <a:lvl4pPr>
              <a:defRPr lang="en-US" sz="1100" b="1" kern="1200" cap="all" spc="100" baseline="0" dirty="0" smtClean="0">
                <a:solidFill>
                  <a:srgbClr val="8A837E"/>
                </a:solidFill>
                <a:effectLst/>
                <a:latin typeface="PT Sans" charset="-52"/>
                <a:ea typeface="+mn-ea"/>
                <a:cs typeface="+mn-cs"/>
              </a:defRPr>
            </a:lvl4pPr>
            <a:lvl5pPr>
              <a:defRPr lang="en-US" sz="1100" b="1" kern="1200" cap="all" spc="100" baseline="0" dirty="0">
                <a:solidFill>
                  <a:srgbClr val="8A837E"/>
                </a:solidFill>
                <a:effectLst/>
                <a:latin typeface="PT Sans" charset="-52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20 СЕНТЯБРЯ 2017</a:t>
            </a:r>
            <a:endParaRPr lang="en-US" dirty="0"/>
          </a:p>
        </p:txBody>
      </p:sp>
      <p:pic>
        <p:nvPicPr>
          <p:cNvPr id="9" name="Рисунок 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24" b="32919"/>
          <a:stretch/>
        </p:blipFill>
        <p:spPr>
          <a:xfrm>
            <a:off x="125813" y="81022"/>
            <a:ext cx="3809578" cy="12803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465219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43">
          <p15:clr>
            <a:srgbClr val="FBAE40"/>
          </p15:clr>
        </p15:guide>
        <p15:guide id="2" pos="3367">
          <p15:clr>
            <a:srgbClr val="FBAE40"/>
          </p15:clr>
        </p15:guide>
        <p15:guide id="3" orient="horz" pos="703">
          <p15:clr>
            <a:srgbClr val="FBAE40"/>
          </p15:clr>
        </p15:guide>
        <p15:guide id="4" pos="304">
          <p15:clr>
            <a:srgbClr val="FBAE40"/>
          </p15:clr>
        </p15:guide>
        <p15:guide id="5" pos="4864">
          <p15:clr>
            <a:srgbClr val="FBAE40"/>
          </p15:clr>
        </p15:guide>
        <p15:guide id="6" orient="horz" pos="4455">
          <p15:clr>
            <a:srgbClr val="FBAE40"/>
          </p15:clr>
        </p15:guide>
        <p15:guide id="7" orient="horz" pos="379">
          <p15:clr>
            <a:srgbClr val="FBAE40"/>
          </p15:clr>
        </p15:guide>
        <p15:guide id="8" orient="horz" pos="3893">
          <p15:clr>
            <a:srgbClr val="FBAE40"/>
          </p15:clr>
        </p15:guide>
        <p15:guide id="9" pos="930">
          <p15:clr>
            <a:srgbClr val="FBAE40"/>
          </p15:clr>
        </p15:guide>
        <p15:guide id="11" orient="horz" pos="2858">
          <p15:clr>
            <a:srgbClr val="FBAE40"/>
          </p15:clr>
        </p15:guide>
        <p15:guide id="12" orient="horz" pos="1538">
          <p15:clr>
            <a:srgbClr val="FBAE40"/>
          </p15:clr>
        </p15:guide>
        <p15:guide id="13" pos="6044">
          <p15:clr>
            <a:srgbClr val="FBAE40"/>
          </p15:clr>
        </p15:guide>
        <p15:guide id="14" orient="horz" pos="366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Заголовок и объект" type="obj">
  <p:cSld name="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7"/>
          <p:cNvSpPr txBox="1">
            <a:spLocks noGrp="1"/>
          </p:cNvSpPr>
          <p:nvPr>
            <p:ph type="title" hasCustomPrompt="1"/>
          </p:nvPr>
        </p:nvSpPr>
        <p:spPr>
          <a:xfrm>
            <a:off x="1545996" y="395649"/>
            <a:ext cx="8410754" cy="589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500">
                <a:solidFill>
                  <a:srgbClr val="2FA2D9"/>
                </a:solidFill>
                <a:latin typeface="TT Norms Bold" panose="02000803040000020004" pitchFamily="2" charset="-52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ru-RU" dirty="0"/>
              <a:t>ЗАГОЛОВОК</a:t>
            </a:r>
            <a:endParaRPr dirty="0"/>
          </a:p>
        </p:txBody>
      </p:sp>
      <p:sp>
        <p:nvSpPr>
          <p:cNvPr id="24" name="Google Shape;24;p17"/>
          <p:cNvSpPr txBox="1">
            <a:spLocks noGrp="1"/>
          </p:cNvSpPr>
          <p:nvPr>
            <p:ph type="body" idx="1" hasCustomPrompt="1"/>
          </p:nvPr>
        </p:nvSpPr>
        <p:spPr>
          <a:xfrm>
            <a:off x="1480008" y="2012414"/>
            <a:ext cx="8476743" cy="4796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00964" lvl="0" indent="-300723" algn="l">
              <a:lnSpc>
                <a:spcPct val="90000"/>
              </a:lnSpc>
              <a:spcBef>
                <a:spcPts val="87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500">
                <a:latin typeface="TT Norms Light" panose="02000503020000020003" pitchFamily="2" charset="-52"/>
              </a:defRPr>
            </a:lvl1pPr>
            <a:lvl2pPr marL="801929" lvl="1" indent="-300723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202893" lvl="2" indent="-300723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603858" lvl="3" indent="-300723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004822" lvl="4" indent="-300723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405786" lvl="5" indent="-300723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806751" lvl="6" indent="-300723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207715" lvl="7" indent="-300723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608680" lvl="8" indent="-300723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r>
              <a:rPr lang="ru-RU" dirty="0"/>
              <a:t>Пример текста</a:t>
            </a:r>
            <a:endParaRPr dirty="0"/>
          </a:p>
        </p:txBody>
      </p:sp>
      <p:sp>
        <p:nvSpPr>
          <p:cNvPr id="27" name="Google Shape;27;p17"/>
          <p:cNvSpPr txBox="1">
            <a:spLocks noGrp="1"/>
          </p:cNvSpPr>
          <p:nvPr>
            <p:ph type="sldNum" idx="12"/>
          </p:nvPr>
        </p:nvSpPr>
        <p:spPr>
          <a:xfrm>
            <a:off x="94491" y="7100476"/>
            <a:ext cx="2405658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>
                <a:solidFill>
                  <a:srgbClr val="2FA2D9"/>
                </a:solidFill>
                <a:latin typeface="TT Norms Bold" panose="02000803040000020004" pitchFamily="2" charset="-52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979138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Только заголовок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5"/>
          <p:cNvSpPr txBox="1">
            <a:spLocks noGrp="1"/>
          </p:cNvSpPr>
          <p:nvPr>
            <p:ph type="title"/>
          </p:nvPr>
        </p:nvSpPr>
        <p:spPr>
          <a:xfrm>
            <a:off x="735062" y="402483"/>
            <a:ext cx="9221689" cy="1461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5"/>
          <p:cNvSpPr txBox="1">
            <a:spLocks noGrp="1"/>
          </p:cNvSpPr>
          <p:nvPr>
            <p:ph type="dt" idx="10"/>
          </p:nvPr>
        </p:nvSpPr>
        <p:spPr>
          <a:xfrm>
            <a:off x="735062" y="7006699"/>
            <a:ext cx="2405658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5"/>
          <p:cNvSpPr txBox="1">
            <a:spLocks noGrp="1"/>
          </p:cNvSpPr>
          <p:nvPr>
            <p:ph type="ftr" idx="11"/>
          </p:nvPr>
        </p:nvSpPr>
        <p:spPr>
          <a:xfrm>
            <a:off x="3541663" y="7006699"/>
            <a:ext cx="3608487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5"/>
          <p:cNvSpPr txBox="1">
            <a:spLocks noGrp="1"/>
          </p:cNvSpPr>
          <p:nvPr>
            <p:ph type="sldNum" idx="12"/>
          </p:nvPr>
        </p:nvSpPr>
        <p:spPr>
          <a:xfrm>
            <a:off x="7551093" y="7006699"/>
            <a:ext cx="2405658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553625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Обложка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63864"/>
            <a:ext cx="10692384" cy="4145280"/>
          </a:xfrm>
          <a:prstGeom prst="rect">
            <a:avLst/>
          </a:prstGeom>
        </p:spPr>
      </p:pic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1484752" y="2358254"/>
            <a:ext cx="6236848" cy="171900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3300" b="1" i="0" cap="all" spc="100" baseline="0">
                <a:solidFill>
                  <a:schemeClr val="bg1"/>
                </a:solidFill>
                <a:latin typeface="PT Sans Narrow" charset="-52"/>
                <a:ea typeface="PT Sans Narrow" charset="-52"/>
                <a:cs typeface="PT Sans Narrow" charset="-52"/>
              </a:defRPr>
            </a:lvl1pPr>
          </a:lstStyle>
          <a:p>
            <a:r>
              <a:rPr lang="ru-RU" dirty="0"/>
              <a:t>НАБЕРИТЕ ЗАГОЛОВОК </a:t>
            </a:r>
            <a:br>
              <a:rPr lang="ru-RU" dirty="0"/>
            </a:br>
            <a:r>
              <a:rPr lang="ru-RU" dirty="0"/>
              <a:t>ТОЛЬКО ПРОПИСНЫЕ БУКВЫ </a:t>
            </a:r>
            <a:endParaRPr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0" hasCustomPrompt="1"/>
          </p:nvPr>
        </p:nvSpPr>
        <p:spPr>
          <a:xfrm>
            <a:off x="1485292" y="4480683"/>
            <a:ext cx="5602288" cy="935037"/>
          </a:xfrm>
          <a:prstGeom prst="rect">
            <a:avLst/>
          </a:prstGeom>
        </p:spPr>
        <p:txBody>
          <a:bodyPr lIns="0" tIns="0" rIns="0" bIns="0"/>
          <a:lstStyle>
            <a:lvl1pPr>
              <a:defRPr lang="fi-FI" sz="1800" b="1" kern="1200" cap="all" spc="160" baseline="0" dirty="0" smtClean="0">
                <a:solidFill>
                  <a:schemeClr val="bg1"/>
                </a:solidFill>
                <a:effectLst/>
                <a:latin typeface="PT Sans Bold" charset="-52"/>
              </a:defRPr>
            </a:lvl1pPr>
          </a:lstStyle>
          <a:p>
            <a:pPr>
              <a:lnSpc>
                <a:spcPct val="120000"/>
              </a:lnSpc>
            </a:pPr>
            <a:r>
              <a:rPr lang="fi-FI" sz="1600" b="1" kern="1200" cap="all" spc="160" baseline="0" dirty="0" err="1">
                <a:solidFill>
                  <a:schemeClr val="bg1"/>
                </a:solidFill>
                <a:effectLst/>
                <a:latin typeface="PT Sans Bold" charset="-52"/>
                <a:ea typeface="+mn-ea"/>
                <a:cs typeface="+mn-cs"/>
              </a:rPr>
              <a:t>Тематический</a:t>
            </a:r>
            <a:r>
              <a:rPr lang="fi-FI" sz="1600" b="1" kern="1200" cap="all" spc="160" baseline="0" dirty="0">
                <a:solidFill>
                  <a:schemeClr val="bg1"/>
                </a:solidFill>
                <a:effectLst/>
                <a:latin typeface="PT Sans Bold" charset="-52"/>
                <a:ea typeface="+mn-ea"/>
                <a:cs typeface="+mn-cs"/>
              </a:rPr>
              <a:t> </a:t>
            </a:r>
            <a:r>
              <a:rPr lang="fi-FI" sz="1600" b="1" kern="1200" cap="all" spc="160" baseline="0" dirty="0" err="1">
                <a:solidFill>
                  <a:schemeClr val="bg1"/>
                </a:solidFill>
                <a:effectLst/>
                <a:latin typeface="PT Sans Bold" charset="-52"/>
                <a:ea typeface="+mn-ea"/>
                <a:cs typeface="+mn-cs"/>
              </a:rPr>
              <a:t>подзаголовок</a:t>
            </a:r>
            <a:r>
              <a:rPr lang="fi-FI" sz="1600" b="1" kern="1200" cap="all" spc="160" baseline="0" dirty="0">
                <a:solidFill>
                  <a:schemeClr val="bg1"/>
                </a:solidFill>
                <a:effectLst/>
                <a:latin typeface="PT Sans Bold" charset="-52"/>
                <a:ea typeface="+mn-ea"/>
                <a:cs typeface="+mn-cs"/>
              </a:rPr>
              <a:t> </a:t>
            </a:r>
            <a:r>
              <a:rPr lang="fi-FI" sz="1600" b="1" kern="1200" cap="all" spc="160" baseline="0" dirty="0" err="1">
                <a:solidFill>
                  <a:schemeClr val="bg1"/>
                </a:solidFill>
                <a:effectLst/>
                <a:latin typeface="PT Sans Bold" charset="-52"/>
                <a:ea typeface="+mn-ea"/>
                <a:cs typeface="+mn-cs"/>
              </a:rPr>
              <a:t>презентации</a:t>
            </a:r>
            <a:endParaRPr lang="fi-FI" sz="1600" b="1" kern="1200" cap="all" spc="160" baseline="0" dirty="0">
              <a:solidFill>
                <a:schemeClr val="bg1"/>
              </a:solidFill>
              <a:effectLst/>
              <a:latin typeface="PT Sans Bold" charset="-52"/>
              <a:ea typeface="+mn-ea"/>
              <a:cs typeface="+mn-cs"/>
            </a:endParaRPr>
          </a:p>
          <a:p>
            <a:pPr>
              <a:lnSpc>
                <a:spcPct val="120000"/>
              </a:lnSpc>
            </a:pPr>
            <a:r>
              <a:rPr lang="fi-FI" sz="1600" b="1" kern="1200" cap="all" spc="160" baseline="0" dirty="0" err="1">
                <a:solidFill>
                  <a:schemeClr val="bg1"/>
                </a:solidFill>
                <a:effectLst/>
                <a:latin typeface="PT Sans Bold" charset="-52"/>
                <a:ea typeface="+mn-ea"/>
                <a:cs typeface="+mn-cs"/>
              </a:rPr>
              <a:t>размер</a:t>
            </a:r>
            <a:r>
              <a:rPr lang="fi-FI" sz="1600" b="1" kern="1200" cap="all" spc="160" baseline="0" dirty="0">
                <a:solidFill>
                  <a:schemeClr val="bg1"/>
                </a:solidFill>
                <a:effectLst/>
                <a:latin typeface="PT Sans Bold" charset="-52"/>
                <a:ea typeface="+mn-ea"/>
                <a:cs typeface="+mn-cs"/>
              </a:rPr>
              <a:t> 2–3 </a:t>
            </a:r>
            <a:r>
              <a:rPr lang="fi-FI" sz="1600" b="1" kern="1200" cap="all" spc="160" baseline="0" dirty="0" err="1">
                <a:solidFill>
                  <a:schemeClr val="bg1"/>
                </a:solidFill>
                <a:effectLst/>
                <a:latin typeface="PT Sans Bold" charset="-52"/>
                <a:ea typeface="+mn-ea"/>
                <a:cs typeface="+mn-cs"/>
              </a:rPr>
              <a:t>строки</a:t>
            </a:r>
            <a:endParaRPr lang="fi-FI" sz="1600" b="1" kern="1200" cap="all" spc="160" baseline="0" dirty="0">
              <a:solidFill>
                <a:schemeClr val="bg1"/>
              </a:solidFill>
              <a:effectLst/>
              <a:latin typeface="PT Sans Bold" charset="-52"/>
              <a:ea typeface="+mn-ea"/>
              <a:cs typeface="+mn-cs"/>
            </a:endParaRPr>
          </a:p>
        </p:txBody>
      </p:sp>
      <p:sp>
        <p:nvSpPr>
          <p:cNvPr id="36" name="Text Placeholder 35"/>
          <p:cNvSpPr>
            <a:spLocks noGrp="1"/>
          </p:cNvSpPr>
          <p:nvPr>
            <p:ph type="body" sz="quarter" idx="11" hasCustomPrompt="1"/>
          </p:nvPr>
        </p:nvSpPr>
        <p:spPr>
          <a:xfrm>
            <a:off x="1476375" y="6148388"/>
            <a:ext cx="2376487" cy="18697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>
            <a:lvl1pPr>
              <a:defRPr lang="en-US" sz="1200" b="1" i="0" kern="1200" baseline="0" smtClean="0">
                <a:solidFill>
                  <a:schemeClr val="tx1"/>
                </a:solidFill>
                <a:latin typeface="PT Sans Caption" charset="-52"/>
                <a:ea typeface="PT Sans Caption" charset="-52"/>
                <a:cs typeface="PT Sans Caption" charset="-52"/>
              </a:defRPr>
            </a:lvl1pPr>
            <a:lvl2pPr>
              <a:defRPr lang="en-US" sz="1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lang="en-US" sz="1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algn="l" defTabSz="914400" rtl="0" eaLnBrk="1" latinLnBrk="0" hangingPunct="1"/>
            <a:r>
              <a:rPr lang="ru-RU" dirty="0"/>
              <a:t>Имя ФАМИЛИЯ</a:t>
            </a:r>
            <a:endParaRPr lang="en-US" dirty="0"/>
          </a:p>
        </p:txBody>
      </p:sp>
      <p:sp>
        <p:nvSpPr>
          <p:cNvPr id="38" name="Text Placeholder 37"/>
          <p:cNvSpPr>
            <a:spLocks noGrp="1"/>
          </p:cNvSpPr>
          <p:nvPr>
            <p:ph type="body" sz="quarter" idx="12" hasCustomPrompt="1"/>
          </p:nvPr>
        </p:nvSpPr>
        <p:spPr>
          <a:xfrm>
            <a:off x="1476375" y="6367115"/>
            <a:ext cx="2941637" cy="486000"/>
          </a:xfrm>
          <a:prstGeom prst="rect">
            <a:avLst/>
          </a:prstGeom>
        </p:spPr>
        <p:txBody>
          <a:bodyPr lIns="0" tIns="0" rIns="0" bIns="0"/>
          <a:lstStyle>
            <a:lvl1pPr marL="0" algn="l" defTabSz="914400" rtl="0" eaLnBrk="1" latinLnBrk="0" hangingPunct="1">
              <a:defRPr lang="en-US" sz="1200" kern="1200" baseline="0" smtClean="0">
                <a:solidFill>
                  <a:schemeClr val="tx1"/>
                </a:solidFill>
                <a:effectLst/>
                <a:latin typeface="PT Sans " charset="-52"/>
                <a:ea typeface="+mn-ea"/>
                <a:cs typeface="+mn-cs"/>
              </a:defRPr>
            </a:lvl1pPr>
            <a:lvl2pPr marL="0" algn="l" defTabSz="914400" rtl="0" eaLnBrk="1" latinLnBrk="0" hangingPunct="1">
              <a:defRPr lang="en-US" sz="1200" kern="1200" baseline="0" smtClean="0">
                <a:solidFill>
                  <a:schemeClr val="tx1"/>
                </a:solidFill>
                <a:effectLst/>
                <a:latin typeface="PT Sans " charset="-52"/>
                <a:ea typeface="+mn-ea"/>
                <a:cs typeface="+mn-cs"/>
              </a:defRPr>
            </a:lvl2pPr>
            <a:lvl3pPr marL="0" algn="l" defTabSz="914400" rtl="0" eaLnBrk="1" latinLnBrk="0" hangingPunct="1">
              <a:defRPr lang="en-US" sz="1200" kern="1200" baseline="0" smtClean="0">
                <a:solidFill>
                  <a:schemeClr val="tx1"/>
                </a:solidFill>
                <a:effectLst/>
                <a:latin typeface="PT Sans " charset="-52"/>
                <a:ea typeface="+mn-ea"/>
                <a:cs typeface="+mn-cs"/>
              </a:defRPr>
            </a:lvl3pPr>
            <a:lvl4pPr marL="0" algn="l" defTabSz="914400" rtl="0" eaLnBrk="1" latinLnBrk="0" hangingPunct="1">
              <a:defRPr lang="en-US" sz="1200" kern="1200" baseline="0" smtClean="0">
                <a:solidFill>
                  <a:schemeClr val="tx1"/>
                </a:solidFill>
                <a:effectLst/>
                <a:latin typeface="PT Sans " charset="-52"/>
                <a:ea typeface="+mn-ea"/>
                <a:cs typeface="+mn-cs"/>
              </a:defRPr>
            </a:lvl4pPr>
            <a:lvl5pPr marL="0" algn="l" defTabSz="914400" rtl="0" eaLnBrk="1" latinLnBrk="0" hangingPunct="1">
              <a:defRPr lang="en-US" sz="1200" kern="1200" baseline="0">
                <a:solidFill>
                  <a:schemeClr val="tx1"/>
                </a:solidFill>
                <a:effectLst/>
                <a:latin typeface="PT Sans " charset="-52"/>
                <a:ea typeface="+mn-ea"/>
                <a:cs typeface="+mn-cs"/>
              </a:defRPr>
            </a:lvl5pPr>
          </a:lstStyle>
          <a:p>
            <a:r>
              <a:rPr lang="en-US" sz="1200" kern="1200" baseline="0" dirty="0" err="1">
                <a:solidFill>
                  <a:schemeClr val="tx1"/>
                </a:solidFill>
                <a:effectLst/>
                <a:latin typeface="PT Sans " charset="-52"/>
                <a:ea typeface="+mn-ea"/>
                <a:cs typeface="+mn-cs"/>
              </a:rPr>
              <a:t>Полное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PT Sans " charset="-52"/>
                <a:ea typeface="+mn-ea"/>
                <a:cs typeface="+mn-cs"/>
              </a:rPr>
              <a:t> </a:t>
            </a:r>
            <a:r>
              <a:rPr lang="en-US" sz="1200" kern="1200" baseline="0" dirty="0" err="1">
                <a:solidFill>
                  <a:schemeClr val="tx1"/>
                </a:solidFill>
                <a:effectLst/>
                <a:latin typeface="PT Sans " charset="-52"/>
                <a:ea typeface="+mn-ea"/>
                <a:cs typeface="+mn-cs"/>
              </a:rPr>
              <a:t>название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PT Sans " charset="-52"/>
                <a:ea typeface="+mn-ea"/>
                <a:cs typeface="+mn-cs"/>
              </a:rPr>
              <a:t> </a:t>
            </a:r>
            <a:r>
              <a:rPr lang="en-US" sz="1200" kern="1200" baseline="0" dirty="0" err="1">
                <a:solidFill>
                  <a:schemeClr val="tx1"/>
                </a:solidFill>
                <a:effectLst/>
                <a:latin typeface="PT Sans " charset="-52"/>
                <a:ea typeface="+mn-ea"/>
                <a:cs typeface="+mn-cs"/>
              </a:rPr>
              <a:t>должности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PT Sans " charset="-52"/>
                <a:ea typeface="+mn-ea"/>
                <a:cs typeface="+mn-cs"/>
              </a:rPr>
              <a:t> </a:t>
            </a:r>
            <a:r>
              <a:rPr lang="en-US" sz="1200" kern="1200" baseline="0" dirty="0" err="1">
                <a:solidFill>
                  <a:schemeClr val="tx1"/>
                </a:solidFill>
                <a:effectLst/>
                <a:latin typeface="PT Sans " charset="-52"/>
                <a:ea typeface="+mn-ea"/>
                <a:cs typeface="+mn-cs"/>
              </a:rPr>
              <a:t>автора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PT Sans " charset="-52"/>
                <a:ea typeface="+mn-ea"/>
                <a:cs typeface="+mn-cs"/>
              </a:rPr>
              <a:t> </a:t>
            </a:r>
            <a:br>
              <a:rPr lang="en-US" sz="1200" kern="1200" baseline="0" dirty="0">
                <a:solidFill>
                  <a:schemeClr val="tx1"/>
                </a:solidFill>
                <a:effectLst/>
                <a:latin typeface="PT Sans " charset="-52"/>
                <a:ea typeface="+mn-ea"/>
                <a:cs typeface="+mn-cs"/>
              </a:rPr>
            </a:br>
            <a:r>
              <a:rPr lang="en-US" sz="1200" kern="1200" baseline="0" dirty="0" err="1">
                <a:solidFill>
                  <a:schemeClr val="tx1"/>
                </a:solidFill>
                <a:effectLst/>
                <a:latin typeface="PT Sans " charset="-52"/>
                <a:ea typeface="+mn-ea"/>
                <a:cs typeface="+mn-cs"/>
              </a:rPr>
              <a:t>презентации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PT Sans " charset="-52"/>
                <a:ea typeface="+mn-ea"/>
                <a:cs typeface="+mn-cs"/>
              </a:rPr>
              <a:t> — 2 </a:t>
            </a:r>
            <a:r>
              <a:rPr lang="en-US" sz="1200" kern="1200" baseline="0" dirty="0" err="1">
                <a:solidFill>
                  <a:schemeClr val="tx1"/>
                </a:solidFill>
                <a:effectLst/>
                <a:latin typeface="PT Sans " charset="-52"/>
                <a:ea typeface="+mn-ea"/>
                <a:cs typeface="+mn-cs"/>
              </a:rPr>
              <a:t>строки</a:t>
            </a:r>
            <a:endParaRPr lang="en-US" sz="1200" kern="1200" baseline="0" dirty="0">
              <a:solidFill>
                <a:schemeClr val="tx1"/>
              </a:solidFill>
              <a:effectLst/>
              <a:latin typeface="PT Sans " charset="-52"/>
              <a:ea typeface="+mn-ea"/>
              <a:cs typeface="+mn-cs"/>
            </a:endParaRPr>
          </a:p>
        </p:txBody>
      </p:sp>
      <p:sp>
        <p:nvSpPr>
          <p:cNvPr id="41" name="Text Placeholder 40"/>
          <p:cNvSpPr>
            <a:spLocks noGrp="1"/>
          </p:cNvSpPr>
          <p:nvPr>
            <p:ph type="body" sz="quarter" idx="13" hasCustomPrompt="1"/>
          </p:nvPr>
        </p:nvSpPr>
        <p:spPr>
          <a:xfrm>
            <a:off x="1476375" y="6944251"/>
            <a:ext cx="2779712" cy="196384"/>
          </a:xfrm>
          <a:prstGeom prst="rect">
            <a:avLst/>
          </a:prstGeom>
        </p:spPr>
        <p:txBody>
          <a:bodyPr lIns="0" tIns="0" rIns="0" bIns="0"/>
          <a:lstStyle>
            <a:lvl1pPr>
              <a:defRPr lang="en-US" sz="1100" b="1" kern="1200" cap="all" spc="100" baseline="0" dirty="0" smtClean="0">
                <a:solidFill>
                  <a:srgbClr val="8A837E"/>
                </a:solidFill>
                <a:effectLst/>
                <a:latin typeface="PT Sans" charset="-52"/>
                <a:ea typeface="+mn-ea"/>
                <a:cs typeface="+mn-cs"/>
              </a:defRPr>
            </a:lvl1pPr>
            <a:lvl2pPr>
              <a:defRPr lang="en-US" sz="1100" b="1" kern="1200" cap="all" spc="100" baseline="0" dirty="0" smtClean="0">
                <a:solidFill>
                  <a:srgbClr val="8A837E"/>
                </a:solidFill>
                <a:effectLst/>
                <a:latin typeface="PT Sans" charset="-52"/>
                <a:ea typeface="+mn-ea"/>
                <a:cs typeface="+mn-cs"/>
              </a:defRPr>
            </a:lvl2pPr>
            <a:lvl3pPr>
              <a:defRPr lang="en-US" sz="1100" b="1" kern="1200" cap="all" spc="100" baseline="0" dirty="0" smtClean="0">
                <a:solidFill>
                  <a:srgbClr val="8A837E"/>
                </a:solidFill>
                <a:effectLst/>
                <a:latin typeface="PT Sans" charset="-52"/>
                <a:ea typeface="+mn-ea"/>
                <a:cs typeface="+mn-cs"/>
              </a:defRPr>
            </a:lvl3pPr>
            <a:lvl4pPr>
              <a:defRPr lang="en-US" sz="1100" b="1" kern="1200" cap="all" spc="100" baseline="0" dirty="0" smtClean="0">
                <a:solidFill>
                  <a:srgbClr val="8A837E"/>
                </a:solidFill>
                <a:effectLst/>
                <a:latin typeface="PT Sans" charset="-52"/>
                <a:ea typeface="+mn-ea"/>
                <a:cs typeface="+mn-cs"/>
              </a:defRPr>
            </a:lvl4pPr>
            <a:lvl5pPr>
              <a:defRPr lang="en-US" sz="1100" b="1" kern="1200" cap="all" spc="100" baseline="0" dirty="0">
                <a:solidFill>
                  <a:srgbClr val="8A837E"/>
                </a:solidFill>
                <a:effectLst/>
                <a:latin typeface="PT Sans" charset="-52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20 СЕНТЯБРЯ 2017</a:t>
            </a:r>
            <a:endParaRPr lang="en-US" dirty="0"/>
          </a:p>
        </p:txBody>
      </p:sp>
      <p:pic>
        <p:nvPicPr>
          <p:cNvPr id="9" name="Рисунок 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24" b="32919"/>
          <a:stretch/>
        </p:blipFill>
        <p:spPr>
          <a:xfrm>
            <a:off x="125813" y="81022"/>
            <a:ext cx="3809578" cy="12803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530325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43">
          <p15:clr>
            <a:srgbClr val="FBAE40"/>
          </p15:clr>
        </p15:guide>
        <p15:guide id="2" pos="3367">
          <p15:clr>
            <a:srgbClr val="FBAE40"/>
          </p15:clr>
        </p15:guide>
        <p15:guide id="3" orient="horz" pos="703">
          <p15:clr>
            <a:srgbClr val="FBAE40"/>
          </p15:clr>
        </p15:guide>
        <p15:guide id="4" pos="304">
          <p15:clr>
            <a:srgbClr val="FBAE40"/>
          </p15:clr>
        </p15:guide>
        <p15:guide id="5" pos="4864">
          <p15:clr>
            <a:srgbClr val="FBAE40"/>
          </p15:clr>
        </p15:guide>
        <p15:guide id="6" orient="horz" pos="4455">
          <p15:clr>
            <a:srgbClr val="FBAE40"/>
          </p15:clr>
        </p15:guide>
        <p15:guide id="7" orient="horz" pos="379">
          <p15:clr>
            <a:srgbClr val="FBAE40"/>
          </p15:clr>
        </p15:guide>
        <p15:guide id="8" orient="horz" pos="3893">
          <p15:clr>
            <a:srgbClr val="FBAE40"/>
          </p15:clr>
        </p15:guide>
        <p15:guide id="9" pos="930">
          <p15:clr>
            <a:srgbClr val="FBAE40"/>
          </p15:clr>
        </p15:guide>
        <p15:guide id="11" orient="horz" pos="2858">
          <p15:clr>
            <a:srgbClr val="FBAE40"/>
          </p15:clr>
        </p15:guide>
        <p15:guide id="12" orient="horz" pos="1538">
          <p15:clr>
            <a:srgbClr val="FBAE40"/>
          </p15:clr>
        </p15:guide>
        <p15:guide id="13" pos="6044">
          <p15:clr>
            <a:srgbClr val="FBAE40"/>
          </p15:clr>
        </p15:guide>
        <p15:guide id="14" orient="horz" pos="366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Заголовок и объект" type="obj">
  <p:cSld name="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7"/>
          <p:cNvSpPr txBox="1">
            <a:spLocks noGrp="1"/>
          </p:cNvSpPr>
          <p:nvPr>
            <p:ph type="title" hasCustomPrompt="1"/>
          </p:nvPr>
        </p:nvSpPr>
        <p:spPr>
          <a:xfrm>
            <a:off x="1545996" y="395649"/>
            <a:ext cx="8410754" cy="589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500">
                <a:solidFill>
                  <a:srgbClr val="2FA2D9"/>
                </a:solidFill>
                <a:latin typeface="TT Norms Bold" panose="02000803040000020004" pitchFamily="2" charset="-52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ru-RU" dirty="0"/>
              <a:t>ЗАГОЛОВОК</a:t>
            </a:r>
            <a:endParaRPr dirty="0"/>
          </a:p>
        </p:txBody>
      </p:sp>
      <p:sp>
        <p:nvSpPr>
          <p:cNvPr id="24" name="Google Shape;24;p17"/>
          <p:cNvSpPr txBox="1">
            <a:spLocks noGrp="1"/>
          </p:cNvSpPr>
          <p:nvPr>
            <p:ph type="body" idx="1" hasCustomPrompt="1"/>
          </p:nvPr>
        </p:nvSpPr>
        <p:spPr>
          <a:xfrm>
            <a:off x="1480008" y="2012414"/>
            <a:ext cx="8476743" cy="4796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00964" lvl="0" indent="-300723" algn="l">
              <a:lnSpc>
                <a:spcPct val="90000"/>
              </a:lnSpc>
              <a:spcBef>
                <a:spcPts val="87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500">
                <a:latin typeface="TT Norms Light" panose="02000503020000020003" pitchFamily="2" charset="-52"/>
              </a:defRPr>
            </a:lvl1pPr>
            <a:lvl2pPr marL="801929" lvl="1" indent="-300723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202893" lvl="2" indent="-300723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603858" lvl="3" indent="-300723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004822" lvl="4" indent="-300723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405786" lvl="5" indent="-300723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806751" lvl="6" indent="-300723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207715" lvl="7" indent="-300723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608680" lvl="8" indent="-300723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r>
              <a:rPr lang="ru-RU" dirty="0"/>
              <a:t>Пример текста</a:t>
            </a:r>
            <a:endParaRPr dirty="0"/>
          </a:p>
        </p:txBody>
      </p:sp>
      <p:sp>
        <p:nvSpPr>
          <p:cNvPr id="27" name="Google Shape;27;p17"/>
          <p:cNvSpPr txBox="1">
            <a:spLocks noGrp="1"/>
          </p:cNvSpPr>
          <p:nvPr>
            <p:ph type="sldNum" idx="12"/>
          </p:nvPr>
        </p:nvSpPr>
        <p:spPr>
          <a:xfrm>
            <a:off x="94491" y="7100476"/>
            <a:ext cx="2405658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>
                <a:solidFill>
                  <a:srgbClr val="2FA2D9"/>
                </a:solidFill>
                <a:latin typeface="TT Norms Bold" panose="02000803040000020004" pitchFamily="2" charset="-52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9185933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Только заголовок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5"/>
          <p:cNvSpPr txBox="1">
            <a:spLocks noGrp="1"/>
          </p:cNvSpPr>
          <p:nvPr>
            <p:ph type="title"/>
          </p:nvPr>
        </p:nvSpPr>
        <p:spPr>
          <a:xfrm>
            <a:off x="735062" y="402483"/>
            <a:ext cx="9221689" cy="1461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5"/>
          <p:cNvSpPr txBox="1">
            <a:spLocks noGrp="1"/>
          </p:cNvSpPr>
          <p:nvPr>
            <p:ph type="dt" idx="10"/>
          </p:nvPr>
        </p:nvSpPr>
        <p:spPr>
          <a:xfrm>
            <a:off x="735062" y="7006699"/>
            <a:ext cx="2405658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5"/>
          <p:cNvSpPr txBox="1">
            <a:spLocks noGrp="1"/>
          </p:cNvSpPr>
          <p:nvPr>
            <p:ph type="ftr" idx="11"/>
          </p:nvPr>
        </p:nvSpPr>
        <p:spPr>
          <a:xfrm>
            <a:off x="3541663" y="7006699"/>
            <a:ext cx="3608487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5"/>
          <p:cNvSpPr txBox="1">
            <a:spLocks noGrp="1"/>
          </p:cNvSpPr>
          <p:nvPr>
            <p:ph type="sldNum" idx="12"/>
          </p:nvPr>
        </p:nvSpPr>
        <p:spPr>
          <a:xfrm>
            <a:off x="7551093" y="7006699"/>
            <a:ext cx="2405658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742267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Обложка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63864"/>
            <a:ext cx="10692384" cy="4145280"/>
          </a:xfrm>
          <a:prstGeom prst="rect">
            <a:avLst/>
          </a:prstGeom>
        </p:spPr>
      </p:pic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1484752" y="2358254"/>
            <a:ext cx="6236848" cy="171900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3300" b="1" i="0" cap="all" spc="100" baseline="0">
                <a:solidFill>
                  <a:schemeClr val="bg1"/>
                </a:solidFill>
                <a:latin typeface="PT Sans Narrow" charset="-52"/>
                <a:ea typeface="PT Sans Narrow" charset="-52"/>
                <a:cs typeface="PT Sans Narrow" charset="-52"/>
              </a:defRPr>
            </a:lvl1pPr>
          </a:lstStyle>
          <a:p>
            <a:r>
              <a:rPr lang="ru-RU" dirty="0"/>
              <a:t>НАБЕРИТЕ ЗАГОЛОВОК </a:t>
            </a:r>
            <a:br>
              <a:rPr lang="ru-RU" dirty="0"/>
            </a:br>
            <a:r>
              <a:rPr lang="ru-RU" dirty="0"/>
              <a:t>ТОЛЬКО ПРОПИСНЫЕ БУКВЫ </a:t>
            </a:r>
            <a:endParaRPr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0" hasCustomPrompt="1"/>
          </p:nvPr>
        </p:nvSpPr>
        <p:spPr>
          <a:xfrm>
            <a:off x="1485292" y="4480683"/>
            <a:ext cx="5602288" cy="935037"/>
          </a:xfrm>
          <a:prstGeom prst="rect">
            <a:avLst/>
          </a:prstGeom>
        </p:spPr>
        <p:txBody>
          <a:bodyPr lIns="0" tIns="0" rIns="0" bIns="0"/>
          <a:lstStyle>
            <a:lvl1pPr>
              <a:defRPr lang="fi-FI" sz="1800" b="1" kern="1200" cap="all" spc="160" baseline="0" dirty="0" smtClean="0">
                <a:solidFill>
                  <a:schemeClr val="bg1"/>
                </a:solidFill>
                <a:effectLst/>
                <a:latin typeface="PT Sans Bold" charset="-52"/>
              </a:defRPr>
            </a:lvl1pPr>
          </a:lstStyle>
          <a:p>
            <a:pPr>
              <a:lnSpc>
                <a:spcPct val="120000"/>
              </a:lnSpc>
            </a:pPr>
            <a:r>
              <a:rPr lang="fi-FI" sz="1600" b="1" kern="1200" cap="all" spc="160" baseline="0" dirty="0" err="1">
                <a:solidFill>
                  <a:schemeClr val="bg1"/>
                </a:solidFill>
                <a:effectLst/>
                <a:latin typeface="PT Sans Bold" charset="-52"/>
                <a:ea typeface="+mn-ea"/>
                <a:cs typeface="+mn-cs"/>
              </a:rPr>
              <a:t>Тематический</a:t>
            </a:r>
            <a:r>
              <a:rPr lang="fi-FI" sz="1600" b="1" kern="1200" cap="all" spc="160" baseline="0" dirty="0">
                <a:solidFill>
                  <a:schemeClr val="bg1"/>
                </a:solidFill>
                <a:effectLst/>
                <a:latin typeface="PT Sans Bold" charset="-52"/>
                <a:ea typeface="+mn-ea"/>
                <a:cs typeface="+mn-cs"/>
              </a:rPr>
              <a:t> </a:t>
            </a:r>
            <a:r>
              <a:rPr lang="fi-FI" sz="1600" b="1" kern="1200" cap="all" spc="160" baseline="0" dirty="0" err="1">
                <a:solidFill>
                  <a:schemeClr val="bg1"/>
                </a:solidFill>
                <a:effectLst/>
                <a:latin typeface="PT Sans Bold" charset="-52"/>
                <a:ea typeface="+mn-ea"/>
                <a:cs typeface="+mn-cs"/>
              </a:rPr>
              <a:t>подзаголовок</a:t>
            </a:r>
            <a:r>
              <a:rPr lang="fi-FI" sz="1600" b="1" kern="1200" cap="all" spc="160" baseline="0" dirty="0">
                <a:solidFill>
                  <a:schemeClr val="bg1"/>
                </a:solidFill>
                <a:effectLst/>
                <a:latin typeface="PT Sans Bold" charset="-52"/>
                <a:ea typeface="+mn-ea"/>
                <a:cs typeface="+mn-cs"/>
              </a:rPr>
              <a:t> </a:t>
            </a:r>
            <a:r>
              <a:rPr lang="fi-FI" sz="1600" b="1" kern="1200" cap="all" spc="160" baseline="0" dirty="0" err="1">
                <a:solidFill>
                  <a:schemeClr val="bg1"/>
                </a:solidFill>
                <a:effectLst/>
                <a:latin typeface="PT Sans Bold" charset="-52"/>
                <a:ea typeface="+mn-ea"/>
                <a:cs typeface="+mn-cs"/>
              </a:rPr>
              <a:t>презентации</a:t>
            </a:r>
            <a:endParaRPr lang="fi-FI" sz="1600" b="1" kern="1200" cap="all" spc="160" baseline="0" dirty="0">
              <a:solidFill>
                <a:schemeClr val="bg1"/>
              </a:solidFill>
              <a:effectLst/>
              <a:latin typeface="PT Sans Bold" charset="-52"/>
              <a:ea typeface="+mn-ea"/>
              <a:cs typeface="+mn-cs"/>
            </a:endParaRPr>
          </a:p>
          <a:p>
            <a:pPr>
              <a:lnSpc>
                <a:spcPct val="120000"/>
              </a:lnSpc>
            </a:pPr>
            <a:r>
              <a:rPr lang="fi-FI" sz="1600" b="1" kern="1200" cap="all" spc="160" baseline="0" dirty="0" err="1">
                <a:solidFill>
                  <a:schemeClr val="bg1"/>
                </a:solidFill>
                <a:effectLst/>
                <a:latin typeface="PT Sans Bold" charset="-52"/>
                <a:ea typeface="+mn-ea"/>
                <a:cs typeface="+mn-cs"/>
              </a:rPr>
              <a:t>размер</a:t>
            </a:r>
            <a:r>
              <a:rPr lang="fi-FI" sz="1600" b="1" kern="1200" cap="all" spc="160" baseline="0" dirty="0">
                <a:solidFill>
                  <a:schemeClr val="bg1"/>
                </a:solidFill>
                <a:effectLst/>
                <a:latin typeface="PT Sans Bold" charset="-52"/>
                <a:ea typeface="+mn-ea"/>
                <a:cs typeface="+mn-cs"/>
              </a:rPr>
              <a:t> 2–3 </a:t>
            </a:r>
            <a:r>
              <a:rPr lang="fi-FI" sz="1600" b="1" kern="1200" cap="all" spc="160" baseline="0" dirty="0" err="1">
                <a:solidFill>
                  <a:schemeClr val="bg1"/>
                </a:solidFill>
                <a:effectLst/>
                <a:latin typeface="PT Sans Bold" charset="-52"/>
                <a:ea typeface="+mn-ea"/>
                <a:cs typeface="+mn-cs"/>
              </a:rPr>
              <a:t>строки</a:t>
            </a:r>
            <a:endParaRPr lang="fi-FI" sz="1600" b="1" kern="1200" cap="all" spc="160" baseline="0" dirty="0">
              <a:solidFill>
                <a:schemeClr val="bg1"/>
              </a:solidFill>
              <a:effectLst/>
              <a:latin typeface="PT Sans Bold" charset="-52"/>
              <a:ea typeface="+mn-ea"/>
              <a:cs typeface="+mn-cs"/>
            </a:endParaRPr>
          </a:p>
        </p:txBody>
      </p:sp>
      <p:sp>
        <p:nvSpPr>
          <p:cNvPr id="36" name="Text Placeholder 35"/>
          <p:cNvSpPr>
            <a:spLocks noGrp="1"/>
          </p:cNvSpPr>
          <p:nvPr>
            <p:ph type="body" sz="quarter" idx="11" hasCustomPrompt="1"/>
          </p:nvPr>
        </p:nvSpPr>
        <p:spPr>
          <a:xfrm>
            <a:off x="1476375" y="6148388"/>
            <a:ext cx="2376487" cy="18697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>
            <a:lvl1pPr>
              <a:defRPr lang="en-US" sz="1200" b="1" i="0" kern="1200" baseline="0" smtClean="0">
                <a:solidFill>
                  <a:schemeClr val="tx1"/>
                </a:solidFill>
                <a:latin typeface="PT Sans Caption" charset="-52"/>
                <a:ea typeface="PT Sans Caption" charset="-52"/>
                <a:cs typeface="PT Sans Caption" charset="-52"/>
              </a:defRPr>
            </a:lvl1pPr>
            <a:lvl2pPr>
              <a:defRPr lang="en-US" sz="1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lang="en-US" sz="1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algn="l" defTabSz="914400" rtl="0" eaLnBrk="1" latinLnBrk="0" hangingPunct="1"/>
            <a:r>
              <a:rPr lang="ru-RU" dirty="0"/>
              <a:t>Имя ФАМИЛИЯ</a:t>
            </a:r>
            <a:endParaRPr lang="en-US" dirty="0"/>
          </a:p>
        </p:txBody>
      </p:sp>
      <p:sp>
        <p:nvSpPr>
          <p:cNvPr id="38" name="Text Placeholder 37"/>
          <p:cNvSpPr>
            <a:spLocks noGrp="1"/>
          </p:cNvSpPr>
          <p:nvPr>
            <p:ph type="body" sz="quarter" idx="12" hasCustomPrompt="1"/>
          </p:nvPr>
        </p:nvSpPr>
        <p:spPr>
          <a:xfrm>
            <a:off x="1476375" y="6367115"/>
            <a:ext cx="2941637" cy="486000"/>
          </a:xfrm>
          <a:prstGeom prst="rect">
            <a:avLst/>
          </a:prstGeom>
        </p:spPr>
        <p:txBody>
          <a:bodyPr lIns="0" tIns="0" rIns="0" bIns="0"/>
          <a:lstStyle>
            <a:lvl1pPr marL="0" algn="l" defTabSz="914400" rtl="0" eaLnBrk="1" latinLnBrk="0" hangingPunct="1">
              <a:defRPr lang="en-US" sz="1200" kern="1200" baseline="0" smtClean="0">
                <a:solidFill>
                  <a:schemeClr val="tx1"/>
                </a:solidFill>
                <a:effectLst/>
                <a:latin typeface="PT Sans " charset="-52"/>
                <a:ea typeface="+mn-ea"/>
                <a:cs typeface="+mn-cs"/>
              </a:defRPr>
            </a:lvl1pPr>
            <a:lvl2pPr marL="0" algn="l" defTabSz="914400" rtl="0" eaLnBrk="1" latinLnBrk="0" hangingPunct="1">
              <a:defRPr lang="en-US" sz="1200" kern="1200" baseline="0" smtClean="0">
                <a:solidFill>
                  <a:schemeClr val="tx1"/>
                </a:solidFill>
                <a:effectLst/>
                <a:latin typeface="PT Sans " charset="-52"/>
                <a:ea typeface="+mn-ea"/>
                <a:cs typeface="+mn-cs"/>
              </a:defRPr>
            </a:lvl2pPr>
            <a:lvl3pPr marL="0" algn="l" defTabSz="914400" rtl="0" eaLnBrk="1" latinLnBrk="0" hangingPunct="1">
              <a:defRPr lang="en-US" sz="1200" kern="1200" baseline="0" smtClean="0">
                <a:solidFill>
                  <a:schemeClr val="tx1"/>
                </a:solidFill>
                <a:effectLst/>
                <a:latin typeface="PT Sans " charset="-52"/>
                <a:ea typeface="+mn-ea"/>
                <a:cs typeface="+mn-cs"/>
              </a:defRPr>
            </a:lvl3pPr>
            <a:lvl4pPr marL="0" algn="l" defTabSz="914400" rtl="0" eaLnBrk="1" latinLnBrk="0" hangingPunct="1">
              <a:defRPr lang="en-US" sz="1200" kern="1200" baseline="0" smtClean="0">
                <a:solidFill>
                  <a:schemeClr val="tx1"/>
                </a:solidFill>
                <a:effectLst/>
                <a:latin typeface="PT Sans " charset="-52"/>
                <a:ea typeface="+mn-ea"/>
                <a:cs typeface="+mn-cs"/>
              </a:defRPr>
            </a:lvl4pPr>
            <a:lvl5pPr marL="0" algn="l" defTabSz="914400" rtl="0" eaLnBrk="1" latinLnBrk="0" hangingPunct="1">
              <a:defRPr lang="en-US" sz="1200" kern="1200" baseline="0">
                <a:solidFill>
                  <a:schemeClr val="tx1"/>
                </a:solidFill>
                <a:effectLst/>
                <a:latin typeface="PT Sans " charset="-52"/>
                <a:ea typeface="+mn-ea"/>
                <a:cs typeface="+mn-cs"/>
              </a:defRPr>
            </a:lvl5pPr>
          </a:lstStyle>
          <a:p>
            <a:r>
              <a:rPr lang="en-US" sz="1200" kern="1200" baseline="0" dirty="0" err="1">
                <a:solidFill>
                  <a:schemeClr val="tx1"/>
                </a:solidFill>
                <a:effectLst/>
                <a:latin typeface="PT Sans " charset="-52"/>
                <a:ea typeface="+mn-ea"/>
                <a:cs typeface="+mn-cs"/>
              </a:rPr>
              <a:t>Полное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PT Sans " charset="-52"/>
                <a:ea typeface="+mn-ea"/>
                <a:cs typeface="+mn-cs"/>
              </a:rPr>
              <a:t> </a:t>
            </a:r>
            <a:r>
              <a:rPr lang="en-US" sz="1200" kern="1200" baseline="0" dirty="0" err="1">
                <a:solidFill>
                  <a:schemeClr val="tx1"/>
                </a:solidFill>
                <a:effectLst/>
                <a:latin typeface="PT Sans " charset="-52"/>
                <a:ea typeface="+mn-ea"/>
                <a:cs typeface="+mn-cs"/>
              </a:rPr>
              <a:t>название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PT Sans " charset="-52"/>
                <a:ea typeface="+mn-ea"/>
                <a:cs typeface="+mn-cs"/>
              </a:rPr>
              <a:t> </a:t>
            </a:r>
            <a:r>
              <a:rPr lang="en-US" sz="1200" kern="1200" baseline="0" dirty="0" err="1">
                <a:solidFill>
                  <a:schemeClr val="tx1"/>
                </a:solidFill>
                <a:effectLst/>
                <a:latin typeface="PT Sans " charset="-52"/>
                <a:ea typeface="+mn-ea"/>
                <a:cs typeface="+mn-cs"/>
              </a:rPr>
              <a:t>должности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PT Sans " charset="-52"/>
                <a:ea typeface="+mn-ea"/>
                <a:cs typeface="+mn-cs"/>
              </a:rPr>
              <a:t> </a:t>
            </a:r>
            <a:r>
              <a:rPr lang="en-US" sz="1200" kern="1200" baseline="0" dirty="0" err="1">
                <a:solidFill>
                  <a:schemeClr val="tx1"/>
                </a:solidFill>
                <a:effectLst/>
                <a:latin typeface="PT Sans " charset="-52"/>
                <a:ea typeface="+mn-ea"/>
                <a:cs typeface="+mn-cs"/>
              </a:rPr>
              <a:t>автора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PT Sans " charset="-52"/>
                <a:ea typeface="+mn-ea"/>
                <a:cs typeface="+mn-cs"/>
              </a:rPr>
              <a:t> </a:t>
            </a:r>
            <a:br>
              <a:rPr lang="en-US" sz="1200" kern="1200" baseline="0" dirty="0">
                <a:solidFill>
                  <a:schemeClr val="tx1"/>
                </a:solidFill>
                <a:effectLst/>
                <a:latin typeface="PT Sans " charset="-52"/>
                <a:ea typeface="+mn-ea"/>
                <a:cs typeface="+mn-cs"/>
              </a:rPr>
            </a:br>
            <a:r>
              <a:rPr lang="en-US" sz="1200" kern="1200" baseline="0" dirty="0" err="1">
                <a:solidFill>
                  <a:schemeClr val="tx1"/>
                </a:solidFill>
                <a:effectLst/>
                <a:latin typeface="PT Sans " charset="-52"/>
                <a:ea typeface="+mn-ea"/>
                <a:cs typeface="+mn-cs"/>
              </a:rPr>
              <a:t>презентации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PT Sans " charset="-52"/>
                <a:ea typeface="+mn-ea"/>
                <a:cs typeface="+mn-cs"/>
              </a:rPr>
              <a:t> — 2 </a:t>
            </a:r>
            <a:r>
              <a:rPr lang="en-US" sz="1200" kern="1200" baseline="0" dirty="0" err="1">
                <a:solidFill>
                  <a:schemeClr val="tx1"/>
                </a:solidFill>
                <a:effectLst/>
                <a:latin typeface="PT Sans " charset="-52"/>
                <a:ea typeface="+mn-ea"/>
                <a:cs typeface="+mn-cs"/>
              </a:rPr>
              <a:t>строки</a:t>
            </a:r>
            <a:endParaRPr lang="en-US" sz="1200" kern="1200" baseline="0" dirty="0">
              <a:solidFill>
                <a:schemeClr val="tx1"/>
              </a:solidFill>
              <a:effectLst/>
              <a:latin typeface="PT Sans " charset="-52"/>
              <a:ea typeface="+mn-ea"/>
              <a:cs typeface="+mn-cs"/>
            </a:endParaRPr>
          </a:p>
        </p:txBody>
      </p:sp>
      <p:sp>
        <p:nvSpPr>
          <p:cNvPr id="41" name="Text Placeholder 40"/>
          <p:cNvSpPr>
            <a:spLocks noGrp="1"/>
          </p:cNvSpPr>
          <p:nvPr>
            <p:ph type="body" sz="quarter" idx="13" hasCustomPrompt="1"/>
          </p:nvPr>
        </p:nvSpPr>
        <p:spPr>
          <a:xfrm>
            <a:off x="1476375" y="6944251"/>
            <a:ext cx="2779712" cy="196384"/>
          </a:xfrm>
          <a:prstGeom prst="rect">
            <a:avLst/>
          </a:prstGeom>
        </p:spPr>
        <p:txBody>
          <a:bodyPr lIns="0" tIns="0" rIns="0" bIns="0"/>
          <a:lstStyle>
            <a:lvl1pPr>
              <a:defRPr lang="en-US" sz="1100" b="1" kern="1200" cap="all" spc="100" baseline="0" dirty="0" smtClean="0">
                <a:solidFill>
                  <a:srgbClr val="8A837E"/>
                </a:solidFill>
                <a:effectLst/>
                <a:latin typeface="PT Sans" charset="-52"/>
                <a:ea typeface="+mn-ea"/>
                <a:cs typeface="+mn-cs"/>
              </a:defRPr>
            </a:lvl1pPr>
            <a:lvl2pPr>
              <a:defRPr lang="en-US" sz="1100" b="1" kern="1200" cap="all" spc="100" baseline="0" dirty="0" smtClean="0">
                <a:solidFill>
                  <a:srgbClr val="8A837E"/>
                </a:solidFill>
                <a:effectLst/>
                <a:latin typeface="PT Sans" charset="-52"/>
                <a:ea typeface="+mn-ea"/>
                <a:cs typeface="+mn-cs"/>
              </a:defRPr>
            </a:lvl2pPr>
            <a:lvl3pPr>
              <a:defRPr lang="en-US" sz="1100" b="1" kern="1200" cap="all" spc="100" baseline="0" dirty="0" smtClean="0">
                <a:solidFill>
                  <a:srgbClr val="8A837E"/>
                </a:solidFill>
                <a:effectLst/>
                <a:latin typeface="PT Sans" charset="-52"/>
                <a:ea typeface="+mn-ea"/>
                <a:cs typeface="+mn-cs"/>
              </a:defRPr>
            </a:lvl3pPr>
            <a:lvl4pPr>
              <a:defRPr lang="en-US" sz="1100" b="1" kern="1200" cap="all" spc="100" baseline="0" dirty="0" smtClean="0">
                <a:solidFill>
                  <a:srgbClr val="8A837E"/>
                </a:solidFill>
                <a:effectLst/>
                <a:latin typeface="PT Sans" charset="-52"/>
                <a:ea typeface="+mn-ea"/>
                <a:cs typeface="+mn-cs"/>
              </a:defRPr>
            </a:lvl4pPr>
            <a:lvl5pPr>
              <a:defRPr lang="en-US" sz="1100" b="1" kern="1200" cap="all" spc="100" baseline="0" dirty="0">
                <a:solidFill>
                  <a:srgbClr val="8A837E"/>
                </a:solidFill>
                <a:effectLst/>
                <a:latin typeface="PT Sans" charset="-52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20 СЕНТЯБРЯ 2017</a:t>
            </a:r>
            <a:endParaRPr lang="en-US" dirty="0"/>
          </a:p>
        </p:txBody>
      </p:sp>
      <p:pic>
        <p:nvPicPr>
          <p:cNvPr id="9" name="Рисунок 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24" b="32919"/>
          <a:stretch/>
        </p:blipFill>
        <p:spPr>
          <a:xfrm>
            <a:off x="125813" y="81022"/>
            <a:ext cx="3809578" cy="12803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760829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43">
          <p15:clr>
            <a:srgbClr val="FBAE40"/>
          </p15:clr>
        </p15:guide>
        <p15:guide id="2" pos="3367">
          <p15:clr>
            <a:srgbClr val="FBAE40"/>
          </p15:clr>
        </p15:guide>
        <p15:guide id="3" orient="horz" pos="703">
          <p15:clr>
            <a:srgbClr val="FBAE40"/>
          </p15:clr>
        </p15:guide>
        <p15:guide id="4" pos="304">
          <p15:clr>
            <a:srgbClr val="FBAE40"/>
          </p15:clr>
        </p15:guide>
        <p15:guide id="5" pos="4864">
          <p15:clr>
            <a:srgbClr val="FBAE40"/>
          </p15:clr>
        </p15:guide>
        <p15:guide id="6" orient="horz" pos="4455">
          <p15:clr>
            <a:srgbClr val="FBAE40"/>
          </p15:clr>
        </p15:guide>
        <p15:guide id="7" orient="horz" pos="379">
          <p15:clr>
            <a:srgbClr val="FBAE40"/>
          </p15:clr>
        </p15:guide>
        <p15:guide id="8" orient="horz" pos="3893">
          <p15:clr>
            <a:srgbClr val="FBAE40"/>
          </p15:clr>
        </p15:guide>
        <p15:guide id="9" pos="930">
          <p15:clr>
            <a:srgbClr val="FBAE40"/>
          </p15:clr>
        </p15:guide>
        <p15:guide id="11" orient="horz" pos="2858">
          <p15:clr>
            <a:srgbClr val="FBAE40"/>
          </p15:clr>
        </p15:guide>
        <p15:guide id="12" orient="horz" pos="1538">
          <p15:clr>
            <a:srgbClr val="FBAE40"/>
          </p15:clr>
        </p15:guide>
        <p15:guide id="13" pos="6044">
          <p15:clr>
            <a:srgbClr val="FBAE40"/>
          </p15:clr>
        </p15:guide>
        <p15:guide id="14" orient="horz" pos="366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Заголовок и объект" type="obj">
  <p:cSld name="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7"/>
          <p:cNvSpPr txBox="1">
            <a:spLocks noGrp="1"/>
          </p:cNvSpPr>
          <p:nvPr>
            <p:ph type="title" hasCustomPrompt="1"/>
          </p:nvPr>
        </p:nvSpPr>
        <p:spPr>
          <a:xfrm>
            <a:off x="1513002" y="329864"/>
            <a:ext cx="8410754" cy="589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500">
                <a:solidFill>
                  <a:srgbClr val="2FA2D9"/>
                </a:solidFill>
                <a:latin typeface="TT Norms Bold" panose="02000803040000020004" pitchFamily="2" charset="-52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ru-RU" dirty="0"/>
              <a:t>ЗАГОЛОВОК</a:t>
            </a:r>
            <a:endParaRPr dirty="0"/>
          </a:p>
        </p:txBody>
      </p:sp>
      <p:sp>
        <p:nvSpPr>
          <p:cNvPr id="24" name="Google Shape;24;p17"/>
          <p:cNvSpPr txBox="1">
            <a:spLocks noGrp="1"/>
          </p:cNvSpPr>
          <p:nvPr>
            <p:ph type="body" idx="1" hasCustomPrompt="1"/>
          </p:nvPr>
        </p:nvSpPr>
        <p:spPr>
          <a:xfrm>
            <a:off x="1480008" y="2012414"/>
            <a:ext cx="8476743" cy="4796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00964" lvl="0" indent="-300723" algn="l">
              <a:lnSpc>
                <a:spcPct val="90000"/>
              </a:lnSpc>
              <a:spcBef>
                <a:spcPts val="87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500">
                <a:latin typeface="TT Norms Light" panose="02000503020000020003" pitchFamily="2" charset="-52"/>
              </a:defRPr>
            </a:lvl1pPr>
            <a:lvl2pPr marL="801929" lvl="1" indent="-300723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202893" lvl="2" indent="-300723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603858" lvl="3" indent="-300723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004822" lvl="4" indent="-300723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405786" lvl="5" indent="-300723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806751" lvl="6" indent="-300723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207715" lvl="7" indent="-300723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608680" lvl="8" indent="-300723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r>
              <a:rPr lang="ru-RU" dirty="0"/>
              <a:t>Пример текста</a:t>
            </a:r>
            <a:endParaRPr dirty="0"/>
          </a:p>
        </p:txBody>
      </p:sp>
      <p:sp>
        <p:nvSpPr>
          <p:cNvPr id="27" name="Google Shape;27;p17"/>
          <p:cNvSpPr txBox="1">
            <a:spLocks noGrp="1"/>
          </p:cNvSpPr>
          <p:nvPr>
            <p:ph type="sldNum" idx="12"/>
          </p:nvPr>
        </p:nvSpPr>
        <p:spPr>
          <a:xfrm>
            <a:off x="94491" y="7100476"/>
            <a:ext cx="2405658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>
                <a:solidFill>
                  <a:srgbClr val="2FA2D9"/>
                </a:solidFill>
                <a:latin typeface="TT Norms Bold" panose="02000803040000020004" pitchFamily="2" charset="-52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12501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363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Только заголовок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5"/>
          <p:cNvSpPr txBox="1">
            <a:spLocks noGrp="1"/>
          </p:cNvSpPr>
          <p:nvPr>
            <p:ph type="title"/>
          </p:nvPr>
        </p:nvSpPr>
        <p:spPr>
          <a:xfrm>
            <a:off x="735062" y="402483"/>
            <a:ext cx="9221689" cy="1461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5"/>
          <p:cNvSpPr txBox="1">
            <a:spLocks noGrp="1"/>
          </p:cNvSpPr>
          <p:nvPr>
            <p:ph type="dt" idx="10"/>
          </p:nvPr>
        </p:nvSpPr>
        <p:spPr>
          <a:xfrm>
            <a:off x="735062" y="7006699"/>
            <a:ext cx="2405658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5"/>
          <p:cNvSpPr txBox="1">
            <a:spLocks noGrp="1"/>
          </p:cNvSpPr>
          <p:nvPr>
            <p:ph type="ftr" idx="11"/>
          </p:nvPr>
        </p:nvSpPr>
        <p:spPr>
          <a:xfrm>
            <a:off x="3541663" y="7006699"/>
            <a:ext cx="3608487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5"/>
          <p:cNvSpPr txBox="1">
            <a:spLocks noGrp="1"/>
          </p:cNvSpPr>
          <p:nvPr>
            <p:ph type="sldNum" idx="12"/>
          </p:nvPr>
        </p:nvSpPr>
        <p:spPr>
          <a:xfrm>
            <a:off x="7551093" y="7006699"/>
            <a:ext cx="2405658" cy="402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690468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2558914" y="2476983"/>
            <a:ext cx="5573987" cy="1395453"/>
          </a:xfrm>
          <a:prstGeom prst="rect">
            <a:avLst/>
          </a:prstGeom>
        </p:spPr>
        <p:txBody>
          <a:bodyPr anchor="t" anchorCtr="0"/>
          <a:lstStyle>
            <a:lvl1pPr algn="ctr">
              <a:defRPr sz="2700" b="1" cap="all" spc="100" baseline="0">
                <a:solidFill>
                  <a:srgbClr val="3578BD"/>
                </a:solidFill>
                <a:latin typeface="PT Sans" charset="-52"/>
                <a:ea typeface="PT Sans" charset="-52"/>
                <a:cs typeface="PT Sans" charset="-52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2558915" y="4074289"/>
            <a:ext cx="5573985" cy="65975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ts val="1550"/>
              </a:lnSpc>
              <a:spcBef>
                <a:spcPts val="0"/>
              </a:spcBef>
              <a:buNone/>
              <a:defRPr sz="1400" b="1" cap="all" spc="100" baseline="0">
                <a:latin typeface="PT Sans" charset="-52"/>
                <a:ea typeface="PT Sans" charset="-52"/>
                <a:cs typeface="PT Sans" charset="-5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2538540" y="3912244"/>
            <a:ext cx="5629505" cy="0"/>
          </a:xfrm>
          <a:prstGeom prst="line">
            <a:avLst/>
          </a:prstGeom>
          <a:ln w="38100">
            <a:solidFill>
              <a:srgbClr val="FCF3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50673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2558914" y="2476983"/>
            <a:ext cx="5573987" cy="2164465"/>
          </a:xfrm>
          <a:prstGeom prst="rect">
            <a:avLst/>
          </a:prstGeom>
        </p:spPr>
        <p:txBody>
          <a:bodyPr anchor="t" anchorCtr="0"/>
          <a:lstStyle>
            <a:lvl1pPr algn="ctr">
              <a:defRPr sz="2700" b="1" cap="all" spc="100" baseline="0">
                <a:solidFill>
                  <a:srgbClr val="3578BD"/>
                </a:solidFill>
                <a:latin typeface="PT Sans" charset="-52"/>
                <a:ea typeface="PT Sans" charset="-52"/>
                <a:cs typeface="PT Sans" charset="-52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2558914" y="2476983"/>
            <a:ext cx="5573987" cy="1395453"/>
          </a:xfrm>
          <a:prstGeom prst="rect">
            <a:avLst/>
          </a:prstGeom>
        </p:spPr>
        <p:txBody>
          <a:bodyPr anchor="t" anchorCtr="0"/>
          <a:lstStyle>
            <a:lvl1pPr algn="ctr">
              <a:defRPr sz="2700" b="1" cap="all" spc="100" baseline="0">
                <a:solidFill>
                  <a:srgbClr val="3578BD"/>
                </a:solidFill>
                <a:latin typeface="PT Sans" charset="-52"/>
                <a:ea typeface="PT Sans" charset="-52"/>
                <a:cs typeface="PT Sans" charset="-52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2558915" y="4074289"/>
            <a:ext cx="5573985" cy="65975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ts val="1550"/>
              </a:lnSpc>
              <a:spcBef>
                <a:spcPts val="0"/>
              </a:spcBef>
              <a:buNone/>
              <a:defRPr sz="1400" b="1" cap="all" spc="100" baseline="0">
                <a:latin typeface="PT Sans" charset="-52"/>
                <a:ea typeface="PT Sans" charset="-52"/>
                <a:cs typeface="PT Sans" charset="-5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2538540" y="3912244"/>
            <a:ext cx="5629505" cy="0"/>
          </a:xfrm>
          <a:prstGeom prst="line">
            <a:avLst/>
          </a:prstGeom>
          <a:ln w="38100">
            <a:solidFill>
              <a:srgbClr val="FCF3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2558914" y="2476983"/>
            <a:ext cx="5573987" cy="2164465"/>
          </a:xfrm>
          <a:prstGeom prst="rect">
            <a:avLst/>
          </a:prstGeom>
        </p:spPr>
        <p:txBody>
          <a:bodyPr anchor="t" anchorCtr="0"/>
          <a:lstStyle>
            <a:lvl1pPr algn="ctr">
              <a:defRPr sz="2700" b="1" cap="all" spc="100" baseline="0">
                <a:solidFill>
                  <a:srgbClr val="3578BD"/>
                </a:solidFill>
                <a:latin typeface="PT Sans" charset="-52"/>
                <a:ea typeface="PT Sans" charset="-52"/>
                <a:cs typeface="PT Sans" charset="-52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2558914" y="2476983"/>
            <a:ext cx="5573987" cy="1395453"/>
          </a:xfrm>
          <a:prstGeom prst="rect">
            <a:avLst/>
          </a:prstGeom>
        </p:spPr>
        <p:txBody>
          <a:bodyPr anchor="t" anchorCtr="0"/>
          <a:lstStyle>
            <a:lvl1pPr algn="ctr">
              <a:defRPr sz="2700" b="1" cap="all" spc="100" baseline="0">
                <a:solidFill>
                  <a:srgbClr val="3578BD"/>
                </a:solidFill>
                <a:latin typeface="PT Sans" charset="-52"/>
                <a:ea typeface="PT Sans" charset="-52"/>
                <a:cs typeface="PT Sans" charset="-52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2558915" y="4074289"/>
            <a:ext cx="5573985" cy="65975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ts val="1550"/>
              </a:lnSpc>
              <a:spcBef>
                <a:spcPts val="0"/>
              </a:spcBef>
              <a:buNone/>
              <a:defRPr sz="1400" b="1" cap="all" spc="100" baseline="0">
                <a:latin typeface="PT Sans" charset="-52"/>
                <a:ea typeface="PT Sans" charset="-52"/>
                <a:cs typeface="PT Sans" charset="-5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2538540" y="3912244"/>
            <a:ext cx="5629505" cy="0"/>
          </a:xfrm>
          <a:prstGeom prst="line">
            <a:avLst/>
          </a:prstGeom>
          <a:ln w="38100">
            <a:solidFill>
              <a:srgbClr val="FCF3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2558914" y="2476983"/>
            <a:ext cx="5573987" cy="2164465"/>
          </a:xfrm>
          <a:prstGeom prst="rect">
            <a:avLst/>
          </a:prstGeom>
        </p:spPr>
        <p:txBody>
          <a:bodyPr anchor="t" anchorCtr="0"/>
          <a:lstStyle>
            <a:lvl1pPr algn="ctr">
              <a:defRPr sz="2700" b="1" cap="all" spc="100" baseline="0">
                <a:solidFill>
                  <a:srgbClr val="3578BD"/>
                </a:solidFill>
                <a:latin typeface="PT Sans" charset="-52"/>
                <a:ea typeface="PT Sans" charset="-52"/>
                <a:cs typeface="PT Sans" charset="-52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0214" y="2384385"/>
            <a:ext cx="6131386" cy="1484352"/>
          </a:xfrm>
          <a:prstGeom prst="rect">
            <a:avLst/>
          </a:prstGeom>
        </p:spPr>
        <p:txBody>
          <a:bodyPr anchor="t" anchorCtr="0"/>
          <a:lstStyle>
            <a:lvl1pPr algn="ctr">
              <a:defRPr sz="2700" b="1" cap="all" spc="100" baseline="0">
                <a:solidFill>
                  <a:srgbClr val="3578BD"/>
                </a:solidFill>
                <a:latin typeface="PT Sans" charset="-52"/>
                <a:ea typeface="PT Sans" charset="-52"/>
                <a:cs typeface="PT Sans" charset="-52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280215" y="4525701"/>
            <a:ext cx="6131384" cy="1270262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400" b="1" cap="all" spc="100" baseline="0">
                <a:latin typeface="PT Sans" charset="-52"/>
                <a:ea typeface="PT Sans" charset="-52"/>
                <a:cs typeface="PT Sans" charset="-5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</a:t>
            </a:r>
            <a:r>
              <a:rPr lang="en-US" dirty="0" err="1"/>
              <a:t>stylE</a:t>
            </a:r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946967" y="1759353"/>
            <a:ext cx="2743200" cy="0"/>
          </a:xfrm>
          <a:prstGeom prst="line">
            <a:avLst/>
          </a:prstGeom>
          <a:ln w="127000">
            <a:solidFill>
              <a:srgbClr val="FCF3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3946967" y="5949388"/>
            <a:ext cx="2743200" cy="0"/>
          </a:xfrm>
          <a:prstGeom prst="line">
            <a:avLst/>
          </a:prstGeom>
          <a:ln w="127000">
            <a:solidFill>
              <a:srgbClr val="FCF3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>
          <a:xfrm>
            <a:off x="2233914" y="4132163"/>
            <a:ext cx="6192456" cy="0"/>
          </a:xfrm>
          <a:prstGeom prst="line">
            <a:avLst/>
          </a:prstGeom>
          <a:ln w="38100">
            <a:solidFill>
              <a:srgbClr val="FCF3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16349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0214" y="2384385"/>
            <a:ext cx="6131386" cy="466281"/>
          </a:xfrm>
          <a:prstGeom prst="rect">
            <a:avLst/>
          </a:prstGeom>
        </p:spPr>
        <p:txBody>
          <a:bodyPr anchor="t" anchorCtr="0">
            <a:spAutoFit/>
          </a:bodyPr>
          <a:lstStyle>
            <a:lvl1pPr algn="ctr">
              <a:defRPr sz="2700" b="1" cap="all" spc="100" baseline="0">
                <a:solidFill>
                  <a:srgbClr val="3578BD"/>
                </a:solidFill>
                <a:latin typeface="PT Sans" charset="-52"/>
                <a:ea typeface="PT Sans" charset="-52"/>
                <a:cs typeface="PT Sans" charset="-52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0214" y="2384385"/>
            <a:ext cx="6131386" cy="1484352"/>
          </a:xfrm>
          <a:prstGeom prst="rect">
            <a:avLst/>
          </a:prstGeom>
        </p:spPr>
        <p:txBody>
          <a:bodyPr anchor="t" anchorCtr="0"/>
          <a:lstStyle>
            <a:lvl1pPr algn="ctr">
              <a:defRPr sz="2700" b="1" cap="all" spc="100" baseline="0">
                <a:solidFill>
                  <a:srgbClr val="3578BD"/>
                </a:solidFill>
                <a:latin typeface="PT Sans" charset="-52"/>
                <a:ea typeface="PT Sans" charset="-52"/>
                <a:cs typeface="PT Sans" charset="-52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0215" y="4525701"/>
            <a:ext cx="6131384" cy="1270262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400" b="1" cap="all" spc="100" baseline="0">
                <a:latin typeface="PT Sans" charset="-52"/>
                <a:ea typeface="PT Sans" charset="-52"/>
                <a:cs typeface="PT Sans" charset="-5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3946967" y="1759353"/>
            <a:ext cx="2743200" cy="0"/>
          </a:xfrm>
          <a:prstGeom prst="line">
            <a:avLst/>
          </a:prstGeom>
          <a:ln w="127000">
            <a:solidFill>
              <a:srgbClr val="FCF3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3946967" y="5949388"/>
            <a:ext cx="2743200" cy="0"/>
          </a:xfrm>
          <a:prstGeom prst="line">
            <a:avLst/>
          </a:prstGeom>
          <a:ln w="127000">
            <a:solidFill>
              <a:srgbClr val="FCF3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 userDrawn="1"/>
        </p:nvCxnSpPr>
        <p:spPr>
          <a:xfrm>
            <a:off x="2233914" y="4132163"/>
            <a:ext cx="6192456" cy="0"/>
          </a:xfrm>
          <a:prstGeom prst="line">
            <a:avLst/>
          </a:prstGeom>
          <a:ln w="38100">
            <a:solidFill>
              <a:srgbClr val="FCF3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2280214" y="2384385"/>
            <a:ext cx="6131386" cy="466281"/>
          </a:xfrm>
          <a:prstGeom prst="rect">
            <a:avLst/>
          </a:prstGeom>
        </p:spPr>
        <p:txBody>
          <a:bodyPr anchor="t" anchorCtr="0">
            <a:spAutoFit/>
          </a:bodyPr>
          <a:lstStyle>
            <a:lvl1pPr algn="ctr">
              <a:defRPr sz="2700" b="1" cap="all" spc="100" baseline="0">
                <a:solidFill>
                  <a:srgbClr val="3578BD"/>
                </a:solidFill>
                <a:latin typeface="PT Sans" charset="-52"/>
                <a:ea typeface="PT Sans" charset="-52"/>
                <a:cs typeface="PT Sans" charset="-52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21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7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8.pn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8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/>
          <p:cNvSpPr/>
          <p:nvPr userDrawn="1"/>
        </p:nvSpPr>
        <p:spPr>
          <a:xfrm>
            <a:off x="10199691" y="7086252"/>
            <a:ext cx="240061" cy="240061"/>
          </a:xfrm>
          <a:prstGeom prst="ellipse">
            <a:avLst/>
          </a:prstGeom>
          <a:solidFill>
            <a:srgbClr val="DAD6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 userDrawn="1"/>
        </p:nvSpPr>
        <p:spPr>
          <a:xfrm>
            <a:off x="10148070" y="7068419"/>
            <a:ext cx="336951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1917D935-DED9-E745-A7D5-C33441BD3381}" type="slidenum">
              <a:rPr lang="en-US" sz="1300" b="0" i="0" kern="1200" spc="-100" baseline="0" smtClean="0">
                <a:solidFill>
                  <a:schemeClr val="tx1"/>
                </a:solidFill>
                <a:latin typeface="PT Sans" charset="-52"/>
                <a:ea typeface="PT Sans" charset="-52"/>
                <a:cs typeface="PT Sans" charset="-52"/>
              </a:rPr>
              <a:pPr algn="ctr"/>
              <a:t>‹#›</a:t>
            </a:fld>
            <a:endParaRPr lang="en-US" sz="1300" b="0" i="0" kern="1200" spc="-100" baseline="0" dirty="0">
              <a:solidFill>
                <a:schemeClr val="tx1"/>
              </a:solidFill>
              <a:latin typeface="PT Sans" charset="-52"/>
              <a:ea typeface="PT Sans" charset="-52"/>
              <a:cs typeface="PT Sans" charset="-52"/>
            </a:endParaRPr>
          </a:p>
        </p:txBody>
      </p:sp>
      <p:pic>
        <p:nvPicPr>
          <p:cNvPr id="7" name="Рисунок 1"/>
          <p:cNvPicPr>
            <a:picLocks noChangeAspect="1"/>
          </p:cNvPicPr>
          <p:nvPr userDrawn="1"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47" t="19116" r="8029" b="40332"/>
          <a:stretch/>
        </p:blipFill>
        <p:spPr>
          <a:xfrm>
            <a:off x="254000" y="7027273"/>
            <a:ext cx="1238492" cy="3335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" y="666086"/>
            <a:ext cx="10691799" cy="7314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7" cstate="print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35970"/>
            <a:ext cx="10691813" cy="36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504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68" r:id="rId2"/>
    <p:sldLayoutId id="2147483679" r:id="rId3"/>
    <p:sldLayoutId id="2147483699" r:id="rId4"/>
    <p:sldLayoutId id="2147483700" r:id="rId5"/>
    <p:sldLayoutId id="2147483669" r:id="rId6"/>
    <p:sldLayoutId id="2147483671" r:id="rId7"/>
    <p:sldLayoutId id="2147483672" r:id="rId8"/>
    <p:sldLayoutId id="2147483675" r:id="rId9"/>
    <p:sldLayoutId id="2147483709" r:id="rId10"/>
    <p:sldLayoutId id="2147483710" r:id="rId11"/>
    <p:sldLayoutId id="2147483712" r:id="rId12"/>
    <p:sldLayoutId id="214748371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1600" b="1" i="0" kern="1200" cap="all" spc="50" baseline="0">
          <a:solidFill>
            <a:schemeClr val="tx1"/>
          </a:solidFill>
          <a:latin typeface="PT Sans" charset="-52"/>
          <a:ea typeface="PT Sans" charset="-52"/>
          <a:cs typeface="PT Sans" charset="-5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53" userDrawn="1">
          <p15:clr>
            <a:srgbClr val="F26B43"/>
          </p15:clr>
        </p15:guide>
        <p15:guide id="2" pos="160" userDrawn="1">
          <p15:clr>
            <a:srgbClr val="F26B43"/>
          </p15:clr>
        </p15:guide>
        <p15:guide id="3" pos="6569" userDrawn="1">
          <p15:clr>
            <a:srgbClr val="F26B43"/>
          </p15:clr>
        </p15:guide>
        <p15:guide id="4" orient="horz" pos="4615" userDrawn="1">
          <p15:clr>
            <a:srgbClr val="F26B43"/>
          </p15:clr>
        </p15:guide>
        <p15:guide id="5" orient="horz" pos="4462" userDrawn="1">
          <p15:clr>
            <a:srgbClr val="F26B43"/>
          </p15:clr>
        </p15:guide>
        <p15:guide id="6" pos="1553" userDrawn="1">
          <p15:clr>
            <a:srgbClr val="F26B43"/>
          </p15:clr>
        </p15:guide>
        <p15:guide id="7" pos="5182" userDrawn="1">
          <p15:clr>
            <a:srgbClr val="F26B43"/>
          </p15:clr>
        </p15:guide>
        <p15:guide id="8" pos="3368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023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714" r:id="rId2"/>
    <p:sldLayoutId id="2147483715" r:id="rId3"/>
    <p:sldLayoutId id="2147483716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1600" b="1" i="0" kern="1200" cap="all" spc="50" baseline="0">
          <a:solidFill>
            <a:schemeClr val="tx1"/>
          </a:solidFill>
          <a:latin typeface="PT Sans" charset="-52"/>
          <a:ea typeface="PT Sans" charset="-52"/>
          <a:cs typeface="PT Sans" charset="-5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53">
          <p15:clr>
            <a:srgbClr val="F26B43"/>
          </p15:clr>
        </p15:guide>
        <p15:guide id="2" pos="160">
          <p15:clr>
            <a:srgbClr val="F26B43"/>
          </p15:clr>
        </p15:guide>
        <p15:guide id="3" pos="6569">
          <p15:clr>
            <a:srgbClr val="F26B43"/>
          </p15:clr>
        </p15:guide>
        <p15:guide id="4" orient="horz" pos="4615">
          <p15:clr>
            <a:srgbClr val="F26B43"/>
          </p15:clr>
        </p15:guide>
        <p15:guide id="5" orient="horz" pos="4462">
          <p15:clr>
            <a:srgbClr val="F26B43"/>
          </p15:clr>
        </p15:guide>
        <p15:guide id="6" pos="1553">
          <p15:clr>
            <a:srgbClr val="F26B43"/>
          </p15:clr>
        </p15:guide>
        <p15:guide id="7" pos="5182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702" y="6911440"/>
            <a:ext cx="1672748" cy="596213"/>
          </a:xfrm>
          <a:prstGeom prst="rect">
            <a:avLst/>
          </a:prstGeom>
        </p:spPr>
      </p:pic>
      <p:sp>
        <p:nvSpPr>
          <p:cNvPr id="9" name="Oval 8"/>
          <p:cNvSpPr/>
          <p:nvPr userDrawn="1"/>
        </p:nvSpPr>
        <p:spPr>
          <a:xfrm>
            <a:off x="10199691" y="7086252"/>
            <a:ext cx="240061" cy="240061"/>
          </a:xfrm>
          <a:prstGeom prst="ellipse">
            <a:avLst/>
          </a:prstGeom>
          <a:solidFill>
            <a:srgbClr val="DAD6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 userDrawn="1"/>
        </p:nvSpPr>
        <p:spPr>
          <a:xfrm>
            <a:off x="10148070" y="7068419"/>
            <a:ext cx="336951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1917D935-DED9-E745-A7D5-C33441BD3381}" type="slidenum">
              <a:rPr lang="en-US" sz="1300" b="0" i="0" kern="1200" spc="-100" baseline="0" smtClean="0">
                <a:solidFill>
                  <a:schemeClr val="tx1"/>
                </a:solidFill>
                <a:latin typeface="PT Sans" charset="-52"/>
                <a:ea typeface="PT Sans" charset="-52"/>
                <a:cs typeface="PT Sans" charset="-52"/>
              </a:rPr>
              <a:pPr algn="ctr"/>
              <a:t>‹#›</a:t>
            </a:fld>
            <a:endParaRPr lang="en-US" sz="1300" b="0" i="0" kern="1200" spc="-100" baseline="0" dirty="0">
              <a:solidFill>
                <a:schemeClr val="tx1"/>
              </a:solidFill>
              <a:latin typeface="PT Sans" charset="-52"/>
              <a:ea typeface="PT Sans" charset="-52"/>
              <a:cs typeface="PT Sans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855469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17" r:id="rId2"/>
    <p:sldLayoutId id="2147483718" r:id="rId3"/>
    <p:sldLayoutId id="214748371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1600" b="1" i="0" kern="1200" cap="all" spc="50" baseline="0">
          <a:solidFill>
            <a:schemeClr val="tx1"/>
          </a:solidFill>
          <a:latin typeface="PT Sans" charset="-52"/>
          <a:ea typeface="PT Sans" charset="-52"/>
          <a:cs typeface="PT Sans" charset="-5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53">
          <p15:clr>
            <a:srgbClr val="F26B43"/>
          </p15:clr>
        </p15:guide>
        <p15:guide id="2" pos="160">
          <p15:clr>
            <a:srgbClr val="F26B43"/>
          </p15:clr>
        </p15:guide>
        <p15:guide id="3" pos="6569">
          <p15:clr>
            <a:srgbClr val="F26B43"/>
          </p15:clr>
        </p15:guide>
        <p15:guide id="4" orient="horz" pos="4615">
          <p15:clr>
            <a:srgbClr val="F26B43"/>
          </p15:clr>
        </p15:guide>
        <p15:guide id="5" orient="horz" pos="4462">
          <p15:clr>
            <a:srgbClr val="F26B43"/>
          </p15:clr>
        </p15:guide>
        <p15:guide id="6" pos="1553">
          <p15:clr>
            <a:srgbClr val="F26B43"/>
          </p15:clr>
        </p15:guide>
        <p15:guide id="7" pos="5182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 userDrawn="1"/>
        </p:nvSpPr>
        <p:spPr>
          <a:xfrm>
            <a:off x="10199691" y="7086252"/>
            <a:ext cx="240061" cy="24006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 userDrawn="1"/>
        </p:nvSpPr>
        <p:spPr>
          <a:xfrm>
            <a:off x="10148070" y="7068419"/>
            <a:ext cx="336951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1917D935-DED9-E745-A7D5-C33441BD3381}" type="slidenum">
              <a:rPr lang="en-US" sz="1300" b="0" i="0" kern="1200" spc="-100" baseline="0" smtClean="0">
                <a:solidFill>
                  <a:schemeClr val="tx1"/>
                </a:solidFill>
                <a:latin typeface="PT Sans" charset="-52"/>
                <a:ea typeface="PT Sans" charset="-52"/>
                <a:cs typeface="PT Sans" charset="-52"/>
              </a:rPr>
              <a:pPr algn="ctr"/>
              <a:t>‹#›</a:t>
            </a:fld>
            <a:endParaRPr lang="en-US" sz="1300" b="0" i="0" kern="1200" spc="-100" baseline="0" dirty="0">
              <a:solidFill>
                <a:schemeClr val="tx1"/>
              </a:solidFill>
              <a:latin typeface="PT Sans" charset="-52"/>
              <a:ea typeface="PT Sans" charset="-52"/>
              <a:cs typeface="PT Sans" charset="-52"/>
            </a:endParaRPr>
          </a:p>
        </p:txBody>
      </p:sp>
      <p:sp>
        <p:nvSpPr>
          <p:cNvPr id="12" name="Double Bracket 11"/>
          <p:cNvSpPr/>
          <p:nvPr userDrawn="1"/>
        </p:nvSpPr>
        <p:spPr>
          <a:xfrm>
            <a:off x="2303362" y="2210764"/>
            <a:ext cx="6123008" cy="2754775"/>
          </a:xfrm>
          <a:prstGeom prst="bracketPair">
            <a:avLst>
              <a:gd name="adj" fmla="val 9496"/>
            </a:avLst>
          </a:prstGeom>
          <a:solidFill>
            <a:schemeClr val="bg1"/>
          </a:solidFill>
          <a:ln w="50800">
            <a:solidFill>
              <a:srgbClr val="4090C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 userDrawn="1"/>
        </p:nvSpPr>
        <p:spPr>
          <a:xfrm>
            <a:off x="2129743" y="1990846"/>
            <a:ext cx="6472176" cy="3173392"/>
          </a:xfrm>
          <a:prstGeom prst="roundRect">
            <a:avLst>
              <a:gd name="adj" fmla="val 14843"/>
            </a:avLst>
          </a:prstGeom>
          <a:noFill/>
          <a:ln w="22225" cap="rnd">
            <a:solidFill>
              <a:srgbClr val="8A837E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702" y="6911440"/>
            <a:ext cx="1672748" cy="596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173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381" userDrawn="1">
          <p15:clr>
            <a:srgbClr val="F26B43"/>
          </p15:clr>
        </p15:guide>
        <p15:guide id="2" pos="3367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4E2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 userDrawn="1"/>
        </p:nvSpPr>
        <p:spPr>
          <a:xfrm>
            <a:off x="10199691" y="7086252"/>
            <a:ext cx="240061" cy="24006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 userDrawn="1"/>
        </p:nvSpPr>
        <p:spPr>
          <a:xfrm>
            <a:off x="10148070" y="7068419"/>
            <a:ext cx="336951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1917D935-DED9-E745-A7D5-C33441BD3381}" type="slidenum">
              <a:rPr lang="en-US" sz="1300" b="0" i="0" kern="1200" spc="-100" baseline="0" smtClean="0">
                <a:solidFill>
                  <a:schemeClr val="tx1"/>
                </a:solidFill>
                <a:latin typeface="PT Sans" charset="-52"/>
                <a:ea typeface="PT Sans" charset="-52"/>
                <a:cs typeface="PT Sans" charset="-52"/>
              </a:rPr>
              <a:pPr algn="ctr"/>
              <a:t>‹#›</a:t>
            </a:fld>
            <a:endParaRPr lang="en-US" sz="1300" b="0" i="0" kern="1200" spc="-100" baseline="0" dirty="0">
              <a:solidFill>
                <a:schemeClr val="tx1"/>
              </a:solidFill>
              <a:latin typeface="PT Sans" charset="-52"/>
              <a:ea typeface="PT Sans" charset="-52"/>
              <a:cs typeface="PT Sans" charset="-52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255177" y="7103191"/>
            <a:ext cx="2060757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g-BG" sz="1200" b="1" kern="1200" cap="all" spc="10" baseline="0" dirty="0">
                <a:solidFill>
                  <a:schemeClr val="bg1"/>
                </a:solidFill>
                <a:effectLst/>
                <a:latin typeface="PT Sans" charset="-52"/>
                <a:ea typeface="+mn-ea"/>
                <a:cs typeface="+mn-cs"/>
              </a:rPr>
              <a:t>ОТКРЫТОЕ</a:t>
            </a:r>
            <a:r>
              <a:rPr lang="bg-BG" sz="1200" b="1" kern="1200" cap="all" spc="10" baseline="0" dirty="0">
                <a:solidFill>
                  <a:schemeClr val="tx1"/>
                </a:solidFill>
                <a:effectLst/>
                <a:latin typeface="PT Sans" charset="-52"/>
                <a:ea typeface="+mn-ea"/>
                <a:cs typeface="+mn-cs"/>
              </a:rPr>
              <a:t> </a:t>
            </a:r>
            <a:r>
              <a:rPr lang="bg-BG" sz="1200" b="1" kern="1200" cap="all" spc="10" baseline="0" dirty="0">
                <a:solidFill>
                  <a:srgbClr val="8A837E"/>
                </a:solidFill>
                <a:effectLst/>
                <a:latin typeface="PT Sans" charset="-52"/>
                <a:ea typeface="+mn-ea"/>
                <a:cs typeface="+mn-cs"/>
              </a:rPr>
              <a:t>ПРАВИТЕЛЬСТВО</a:t>
            </a:r>
            <a:endParaRPr lang="bg-BG" sz="1200" kern="1200" cap="all" spc="10" baseline="0" dirty="0">
              <a:solidFill>
                <a:srgbClr val="8A837E"/>
              </a:solidFill>
              <a:effectLst/>
              <a:latin typeface="PT Sans" charset="-52"/>
              <a:ea typeface="+mn-ea"/>
              <a:cs typeface="+mn-cs"/>
            </a:endParaRPr>
          </a:p>
        </p:txBody>
      </p:sp>
      <p:sp>
        <p:nvSpPr>
          <p:cNvPr id="12" name="Rounded Rectangle 11"/>
          <p:cNvSpPr/>
          <p:nvPr userDrawn="1"/>
        </p:nvSpPr>
        <p:spPr>
          <a:xfrm>
            <a:off x="2268637" y="2106592"/>
            <a:ext cx="6180881" cy="2905246"/>
          </a:xfrm>
          <a:prstGeom prst="roundRect">
            <a:avLst>
              <a:gd name="adj" fmla="val 1387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 userDrawn="1"/>
        </p:nvSpPr>
        <p:spPr>
          <a:xfrm>
            <a:off x="2129743" y="1990846"/>
            <a:ext cx="6472176" cy="3173392"/>
          </a:xfrm>
          <a:prstGeom prst="roundRect">
            <a:avLst>
              <a:gd name="adj" fmla="val 14843"/>
            </a:avLst>
          </a:prstGeom>
          <a:noFill/>
          <a:ln w="22225" cap="rnd">
            <a:solidFill>
              <a:srgbClr val="8A837E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199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381">
          <p15:clr>
            <a:srgbClr val="F26B43"/>
          </p15:clr>
        </p15:guide>
        <p15:guide id="2" pos="3367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4090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 userDrawn="1"/>
        </p:nvSpPr>
        <p:spPr>
          <a:xfrm>
            <a:off x="10199691" y="7086252"/>
            <a:ext cx="240061" cy="24006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 userDrawn="1"/>
        </p:nvSpPr>
        <p:spPr>
          <a:xfrm>
            <a:off x="10148070" y="7068419"/>
            <a:ext cx="336951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1917D935-DED9-E745-A7D5-C33441BD3381}" type="slidenum">
              <a:rPr lang="en-US" sz="1300" b="0" i="0" kern="1200" spc="-100" baseline="0" smtClean="0">
                <a:solidFill>
                  <a:schemeClr val="tx1"/>
                </a:solidFill>
                <a:latin typeface="PT Sans" charset="-52"/>
                <a:ea typeface="PT Sans" charset="-52"/>
                <a:cs typeface="PT Sans" charset="-52"/>
              </a:rPr>
              <a:pPr algn="ctr"/>
              <a:t>‹#›</a:t>
            </a:fld>
            <a:endParaRPr lang="en-US" sz="1300" b="0" i="0" kern="1200" spc="-100" baseline="0" dirty="0">
              <a:solidFill>
                <a:schemeClr val="tx1"/>
              </a:solidFill>
              <a:latin typeface="PT Sans" charset="-52"/>
              <a:ea typeface="PT Sans" charset="-52"/>
              <a:cs typeface="PT Sans" charset="-52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255177" y="7103191"/>
            <a:ext cx="2060757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g-BG" sz="1200" b="1" kern="1200" cap="all" spc="10" baseline="0" dirty="0">
                <a:solidFill>
                  <a:schemeClr val="bg1"/>
                </a:solidFill>
                <a:effectLst/>
                <a:latin typeface="PT Sans" charset="-52"/>
                <a:ea typeface="+mn-ea"/>
                <a:cs typeface="+mn-cs"/>
              </a:rPr>
              <a:t>ОТКРЫТОЕ</a:t>
            </a:r>
            <a:r>
              <a:rPr lang="bg-BG" sz="1200" b="1" kern="1200" cap="all" spc="10" baseline="0" dirty="0">
                <a:solidFill>
                  <a:schemeClr val="tx1"/>
                </a:solidFill>
                <a:effectLst/>
                <a:latin typeface="PT Sans" charset="-52"/>
                <a:ea typeface="+mn-ea"/>
                <a:cs typeface="+mn-cs"/>
              </a:rPr>
              <a:t> ПРАВИТЕЛЬСТВО</a:t>
            </a:r>
            <a:endParaRPr lang="bg-BG" sz="1200" kern="1200" cap="all" spc="10" baseline="0" dirty="0">
              <a:solidFill>
                <a:schemeClr val="tx1"/>
              </a:solidFill>
              <a:effectLst/>
              <a:latin typeface="PT Sans" charset="-52"/>
              <a:ea typeface="+mn-ea"/>
              <a:cs typeface="+mn-cs"/>
            </a:endParaRPr>
          </a:p>
        </p:txBody>
      </p:sp>
      <p:sp>
        <p:nvSpPr>
          <p:cNvPr id="11" name="Rounded Rectangle 10"/>
          <p:cNvSpPr/>
          <p:nvPr userDrawn="1"/>
        </p:nvSpPr>
        <p:spPr>
          <a:xfrm>
            <a:off x="2268637" y="2106592"/>
            <a:ext cx="6180881" cy="2905246"/>
          </a:xfrm>
          <a:prstGeom prst="roundRect">
            <a:avLst>
              <a:gd name="adj" fmla="val 1387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 userDrawn="1"/>
        </p:nvSpPr>
        <p:spPr>
          <a:xfrm>
            <a:off x="2129743" y="1990846"/>
            <a:ext cx="6472176" cy="3173392"/>
          </a:xfrm>
          <a:prstGeom prst="roundRect">
            <a:avLst>
              <a:gd name="adj" fmla="val 14843"/>
            </a:avLst>
          </a:prstGeom>
          <a:noFill/>
          <a:ln w="22225" cap="rnd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031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381">
          <p15:clr>
            <a:srgbClr val="F26B43"/>
          </p15:clr>
        </p15:guide>
        <p15:guide id="2" pos="3367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4E2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000" y="0"/>
            <a:ext cx="7848600" cy="7559040"/>
          </a:xfrm>
          <a:prstGeom prst="rect">
            <a:avLst/>
          </a:prstGeom>
        </p:spPr>
      </p:pic>
      <p:sp>
        <p:nvSpPr>
          <p:cNvPr id="9" name="Oval 8"/>
          <p:cNvSpPr/>
          <p:nvPr userDrawn="1"/>
        </p:nvSpPr>
        <p:spPr>
          <a:xfrm>
            <a:off x="10199691" y="7086252"/>
            <a:ext cx="240061" cy="24006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10148070" y="7068419"/>
            <a:ext cx="336951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1917D935-DED9-E745-A7D5-C33441BD3381}" type="slidenum">
              <a:rPr lang="en-US" sz="1300" b="0" i="0" kern="1200" spc="-100" baseline="0" smtClean="0">
                <a:solidFill>
                  <a:schemeClr val="tx1"/>
                </a:solidFill>
                <a:latin typeface="PT Sans" charset="-52"/>
                <a:ea typeface="PT Sans" charset="-52"/>
                <a:cs typeface="PT Sans" charset="-52"/>
              </a:rPr>
              <a:pPr algn="ctr"/>
              <a:t>‹#›</a:t>
            </a:fld>
            <a:endParaRPr lang="en-US" sz="1300" b="0" i="0" kern="1200" spc="-100" baseline="0" dirty="0">
              <a:solidFill>
                <a:schemeClr val="tx1"/>
              </a:solidFill>
              <a:latin typeface="PT Sans" charset="-52"/>
              <a:ea typeface="PT Sans" charset="-52"/>
              <a:cs typeface="PT Sans" charset="-52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255177" y="7103191"/>
            <a:ext cx="2060757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g-BG" sz="1200" b="1" kern="1200" cap="all" spc="10" baseline="0" dirty="0">
                <a:solidFill>
                  <a:schemeClr val="bg1"/>
                </a:solidFill>
                <a:effectLst/>
                <a:latin typeface="PT Sans" charset="-52"/>
                <a:ea typeface="+mn-ea"/>
                <a:cs typeface="+mn-cs"/>
              </a:rPr>
              <a:t>ОТКРЫТОЕ</a:t>
            </a:r>
            <a:r>
              <a:rPr lang="bg-BG" sz="1200" b="1" kern="1200" cap="all" spc="10" baseline="0" dirty="0">
                <a:solidFill>
                  <a:schemeClr val="tx1"/>
                </a:solidFill>
                <a:effectLst/>
                <a:latin typeface="PT Sans" charset="-52"/>
                <a:ea typeface="+mn-ea"/>
                <a:cs typeface="+mn-cs"/>
              </a:rPr>
              <a:t> </a:t>
            </a:r>
            <a:r>
              <a:rPr lang="bg-BG" sz="1200" b="1" kern="1200" cap="all" spc="10" baseline="0" dirty="0">
                <a:solidFill>
                  <a:srgbClr val="8A837E"/>
                </a:solidFill>
                <a:effectLst/>
                <a:latin typeface="PT Sans" charset="-52"/>
                <a:ea typeface="+mn-ea"/>
                <a:cs typeface="+mn-cs"/>
              </a:rPr>
              <a:t>ПРАВИТЕЛЬСТВО</a:t>
            </a:r>
            <a:endParaRPr lang="bg-BG" sz="1200" kern="1200" cap="all" spc="10" baseline="0" dirty="0">
              <a:solidFill>
                <a:srgbClr val="8A837E"/>
              </a:solidFill>
              <a:effectLst/>
              <a:latin typeface="PT Sans" charset="-52"/>
              <a:ea typeface="+mn-ea"/>
              <a:cs typeface="+mn-cs"/>
            </a:endParaRPr>
          </a:p>
        </p:txBody>
      </p:sp>
      <p:sp>
        <p:nvSpPr>
          <p:cNvPr id="13" name="Oval 12"/>
          <p:cNvSpPr/>
          <p:nvPr userDrawn="1"/>
        </p:nvSpPr>
        <p:spPr>
          <a:xfrm>
            <a:off x="1689633" y="62112"/>
            <a:ext cx="7403559" cy="7403559"/>
          </a:xfrm>
          <a:prstGeom prst="ellipse">
            <a:avLst/>
          </a:prstGeom>
          <a:noFill/>
          <a:ln w="22225" cap="rnd">
            <a:solidFill>
              <a:srgbClr val="3578BD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 userDrawn="1"/>
        </p:nvSpPr>
        <p:spPr>
          <a:xfrm>
            <a:off x="1239864" y="-341601"/>
            <a:ext cx="8276095" cy="8276095"/>
          </a:xfrm>
          <a:prstGeom prst="ellipse">
            <a:avLst/>
          </a:prstGeom>
          <a:noFill/>
          <a:ln w="22225" cap="rnd">
            <a:solidFill>
              <a:srgbClr val="8A837E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369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4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381" userDrawn="1">
          <p15:clr>
            <a:srgbClr val="F26B43"/>
          </p15:clr>
        </p15:guide>
        <p15:guide id="2" pos="3367" userDrawn="1">
          <p15:clr>
            <a:srgbClr val="F26B43"/>
          </p15:clr>
        </p15:guide>
        <p15:guide id="3" orient="horz" pos="4440" userDrawn="1">
          <p15:clr>
            <a:srgbClr val="F26B43"/>
          </p15:clr>
        </p15:guide>
        <p15:guide id="4" orient="horz" pos="4608" userDrawn="1">
          <p15:clr>
            <a:srgbClr val="F26B43"/>
          </p15:clr>
        </p15:guide>
        <p15:guide id="5" pos="1667" userDrawn="1">
          <p15:clr>
            <a:srgbClr val="F26B43"/>
          </p15:clr>
        </p15:guide>
        <p15:guide id="6" pos="163" userDrawn="1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4090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000" y="0"/>
            <a:ext cx="7848600" cy="7559040"/>
          </a:xfrm>
          <a:prstGeom prst="rect">
            <a:avLst/>
          </a:prstGeom>
        </p:spPr>
      </p:pic>
      <p:sp>
        <p:nvSpPr>
          <p:cNvPr id="9" name="Oval 8"/>
          <p:cNvSpPr/>
          <p:nvPr userDrawn="1"/>
        </p:nvSpPr>
        <p:spPr>
          <a:xfrm>
            <a:off x="10199691" y="7086252"/>
            <a:ext cx="240061" cy="24006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10148070" y="7068419"/>
            <a:ext cx="336951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1917D935-DED9-E745-A7D5-C33441BD3381}" type="slidenum">
              <a:rPr lang="en-US" sz="1300" b="0" i="0" kern="1200" spc="-100" baseline="0" smtClean="0">
                <a:solidFill>
                  <a:schemeClr val="tx1"/>
                </a:solidFill>
                <a:latin typeface="PT Sans" charset="-52"/>
                <a:ea typeface="PT Sans" charset="-52"/>
                <a:cs typeface="PT Sans" charset="-52"/>
              </a:rPr>
              <a:pPr algn="ctr"/>
              <a:t>‹#›</a:t>
            </a:fld>
            <a:endParaRPr lang="en-US" sz="1300" b="0" i="0" kern="1200" spc="-100" baseline="0" dirty="0">
              <a:solidFill>
                <a:schemeClr val="tx1"/>
              </a:solidFill>
              <a:latin typeface="PT Sans" charset="-52"/>
              <a:ea typeface="PT Sans" charset="-52"/>
              <a:cs typeface="PT Sans" charset="-52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255177" y="7103191"/>
            <a:ext cx="2060757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g-BG" sz="1200" b="1" kern="1200" cap="all" spc="10" baseline="0" dirty="0">
                <a:solidFill>
                  <a:schemeClr val="bg1"/>
                </a:solidFill>
                <a:effectLst/>
                <a:latin typeface="PT Sans" charset="-52"/>
                <a:ea typeface="+mn-ea"/>
                <a:cs typeface="+mn-cs"/>
              </a:rPr>
              <a:t>ОТКРЫТОЕ</a:t>
            </a:r>
            <a:r>
              <a:rPr lang="bg-BG" sz="1200" b="1" kern="1200" cap="all" spc="10" baseline="0" dirty="0">
                <a:solidFill>
                  <a:schemeClr val="tx1"/>
                </a:solidFill>
                <a:effectLst/>
                <a:latin typeface="PT Sans" charset="-52"/>
                <a:ea typeface="+mn-ea"/>
                <a:cs typeface="+mn-cs"/>
              </a:rPr>
              <a:t> ПРАВИТЕЛЬСТВО</a:t>
            </a:r>
            <a:endParaRPr lang="bg-BG" sz="1200" kern="1200" cap="all" spc="10" baseline="0" dirty="0">
              <a:solidFill>
                <a:schemeClr val="tx1"/>
              </a:solidFill>
              <a:effectLst/>
              <a:latin typeface="PT Sans" charset="-52"/>
              <a:ea typeface="+mn-ea"/>
              <a:cs typeface="+mn-cs"/>
            </a:endParaRPr>
          </a:p>
        </p:txBody>
      </p:sp>
      <p:sp>
        <p:nvSpPr>
          <p:cNvPr id="13" name="Oval 12"/>
          <p:cNvSpPr/>
          <p:nvPr userDrawn="1"/>
        </p:nvSpPr>
        <p:spPr>
          <a:xfrm>
            <a:off x="1689633" y="62112"/>
            <a:ext cx="7403559" cy="7403559"/>
          </a:xfrm>
          <a:prstGeom prst="ellipse">
            <a:avLst/>
          </a:prstGeom>
          <a:noFill/>
          <a:ln w="22225" cap="rnd">
            <a:solidFill>
              <a:srgbClr val="3578BD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 userDrawn="1"/>
        </p:nvSpPr>
        <p:spPr>
          <a:xfrm>
            <a:off x="1239864" y="-341601"/>
            <a:ext cx="8276095" cy="8276095"/>
          </a:xfrm>
          <a:prstGeom prst="ellipse">
            <a:avLst/>
          </a:prstGeom>
          <a:noFill/>
          <a:ln w="22225" cap="rnd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008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381">
          <p15:clr>
            <a:srgbClr val="F26B43"/>
          </p15:clr>
        </p15:guide>
        <p15:guide id="2" pos="3367">
          <p15:clr>
            <a:srgbClr val="F26B43"/>
          </p15:clr>
        </p15:guide>
        <p15:guide id="3" orient="horz" pos="4440">
          <p15:clr>
            <a:srgbClr val="F26B43"/>
          </p15:clr>
        </p15:guide>
        <p15:guide id="4" orient="horz" pos="4608">
          <p15:clr>
            <a:srgbClr val="F26B43"/>
          </p15:clr>
        </p15:guide>
        <p15:guide id="5" pos="1667">
          <p15:clr>
            <a:srgbClr val="F26B43"/>
          </p15:clr>
        </p15:guide>
        <p15:guide id="6" pos="16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9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20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1.png"/><Relationship Id="rId5" Type="http://schemas.openxmlformats.org/officeDocument/2006/relationships/image" Target="../media/image10.wmf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spreadsheets/d/1BXhHkzNjt2QtIrsR1bDcfrjqmc5ThNT3io_LH0AiNSY/edit#gid=1909338393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hyperlink" Target="https://docs.google.com/spreadsheets/d/1_8kHli99Lxv_DMwjXOmP41zhXA8JWtr6d1uZBuFIigc/edit#gid=672994841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20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1.png"/><Relationship Id="rId5" Type="http://schemas.openxmlformats.org/officeDocument/2006/relationships/image" Target="../media/image15.wmf"/><Relationship Id="rId4" Type="http://schemas.openxmlformats.org/officeDocument/2006/relationships/oleObject" Target="../embeddings/oleObject3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1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6.wmf"/><Relationship Id="rId4" Type="http://schemas.openxmlformats.org/officeDocument/2006/relationships/oleObject" Target="../embeddings/oleObject4.bin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74687" y="2910989"/>
            <a:ext cx="8771356" cy="2918081"/>
          </a:xfrm>
        </p:spPr>
        <p:txBody>
          <a:bodyPr>
            <a:normAutofit fontScale="90000"/>
          </a:bodyPr>
          <a:lstStyle/>
          <a:p>
            <a:r>
              <a:rPr lang="ru-RU" sz="4000" dirty="0"/>
              <a:t>Глобальные тренды и вызовы для России: пространство генерации “сильных идей”</a:t>
            </a:r>
            <a:br>
              <a:rPr lang="ru-RU" sz="4000" dirty="0"/>
            </a:br>
            <a:r>
              <a:rPr lang="ru-RU" sz="4000" dirty="0"/>
              <a:t/>
            </a:r>
            <a:br>
              <a:rPr lang="ru-RU" sz="4000" dirty="0"/>
            </a:br>
            <a:r>
              <a:rPr lang="ru-RU" sz="4000" dirty="0"/>
              <a:t>Вводная презентация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1400" dirty="0"/>
              <a:t>21 </a:t>
            </a:r>
            <a:r>
              <a:rPr lang="ru-RU" sz="1400" dirty="0" err="1"/>
              <a:t>августА</a:t>
            </a:r>
            <a:r>
              <a:rPr lang="ru-RU" sz="1400" dirty="0"/>
              <a:t> 2020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CF66BA3D-4FCC-4064-A48D-C3821AF333A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4741302"/>
              </p:ext>
            </p:extLst>
          </p:nvPr>
        </p:nvGraphicFramePr>
        <p:xfrm>
          <a:off x="-128693" y="138594"/>
          <a:ext cx="10820506" cy="74776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r:id="rId3" imgW="27974520" imgH="19479240" progId="">
                  <p:embed/>
                </p:oleObj>
              </mc:Choice>
              <mc:Fallback>
                <p:oleObj r:id="rId3" imgW="27974520" imgH="1947924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28693" y="138594"/>
                        <a:ext cx="10820506" cy="74776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861942" y="7142580"/>
            <a:ext cx="6911572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dirty="0" smtClean="0">
                <a:ln w="0"/>
              </a:rPr>
              <a:t>Материалы подготовлены по заказу АНО «Платформа НТИ»</a:t>
            </a:r>
            <a:endParaRPr lang="ru-RU" sz="2000" cap="none" spc="0" dirty="0">
              <a:ln w="0"/>
            </a:endParaRPr>
          </a:p>
        </p:txBody>
      </p:sp>
    </p:spTree>
    <p:extLst>
      <p:ext uri="{BB962C8B-B14F-4D97-AF65-F5344CB8AC3E}">
        <p14:creationId xmlns:p14="http://schemas.microsoft.com/office/powerpoint/2010/main" val="17828554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>
            <a:extLst>
              <a:ext uri="{FF2B5EF4-FFF2-40B4-BE49-F238E27FC236}">
                <a16:creationId xmlns:a16="http://schemas.microsoft.com/office/drawing/2014/main" id="{010FF0BA-B5FA-4D9F-A6AB-85BAAB0E008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252403"/>
              </p:ext>
            </p:extLst>
          </p:nvPr>
        </p:nvGraphicFramePr>
        <p:xfrm>
          <a:off x="0" y="0"/>
          <a:ext cx="10691813" cy="7558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" r:id="rId4" imgW="10691280" imgH="7558200" progId="">
                  <p:embed/>
                </p:oleObj>
              </mc:Choice>
              <mc:Fallback>
                <p:oleObj r:id="rId4" imgW="10691280" imgH="755820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0691813" cy="7558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0" name="Google Shape;90;g917cd6a6e9_2_45"/>
          <p:cNvSpPr txBox="1">
            <a:spLocks noGrp="1"/>
          </p:cNvSpPr>
          <p:nvPr>
            <p:ph type="title"/>
          </p:nvPr>
        </p:nvSpPr>
        <p:spPr>
          <a:xfrm>
            <a:off x="3726252" y="345821"/>
            <a:ext cx="4409040" cy="14933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ctr" anchorCtr="0">
            <a:noAutofit/>
          </a:bodyPr>
          <a:lstStyle/>
          <a:p>
            <a:pPr>
              <a:lnSpc>
                <a:spcPct val="100000"/>
              </a:lnSpc>
              <a:buSzPts val="3200"/>
            </a:pPr>
            <a:r>
              <a:rPr lang="ru-RU" sz="3000" dirty="0">
                <a:solidFill>
                  <a:srgbClr val="2FA2D9"/>
                </a:solidFill>
                <a:latin typeface="TT Norms ExtraLight" panose="02000803020000020003" pitchFamily="2" charset="-52"/>
              </a:rPr>
              <a:t>Контекст</a:t>
            </a:r>
            <a:r>
              <a:rPr lang="en-US" sz="3000" dirty="0">
                <a:solidFill>
                  <a:srgbClr val="2FA2D9"/>
                </a:solidFill>
                <a:latin typeface="TT Norms ExtraLight" panose="02000803020000020003" pitchFamily="2" charset="-52"/>
              </a:rPr>
              <a:t/>
            </a:r>
            <a:br>
              <a:rPr lang="en-US" sz="3000" dirty="0">
                <a:solidFill>
                  <a:srgbClr val="2FA2D9"/>
                </a:solidFill>
                <a:latin typeface="TT Norms ExtraLight" panose="02000803020000020003" pitchFamily="2" charset="-52"/>
              </a:rPr>
            </a:br>
            <a:r>
              <a:rPr lang="ru-RU" sz="3000" dirty="0">
                <a:solidFill>
                  <a:srgbClr val="2FA2D9"/>
                </a:solidFill>
                <a:latin typeface="TT Norms ExtraLight" panose="02000803020000020003" pitchFamily="2" charset="-52"/>
              </a:rPr>
              <a:t>ДАННОГО</a:t>
            </a:r>
            <a:r>
              <a:rPr lang="en-US" sz="3000" dirty="0">
                <a:solidFill>
                  <a:srgbClr val="2FA2D9"/>
                </a:solidFill>
                <a:latin typeface="TT Norms ExtraLight" panose="02000803020000020003" pitchFamily="2" charset="-52"/>
              </a:rPr>
              <a:t/>
            </a:r>
            <a:br>
              <a:rPr lang="en-US" sz="3000" dirty="0">
                <a:solidFill>
                  <a:srgbClr val="2FA2D9"/>
                </a:solidFill>
                <a:latin typeface="TT Norms ExtraLight" panose="02000803020000020003" pitchFamily="2" charset="-52"/>
              </a:rPr>
            </a:br>
            <a:r>
              <a:rPr lang="ru-RU" sz="3000" dirty="0">
                <a:solidFill>
                  <a:srgbClr val="2FA2D9"/>
                </a:solidFill>
                <a:latin typeface="TT Norms ExtraLight" panose="02000803020000020003" pitchFamily="2" charset="-52"/>
              </a:rPr>
              <a:t>МАТЕРИАЛА</a:t>
            </a:r>
            <a:endParaRPr sz="3000" dirty="0">
              <a:solidFill>
                <a:srgbClr val="2FA2D9"/>
              </a:solidFill>
              <a:latin typeface="TT Norms ExtraLight" panose="02000803020000020003" pitchFamily="2" charset="-52"/>
            </a:endParaRPr>
          </a:p>
        </p:txBody>
      </p:sp>
      <p:sp>
        <p:nvSpPr>
          <p:cNvPr id="91" name="Google Shape;91;g917cd6a6e9_2_45"/>
          <p:cNvSpPr txBox="1">
            <a:spLocks noGrp="1"/>
          </p:cNvSpPr>
          <p:nvPr>
            <p:ph type="body" idx="1"/>
          </p:nvPr>
        </p:nvSpPr>
        <p:spPr>
          <a:xfrm>
            <a:off x="3726252" y="1997791"/>
            <a:ext cx="5543644" cy="4796544"/>
          </a:xfrm>
          <a:prstGeom prst="rect">
            <a:avLst/>
          </a:prstGeom>
        </p:spPr>
        <p:txBody>
          <a:bodyPr spcFirstLastPara="1" wrap="square" lIns="80175" tIns="40077" rIns="80175" bIns="40077" anchor="t" anchorCtr="0">
            <a:noAutofit/>
          </a:bodyPr>
          <a:lstStyle/>
          <a:p>
            <a:pPr indent="-272879">
              <a:buSzPts val="1300"/>
            </a:pPr>
            <a:r>
              <a:rPr lang="ru-RU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Агентство 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стратегических </a:t>
            </a:r>
            <a:r>
              <a:rPr lang="ru-RU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инициатив, АНО «Платформа НТИ» являются организаторами  Форума 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“Сильные идеи для нового времени</a:t>
            </a:r>
            <a:r>
              <a:rPr lang="ru-RU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”. Данный материал подготовлен по заказу АНО «Платформа НТИ»</a:t>
            </a:r>
          </a:p>
          <a:p>
            <a:pPr indent="-272879">
              <a:buSzPts val="1300"/>
            </a:pP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indent="-272879">
              <a:spcBef>
                <a:spcPts val="0"/>
              </a:spcBef>
              <a:buSzPts val="1300"/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Повестка конференции формируется методом краудсорсинга на сайте idea.asi.ru по 7 направлениям.</a:t>
            </a:r>
            <a:b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 платформе более 45 тыс. участников, и уже</a:t>
            </a:r>
            <a:b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подано около 5 тыс. идей.</a:t>
            </a:r>
          </a:p>
          <a:p>
            <a:pPr marL="128085" indent="0">
              <a:spcBef>
                <a:spcPts val="0"/>
              </a:spcBef>
              <a:buSzPts val="1300"/>
              <a:buNone/>
            </a:pP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indent="-272879">
              <a:spcBef>
                <a:spcPts val="0"/>
              </a:spcBef>
              <a:buSzPts val="1300"/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Руководство АСИ поставило задачу усилить повестку и поднять уровень амбиций для подаваемых идей. С этой целью предлагается провести цикл сессий генерации, опирающихся на ключевые тренды (по 7 направлениям форума) и систему «ключевых вызовов для России»</a:t>
            </a:r>
          </a:p>
          <a:p>
            <a:pPr marL="128085" indent="0">
              <a:spcBef>
                <a:spcPts val="0"/>
              </a:spcBef>
              <a:buSzPts val="1300"/>
              <a:buNone/>
            </a:pP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indent="-272879">
              <a:spcBef>
                <a:spcPts val="0"/>
              </a:spcBef>
              <a:buSzPts val="1300"/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Представленный материал систематизирует тренды и вызовы, которые следует учесть при проведении сессий.</a:t>
            </a:r>
          </a:p>
        </p:txBody>
      </p:sp>
      <p:sp>
        <p:nvSpPr>
          <p:cNvPr id="4" name="Google Shape;129;g917cd6a6e9_2_131">
            <a:extLst>
              <a:ext uri="{FF2B5EF4-FFF2-40B4-BE49-F238E27FC236}">
                <a16:creationId xmlns:a16="http://schemas.microsoft.com/office/drawing/2014/main" id="{F57C9636-D1D6-4188-8A99-DFD8CE4D13B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4491" y="7100476"/>
            <a:ext cx="2405658" cy="402483"/>
          </a:xfrm>
          <a:prstGeom prst="rect">
            <a:avLst/>
          </a:prstGeom>
        </p:spPr>
        <p:txBody>
          <a:bodyPr spcFirstLastPara="1" wrap="square" lIns="80175" tIns="40077" rIns="80175" bIns="40077" anchor="ctr" anchorCtr="0">
            <a:noAutofit/>
          </a:bodyPr>
          <a:lstStyle/>
          <a:p>
            <a:fld id="{00000000-1234-1234-1234-123412341234}" type="slidenum">
              <a:rPr lang="ru-RU">
                <a:latin typeface="TT Norms Light" panose="02000503020000020003" pitchFamily="2" charset="-52"/>
              </a:rPr>
              <a:pPr/>
              <a:t>2</a:t>
            </a:fld>
            <a:endParaRPr dirty="0">
              <a:latin typeface="TT Norms Light" panose="02000503020000020003" pitchFamily="2" charset="-52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5728" y="6354858"/>
            <a:ext cx="1736757" cy="75283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6684" y="6555706"/>
            <a:ext cx="1787958" cy="431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3008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"/>
          <p:cNvSpPr/>
          <p:nvPr/>
        </p:nvSpPr>
        <p:spPr>
          <a:xfrm>
            <a:off x="3070227" y="2940005"/>
            <a:ext cx="785371" cy="101980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80175" tIns="40077" rIns="80175" bIns="40077" anchor="ctr" anchorCtr="0">
            <a:noAutofit/>
          </a:bodyPr>
          <a:lstStyle/>
          <a:p>
            <a:pPr algn="ctr"/>
            <a:endParaRPr sz="157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"/>
          <p:cNvSpPr txBox="1">
            <a:spLocks noGrp="1"/>
          </p:cNvSpPr>
          <p:nvPr>
            <p:ph type="title"/>
          </p:nvPr>
        </p:nvSpPr>
        <p:spPr>
          <a:xfrm>
            <a:off x="1407510" y="240314"/>
            <a:ext cx="8410754" cy="799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ctr" anchorCtr="0">
            <a:normAutofit/>
          </a:bodyPr>
          <a:lstStyle/>
          <a:p>
            <a:pPr>
              <a:buSzPts val="3200"/>
            </a:pPr>
            <a:r>
              <a:rPr lang="ru-RU" sz="3000" dirty="0">
                <a:solidFill>
                  <a:srgbClr val="2FA2D9"/>
                </a:solidFill>
                <a:latin typeface="TT Norms ExtraLight" panose="02000803020000020003" pitchFamily="2" charset="-52"/>
                <a:ea typeface="Calibri"/>
                <a:cs typeface="Calibri" panose="020F0502020204030204" pitchFamily="34" charset="0"/>
                <a:sym typeface="Calibri"/>
              </a:rPr>
              <a:t>ОПРЕДЕЛЕНИЯ:</a:t>
            </a:r>
            <a:r>
              <a:rPr lang="en-US" sz="2806" dirty="0">
                <a:ea typeface="Calibri"/>
                <a:cs typeface="Calibri" panose="020F0502020204030204" pitchFamily="34" charset="0"/>
                <a:sym typeface="Calibri"/>
              </a:rPr>
              <a:t/>
            </a:r>
            <a:br>
              <a:rPr lang="en-US" sz="2806" dirty="0">
                <a:ea typeface="Calibri"/>
                <a:cs typeface="Calibri" panose="020F0502020204030204" pitchFamily="34" charset="0"/>
                <a:sym typeface="Calibri"/>
              </a:rPr>
            </a:br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TT Norms Light" panose="02000503020000020003" pitchFamily="2" charset="-52"/>
                <a:ea typeface="Calibri"/>
                <a:cs typeface="Calibri" panose="020F0502020204030204" pitchFamily="34" charset="0"/>
                <a:sym typeface="Calibri"/>
              </a:rPr>
              <a:t>Тренды / вызовы / проблемы</a:t>
            </a:r>
            <a:endParaRPr sz="2000" dirty="0">
              <a:solidFill>
                <a:schemeClr val="bg1">
                  <a:lumMod val="50000"/>
                </a:schemeClr>
              </a:solidFill>
              <a:latin typeface="TT Norms Light" panose="02000503020000020003" pitchFamily="2" charset="-52"/>
              <a:cs typeface="Calibri" panose="020F0502020204030204" pitchFamily="34" charset="0"/>
            </a:endParaRPr>
          </a:p>
        </p:txBody>
      </p:sp>
      <p:sp>
        <p:nvSpPr>
          <p:cNvPr id="100" name="Google Shape;100;p1"/>
          <p:cNvSpPr txBox="1"/>
          <p:nvPr/>
        </p:nvSpPr>
        <p:spPr>
          <a:xfrm>
            <a:off x="2255126" y="2080665"/>
            <a:ext cx="1304414" cy="388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spAutoFit/>
          </a:bodyPr>
          <a:lstStyle/>
          <a:p>
            <a:pPr algn="ctr"/>
            <a:r>
              <a:rPr lang="ru-RU" sz="2000" b="1" dirty="0">
                <a:solidFill>
                  <a:srgbClr val="38A8DB"/>
                </a:solidFill>
                <a:latin typeface="TT Norms Light" panose="02000503020000020003" pitchFamily="2" charset="-52"/>
                <a:ea typeface="Calibri"/>
                <a:cs typeface="Calibri"/>
                <a:sym typeface="Calibri"/>
              </a:rPr>
              <a:t>ТРЕНД</a:t>
            </a:r>
            <a:endParaRPr sz="2000" dirty="0">
              <a:solidFill>
                <a:srgbClr val="38A8DB"/>
              </a:solidFill>
              <a:latin typeface="TT Norms Light" panose="02000503020000020003" pitchFamily="2" charset="-52"/>
            </a:endParaRPr>
          </a:p>
        </p:txBody>
      </p:sp>
      <p:sp>
        <p:nvSpPr>
          <p:cNvPr id="101" name="Google Shape;101;p1"/>
          <p:cNvSpPr txBox="1"/>
          <p:nvPr/>
        </p:nvSpPr>
        <p:spPr>
          <a:xfrm>
            <a:off x="1508248" y="2631603"/>
            <a:ext cx="2798170" cy="1188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spAutoFit/>
          </a:bodyPr>
          <a:lstStyle/>
          <a:p>
            <a:pPr algn="ctr"/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 panose="020F0502020204030204" pitchFamily="34" charset="0"/>
                <a:sym typeface="Calibri"/>
              </a:rPr>
              <a:t>Объективно наблюдаемый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 panose="020F0502020204030204" pitchFamily="34" charset="0"/>
                <a:sym typeface="Calibri"/>
              </a:rPr>
              <a:t/>
            </a:r>
            <a:b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 panose="020F0502020204030204" pitchFamily="34" charset="0"/>
                <a:sym typeface="Calibri"/>
              </a:rPr>
            </a:br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 panose="020F0502020204030204" pitchFamily="34" charset="0"/>
                <a:sym typeface="Calibri"/>
              </a:rPr>
              <a:t>в обществе динамический процесс. Как правило, может быть охарактеризован как изменение (рост / уменьшение) конкретного показателя</a:t>
            </a:r>
            <a:endParaRPr sz="1200" dirty="0">
              <a:solidFill>
                <a:schemeClr val="tx1">
                  <a:lumMod val="50000"/>
                  <a:lumOff val="50000"/>
                </a:schemeClr>
              </a:solidFill>
              <a:latin typeface="TT Norms Regular" panose="02000503030000020003" pitchFamily="2" charset="-52"/>
              <a:cs typeface="Calibri" panose="020F0502020204030204" pitchFamily="34" charset="0"/>
            </a:endParaRPr>
          </a:p>
        </p:txBody>
      </p:sp>
      <p:sp>
        <p:nvSpPr>
          <p:cNvPr id="102" name="Google Shape;102;p1"/>
          <p:cNvSpPr txBox="1"/>
          <p:nvPr/>
        </p:nvSpPr>
        <p:spPr>
          <a:xfrm>
            <a:off x="1508248" y="4269552"/>
            <a:ext cx="2996388" cy="1265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spAutoFit/>
          </a:bodyPr>
          <a:lstStyle/>
          <a:p>
            <a:pPr algn="ctr"/>
            <a:r>
              <a:rPr lang="ru-RU" sz="11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Light" panose="02000503020000020003" pitchFamily="2" charset="-52"/>
                <a:ea typeface="Calibri"/>
                <a:cs typeface="Calibri" panose="020F0502020204030204" pitchFamily="34" charset="0"/>
                <a:sym typeface="Calibri"/>
              </a:rPr>
              <a:t>Например: старение населения – это объективно наблюдаемый во всем мире процесс, вызванный совокупностью социо-технических факторов, характеризующийся ростом средней продолжительности жизни и увеличением доли / числа пожилых людей</a:t>
            </a:r>
            <a:endParaRPr sz="1100" dirty="0">
              <a:solidFill>
                <a:schemeClr val="tx1">
                  <a:lumMod val="50000"/>
                  <a:lumOff val="50000"/>
                </a:schemeClr>
              </a:solidFill>
              <a:latin typeface="TT Norms Light" panose="02000503020000020003" pitchFamily="2" charset="-52"/>
              <a:cs typeface="Calibri" panose="020F0502020204030204" pitchFamily="34" charset="0"/>
            </a:endParaRPr>
          </a:p>
        </p:txBody>
      </p:sp>
      <p:sp>
        <p:nvSpPr>
          <p:cNvPr id="103" name="Google Shape;103;p1"/>
          <p:cNvSpPr txBox="1"/>
          <p:nvPr/>
        </p:nvSpPr>
        <p:spPr>
          <a:xfrm>
            <a:off x="5496425" y="2080665"/>
            <a:ext cx="1401174" cy="388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spAutoFit/>
          </a:bodyPr>
          <a:lstStyle/>
          <a:p>
            <a:pPr algn="ctr"/>
            <a:r>
              <a:rPr lang="ru-RU" sz="2000" b="1" dirty="0">
                <a:solidFill>
                  <a:srgbClr val="38A8DB"/>
                </a:solidFill>
                <a:latin typeface="TT Norms Light" panose="02000503020000020003" pitchFamily="2" charset="-52"/>
                <a:ea typeface="Calibri"/>
                <a:cs typeface="Calibri"/>
                <a:sym typeface="Calibri"/>
              </a:rPr>
              <a:t>ВЫЗОВ</a:t>
            </a:r>
            <a:endParaRPr sz="2000" dirty="0">
              <a:solidFill>
                <a:srgbClr val="38A8DB"/>
              </a:solidFill>
              <a:latin typeface="TT Norms Light" panose="02000503020000020003" pitchFamily="2" charset="-52"/>
            </a:endParaRPr>
          </a:p>
        </p:txBody>
      </p:sp>
      <p:sp>
        <p:nvSpPr>
          <p:cNvPr id="104" name="Google Shape;104;p1"/>
          <p:cNvSpPr txBox="1"/>
          <p:nvPr/>
        </p:nvSpPr>
        <p:spPr>
          <a:xfrm>
            <a:off x="8094898" y="2080665"/>
            <a:ext cx="2106138" cy="388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spAutoFit/>
          </a:bodyPr>
          <a:lstStyle/>
          <a:p>
            <a:pPr algn="ctr"/>
            <a:r>
              <a:rPr lang="ru-RU" sz="2000" b="1" dirty="0">
                <a:solidFill>
                  <a:srgbClr val="38A8DB"/>
                </a:solidFill>
                <a:latin typeface="TT Norms Light" panose="02000503020000020003" pitchFamily="2" charset="-52"/>
                <a:ea typeface="Calibri"/>
                <a:cs typeface="Calibri"/>
                <a:sym typeface="Calibri"/>
              </a:rPr>
              <a:t>ПРОБЛЕМА</a:t>
            </a:r>
            <a:endParaRPr sz="2000" dirty="0">
              <a:solidFill>
                <a:srgbClr val="38A8DB"/>
              </a:solidFill>
              <a:latin typeface="TT Norms Light" panose="02000503020000020003" pitchFamily="2" charset="-52"/>
            </a:endParaRPr>
          </a:p>
        </p:txBody>
      </p:sp>
      <p:sp>
        <p:nvSpPr>
          <p:cNvPr id="105" name="Google Shape;105;p1"/>
          <p:cNvSpPr txBox="1"/>
          <p:nvPr/>
        </p:nvSpPr>
        <p:spPr>
          <a:xfrm>
            <a:off x="4569485" y="2631603"/>
            <a:ext cx="3255055" cy="1373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spAutoFit/>
          </a:bodyPr>
          <a:lstStyle/>
          <a:p>
            <a:pPr algn="ctr"/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 panose="020F0502020204030204" pitchFamily="34" charset="0"/>
                <a:sym typeface="Calibri"/>
              </a:rPr>
              <a:t>Тренды, имеющие значительные нежелательные / неожиданные общественные последствия, создают «вызов». По сути, вызов – это разрыв между тем, куда придет общество «естественным» образом в результате тренда – и желаемым состоянием общества</a:t>
            </a:r>
            <a:endParaRPr sz="1200" dirty="0">
              <a:solidFill>
                <a:schemeClr val="tx1">
                  <a:lumMod val="50000"/>
                  <a:lumOff val="50000"/>
                </a:schemeClr>
              </a:solidFill>
              <a:latin typeface="TT Norms Regular" panose="02000503030000020003" pitchFamily="2" charset="-52"/>
              <a:cs typeface="Calibri" panose="020F0502020204030204" pitchFamily="34" charset="0"/>
            </a:endParaRPr>
          </a:p>
        </p:txBody>
      </p:sp>
      <p:sp>
        <p:nvSpPr>
          <p:cNvPr id="106" name="Google Shape;106;p1"/>
          <p:cNvSpPr txBox="1"/>
          <p:nvPr/>
        </p:nvSpPr>
        <p:spPr>
          <a:xfrm>
            <a:off x="4663753" y="4241272"/>
            <a:ext cx="3066519" cy="1435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spAutoFit/>
          </a:bodyPr>
          <a:lstStyle/>
          <a:p>
            <a:pPr algn="ctr"/>
            <a:r>
              <a:rPr lang="ru-RU" sz="11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Light" panose="02000503020000020003" pitchFamily="2" charset="-52"/>
                <a:ea typeface="Calibri"/>
                <a:cs typeface="Calibri" panose="020F0502020204030204" pitchFamily="34" charset="0"/>
                <a:sym typeface="Calibri"/>
              </a:rPr>
              <a:t>Старение населения создает масштабное «давление» на системы социального обеспечения и здравоохранения, рынки труда и системы образования, политические и культурные институты. Все прежние институты предполагали малую долю пожилых и большую – молодых, а новые институты пока не изобретены</a:t>
            </a:r>
            <a:endParaRPr sz="1100" dirty="0">
              <a:solidFill>
                <a:schemeClr val="tx1">
                  <a:lumMod val="50000"/>
                  <a:lumOff val="50000"/>
                </a:schemeClr>
              </a:solidFill>
              <a:latin typeface="TT Norms Light" panose="02000503020000020003" pitchFamily="2" charset="-52"/>
              <a:cs typeface="Calibri" panose="020F0502020204030204" pitchFamily="34" charset="0"/>
            </a:endParaRPr>
          </a:p>
        </p:txBody>
      </p:sp>
      <p:sp>
        <p:nvSpPr>
          <p:cNvPr id="107" name="Google Shape;107;p1"/>
          <p:cNvSpPr txBox="1"/>
          <p:nvPr/>
        </p:nvSpPr>
        <p:spPr>
          <a:xfrm>
            <a:off x="7738897" y="2631603"/>
            <a:ext cx="2818140" cy="1004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spAutoFit/>
          </a:bodyPr>
          <a:lstStyle/>
          <a:p>
            <a:pPr algn="ctr"/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 panose="020F0502020204030204" pitchFamily="34" charset="0"/>
                <a:sym typeface="Calibri"/>
              </a:rPr>
              <a:t>Вызов с позиции конкретной «заинтересованной стороны» (стейкхолдера) становится «проблемой»: задачей, требующей поиска конкретных решений</a:t>
            </a:r>
            <a:endParaRPr sz="1200" dirty="0">
              <a:solidFill>
                <a:schemeClr val="tx1">
                  <a:lumMod val="50000"/>
                  <a:lumOff val="50000"/>
                </a:schemeClr>
              </a:solidFill>
              <a:latin typeface="TT Norms Regular" panose="02000503030000020003" pitchFamily="2" charset="-52"/>
              <a:cs typeface="Calibri" panose="020F0502020204030204" pitchFamily="34" charset="0"/>
            </a:endParaRPr>
          </a:p>
        </p:txBody>
      </p:sp>
      <p:sp>
        <p:nvSpPr>
          <p:cNvPr id="108" name="Google Shape;108;p1"/>
          <p:cNvSpPr txBox="1"/>
          <p:nvPr/>
        </p:nvSpPr>
        <p:spPr>
          <a:xfrm>
            <a:off x="7832576" y="4241920"/>
            <a:ext cx="2630782" cy="927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spAutoFit/>
          </a:bodyPr>
          <a:lstStyle/>
          <a:p>
            <a:pPr algn="ctr"/>
            <a:r>
              <a:rPr lang="ru-RU" sz="11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Light" panose="02000503020000020003" pitchFamily="2" charset="-52"/>
                <a:ea typeface="Calibri"/>
                <a:cs typeface="Calibri" panose="020F0502020204030204" pitchFamily="34" charset="0"/>
                <a:sym typeface="Calibri"/>
              </a:rPr>
              <a:t>Создание новой системы пенсионного обеспечения для реалий 21 века – это проблема, которая стоит перед социальными государствами по всему миру.</a:t>
            </a:r>
            <a:endParaRPr sz="1100" dirty="0">
              <a:solidFill>
                <a:schemeClr val="tx1">
                  <a:lumMod val="50000"/>
                  <a:lumOff val="50000"/>
                </a:schemeClr>
              </a:solidFill>
              <a:latin typeface="TT Norms Light" panose="02000503020000020003" pitchFamily="2" charset="-52"/>
              <a:cs typeface="Calibri" panose="020F0502020204030204" pitchFamily="34" charset="0"/>
            </a:endParaRPr>
          </a:p>
        </p:txBody>
      </p:sp>
      <p:sp>
        <p:nvSpPr>
          <p:cNvPr id="14" name="Google Shape;129;g917cd6a6e9_2_131">
            <a:extLst>
              <a:ext uri="{FF2B5EF4-FFF2-40B4-BE49-F238E27FC236}">
                <a16:creationId xmlns:a16="http://schemas.microsoft.com/office/drawing/2014/main" id="{031C4C49-0C6C-49AD-BB0A-9E9B53C8B7F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4491" y="7100476"/>
            <a:ext cx="2405658" cy="402483"/>
          </a:xfrm>
          <a:prstGeom prst="rect">
            <a:avLst/>
          </a:prstGeom>
        </p:spPr>
        <p:txBody>
          <a:bodyPr spcFirstLastPara="1" wrap="square" lIns="80175" tIns="40077" rIns="80175" bIns="40077" anchor="ctr" anchorCtr="0">
            <a:noAutofit/>
          </a:bodyPr>
          <a:lstStyle/>
          <a:p>
            <a:fld id="{00000000-1234-1234-1234-123412341234}" type="slidenum">
              <a:rPr lang="ru-RU">
                <a:latin typeface="TT Norms Light" panose="02000503020000020003" pitchFamily="2" charset="-52"/>
              </a:rPr>
              <a:pPr/>
              <a:t>3</a:t>
            </a:fld>
            <a:endParaRPr dirty="0">
              <a:latin typeface="TT Norms Light" panose="02000503020000020003" pitchFamily="2" charset="-52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5728" y="6354858"/>
            <a:ext cx="1736757" cy="752833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6684" y="6555706"/>
            <a:ext cx="1787958" cy="431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227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917cd6a6e9_2_16"/>
          <p:cNvSpPr/>
          <p:nvPr/>
        </p:nvSpPr>
        <p:spPr>
          <a:xfrm>
            <a:off x="5894197" y="2866982"/>
            <a:ext cx="785312" cy="101972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80175" tIns="40077" rIns="80175" bIns="40077" anchor="ctr" anchorCtr="0">
            <a:noAutofit/>
          </a:bodyPr>
          <a:lstStyle/>
          <a:p>
            <a:pPr algn="ctr"/>
            <a:endParaRPr sz="157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g917cd6a6e9_2_16"/>
          <p:cNvSpPr/>
          <p:nvPr/>
        </p:nvSpPr>
        <p:spPr>
          <a:xfrm>
            <a:off x="2870883" y="2866982"/>
            <a:ext cx="785312" cy="101972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80175" tIns="40077" rIns="80175" bIns="40077" anchor="ctr" anchorCtr="0">
            <a:noAutofit/>
          </a:bodyPr>
          <a:lstStyle/>
          <a:p>
            <a:pPr algn="ctr"/>
            <a:endParaRPr sz="157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g917cd6a6e9_2_16"/>
          <p:cNvSpPr txBox="1">
            <a:spLocks noGrp="1"/>
          </p:cNvSpPr>
          <p:nvPr>
            <p:ph type="title"/>
          </p:nvPr>
        </p:nvSpPr>
        <p:spPr>
          <a:xfrm>
            <a:off x="1413474" y="278109"/>
            <a:ext cx="8410754" cy="829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ctr" anchorCtr="0">
            <a:noAutofit/>
          </a:bodyPr>
          <a:lstStyle/>
          <a:p>
            <a:pPr>
              <a:buSzPts val="3200"/>
            </a:pPr>
            <a:r>
              <a:rPr lang="ru-RU" sz="1600" dirty="0">
                <a:solidFill>
                  <a:schemeClr val="bg1">
                    <a:lumMod val="50000"/>
                  </a:schemeClr>
                </a:solidFill>
                <a:latin typeface="TT Norms Light" panose="02000503020000020003" pitchFamily="2" charset="-52"/>
                <a:ea typeface="Calibri"/>
                <a:cs typeface="Calibri" panose="020F0502020204030204" pitchFamily="34" charset="0"/>
                <a:sym typeface="Calibri"/>
              </a:rPr>
              <a:t>Тренды / вызовы / проблемы</a:t>
            </a:r>
            <a:r>
              <a:rPr lang="en-US" sz="2500" dirty="0">
                <a:ea typeface="Calibri"/>
                <a:cs typeface="Calibri"/>
                <a:sym typeface="Calibri"/>
              </a:rPr>
              <a:t/>
            </a:r>
            <a:br>
              <a:rPr lang="en-US" sz="2500" dirty="0">
                <a:ea typeface="Calibri"/>
                <a:cs typeface="Calibri"/>
                <a:sym typeface="Calibri"/>
              </a:rPr>
            </a:br>
            <a:r>
              <a:rPr lang="ru-RU" sz="3000" dirty="0">
                <a:solidFill>
                  <a:srgbClr val="2FA2D9"/>
                </a:solidFill>
                <a:latin typeface="TT Norms ExtraLight" panose="02000803020000020003" pitchFamily="2" charset="-52"/>
              </a:rPr>
              <a:t>в контексте Форума АСИ</a:t>
            </a:r>
            <a:endParaRPr sz="3000" dirty="0">
              <a:solidFill>
                <a:srgbClr val="2FA2D9"/>
              </a:solidFill>
              <a:latin typeface="TT Norms ExtraLight" panose="02000803020000020003" pitchFamily="2" charset="-52"/>
            </a:endParaRPr>
          </a:p>
        </p:txBody>
      </p:sp>
      <p:sp>
        <p:nvSpPr>
          <p:cNvPr id="117" name="Google Shape;117;g917cd6a6e9_2_16"/>
          <p:cNvSpPr txBox="1"/>
          <p:nvPr/>
        </p:nvSpPr>
        <p:spPr>
          <a:xfrm>
            <a:off x="1996579" y="2007643"/>
            <a:ext cx="1339371" cy="350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pPr algn="ctr"/>
            <a:r>
              <a:rPr lang="ru-RU" sz="1754" b="1" dirty="0">
                <a:solidFill>
                  <a:srgbClr val="2FA2D9"/>
                </a:solidFill>
                <a:latin typeface="TT Norms Bold" panose="02000803040000020004" pitchFamily="2" charset="-52"/>
                <a:ea typeface="Calibri"/>
                <a:cs typeface="Calibri"/>
                <a:sym typeface="Calibri"/>
              </a:rPr>
              <a:t>ТРЕНД</a:t>
            </a:r>
            <a:endParaRPr sz="1579" dirty="0">
              <a:solidFill>
                <a:srgbClr val="2FA2D9"/>
              </a:solidFill>
              <a:latin typeface="TT Norms Bold" panose="02000803040000020004" pitchFamily="2" charset="-52"/>
            </a:endParaRPr>
          </a:p>
        </p:txBody>
      </p:sp>
      <p:sp>
        <p:nvSpPr>
          <p:cNvPr id="118" name="Google Shape;118;g917cd6a6e9_2_16"/>
          <p:cNvSpPr txBox="1"/>
          <p:nvPr/>
        </p:nvSpPr>
        <p:spPr>
          <a:xfrm>
            <a:off x="4822732" y="2007643"/>
            <a:ext cx="1438993" cy="350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pPr algn="ctr"/>
            <a:r>
              <a:rPr lang="ru-RU" sz="1754" b="1" dirty="0">
                <a:solidFill>
                  <a:srgbClr val="2FA2D9"/>
                </a:solidFill>
                <a:latin typeface="TT Norms Bold" panose="02000803040000020004" pitchFamily="2" charset="-52"/>
                <a:ea typeface="Calibri"/>
                <a:cs typeface="Calibri"/>
                <a:sym typeface="Calibri"/>
              </a:rPr>
              <a:t>ВЫЗОВ</a:t>
            </a:r>
            <a:endParaRPr sz="1579" dirty="0">
              <a:solidFill>
                <a:srgbClr val="2FA2D9"/>
              </a:solidFill>
              <a:latin typeface="TT Norms Bold" panose="02000803040000020004" pitchFamily="2" charset="-52"/>
            </a:endParaRPr>
          </a:p>
        </p:txBody>
      </p:sp>
      <p:sp>
        <p:nvSpPr>
          <p:cNvPr id="119" name="Google Shape;119;g917cd6a6e9_2_16"/>
          <p:cNvSpPr txBox="1"/>
          <p:nvPr/>
        </p:nvSpPr>
        <p:spPr>
          <a:xfrm>
            <a:off x="7296131" y="2007642"/>
            <a:ext cx="2162918" cy="350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pPr algn="ctr"/>
            <a:r>
              <a:rPr lang="ru-RU" sz="1754" b="1" dirty="0">
                <a:solidFill>
                  <a:srgbClr val="2FA2D9"/>
                </a:solidFill>
                <a:latin typeface="TT Norms Bold" panose="02000803040000020004" pitchFamily="2" charset="-52"/>
                <a:ea typeface="Calibri"/>
                <a:cs typeface="Calibri"/>
                <a:sym typeface="Calibri"/>
              </a:rPr>
              <a:t>ПРОБЛЕМА</a:t>
            </a:r>
            <a:endParaRPr sz="1579" dirty="0">
              <a:solidFill>
                <a:srgbClr val="2FA2D9"/>
              </a:solidFill>
              <a:latin typeface="TT Norms Bold" panose="02000803040000020004" pitchFamily="2" charset="-52"/>
            </a:endParaRPr>
          </a:p>
        </p:txBody>
      </p:sp>
      <p:sp>
        <p:nvSpPr>
          <p:cNvPr id="120" name="Google Shape;120;g917cd6a6e9_2_16"/>
          <p:cNvSpPr txBox="1"/>
          <p:nvPr/>
        </p:nvSpPr>
        <p:spPr>
          <a:xfrm>
            <a:off x="6877358" y="2668846"/>
            <a:ext cx="3498517" cy="1376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r>
              <a:rPr lang="ru-RU" sz="1300" dirty="0">
                <a:solidFill>
                  <a:schemeClr val="bg1">
                    <a:lumMod val="50000"/>
                  </a:schemeClr>
                </a:solidFill>
                <a:latin typeface="TT Norms Regular" panose="02000503030000020003" pitchFamily="2" charset="-52"/>
                <a:ea typeface="Calibri"/>
                <a:cs typeface="Calibri" panose="020F0502020204030204" pitchFamily="34" charset="0"/>
                <a:sym typeface="Calibri"/>
              </a:rPr>
              <a:t>Анализ проблем (у конкретных “заинтересованных сторон”) и спектр возможных решений - задача для цикла экспертных сессий в Точках кипения АСИ</a:t>
            </a:r>
            <a:endParaRPr sz="1300" dirty="0">
              <a:solidFill>
                <a:schemeClr val="bg1">
                  <a:lumMod val="50000"/>
                </a:schemeClr>
              </a:solidFill>
              <a:latin typeface="TT Norms Regular" panose="02000503030000020003" pitchFamily="2" charset="-52"/>
              <a:ea typeface="Calibri"/>
              <a:cs typeface="Calibri" panose="020F0502020204030204" pitchFamily="34" charset="0"/>
              <a:sym typeface="Calibri"/>
            </a:endParaRPr>
          </a:p>
          <a:p>
            <a:endParaRPr sz="1300" dirty="0">
              <a:solidFill>
                <a:schemeClr val="bg1">
                  <a:lumMod val="50000"/>
                </a:schemeClr>
              </a:solidFill>
              <a:latin typeface="TT Norms Regular" panose="02000503030000020003" pitchFamily="2" charset="-52"/>
              <a:ea typeface="Calibri"/>
              <a:cs typeface="Calibri" panose="020F0502020204030204" pitchFamily="34" charset="0"/>
              <a:sym typeface="Calibri"/>
            </a:endParaRPr>
          </a:p>
          <a:p>
            <a:r>
              <a:rPr lang="ru-RU" sz="1300" dirty="0">
                <a:solidFill>
                  <a:schemeClr val="bg1">
                    <a:lumMod val="50000"/>
                  </a:schemeClr>
                </a:solidFill>
                <a:latin typeface="TT Norms Regular" panose="02000503030000020003" pitchFamily="2" charset="-52"/>
                <a:ea typeface="Calibri"/>
                <a:cs typeface="Calibri" panose="020F0502020204030204" pitchFamily="34" charset="0"/>
                <a:sym typeface="Calibri"/>
              </a:rPr>
              <a:t>В рамках сессий 7 направлений Форума являются “решениями” или “ответами”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TT Norms Regular" panose="02000503030000020003" pitchFamily="2" charset="-52"/>
                <a:ea typeface="Calibri"/>
                <a:cs typeface="Calibri" panose="020F0502020204030204" pitchFamily="34" charset="0"/>
                <a:sym typeface="Calibri"/>
              </a:rPr>
              <a:t/>
            </a:r>
            <a:br>
              <a:rPr lang="en-US" sz="1300" dirty="0">
                <a:solidFill>
                  <a:schemeClr val="bg1">
                    <a:lumMod val="50000"/>
                  </a:schemeClr>
                </a:solidFill>
                <a:latin typeface="TT Norms Regular" panose="02000503030000020003" pitchFamily="2" charset="-52"/>
                <a:ea typeface="Calibri"/>
                <a:cs typeface="Calibri" panose="020F0502020204030204" pitchFamily="34" charset="0"/>
                <a:sym typeface="Calibri"/>
              </a:rPr>
            </a:br>
            <a:r>
              <a:rPr lang="ru-RU" sz="1300" dirty="0">
                <a:solidFill>
                  <a:schemeClr val="bg1">
                    <a:lumMod val="50000"/>
                  </a:schemeClr>
                </a:solidFill>
                <a:latin typeface="TT Norms Regular" panose="02000503030000020003" pitchFamily="2" charset="-52"/>
                <a:ea typeface="Calibri"/>
                <a:cs typeface="Calibri" panose="020F0502020204030204" pitchFamily="34" charset="0"/>
                <a:sym typeface="Calibri"/>
              </a:rPr>
              <a:t>на ключевые вызовы для России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TT Norms Regular" panose="02000503030000020003" pitchFamily="2" charset="-52"/>
                <a:ea typeface="Calibri"/>
                <a:cs typeface="Calibri" panose="020F0502020204030204" pitchFamily="34" charset="0"/>
                <a:sym typeface="Calibri"/>
              </a:rPr>
              <a:t/>
            </a:r>
            <a:br>
              <a:rPr lang="en-US" sz="1300" dirty="0">
                <a:solidFill>
                  <a:schemeClr val="bg1">
                    <a:lumMod val="50000"/>
                  </a:schemeClr>
                </a:solidFill>
                <a:latin typeface="TT Norms Regular" panose="02000503030000020003" pitchFamily="2" charset="-52"/>
                <a:ea typeface="Calibri"/>
                <a:cs typeface="Calibri" panose="020F0502020204030204" pitchFamily="34" charset="0"/>
                <a:sym typeface="Calibri"/>
              </a:rPr>
            </a:br>
            <a:r>
              <a:rPr lang="ru-RU" sz="1300" dirty="0">
                <a:solidFill>
                  <a:schemeClr val="bg1">
                    <a:lumMod val="50000"/>
                  </a:schemeClr>
                </a:solidFill>
                <a:latin typeface="TT Norms Regular" panose="02000503030000020003" pitchFamily="2" charset="-52"/>
                <a:ea typeface="Calibri"/>
                <a:cs typeface="Calibri" panose="020F0502020204030204" pitchFamily="34" charset="0"/>
                <a:sym typeface="Calibri"/>
              </a:rPr>
              <a:t>(и мы приглашаем региональные сообщества в Точках кипения генерировать идеи через эту призму)</a:t>
            </a:r>
            <a:endParaRPr sz="1300" dirty="0">
              <a:solidFill>
                <a:schemeClr val="bg1">
                  <a:lumMod val="50000"/>
                </a:schemeClr>
              </a:solidFill>
              <a:latin typeface="TT Norms Regular" panose="02000503030000020003" pitchFamily="2" charset="-52"/>
              <a:ea typeface="Calibri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22" name="Google Shape;122;g917cd6a6e9_2_16"/>
          <p:cNvSpPr txBox="1"/>
          <p:nvPr/>
        </p:nvSpPr>
        <p:spPr>
          <a:xfrm>
            <a:off x="1581251" y="2668846"/>
            <a:ext cx="2724321" cy="2221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r>
              <a:rPr lang="en-US" sz="1300" b="1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 panose="020F0502020204030204" pitchFamily="34" charset="0"/>
                <a:sym typeface="Calibri"/>
              </a:rPr>
              <a:t>a</a:t>
            </a:r>
            <a:r>
              <a:rPr lang="ru-RU" sz="1300" b="1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 panose="020F0502020204030204" pitchFamily="34" charset="0"/>
                <a:sym typeface="Calibri"/>
              </a:rPr>
              <a:t>)</a:t>
            </a:r>
            <a:r>
              <a:rPr lang="ru-RU" sz="1300" b="1" dirty="0">
                <a:solidFill>
                  <a:schemeClr val="bg1">
                    <a:lumMod val="50000"/>
                  </a:schemeClr>
                </a:solidFill>
                <a:latin typeface="TT Norms Regular" panose="02000503030000020003" pitchFamily="2" charset="-52"/>
                <a:ea typeface="Calibri"/>
                <a:cs typeface="Calibri" panose="020F0502020204030204" pitchFamily="34" charset="0"/>
                <a:sym typeface="Calibri"/>
              </a:rPr>
              <a:t> </a:t>
            </a:r>
            <a:r>
              <a:rPr lang="ru-RU" sz="1300" dirty="0">
                <a:solidFill>
                  <a:schemeClr val="bg1">
                    <a:lumMod val="50000"/>
                  </a:schemeClr>
                </a:solidFill>
                <a:latin typeface="TT Norms Regular" panose="02000503030000020003" pitchFamily="2" charset="-52"/>
                <a:ea typeface="Calibri"/>
                <a:cs typeface="Calibri" panose="020F0502020204030204" pitchFamily="34" charset="0"/>
                <a:sym typeface="Calibri"/>
              </a:rPr>
              <a:t>Аналитика по трендам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TT Norms Regular" panose="02000503030000020003" pitchFamily="2" charset="-52"/>
                <a:ea typeface="Calibri"/>
                <a:cs typeface="Calibri" panose="020F0502020204030204" pitchFamily="34" charset="0"/>
                <a:sym typeface="Calibri"/>
              </a:rPr>
              <a:t/>
            </a:r>
            <a:br>
              <a:rPr lang="en-US" sz="1300" dirty="0">
                <a:solidFill>
                  <a:schemeClr val="bg1">
                    <a:lumMod val="50000"/>
                  </a:schemeClr>
                </a:solidFill>
                <a:latin typeface="TT Norms Regular" panose="02000503030000020003" pitchFamily="2" charset="-52"/>
                <a:ea typeface="Calibri"/>
                <a:cs typeface="Calibri" panose="020F0502020204030204" pitchFamily="34" charset="0"/>
                <a:sym typeface="Calibri"/>
              </a:rPr>
            </a:br>
            <a:r>
              <a:rPr lang="ru-RU" sz="1300" dirty="0">
                <a:solidFill>
                  <a:schemeClr val="bg1">
                    <a:lumMod val="50000"/>
                  </a:schemeClr>
                </a:solidFill>
                <a:latin typeface="TT Norms Regular" panose="02000503030000020003" pitchFamily="2" charset="-52"/>
                <a:ea typeface="Calibri"/>
                <a:cs typeface="Calibri" panose="020F0502020204030204" pitchFamily="34" charset="0"/>
                <a:sym typeface="Calibri"/>
              </a:rPr>
              <a:t>в разрезе 7 больших тем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TT Norms Regular" panose="02000503030000020003" pitchFamily="2" charset="-52"/>
                <a:ea typeface="Calibri"/>
                <a:cs typeface="Calibri" panose="020F0502020204030204" pitchFamily="34" charset="0"/>
                <a:sym typeface="Calibri"/>
              </a:rPr>
              <a:t/>
            </a:r>
            <a:br>
              <a:rPr lang="en-US" sz="1300" dirty="0">
                <a:solidFill>
                  <a:schemeClr val="bg1">
                    <a:lumMod val="50000"/>
                  </a:schemeClr>
                </a:solidFill>
                <a:latin typeface="TT Norms Regular" panose="02000503030000020003" pitchFamily="2" charset="-52"/>
                <a:ea typeface="Calibri"/>
                <a:cs typeface="Calibri" panose="020F0502020204030204" pitchFamily="34" charset="0"/>
                <a:sym typeface="Calibri"/>
              </a:rPr>
            </a:br>
            <a:r>
              <a:rPr lang="ru-RU" sz="1300" dirty="0">
                <a:solidFill>
                  <a:schemeClr val="bg1">
                    <a:lumMod val="50000"/>
                  </a:schemeClr>
                </a:solidFill>
                <a:latin typeface="TT Norms Regular" panose="02000503030000020003" pitchFamily="2" charset="-52"/>
                <a:ea typeface="Calibri"/>
                <a:cs typeface="Calibri" panose="020F0502020204030204" pitchFamily="34" charset="0"/>
                <a:sym typeface="Calibri"/>
              </a:rPr>
              <a:t>Форума АСИ</a:t>
            </a:r>
            <a:endParaRPr sz="1300" dirty="0">
              <a:solidFill>
                <a:schemeClr val="bg1">
                  <a:lumMod val="50000"/>
                </a:schemeClr>
              </a:solidFill>
              <a:latin typeface="TT Norms Regular" panose="02000503030000020003" pitchFamily="2" charset="-52"/>
              <a:ea typeface="Calibri"/>
              <a:cs typeface="Calibri" panose="020F0502020204030204" pitchFamily="34" charset="0"/>
              <a:sym typeface="Calibri"/>
            </a:endParaRPr>
          </a:p>
          <a:p>
            <a:endParaRPr lang="en-US" sz="1300" dirty="0">
              <a:solidFill>
                <a:schemeClr val="bg1">
                  <a:lumMod val="50000"/>
                </a:schemeClr>
              </a:solidFill>
              <a:latin typeface="TT Norms Regular" panose="02000503030000020003" pitchFamily="2" charset="-52"/>
              <a:ea typeface="Calibri"/>
              <a:cs typeface="Calibri" panose="020F0502020204030204" pitchFamily="34" charset="0"/>
              <a:sym typeface="Calibri"/>
            </a:endParaRPr>
          </a:p>
          <a:p>
            <a:r>
              <a:rPr lang="en-US" sz="1300" b="1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 panose="020F0502020204030204" pitchFamily="34" charset="0"/>
                <a:sym typeface="Calibri"/>
              </a:rPr>
              <a:t>b</a:t>
            </a:r>
            <a:r>
              <a:rPr lang="ru-RU" sz="1300" b="1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 panose="020F0502020204030204" pitchFamily="34" charset="0"/>
                <a:sym typeface="Calibri"/>
              </a:rPr>
              <a:t>)</a:t>
            </a:r>
            <a:r>
              <a:rPr lang="ru-RU" sz="1300" dirty="0">
                <a:solidFill>
                  <a:schemeClr val="bg1">
                    <a:lumMod val="50000"/>
                  </a:schemeClr>
                </a:solidFill>
                <a:latin typeface="TT Norms Regular" panose="02000503030000020003" pitchFamily="2" charset="-52"/>
                <a:ea typeface="Calibri"/>
                <a:cs typeface="Calibri" panose="020F0502020204030204" pitchFamily="34" charset="0"/>
                <a:sym typeface="Calibri"/>
              </a:rPr>
              <a:t> Ключевые тренды новой реальности 2020-х: </a:t>
            </a:r>
            <a:endParaRPr sz="1300" dirty="0">
              <a:solidFill>
                <a:schemeClr val="bg1">
                  <a:lumMod val="50000"/>
                </a:schemeClr>
              </a:solidFill>
              <a:latin typeface="TT Norms Regular" panose="02000503030000020003" pitchFamily="2" charset="-52"/>
              <a:ea typeface="Calibri"/>
              <a:cs typeface="Calibri" panose="020F0502020204030204" pitchFamily="34" charset="0"/>
              <a:sym typeface="Calibri"/>
            </a:endParaRPr>
          </a:p>
          <a:p>
            <a:pPr marL="400964" indent="-300723"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>
                    <a:lumMod val="50000"/>
                  </a:schemeClr>
                </a:solidFill>
                <a:latin typeface="TT Norms Regular" panose="02000503030000020003" pitchFamily="2" charset="-52"/>
                <a:ea typeface="Calibri"/>
                <a:cs typeface="Calibri" panose="020F0502020204030204" pitchFamily="34" charset="0"/>
                <a:sym typeface="Calibri"/>
              </a:rPr>
              <a:t>“запускающие”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T Norms Regular" panose="02000503030000020003" pitchFamily="2" charset="-52"/>
                <a:ea typeface="Calibri"/>
                <a:cs typeface="Calibri" panose="020F0502020204030204" pitchFamily="34" charset="0"/>
                <a:sym typeface="Calibri"/>
              </a:rPr>
              <a:t/>
            </a:r>
            <a:br>
              <a:rPr lang="en-US" sz="1200" dirty="0">
                <a:solidFill>
                  <a:schemeClr val="bg1">
                    <a:lumMod val="50000"/>
                  </a:schemeClr>
                </a:solidFill>
                <a:latin typeface="TT Norms Regular" panose="02000503030000020003" pitchFamily="2" charset="-52"/>
                <a:ea typeface="Calibri"/>
                <a:cs typeface="Calibri" panose="020F0502020204030204" pitchFamily="34" charset="0"/>
                <a:sym typeface="Calibri"/>
              </a:rPr>
            </a:br>
            <a:r>
              <a:rPr lang="ru-RU" sz="1200" dirty="0">
                <a:solidFill>
                  <a:schemeClr val="bg1">
                    <a:lumMod val="50000"/>
                  </a:schemeClr>
                </a:solidFill>
                <a:latin typeface="TT Norms Regular" panose="02000503030000020003" pitchFamily="2" charset="-52"/>
                <a:ea typeface="Calibri"/>
                <a:cs typeface="Calibri" panose="020F0502020204030204" pitchFamily="34" charset="0"/>
                <a:sym typeface="Calibri"/>
              </a:rPr>
              <a:t>процессы </a:t>
            </a:r>
            <a:r>
              <a:rPr lang="ru-RU" sz="1200" dirty="0" err="1">
                <a:solidFill>
                  <a:schemeClr val="bg1">
                    <a:lumMod val="50000"/>
                  </a:schemeClr>
                </a:solidFill>
                <a:latin typeface="TT Norms Regular" panose="02000503030000020003" pitchFamily="2" charset="-52"/>
                <a:ea typeface="Calibri"/>
                <a:cs typeface="Calibri" panose="020F0502020204030204" pitchFamily="34" charset="0"/>
                <a:sym typeface="Calibri"/>
              </a:rPr>
              <a:t>коронакризиса</a:t>
            </a:r>
            <a:endParaRPr sz="1200" dirty="0">
              <a:solidFill>
                <a:schemeClr val="bg1">
                  <a:lumMod val="50000"/>
                </a:schemeClr>
              </a:solidFill>
              <a:latin typeface="TT Norms Regular" panose="02000503030000020003" pitchFamily="2" charset="-52"/>
              <a:ea typeface="Calibri"/>
              <a:cs typeface="Calibri" panose="020F0502020204030204" pitchFamily="34" charset="0"/>
              <a:sym typeface="Calibri"/>
            </a:endParaRPr>
          </a:p>
          <a:p>
            <a:pPr marL="400964" indent="-300723"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>
                    <a:lumMod val="50000"/>
                  </a:schemeClr>
                </a:solidFill>
                <a:latin typeface="TT Norms Regular" panose="02000503030000020003" pitchFamily="2" charset="-52"/>
                <a:ea typeface="Calibri"/>
                <a:cs typeface="Calibri" panose="020F0502020204030204" pitchFamily="34" charset="0"/>
                <a:sym typeface="Calibri"/>
              </a:rPr>
              <a:t>Возникающие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T Norms Regular" panose="02000503030000020003" pitchFamily="2" charset="-52"/>
                <a:ea typeface="Calibri"/>
                <a:cs typeface="Calibri" panose="020F0502020204030204" pitchFamily="34" charset="0"/>
                <a:sym typeface="Calibri"/>
              </a:rPr>
              <a:t/>
            </a:r>
            <a:br>
              <a:rPr lang="en-US" sz="1200" dirty="0">
                <a:solidFill>
                  <a:schemeClr val="bg1">
                    <a:lumMod val="50000"/>
                  </a:schemeClr>
                </a:solidFill>
                <a:latin typeface="TT Norms Regular" panose="02000503030000020003" pitchFamily="2" charset="-52"/>
                <a:ea typeface="Calibri"/>
                <a:cs typeface="Calibri" panose="020F0502020204030204" pitchFamily="34" charset="0"/>
                <a:sym typeface="Calibri"/>
              </a:rPr>
            </a:br>
            <a:r>
              <a:rPr lang="ru-RU" sz="1200" dirty="0">
                <a:solidFill>
                  <a:schemeClr val="bg1">
                    <a:lumMod val="50000"/>
                  </a:schemeClr>
                </a:solidFill>
                <a:latin typeface="TT Norms Regular" panose="02000503030000020003" pitchFamily="2" charset="-52"/>
                <a:ea typeface="Calibri"/>
                <a:cs typeface="Calibri" panose="020F0502020204030204" pitchFamily="34" charset="0"/>
                <a:sym typeface="Calibri"/>
              </a:rPr>
              <a:t>“новые правила игры”</a:t>
            </a:r>
            <a:endParaRPr sz="1200" dirty="0">
              <a:solidFill>
                <a:schemeClr val="bg1">
                  <a:lumMod val="50000"/>
                </a:schemeClr>
              </a:solidFill>
              <a:latin typeface="TT Norms Regular" panose="02000503030000020003" pitchFamily="2" charset="-52"/>
              <a:ea typeface="Calibri"/>
              <a:cs typeface="Calibri" panose="020F0502020204030204" pitchFamily="34" charset="0"/>
              <a:sym typeface="Calibri"/>
            </a:endParaRPr>
          </a:p>
          <a:p>
            <a:endParaRPr sz="1300" dirty="0">
              <a:solidFill>
                <a:schemeClr val="bg1">
                  <a:lumMod val="50000"/>
                </a:schemeClr>
              </a:solidFill>
              <a:latin typeface="TT Norms Regular" panose="02000503030000020003" pitchFamily="2" charset="-52"/>
              <a:ea typeface="Calibri"/>
              <a:cs typeface="Calibri" panose="020F0502020204030204" pitchFamily="34" charset="0"/>
              <a:sym typeface="Calibri"/>
            </a:endParaRPr>
          </a:p>
          <a:p>
            <a:endParaRPr sz="1300" dirty="0">
              <a:solidFill>
                <a:schemeClr val="bg1">
                  <a:lumMod val="50000"/>
                </a:schemeClr>
              </a:solidFill>
              <a:latin typeface="TT Norms Regular" panose="02000503030000020003" pitchFamily="2" charset="-52"/>
              <a:ea typeface="Calibri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23" name="Google Shape;123;g917cd6a6e9_2_16"/>
          <p:cNvSpPr txBox="1"/>
          <p:nvPr/>
        </p:nvSpPr>
        <p:spPr>
          <a:xfrm>
            <a:off x="4496199" y="2668847"/>
            <a:ext cx="2092059" cy="1592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r>
              <a:rPr lang="ru-RU" sz="1300" b="1" dirty="0">
                <a:solidFill>
                  <a:srgbClr val="2FA2D9"/>
                </a:solidFill>
                <a:latin typeface="TT Norms Bold" panose="02000803040000020004" pitchFamily="2" charset="-52"/>
                <a:ea typeface="Calibri"/>
                <a:cs typeface="Calibri"/>
                <a:sym typeface="Calibri"/>
              </a:rPr>
              <a:t>12 ключевых вызовов</a:t>
            </a:r>
            <a:r>
              <a:rPr lang="ru-RU" sz="1300" dirty="0">
                <a:solidFill>
                  <a:srgbClr val="2FA2D9"/>
                </a:solidFill>
                <a:latin typeface="TT Norms Bold" panose="02000803040000020004" pitchFamily="2" charset="-52"/>
                <a:ea typeface="Calibri"/>
                <a:cs typeface="Calibri"/>
                <a:sym typeface="Calibri"/>
              </a:rPr>
              <a:t> </a:t>
            </a:r>
            <a:r>
              <a:rPr lang="ru-RU" sz="1300" dirty="0">
                <a:solidFill>
                  <a:schemeClr val="bg1">
                    <a:lumMod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для России 2020х - на пересечении глобальной повестки и актуальных процессов для России</a:t>
            </a:r>
            <a:endParaRPr sz="1300" dirty="0">
              <a:solidFill>
                <a:schemeClr val="bg1">
                  <a:lumMod val="50000"/>
                </a:schemeClr>
              </a:solidFill>
              <a:latin typeface="TT Norms Regular" panose="02000503030000020003" pitchFamily="2" charset="-52"/>
            </a:endParaRPr>
          </a:p>
        </p:txBody>
      </p:sp>
      <p:sp>
        <p:nvSpPr>
          <p:cNvPr id="11" name="Google Shape;129;g917cd6a6e9_2_131">
            <a:extLst>
              <a:ext uri="{FF2B5EF4-FFF2-40B4-BE49-F238E27FC236}">
                <a16:creationId xmlns:a16="http://schemas.microsoft.com/office/drawing/2014/main" id="{D27262CB-01E9-4D97-A04D-001B144A402E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4491" y="7100476"/>
            <a:ext cx="2405658" cy="402483"/>
          </a:xfrm>
          <a:prstGeom prst="rect">
            <a:avLst/>
          </a:prstGeom>
        </p:spPr>
        <p:txBody>
          <a:bodyPr spcFirstLastPara="1" wrap="square" lIns="80175" tIns="40077" rIns="80175" bIns="40077" anchor="ctr" anchorCtr="0">
            <a:noAutofit/>
          </a:bodyPr>
          <a:lstStyle/>
          <a:p>
            <a:fld id="{00000000-1234-1234-1234-123412341234}" type="slidenum">
              <a:rPr lang="ru-RU">
                <a:latin typeface="TT Norms Light" panose="02000503020000020003" pitchFamily="2" charset="-52"/>
              </a:rPr>
              <a:pPr/>
              <a:t>4</a:t>
            </a:fld>
            <a:endParaRPr dirty="0">
              <a:latin typeface="TT Norms Light" panose="02000503020000020003" pitchFamily="2" charset="-52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5728" y="6354858"/>
            <a:ext cx="1736757" cy="75283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6684" y="6555706"/>
            <a:ext cx="1787958" cy="431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716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917cd6a6e9_2_131"/>
          <p:cNvSpPr txBox="1"/>
          <p:nvPr/>
        </p:nvSpPr>
        <p:spPr>
          <a:xfrm>
            <a:off x="1527939" y="1509556"/>
            <a:ext cx="3984963" cy="971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80175" rIns="80175" bIns="80175" anchor="t" anchorCtr="0">
            <a:noAutofit/>
          </a:bodyPr>
          <a:lstStyle/>
          <a:p>
            <a:r>
              <a:rPr lang="ru-RU" sz="1600" b="1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Новая экономическая политика +</a:t>
            </a:r>
            <a:r>
              <a:rPr lang="en-US" sz="1600" b="1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/>
            </a:r>
            <a:br>
              <a:rPr lang="en-US" sz="1600" b="1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</a:br>
            <a:r>
              <a:rPr lang="ru-RU" sz="1600" b="1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Новая технологическая политика + Новые идеи для бизнеса</a:t>
            </a:r>
            <a:endParaRPr lang="en-US" sz="1600" b="1" dirty="0">
              <a:solidFill>
                <a:srgbClr val="2FA2D9"/>
              </a:solidFill>
              <a:latin typeface="TT Norms Regular" panose="02000503030000020003" pitchFamily="2" charset="-52"/>
              <a:ea typeface="Calibri"/>
              <a:cs typeface="Calibri"/>
              <a:sym typeface="Calibri"/>
            </a:endParaRPr>
          </a:p>
          <a:p>
            <a:endParaRPr sz="1600" b="1" dirty="0">
              <a:solidFill>
                <a:srgbClr val="2FA2D9"/>
              </a:solidFill>
              <a:latin typeface="TT Norms Regular" panose="02000503030000020003" pitchFamily="2" charset="-52"/>
              <a:ea typeface="Calibri"/>
              <a:cs typeface="Calibri"/>
              <a:sym typeface="Calibri"/>
            </a:endParaRPr>
          </a:p>
          <a:p>
            <a:pPr marL="400964" indent="-295154">
              <a:buSzPts val="1700"/>
              <a:buFont typeface="Arial" panose="020B0604020202020204" pitchFamily="34" charset="0"/>
              <a:buChar char="•"/>
            </a:pPr>
            <a:r>
              <a:rPr lang="ru-RU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Переход к “экономике знаний” за счет развития предпринимательской инициативы, связки наука-экономика</a:t>
            </a:r>
            <a:r>
              <a: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/>
            </a:r>
            <a:br>
              <a: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</a:br>
            <a:r>
              <a:rPr lang="ru-RU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(в т.ч. в НТИ), новых форм финансирования</a:t>
            </a:r>
            <a:endParaRPr sz="1300" dirty="0">
              <a:solidFill>
                <a:schemeClr val="tx1">
                  <a:lumMod val="50000"/>
                  <a:lumOff val="50000"/>
                </a:schemeClr>
              </a:solidFill>
              <a:latin typeface="TT Norms Regular" panose="02000503030000020003" pitchFamily="2" charset="-52"/>
              <a:ea typeface="Calibri"/>
              <a:cs typeface="Calibri"/>
              <a:sym typeface="Calibri"/>
            </a:endParaRPr>
          </a:p>
          <a:p>
            <a:pPr marL="400964" indent="-295154">
              <a:buSzPts val="1700"/>
              <a:buFont typeface="Arial" panose="020B0604020202020204" pitchFamily="34" charset="0"/>
              <a:buChar char="•"/>
            </a:pPr>
            <a:r>
              <a:rPr lang="ru-RU" sz="13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Цифровизация</a:t>
            </a:r>
            <a:r>
              <a:rPr lang="ru-RU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 как движок развития экономики (в </a:t>
            </a:r>
            <a:r>
              <a:rPr lang="ru-RU" sz="13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т.ч</a:t>
            </a:r>
            <a:r>
              <a:rPr lang="ru-RU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. данные как ресурс)</a:t>
            </a:r>
            <a:endParaRPr sz="1300" dirty="0">
              <a:solidFill>
                <a:schemeClr val="tx1">
                  <a:lumMod val="50000"/>
                  <a:lumOff val="50000"/>
                </a:schemeClr>
              </a:solidFill>
              <a:latin typeface="TT Norms Regular" panose="02000503030000020003" pitchFamily="2" charset="-52"/>
              <a:ea typeface="Calibri"/>
              <a:cs typeface="Calibri"/>
              <a:sym typeface="Calibri"/>
            </a:endParaRPr>
          </a:p>
          <a:p>
            <a:pPr marL="400964" indent="-295154">
              <a:buSzPts val="1700"/>
              <a:buFont typeface="Arial" panose="020B0604020202020204" pitchFamily="34" charset="0"/>
              <a:buChar char="•"/>
            </a:pPr>
            <a:r>
              <a:rPr lang="ru-RU" sz="13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Реинтеграция</a:t>
            </a:r>
            <a:r>
              <a:rPr lang="ru-RU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 России в мировую экономику (экспорт продуктов с высокой добавленной стоимостью, экспорт ИТ)</a:t>
            </a:r>
            <a:endParaRPr sz="1300" dirty="0">
              <a:solidFill>
                <a:schemeClr val="tx1">
                  <a:lumMod val="50000"/>
                  <a:lumOff val="50000"/>
                </a:schemeClr>
              </a:solidFill>
              <a:latin typeface="TT Norms Regular" panose="02000503030000020003" pitchFamily="2" charset="-52"/>
              <a:ea typeface="Calibri"/>
              <a:cs typeface="Calibri"/>
              <a:sym typeface="Calibri"/>
            </a:endParaRPr>
          </a:p>
          <a:p>
            <a:pPr marL="400964" indent="-295154">
              <a:buSzPts val="1700"/>
              <a:buFont typeface="Arial" panose="020B0604020202020204" pitchFamily="34" charset="0"/>
              <a:buChar char="•"/>
            </a:pPr>
            <a:r>
              <a:rPr lang="ru-RU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Запуск “зеленой” экономики, в </a:t>
            </a:r>
            <a:r>
              <a:rPr lang="ru-RU" sz="13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т.ч</a:t>
            </a:r>
            <a:r>
              <a:rPr lang="ru-RU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. за счет развития регионального потенциала в туризме</a:t>
            </a:r>
            <a:endParaRPr sz="1300" dirty="0">
              <a:solidFill>
                <a:schemeClr val="tx1">
                  <a:lumMod val="50000"/>
                  <a:lumOff val="50000"/>
                </a:schemeClr>
              </a:solidFill>
              <a:latin typeface="TT Norms Regular" panose="02000503030000020003" pitchFamily="2" charset="-52"/>
              <a:ea typeface="Calibri"/>
              <a:cs typeface="Calibri"/>
              <a:sym typeface="Calibri"/>
            </a:endParaRPr>
          </a:p>
          <a:p>
            <a:endParaRPr sz="1600" dirty="0">
              <a:solidFill>
                <a:schemeClr val="tx1">
                  <a:lumMod val="50000"/>
                  <a:lumOff val="50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sz="11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g917cd6a6e9_2_131"/>
          <p:cNvSpPr txBox="1"/>
          <p:nvPr/>
        </p:nvSpPr>
        <p:spPr>
          <a:xfrm>
            <a:off x="5625547" y="1516779"/>
            <a:ext cx="4765370" cy="971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80175" rIns="80175" bIns="80175" anchor="t" anchorCtr="0">
            <a:noAutofit/>
          </a:bodyPr>
          <a:lstStyle/>
          <a:p>
            <a:r>
              <a:rPr lang="ru-RU" sz="1600" b="1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Новые компетенции +</a:t>
            </a:r>
            <a:r>
              <a:rPr lang="en-US" sz="1600" b="1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/>
            </a:r>
            <a:br>
              <a:rPr lang="en-US" sz="1600" b="1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</a:br>
            <a:r>
              <a:rPr lang="ru-RU" sz="1600" b="1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Новая молодежная политика</a:t>
            </a:r>
            <a:endParaRPr lang="en-US" sz="1600" b="1" dirty="0">
              <a:solidFill>
                <a:srgbClr val="2FA2D9"/>
              </a:solidFill>
              <a:latin typeface="TT Norms Regular" panose="02000503030000020003" pitchFamily="2" charset="-52"/>
              <a:ea typeface="Calibri"/>
              <a:cs typeface="Calibri"/>
              <a:sym typeface="Calibri"/>
            </a:endParaRPr>
          </a:p>
          <a:p>
            <a:endParaRPr sz="1600" b="1" dirty="0">
              <a:solidFill>
                <a:srgbClr val="2FA2D9"/>
              </a:solidFill>
              <a:latin typeface="TT Norms Regular" panose="02000503030000020003" pitchFamily="2" charset="-52"/>
              <a:ea typeface="Calibri"/>
              <a:cs typeface="Calibri"/>
              <a:sym typeface="Calibri"/>
            </a:endParaRPr>
          </a:p>
          <a:p>
            <a:pPr marL="400964" indent="-295154">
              <a:buSzPts val="1700"/>
              <a:buFont typeface="Arial" panose="020B0604020202020204" pitchFamily="34" charset="0"/>
              <a:buChar char="•"/>
            </a:pPr>
            <a:r>
              <a:rPr lang="ru-RU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Трансформация экономики: массовое сокращение рабочих мест “старой экономики” в России и в мире, неадекватность старой модели образования</a:t>
            </a:r>
            <a:r>
              <a: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/>
            </a:r>
            <a:br>
              <a: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</a:br>
            <a:r>
              <a:rPr lang="ru-RU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и подготовки </a:t>
            </a:r>
            <a:endParaRPr sz="1300" dirty="0">
              <a:solidFill>
                <a:schemeClr val="tx1">
                  <a:lumMod val="50000"/>
                  <a:lumOff val="50000"/>
                </a:schemeClr>
              </a:solidFill>
              <a:latin typeface="TT Norms Regular" panose="02000503030000020003" pitchFamily="2" charset="-52"/>
              <a:ea typeface="Calibri"/>
              <a:cs typeface="Calibri"/>
              <a:sym typeface="Calibri"/>
            </a:endParaRPr>
          </a:p>
          <a:p>
            <a:pPr marL="400964" indent="-295154">
              <a:buSzPts val="1700"/>
              <a:buFont typeface="Arial" panose="020B0604020202020204" pitchFamily="34" charset="0"/>
              <a:buChar char="•"/>
            </a:pPr>
            <a:r>
              <a:rPr lang="ru-RU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Технологические </a:t>
            </a:r>
            <a:r>
              <a:rPr lang="ru-RU" sz="13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компетенты</a:t>
            </a:r>
            <a:r>
              <a:rPr lang="ru-RU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 и команды для “экономики знаний”</a:t>
            </a:r>
            <a:endParaRPr sz="1300" dirty="0">
              <a:solidFill>
                <a:schemeClr val="tx1">
                  <a:lumMod val="50000"/>
                  <a:lumOff val="50000"/>
                </a:schemeClr>
              </a:solidFill>
              <a:latin typeface="TT Norms Regular" panose="02000503030000020003" pitchFamily="2" charset="-52"/>
              <a:ea typeface="Calibri"/>
              <a:cs typeface="Calibri"/>
              <a:sym typeface="Calibri"/>
            </a:endParaRPr>
          </a:p>
          <a:p>
            <a:pPr marL="400964" indent="-295154">
              <a:buSzPts val="1700"/>
              <a:buFont typeface="Arial" panose="020B0604020202020204" pitchFamily="34" charset="0"/>
              <a:buChar char="•"/>
            </a:pPr>
            <a:r>
              <a:rPr lang="ru-RU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Развитие предпринимательства, в </a:t>
            </a:r>
            <a:r>
              <a:rPr lang="ru-RU" sz="13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т.ч</a:t>
            </a:r>
            <a:r>
              <a:rPr lang="ru-RU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. молодежное предпринимательство</a:t>
            </a:r>
            <a:endParaRPr sz="1300" dirty="0">
              <a:solidFill>
                <a:schemeClr val="tx1">
                  <a:lumMod val="50000"/>
                  <a:lumOff val="50000"/>
                </a:schemeClr>
              </a:solidFill>
              <a:latin typeface="TT Norms Regular" panose="02000503030000020003" pitchFamily="2" charset="-52"/>
              <a:ea typeface="Calibri"/>
              <a:cs typeface="Calibri"/>
              <a:sym typeface="Calibri"/>
            </a:endParaRPr>
          </a:p>
          <a:p>
            <a:pPr marL="400964" indent="-295154">
              <a:buSzPts val="1700"/>
              <a:buFont typeface="Arial" panose="020B0604020202020204" pitchFamily="34" charset="0"/>
              <a:buChar char="•"/>
            </a:pPr>
            <a:r>
              <a:rPr lang="ru-RU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Развитие управленческих команд, в </a:t>
            </a:r>
            <a:r>
              <a:rPr lang="ru-RU" sz="13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т.ч</a:t>
            </a:r>
            <a:r>
              <a:rPr lang="ru-RU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. работа с кризисами и работа с вовлечением множества заинтересованных сторон</a:t>
            </a:r>
            <a:endParaRPr sz="1300" dirty="0">
              <a:solidFill>
                <a:schemeClr val="tx1">
                  <a:lumMod val="50000"/>
                  <a:lumOff val="50000"/>
                </a:schemeClr>
              </a:solidFill>
              <a:latin typeface="TT Norms Regular" panose="02000503030000020003" pitchFamily="2" charset="-52"/>
              <a:ea typeface="Calibri"/>
              <a:cs typeface="Calibri"/>
              <a:sym typeface="Calibri"/>
            </a:endParaRPr>
          </a:p>
          <a:p>
            <a:pPr marL="400964" indent="-295154">
              <a:buSzPts val="1700"/>
              <a:buFont typeface="Arial" panose="020B0604020202020204" pitchFamily="34" charset="0"/>
              <a:buChar char="•"/>
            </a:pPr>
            <a:r>
              <a:rPr lang="ru-RU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Универсальные навыки для жизни (экзистенциальные навыки) - уметь учиться, уметь сотрудничать, саморегулирование, открытость мышления и пр.</a:t>
            </a:r>
            <a:endParaRPr sz="1300" dirty="0">
              <a:solidFill>
                <a:schemeClr val="tx1">
                  <a:lumMod val="50000"/>
                  <a:lumOff val="50000"/>
                </a:schemeClr>
              </a:solidFill>
              <a:latin typeface="TT Norms Regular" panose="02000503030000020003" pitchFamily="2" charset="-52"/>
              <a:ea typeface="Calibri"/>
              <a:cs typeface="Calibri"/>
              <a:sym typeface="Calibri"/>
            </a:endParaRPr>
          </a:p>
          <a:p>
            <a:pPr marL="400964" indent="-295154">
              <a:buSzPts val="1700"/>
              <a:buFont typeface="Arial" panose="020B0604020202020204" pitchFamily="34" charset="0"/>
              <a:buChar char="•"/>
            </a:pPr>
            <a:r>
              <a:rPr lang="ru-RU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Перезагрузка систем образования и подготовки под эту задачу: новые школы, новые модели вузов и колледжей, сети наставников, сетевые модели</a:t>
            </a:r>
            <a:endParaRPr sz="1300" dirty="0">
              <a:solidFill>
                <a:schemeClr val="tx1">
                  <a:lumMod val="50000"/>
                  <a:lumOff val="50000"/>
                </a:schemeClr>
              </a:solidFill>
              <a:latin typeface="TT Norms Regular" panose="02000503030000020003" pitchFamily="2" charset="-52"/>
              <a:ea typeface="Calibri"/>
              <a:cs typeface="Calibri"/>
              <a:sym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sz="1300" dirty="0">
              <a:solidFill>
                <a:schemeClr val="tx1">
                  <a:lumMod val="50000"/>
                  <a:lumOff val="50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sz="11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129;g917cd6a6e9_2_131">
            <a:extLst>
              <a:ext uri="{FF2B5EF4-FFF2-40B4-BE49-F238E27FC236}">
                <a16:creationId xmlns:a16="http://schemas.microsoft.com/office/drawing/2014/main" id="{63D97D53-0B91-474A-AA62-8F862CF6C1F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4491" y="7100476"/>
            <a:ext cx="2405658" cy="402483"/>
          </a:xfrm>
          <a:prstGeom prst="rect">
            <a:avLst/>
          </a:prstGeom>
        </p:spPr>
        <p:txBody>
          <a:bodyPr spcFirstLastPara="1" wrap="square" lIns="80175" tIns="40077" rIns="80175" bIns="40077" anchor="ctr" anchorCtr="0">
            <a:noAutofit/>
          </a:bodyPr>
          <a:lstStyle/>
          <a:p>
            <a:fld id="{00000000-1234-1234-1234-123412341234}" type="slidenum">
              <a:rPr lang="ru-RU">
                <a:latin typeface="TT Norms Light" panose="02000503020000020003" pitchFamily="2" charset="-52"/>
              </a:rPr>
              <a:pPr/>
              <a:t>5</a:t>
            </a:fld>
            <a:endParaRPr dirty="0">
              <a:latin typeface="TT Norms Light" panose="02000503020000020003" pitchFamily="2" charset="-52"/>
            </a:endParaRPr>
          </a:p>
        </p:txBody>
      </p:sp>
      <p:sp>
        <p:nvSpPr>
          <p:cNvPr id="9" name="Google Shape;128;g917cd6a6e9_2_131">
            <a:extLst>
              <a:ext uri="{FF2B5EF4-FFF2-40B4-BE49-F238E27FC236}">
                <a16:creationId xmlns:a16="http://schemas.microsoft.com/office/drawing/2014/main" id="{D886BA06-D5B3-4ADC-8EF4-021958CB8EF3}"/>
              </a:ext>
            </a:extLst>
          </p:cNvPr>
          <p:cNvSpPr txBox="1">
            <a:spLocks/>
          </p:cNvSpPr>
          <p:nvPr/>
        </p:nvSpPr>
        <p:spPr>
          <a:xfrm>
            <a:off x="1423135" y="329388"/>
            <a:ext cx="8928026" cy="589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ctr" anchorCtr="0">
            <a:no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500" b="1" i="0" kern="1200" cap="all" spc="50" baseline="0">
                <a:solidFill>
                  <a:srgbClr val="2FA2D9"/>
                </a:solidFill>
                <a:latin typeface="TT Norms Bold" panose="02000803040000020004" pitchFamily="2" charset="-52"/>
                <a:ea typeface="PT Sans" charset="-52"/>
                <a:cs typeface="PT Sans" charset="-52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ru-RU" dirty="0">
                <a:latin typeface="TT Norms ExtraLight" panose="02000803020000020003" pitchFamily="2" charset="-52"/>
              </a:rPr>
              <a:t>7 тем (и 3 тематических кластера) форума АСИ:</a:t>
            </a:r>
            <a:r>
              <a:rPr lang="ru-RU" sz="3000" dirty="0">
                <a:latin typeface="TT Norms ExtraLight" panose="02000803020000020003" pitchFamily="2" charset="-52"/>
              </a:rPr>
              <a:t/>
            </a:r>
            <a:br>
              <a:rPr lang="ru-RU" sz="3000" dirty="0">
                <a:latin typeface="TT Norms ExtraLight" panose="02000803020000020003" pitchFamily="2" charset="-52"/>
              </a:rPr>
            </a:br>
            <a:r>
              <a:rPr lang="ru-RU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Light" panose="02000503020000020003" pitchFamily="2" charset="-52"/>
              </a:rPr>
              <a:t>тренды, которые задают пространство возможностей (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Light" panose="02000503020000020003" pitchFamily="2" charset="-52"/>
              </a:rPr>
              <a:t>1</a:t>
            </a:r>
            <a:r>
              <a:rPr lang="ru-RU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Light" panose="02000503020000020003" pitchFamily="2" charset="-52"/>
              </a:rPr>
              <a:t>)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5728" y="6354858"/>
            <a:ext cx="1736757" cy="75283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6684" y="6555706"/>
            <a:ext cx="1787958" cy="431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4503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917cd6a6e9_2_11"/>
          <p:cNvSpPr txBox="1"/>
          <p:nvPr/>
        </p:nvSpPr>
        <p:spPr>
          <a:xfrm>
            <a:off x="1561187" y="4890897"/>
            <a:ext cx="4640832" cy="1543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80175" rIns="80175" bIns="80175" anchor="t" anchorCtr="0">
            <a:noAutofit/>
          </a:bodyPr>
          <a:lstStyle/>
          <a:p>
            <a:r>
              <a:rPr lang="ru-RU" sz="1200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Развернутый список общих трендов: </a:t>
            </a:r>
            <a:endParaRPr sz="1200" dirty="0">
              <a:solidFill>
                <a:srgbClr val="2FA2D9"/>
              </a:solidFill>
              <a:latin typeface="TT Norms Regular" panose="02000503030000020003" pitchFamily="2" charset="-52"/>
              <a:ea typeface="Calibri"/>
              <a:cs typeface="Calibri"/>
              <a:sym typeface="Calibri"/>
            </a:endParaRPr>
          </a:p>
          <a:p>
            <a:r>
              <a:rPr lang="ru-RU" sz="1200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https://docs.google.com/spreadsheets/d/1BXhHkzNjt2QtIrsR1bDcfrjqmc5ThNT3io_LH0AiNSY/edit#gid=1909338393</a:t>
            </a:r>
            <a:endParaRPr sz="1200" dirty="0">
              <a:solidFill>
                <a:schemeClr val="tx1">
                  <a:lumMod val="50000"/>
                  <a:lumOff val="50000"/>
                </a:schemeClr>
              </a:solidFill>
              <a:latin typeface="TT Norms Regular" panose="02000503030000020003" pitchFamily="2" charset="-52"/>
              <a:ea typeface="Calibri"/>
              <a:cs typeface="Calibri"/>
              <a:sym typeface="Calibri"/>
            </a:endParaRPr>
          </a:p>
          <a:p>
            <a:endParaRPr sz="1200" dirty="0">
              <a:solidFill>
                <a:schemeClr val="tx1">
                  <a:lumMod val="50000"/>
                  <a:lumOff val="50000"/>
                </a:schemeClr>
              </a:solidFill>
              <a:latin typeface="TT Norms Regular" panose="02000503030000020003" pitchFamily="2" charset="-52"/>
              <a:ea typeface="Calibri"/>
              <a:cs typeface="Calibri"/>
              <a:sym typeface="Calibri"/>
            </a:endParaRPr>
          </a:p>
          <a:p>
            <a:r>
              <a:rPr lang="ru-RU" sz="1200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Развернутый список трендов по направлениям форума:</a:t>
            </a:r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 </a:t>
            </a:r>
            <a:r>
              <a:rPr lang="ru-RU" sz="1200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https://docs.google.com/spreadsheets/d/1_8kHli99Lxv_DMwjXOmP41zhXA8JWtr6d1uZBuFIigc/edit#gid=672994841</a:t>
            </a:r>
            <a:endParaRPr sz="1200" dirty="0">
              <a:solidFill>
                <a:schemeClr val="tx1">
                  <a:lumMod val="50000"/>
                  <a:lumOff val="50000"/>
                </a:schemeClr>
              </a:solidFill>
              <a:latin typeface="TT Norms Regular" panose="02000503030000020003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g917cd6a6e9_2_11"/>
          <p:cNvSpPr txBox="1"/>
          <p:nvPr/>
        </p:nvSpPr>
        <p:spPr>
          <a:xfrm>
            <a:off x="1614195" y="1502588"/>
            <a:ext cx="4440364" cy="1068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80175" rIns="80175" bIns="80175" anchor="t" anchorCtr="0">
            <a:noAutofit/>
          </a:bodyPr>
          <a:lstStyle/>
          <a:p>
            <a:r>
              <a:rPr lang="ru-RU" sz="1600" b="1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 panose="020F0502020204030204" pitchFamily="34" charset="0"/>
                <a:sym typeface="Calibri"/>
              </a:rPr>
              <a:t>Новая городская политика </a:t>
            </a:r>
          </a:p>
          <a:p>
            <a:pPr marL="400964" indent="-295154">
              <a:buSzPts val="1700"/>
              <a:buFont typeface="Arial" panose="020B0604020202020204" pitchFamily="34" charset="0"/>
              <a:buChar char="•"/>
            </a:pPr>
            <a:r>
              <a:rPr lang="ru-RU" sz="1300" dirty="0"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“</a:t>
            </a:r>
            <a:r>
              <a:rPr lang="ru-RU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Перезагрузка” модели городов</a:t>
            </a:r>
            <a:endParaRPr sz="1300" dirty="0">
              <a:solidFill>
                <a:schemeClr val="tx1">
                  <a:lumMod val="50000"/>
                  <a:lumOff val="50000"/>
                </a:schemeClr>
              </a:solidFill>
              <a:latin typeface="TT Norms Regular" panose="02000503030000020003" pitchFamily="2" charset="-52"/>
              <a:ea typeface="Calibri"/>
              <a:cs typeface="Calibri"/>
              <a:sym typeface="Calibri"/>
            </a:endParaRPr>
          </a:p>
          <a:p>
            <a:pPr marL="801929" lvl="1" indent="-295154">
              <a:buSzPts val="1700"/>
              <a:buFont typeface="Arial" panose="020B0604020202020204" pitchFamily="34" charset="0"/>
              <a:buChar char="•"/>
            </a:pPr>
            <a:r>
              <a:rPr lang="ru-RU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Безопасный город</a:t>
            </a:r>
            <a:endParaRPr sz="1300" dirty="0">
              <a:solidFill>
                <a:schemeClr val="tx1">
                  <a:lumMod val="50000"/>
                  <a:lumOff val="50000"/>
                </a:schemeClr>
              </a:solidFill>
              <a:latin typeface="TT Norms Regular" panose="02000503030000020003" pitchFamily="2" charset="-52"/>
              <a:ea typeface="Calibri"/>
              <a:cs typeface="Calibri"/>
              <a:sym typeface="Calibri"/>
            </a:endParaRPr>
          </a:p>
          <a:p>
            <a:pPr marL="801929" lvl="1" indent="-295154">
              <a:buSzPts val="1700"/>
              <a:buFont typeface="Arial" panose="020B0604020202020204" pitchFamily="34" charset="0"/>
              <a:buChar char="•"/>
            </a:pPr>
            <a:r>
              <a:rPr lang="ru-RU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Здоровый город</a:t>
            </a:r>
            <a:endParaRPr sz="1300" dirty="0">
              <a:solidFill>
                <a:schemeClr val="tx1">
                  <a:lumMod val="50000"/>
                  <a:lumOff val="50000"/>
                </a:schemeClr>
              </a:solidFill>
              <a:latin typeface="TT Norms Regular" panose="02000503030000020003" pitchFamily="2" charset="-52"/>
              <a:ea typeface="Calibri"/>
              <a:cs typeface="Calibri"/>
              <a:sym typeface="Calibri"/>
            </a:endParaRPr>
          </a:p>
          <a:p>
            <a:pPr marL="801929" lvl="1" indent="-295154">
              <a:buSzPts val="1700"/>
              <a:buFont typeface="Arial" panose="020B0604020202020204" pitchFamily="34" charset="0"/>
              <a:buChar char="•"/>
            </a:pPr>
            <a:r>
              <a:rPr lang="ru-RU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Мобильный город</a:t>
            </a:r>
            <a:endParaRPr sz="1300" dirty="0">
              <a:solidFill>
                <a:schemeClr val="tx1">
                  <a:lumMod val="50000"/>
                  <a:lumOff val="50000"/>
                </a:schemeClr>
              </a:solidFill>
              <a:latin typeface="TT Norms Regular" panose="02000503030000020003" pitchFamily="2" charset="-52"/>
              <a:ea typeface="Calibri"/>
              <a:cs typeface="Calibri"/>
              <a:sym typeface="Calibri"/>
            </a:endParaRPr>
          </a:p>
          <a:p>
            <a:pPr marL="400964" indent="-295154">
              <a:buSzPts val="1700"/>
              <a:buFont typeface="Arial" panose="020B0604020202020204" pitchFamily="34" charset="0"/>
              <a:buChar char="•"/>
            </a:pPr>
            <a:r>
              <a:rPr lang="ru-RU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Смена городской экономики: развитие креативных, инновационных и новых промышленных территорий </a:t>
            </a:r>
            <a:endParaRPr sz="1300" dirty="0">
              <a:solidFill>
                <a:schemeClr val="tx1">
                  <a:lumMod val="50000"/>
                  <a:lumOff val="50000"/>
                </a:schemeClr>
              </a:solidFill>
              <a:latin typeface="TT Norms Regular" panose="02000503030000020003" pitchFamily="2" charset="-52"/>
              <a:ea typeface="Calibri"/>
              <a:cs typeface="Calibri"/>
              <a:sym typeface="Calibri"/>
            </a:endParaRPr>
          </a:p>
          <a:p>
            <a:pPr marL="400964" indent="-295154">
              <a:buSzPts val="1700"/>
              <a:buFont typeface="Arial" panose="020B0604020202020204" pitchFamily="34" charset="0"/>
              <a:buChar char="•"/>
            </a:pPr>
            <a:r>
              <a:rPr lang="ru-RU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Городская экология: “</a:t>
            </a:r>
            <a:r>
              <a:rPr lang="ru-RU" sz="13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природосообразный</a:t>
            </a:r>
            <a:r>
              <a:rPr lang="ru-RU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” город</a:t>
            </a:r>
            <a:endParaRPr sz="1300" dirty="0">
              <a:solidFill>
                <a:schemeClr val="tx1">
                  <a:lumMod val="50000"/>
                  <a:lumOff val="50000"/>
                </a:schemeClr>
              </a:solidFill>
              <a:latin typeface="TT Norms Regular" panose="02000503030000020003" pitchFamily="2" charset="-52"/>
              <a:ea typeface="Calibri"/>
              <a:cs typeface="Calibri"/>
              <a:sym typeface="Calibri"/>
            </a:endParaRPr>
          </a:p>
          <a:p>
            <a:pPr marL="400964" indent="-295154">
              <a:buSzPts val="1700"/>
              <a:buFont typeface="Arial" panose="020B0604020202020204" pitchFamily="34" charset="0"/>
              <a:buChar char="•"/>
            </a:pPr>
            <a:r>
              <a:rPr lang="ru-RU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“Экспансия” городского образа жизни - новый формат сельской жизни</a:t>
            </a:r>
            <a:endParaRPr sz="1300" dirty="0">
              <a:solidFill>
                <a:schemeClr val="tx1">
                  <a:lumMod val="50000"/>
                  <a:lumOff val="50000"/>
                </a:schemeClr>
              </a:solidFill>
              <a:latin typeface="TT Norms Regular" panose="02000503030000020003" pitchFamily="2" charset="-52"/>
              <a:ea typeface="Calibri"/>
              <a:cs typeface="Calibri"/>
              <a:sym typeface="Calibri"/>
            </a:endParaRPr>
          </a:p>
          <a:p>
            <a:endParaRPr sz="1600" dirty="0">
              <a:latin typeface="Calibri"/>
              <a:ea typeface="Calibri"/>
              <a:cs typeface="Calibri"/>
              <a:sym typeface="Calibri"/>
            </a:endParaRPr>
          </a:p>
          <a:p>
            <a:endParaRPr sz="11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g917cd6a6e9_2_11"/>
          <p:cNvSpPr txBox="1"/>
          <p:nvPr/>
        </p:nvSpPr>
        <p:spPr>
          <a:xfrm>
            <a:off x="6054559" y="1502588"/>
            <a:ext cx="4089671" cy="1068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80175" rIns="80175" bIns="80175" anchor="t" anchorCtr="0">
            <a:noAutofit/>
          </a:bodyPr>
          <a:lstStyle/>
          <a:p>
            <a:r>
              <a:rPr lang="ru-RU" sz="1600" b="1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Новая социальная политика</a:t>
            </a:r>
            <a:endParaRPr sz="1600" b="1" dirty="0">
              <a:solidFill>
                <a:srgbClr val="2FA2D9"/>
              </a:solidFill>
              <a:latin typeface="TT Norms Regular" panose="02000503030000020003" pitchFamily="2" charset="-52"/>
              <a:ea typeface="Calibri"/>
              <a:cs typeface="Calibri"/>
              <a:sym typeface="Calibri"/>
            </a:endParaRPr>
          </a:p>
          <a:p>
            <a:pPr marL="400964" indent="-295154">
              <a:buSzPts val="1700"/>
              <a:buFont typeface="Arial" panose="020B0604020202020204" pitchFamily="34" charset="0"/>
              <a:buChar char="•"/>
            </a:pPr>
            <a:r>
              <a:rPr lang="ru-RU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Инклюзия всех типов – создание равных возможностей доступа и самореализации</a:t>
            </a:r>
          </a:p>
          <a:p>
            <a:pPr marL="400964" indent="-295154">
              <a:buSzPts val="1700"/>
              <a:buFont typeface="Arial" panose="020B0604020202020204" pitchFamily="34" charset="0"/>
              <a:buChar char="•"/>
            </a:pPr>
            <a:r>
              <a:rPr lang="ru-RU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Развитие социальных лифтов, компенсирующих снижение социальной мобильности населения</a:t>
            </a:r>
          </a:p>
          <a:p>
            <a:pPr marL="400964" indent="-295154">
              <a:buSzPts val="1700"/>
              <a:buFont typeface="Arial" panose="020B0604020202020204" pitchFamily="34" charset="0"/>
              <a:buChar char="•"/>
            </a:pPr>
            <a:r>
              <a:rPr lang="ru-RU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Солидарная ответственность государства и граждан в сфере пенсионного обеспечения, здравоохранения, образования</a:t>
            </a:r>
            <a:endParaRPr sz="1300" dirty="0">
              <a:solidFill>
                <a:schemeClr val="tx1">
                  <a:lumMod val="50000"/>
                  <a:lumOff val="50000"/>
                </a:schemeClr>
              </a:solidFill>
              <a:latin typeface="TT Norms Regular" panose="02000503030000020003" pitchFamily="2" charset="-52"/>
              <a:ea typeface="Calibri"/>
              <a:cs typeface="Calibri"/>
              <a:sym typeface="Calibri"/>
            </a:endParaRPr>
          </a:p>
          <a:p>
            <a:pPr marL="400964" indent="-295154">
              <a:buSzPts val="1700"/>
              <a:buFont typeface="Arial" panose="020B0604020202020204" pitchFamily="34" charset="0"/>
              <a:buChar char="•"/>
            </a:pPr>
            <a:r>
              <a:rPr lang="ru-RU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Социальное развитие через социальное предпринимательство и многосторонние партнерства </a:t>
            </a:r>
            <a:endParaRPr sz="1300" dirty="0">
              <a:solidFill>
                <a:schemeClr val="tx1">
                  <a:lumMod val="50000"/>
                  <a:lumOff val="50000"/>
                </a:schemeClr>
              </a:solidFill>
              <a:latin typeface="TT Norms Regular" panose="02000503030000020003" pitchFamily="2" charset="-52"/>
              <a:ea typeface="Calibri"/>
              <a:cs typeface="Calibri"/>
              <a:sym typeface="Calibri"/>
            </a:endParaRPr>
          </a:p>
          <a:p>
            <a:endParaRPr sz="1600" dirty="0">
              <a:latin typeface="Calibri"/>
              <a:ea typeface="Calibri"/>
              <a:cs typeface="Calibri"/>
              <a:sym typeface="Calibri"/>
            </a:endParaRPr>
          </a:p>
          <a:p>
            <a:endParaRPr sz="11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129;g917cd6a6e9_2_131">
            <a:extLst>
              <a:ext uri="{FF2B5EF4-FFF2-40B4-BE49-F238E27FC236}">
                <a16:creationId xmlns:a16="http://schemas.microsoft.com/office/drawing/2014/main" id="{3F6FF781-F56F-4EF8-B02F-68E3FB989CFA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4491" y="7100476"/>
            <a:ext cx="2405658" cy="402483"/>
          </a:xfrm>
          <a:prstGeom prst="rect">
            <a:avLst/>
          </a:prstGeom>
        </p:spPr>
        <p:txBody>
          <a:bodyPr spcFirstLastPara="1" wrap="square" lIns="80175" tIns="40077" rIns="80175" bIns="40077" anchor="ctr" anchorCtr="0">
            <a:noAutofit/>
          </a:bodyPr>
          <a:lstStyle/>
          <a:p>
            <a:fld id="{00000000-1234-1234-1234-123412341234}" type="slidenum">
              <a:rPr lang="ru-RU">
                <a:latin typeface="TT Norms Light" panose="02000503020000020003" pitchFamily="2" charset="-52"/>
              </a:rPr>
              <a:pPr/>
              <a:t>6</a:t>
            </a:fld>
            <a:endParaRPr dirty="0">
              <a:latin typeface="TT Norms Light" panose="02000503020000020003" pitchFamily="2" charset="-52"/>
            </a:endParaRPr>
          </a:p>
        </p:txBody>
      </p:sp>
      <p:sp>
        <p:nvSpPr>
          <p:cNvPr id="9" name="Google Shape;128;g917cd6a6e9_2_131">
            <a:extLst>
              <a:ext uri="{FF2B5EF4-FFF2-40B4-BE49-F238E27FC236}">
                <a16:creationId xmlns:a16="http://schemas.microsoft.com/office/drawing/2014/main" id="{D3E08453-E032-4433-ABB9-AF9A3F0D945C}"/>
              </a:ext>
            </a:extLst>
          </p:cNvPr>
          <p:cNvSpPr txBox="1">
            <a:spLocks/>
          </p:cNvSpPr>
          <p:nvPr/>
        </p:nvSpPr>
        <p:spPr>
          <a:xfrm>
            <a:off x="1423135" y="336014"/>
            <a:ext cx="8928026" cy="589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ctr" anchorCtr="0">
            <a:no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500" b="1" i="0" kern="1200" cap="all" spc="50" baseline="0">
                <a:solidFill>
                  <a:srgbClr val="2FA2D9"/>
                </a:solidFill>
                <a:latin typeface="TT Norms Bold" panose="02000803040000020004" pitchFamily="2" charset="-52"/>
                <a:ea typeface="PT Sans" charset="-52"/>
                <a:cs typeface="PT Sans" charset="-52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ru-RU" dirty="0">
                <a:latin typeface="TT Norms ExtraLight" panose="02000803020000020003" pitchFamily="2" charset="-52"/>
              </a:rPr>
              <a:t>7 тем (и 3 тематических кластера) форума АСИ:</a:t>
            </a:r>
            <a:r>
              <a:rPr lang="ru-RU" sz="3000" dirty="0">
                <a:latin typeface="TT Norms ExtraLight" panose="02000803020000020003" pitchFamily="2" charset="-52"/>
              </a:rPr>
              <a:t/>
            </a:r>
            <a:br>
              <a:rPr lang="ru-RU" sz="3000" dirty="0">
                <a:latin typeface="TT Norms ExtraLight" panose="02000803020000020003" pitchFamily="2" charset="-52"/>
              </a:rPr>
            </a:br>
            <a:r>
              <a:rPr lang="ru-RU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Light" panose="02000503020000020003" pitchFamily="2" charset="-52"/>
              </a:rPr>
              <a:t>тренды, которые задают пространство возможностей (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Light" panose="02000503020000020003" pitchFamily="2" charset="-52"/>
              </a:rPr>
              <a:t>2</a:t>
            </a:r>
            <a:r>
              <a:rPr lang="ru-RU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Light" panose="02000503020000020003" pitchFamily="2" charset="-52"/>
              </a:rPr>
              <a:t>)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5728" y="6354858"/>
            <a:ext cx="1736757" cy="75283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6684" y="6555706"/>
            <a:ext cx="1787958" cy="431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4703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36;g917cd6a6e9_2_11">
            <a:extLst>
              <a:ext uri="{FF2B5EF4-FFF2-40B4-BE49-F238E27FC236}">
                <a16:creationId xmlns:a16="http://schemas.microsoft.com/office/drawing/2014/main" id="{21CDA949-7BD0-45E3-AA36-07D6479F57C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17982" y="329864"/>
            <a:ext cx="7074539" cy="589635"/>
          </a:xfrm>
          <a:prstGeom prst="rect">
            <a:avLst/>
          </a:prstGeom>
        </p:spPr>
        <p:txBody>
          <a:bodyPr spcFirstLastPara="1" wrap="square" lIns="80175" tIns="40077" rIns="80175" bIns="40077" anchor="ctr" anchorCtr="0">
            <a:noAutofit/>
          </a:bodyPr>
          <a:lstStyle/>
          <a:p>
            <a:r>
              <a:rPr lang="ru-RU" sz="3000" dirty="0">
                <a:latin typeface="TT Norms ExtraLight" panose="02000803020000020003" pitchFamily="2" charset="-52"/>
              </a:rPr>
              <a:t>ТРЕНДЫ 2020-х: ВЗГЛЯД ИЗ ЯНВАРЯ</a:t>
            </a:r>
            <a:endParaRPr sz="3000" dirty="0">
              <a:latin typeface="TT Norms ExtraLight" panose="02000803020000020003" pitchFamily="2" charset="-52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69A85C9-6FB9-4AC7-98D7-2D55BF9E04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8780" y="1202646"/>
            <a:ext cx="3684323" cy="4677588"/>
          </a:xfrm>
          <a:prstGeom prst="rect">
            <a:avLst/>
          </a:prstGeom>
        </p:spPr>
      </p:pic>
      <p:pic>
        <p:nvPicPr>
          <p:cNvPr id="1028" name="Picture 4" descr="Image for post">
            <a:extLst>
              <a:ext uri="{FF2B5EF4-FFF2-40B4-BE49-F238E27FC236}">
                <a16:creationId xmlns:a16="http://schemas.microsoft.com/office/drawing/2014/main" id="{98CB9AE5-0AF0-435A-86DC-260A6E06D7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97" b="2880"/>
          <a:stretch/>
        </p:blipFill>
        <p:spPr bwMode="auto">
          <a:xfrm>
            <a:off x="6333196" y="1202645"/>
            <a:ext cx="3143844" cy="4991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Google Shape;129;g917cd6a6e9_2_131">
            <a:extLst>
              <a:ext uri="{FF2B5EF4-FFF2-40B4-BE49-F238E27FC236}">
                <a16:creationId xmlns:a16="http://schemas.microsoft.com/office/drawing/2014/main" id="{15AECA82-F802-4BB4-B7FA-8EDF3981502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4491" y="7100476"/>
            <a:ext cx="2405658" cy="402483"/>
          </a:xfrm>
          <a:prstGeom prst="rect">
            <a:avLst/>
          </a:prstGeom>
        </p:spPr>
        <p:txBody>
          <a:bodyPr spcFirstLastPara="1" wrap="square" lIns="80175" tIns="40077" rIns="80175" bIns="40077" anchor="ctr" anchorCtr="0">
            <a:noAutofit/>
          </a:bodyPr>
          <a:lstStyle/>
          <a:p>
            <a:fld id="{00000000-1234-1234-1234-123412341234}" type="slidenum">
              <a:rPr lang="ru-RU">
                <a:latin typeface="TT Norms Light" panose="02000503020000020003" pitchFamily="2" charset="-52"/>
              </a:rPr>
              <a:pPr/>
              <a:t>7</a:t>
            </a:fld>
            <a:endParaRPr dirty="0">
              <a:latin typeface="TT Norms Light" panose="02000503020000020003" pitchFamily="2" charset="-52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5728" y="6354858"/>
            <a:ext cx="1736757" cy="75283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6684" y="6555706"/>
            <a:ext cx="1787958" cy="431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1846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917cd6a6e9_2_6"/>
          <p:cNvSpPr txBox="1">
            <a:spLocks noGrp="1"/>
          </p:cNvSpPr>
          <p:nvPr>
            <p:ph type="title"/>
          </p:nvPr>
        </p:nvSpPr>
        <p:spPr>
          <a:xfrm>
            <a:off x="1391477" y="256046"/>
            <a:ext cx="8839201" cy="966222"/>
          </a:xfrm>
          <a:prstGeom prst="rect">
            <a:avLst/>
          </a:prstGeom>
        </p:spPr>
        <p:txBody>
          <a:bodyPr spcFirstLastPara="1" wrap="square" lIns="80175" tIns="40077" rIns="80175" bIns="40077" anchor="ctr" anchorCtr="0">
            <a:noAutofit/>
          </a:bodyPr>
          <a:lstStyle/>
          <a:p>
            <a:r>
              <a:rPr lang="ru-RU" sz="3000" dirty="0">
                <a:latin typeface="TT Norms ExtraLight" panose="02000803020000020003" pitchFamily="2" charset="-52"/>
              </a:rPr>
              <a:t>Наступающая COVID-реальность 2020х: запускающие процессы</a:t>
            </a:r>
            <a:endParaRPr sz="3000" dirty="0">
              <a:latin typeface="TT Norms ExtraLight" panose="02000803020000020003" pitchFamily="2" charset="-52"/>
            </a:endParaRPr>
          </a:p>
        </p:txBody>
      </p:sp>
      <p:sp>
        <p:nvSpPr>
          <p:cNvPr id="146" name="Google Shape;146;g917cd6a6e9_2_6"/>
          <p:cNvSpPr txBox="1">
            <a:spLocks noGrp="1"/>
          </p:cNvSpPr>
          <p:nvPr>
            <p:ph type="body" idx="1"/>
          </p:nvPr>
        </p:nvSpPr>
        <p:spPr>
          <a:xfrm>
            <a:off x="1530192" y="1683309"/>
            <a:ext cx="8693860" cy="3815798"/>
          </a:xfrm>
          <a:prstGeom prst="rect">
            <a:avLst/>
          </a:prstGeom>
        </p:spPr>
        <p:txBody>
          <a:bodyPr spcFirstLastPara="1" wrap="square" lIns="80175" tIns="40077" rIns="80175" bIns="40077" anchor="t" anchorCtr="0">
            <a:noAutofit/>
          </a:bodyPr>
          <a:lstStyle/>
          <a:p>
            <a:pPr indent="-289585">
              <a:lnSpc>
                <a:spcPct val="110000"/>
              </a:lnSpc>
              <a:buSzPts val="1600"/>
            </a:pPr>
            <a:r>
              <a:rPr lang="ru-RU" sz="1400" b="1" dirty="0">
                <a:solidFill>
                  <a:srgbClr val="2FA2D9"/>
                </a:solidFill>
                <a:latin typeface="TT Norms Regular" panose="02000503030000020003" pitchFamily="2" charset="-52"/>
              </a:rPr>
              <a:t>Процессы, впрямую связанные с пандемией</a:t>
            </a:r>
            <a:endParaRPr sz="1400" b="1" dirty="0">
              <a:solidFill>
                <a:srgbClr val="2FA2D9"/>
              </a:solidFill>
              <a:latin typeface="TT Norms Regular" panose="02000503030000020003" pitchFamily="2" charset="-52"/>
            </a:endParaRPr>
          </a:p>
          <a:p>
            <a:pPr lvl="1" indent="-289585">
              <a:lnSpc>
                <a:spcPct val="110000"/>
              </a:lnSpc>
              <a:spcBef>
                <a:spcPts val="0"/>
              </a:spcBef>
              <a:buSzPts val="1600"/>
            </a:pPr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</a:rPr>
              <a:t>Непосредственные </a:t>
            </a:r>
            <a:r>
              <a:rPr lang="ru-RU" sz="14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</a:rPr>
              <a:t>медико-биологические вопросы</a:t>
            </a:r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</a:rPr>
              <a:t>: минимизация заражения, диагностика, надежность работы системы здравоохранения, поиск вакцины</a:t>
            </a:r>
            <a:endParaRPr sz="1400" dirty="0">
              <a:solidFill>
                <a:schemeClr val="tx1">
                  <a:lumMod val="50000"/>
                  <a:lumOff val="50000"/>
                </a:schemeClr>
              </a:solidFill>
              <a:latin typeface="TT Norms Regular" panose="02000503030000020003" pitchFamily="2" charset="-52"/>
            </a:endParaRPr>
          </a:p>
          <a:p>
            <a:pPr lvl="1" indent="-289585">
              <a:lnSpc>
                <a:spcPct val="110000"/>
              </a:lnSpc>
              <a:spcBef>
                <a:spcPts val="0"/>
              </a:spcBef>
              <a:buSzPts val="1600"/>
            </a:pPr>
            <a:r>
              <a:rPr lang="ru-RU" sz="14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</a:rPr>
              <a:t>Работа с общественным мнением </a:t>
            </a:r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</a:rPr>
              <a:t>и растущим социальным напряжением, сохранение управляемости</a:t>
            </a:r>
            <a:endParaRPr sz="1400" dirty="0">
              <a:solidFill>
                <a:schemeClr val="tx1">
                  <a:lumMod val="50000"/>
                  <a:lumOff val="50000"/>
                </a:schemeClr>
              </a:solidFill>
              <a:latin typeface="TT Norms Regular" panose="02000503030000020003" pitchFamily="2" charset="-52"/>
            </a:endParaRPr>
          </a:p>
          <a:p>
            <a:pPr lvl="1" indent="-289585">
              <a:lnSpc>
                <a:spcPct val="110000"/>
              </a:lnSpc>
              <a:spcBef>
                <a:spcPts val="0"/>
              </a:spcBef>
              <a:buSzPts val="1600"/>
            </a:pPr>
            <a:r>
              <a:rPr lang="ru-RU" sz="14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</a:rPr>
              <a:t>Ограничения </a:t>
            </a:r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</a:rPr>
              <a:t>в путешествиях и перемещениях, временное закрытие бизнесов, нарушение цепочек поставок</a:t>
            </a:r>
            <a:endParaRPr sz="1400" dirty="0">
              <a:solidFill>
                <a:schemeClr val="tx1">
                  <a:lumMod val="50000"/>
                  <a:lumOff val="50000"/>
                </a:schemeClr>
              </a:solidFill>
              <a:latin typeface="TT Norms Regular" panose="02000503030000020003" pitchFamily="2" charset="-52"/>
            </a:endParaRPr>
          </a:p>
          <a:p>
            <a:pPr lvl="1" indent="-289585">
              <a:lnSpc>
                <a:spcPct val="110000"/>
              </a:lnSpc>
              <a:spcBef>
                <a:spcPts val="0"/>
              </a:spcBef>
              <a:buSzPts val="1600"/>
            </a:pPr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</a:rPr>
              <a:t>Возникающие эффекты - массовые </a:t>
            </a:r>
            <a:r>
              <a:rPr lang="ru-RU" sz="14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</a:rPr>
              <a:t>увольнения </a:t>
            </a:r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</a:rPr>
              <a:t>(в т.ч. уже ясно, что часть рабочих мест не восстановится после выхода из кризиса), </a:t>
            </a:r>
            <a:b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</a:rPr>
            </a:br>
            <a:r>
              <a:rPr lang="ru-RU" sz="14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</a:rPr>
              <a:t>банкротства </a:t>
            </a:r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</a:rPr>
              <a:t>бизнесов, </a:t>
            </a:r>
            <a:r>
              <a:rPr lang="ru-RU" sz="14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</a:rPr>
              <a:t>кризис </a:t>
            </a:r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</a:rPr>
              <a:t>финансово-кредитной системы </a:t>
            </a:r>
            <a:endParaRPr sz="1400" dirty="0">
              <a:solidFill>
                <a:schemeClr val="tx1">
                  <a:lumMod val="50000"/>
                  <a:lumOff val="50000"/>
                </a:schemeClr>
              </a:solidFill>
              <a:latin typeface="TT Norms Regular" panose="02000503030000020003" pitchFamily="2" charset="-52"/>
            </a:endParaRPr>
          </a:p>
          <a:p>
            <a:pPr indent="-289585">
              <a:lnSpc>
                <a:spcPct val="110000"/>
              </a:lnSpc>
              <a:buSzPts val="1600"/>
            </a:pPr>
            <a:r>
              <a:rPr lang="ru-RU" sz="1400" b="1" dirty="0">
                <a:solidFill>
                  <a:srgbClr val="2FA2D9"/>
                </a:solidFill>
                <a:latin typeface="TT Norms Regular" panose="02000503030000020003" pitchFamily="2" charset="-52"/>
              </a:rPr>
              <a:t>“Спусковой механизм”</a:t>
            </a:r>
            <a:r>
              <a:rPr lang="ru-RU" sz="1400" dirty="0">
                <a:solidFill>
                  <a:srgbClr val="2FA2D9"/>
                </a:solidFill>
                <a:latin typeface="TT Norms Regular" panose="02000503030000020003" pitchFamily="2" charset="-52"/>
              </a:rPr>
              <a:t>: </a:t>
            </a:r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</a:rPr>
              <a:t>процессы, запускаемые пандемией </a:t>
            </a:r>
            <a:endParaRPr sz="1400" dirty="0">
              <a:solidFill>
                <a:schemeClr val="tx1">
                  <a:lumMod val="50000"/>
                  <a:lumOff val="50000"/>
                </a:schemeClr>
              </a:solidFill>
              <a:latin typeface="TT Norms Regular" panose="02000503030000020003" pitchFamily="2" charset="-52"/>
            </a:endParaRPr>
          </a:p>
          <a:p>
            <a:pPr lvl="1" indent="-289585">
              <a:lnSpc>
                <a:spcPct val="110000"/>
              </a:lnSpc>
              <a:spcBef>
                <a:spcPts val="0"/>
              </a:spcBef>
              <a:buSzPts val="1600"/>
            </a:pPr>
            <a:r>
              <a:rPr lang="ru-RU" sz="14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</a:rPr>
              <a:t>Цифровая трансформация </a:t>
            </a:r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</a:rPr>
              <a:t>бизнесов и государственных (городских) услуг и привыкание людей к удаленной работе и бесконтактному потреблению </a:t>
            </a:r>
            <a:endParaRPr sz="1400" dirty="0">
              <a:solidFill>
                <a:schemeClr val="tx1">
                  <a:lumMod val="50000"/>
                  <a:lumOff val="50000"/>
                </a:schemeClr>
              </a:solidFill>
              <a:latin typeface="TT Norms Regular" panose="02000503030000020003" pitchFamily="2" charset="-52"/>
            </a:endParaRPr>
          </a:p>
          <a:p>
            <a:pPr lvl="1" indent="-289585">
              <a:lnSpc>
                <a:spcPct val="110000"/>
              </a:lnSpc>
              <a:spcBef>
                <a:spcPts val="0"/>
              </a:spcBef>
              <a:buSzPts val="1600"/>
            </a:pPr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</a:rPr>
              <a:t>Приход </a:t>
            </a:r>
            <a:r>
              <a:rPr lang="ru-RU" sz="14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</a:rPr>
              <a:t>«надзорного общества»</a:t>
            </a:r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</a:rPr>
              <a:t> (</a:t>
            </a:r>
            <a:r>
              <a:rPr lang="ru-RU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</a:rPr>
              <a:t>surveillance</a:t>
            </a:r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</a:rPr>
              <a:t> </a:t>
            </a:r>
            <a:r>
              <a:rPr lang="ru-RU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</a:rPr>
              <a:t>state</a:t>
            </a:r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</a:rPr>
              <a:t>), включая тотальный контроль корпораций над цифровым следом</a:t>
            </a:r>
            <a:endParaRPr sz="1400" dirty="0">
              <a:solidFill>
                <a:schemeClr val="tx1">
                  <a:lumMod val="50000"/>
                  <a:lumOff val="50000"/>
                </a:schemeClr>
              </a:solidFill>
              <a:latin typeface="TT Norms Regular" panose="02000503030000020003" pitchFamily="2" charset="-52"/>
            </a:endParaRPr>
          </a:p>
          <a:p>
            <a:pPr lvl="1" indent="-289585">
              <a:lnSpc>
                <a:spcPct val="110000"/>
              </a:lnSpc>
              <a:spcBef>
                <a:spcPts val="0"/>
              </a:spcBef>
              <a:buSzPts val="1600"/>
            </a:pPr>
            <a:r>
              <a:rPr lang="ru-RU" sz="14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</a:rPr>
              <a:t>Релокализация</a:t>
            </a:r>
            <a:r>
              <a:rPr lang="ru-RU" sz="14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</a:rPr>
              <a:t> </a:t>
            </a:r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</a:rPr>
              <a:t>(в </a:t>
            </a:r>
            <a:r>
              <a:rPr lang="ru-RU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</a:rPr>
              <a:t>т.ч</a:t>
            </a:r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</a:rPr>
              <a:t>. подстегиваемая 4-й промышленной революцией)</a:t>
            </a:r>
            <a:endParaRPr sz="1400" dirty="0">
              <a:solidFill>
                <a:schemeClr val="tx1">
                  <a:lumMod val="50000"/>
                  <a:lumOff val="50000"/>
                </a:schemeClr>
              </a:solidFill>
              <a:latin typeface="TT Norms Regular" panose="02000503030000020003" pitchFamily="2" charset="-52"/>
            </a:endParaRPr>
          </a:p>
          <a:p>
            <a:pPr lvl="1" indent="-289585">
              <a:lnSpc>
                <a:spcPct val="110000"/>
              </a:lnSpc>
              <a:spcBef>
                <a:spcPts val="0"/>
              </a:spcBef>
              <a:buSzPts val="1600"/>
            </a:pPr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</a:rPr>
              <a:t>Регионализация или </a:t>
            </a:r>
            <a:r>
              <a:rPr lang="ru-RU" sz="14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</a:rPr>
              <a:t>Островизация</a:t>
            </a:r>
            <a:endParaRPr sz="1400" i="1" dirty="0">
              <a:solidFill>
                <a:schemeClr val="tx1">
                  <a:lumMod val="50000"/>
                  <a:lumOff val="50000"/>
                </a:schemeClr>
              </a:solidFill>
              <a:latin typeface="TT Norms Regular" panose="02000503030000020003" pitchFamily="2" charset="-52"/>
            </a:endParaRPr>
          </a:p>
        </p:txBody>
      </p:sp>
      <p:sp>
        <p:nvSpPr>
          <p:cNvPr id="5" name="Google Shape;129;g917cd6a6e9_2_131">
            <a:extLst>
              <a:ext uri="{FF2B5EF4-FFF2-40B4-BE49-F238E27FC236}">
                <a16:creationId xmlns:a16="http://schemas.microsoft.com/office/drawing/2014/main" id="{DDF81607-00D4-404B-AD28-5B122F2C379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4491" y="7100476"/>
            <a:ext cx="2405658" cy="402483"/>
          </a:xfrm>
          <a:prstGeom prst="rect">
            <a:avLst/>
          </a:prstGeom>
        </p:spPr>
        <p:txBody>
          <a:bodyPr spcFirstLastPara="1" wrap="square" lIns="80175" tIns="40077" rIns="80175" bIns="40077" anchor="ctr" anchorCtr="0">
            <a:noAutofit/>
          </a:bodyPr>
          <a:lstStyle/>
          <a:p>
            <a:fld id="{00000000-1234-1234-1234-123412341234}" type="slidenum">
              <a:rPr lang="ru-RU">
                <a:latin typeface="TT Norms Light" panose="02000503020000020003" pitchFamily="2" charset="-52"/>
              </a:rPr>
              <a:pPr/>
              <a:t>8</a:t>
            </a:fld>
            <a:endParaRPr dirty="0">
              <a:latin typeface="TT Norms Light" panose="02000503020000020003" pitchFamily="2" charset="-52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5728" y="6354858"/>
            <a:ext cx="1736757" cy="75283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6684" y="6555706"/>
            <a:ext cx="1787958" cy="431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6393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917cd6a6e9_2_0"/>
          <p:cNvSpPr txBox="1">
            <a:spLocks noGrp="1"/>
          </p:cNvSpPr>
          <p:nvPr>
            <p:ph type="title"/>
          </p:nvPr>
        </p:nvSpPr>
        <p:spPr>
          <a:xfrm>
            <a:off x="1406984" y="329864"/>
            <a:ext cx="8410754" cy="589635"/>
          </a:xfrm>
          <a:prstGeom prst="rect">
            <a:avLst/>
          </a:prstGeom>
        </p:spPr>
        <p:txBody>
          <a:bodyPr spcFirstLastPara="1" wrap="square" lIns="80175" tIns="40077" rIns="80175" bIns="40077" anchor="ctr" anchorCtr="0">
            <a:noAutofit/>
          </a:bodyPr>
          <a:lstStyle/>
          <a:p>
            <a:pPr>
              <a:buSzPts val="3200"/>
            </a:pPr>
            <a:r>
              <a:rPr lang="ru-RU" sz="3000" dirty="0">
                <a:latin typeface="TT Norms ExtraLight" panose="02000803020000020003" pitchFamily="2" charset="-52"/>
              </a:rPr>
              <a:t>Факторы COVID-реальности:</a:t>
            </a:r>
            <a:r>
              <a:rPr lang="en-US" sz="3000" dirty="0">
                <a:latin typeface="TT Norms ExtraLight" panose="02000803020000020003" pitchFamily="2" charset="-52"/>
              </a:rPr>
              <a:t/>
            </a:r>
            <a:br>
              <a:rPr lang="en-US" sz="3000" dirty="0">
                <a:latin typeface="TT Norms ExtraLight" panose="02000803020000020003" pitchFamily="2" charset="-52"/>
              </a:rPr>
            </a:br>
            <a:r>
              <a:rPr lang="ru-RU" sz="1600" dirty="0">
                <a:solidFill>
                  <a:schemeClr val="bg1">
                    <a:lumMod val="50000"/>
                  </a:schemeClr>
                </a:solidFill>
                <a:latin typeface="TT Norms Light" panose="02000503020000020003" pitchFamily="2" charset="-52"/>
              </a:rPr>
              <a:t>тренды 2020-2030+</a:t>
            </a:r>
            <a:endParaRPr sz="1600" dirty="0">
              <a:solidFill>
                <a:schemeClr val="bg1">
                  <a:lumMod val="50000"/>
                </a:schemeClr>
              </a:solidFill>
              <a:latin typeface="TT Norms Light" panose="02000503020000020003" pitchFamily="2" charset="-52"/>
            </a:endParaRPr>
          </a:p>
        </p:txBody>
      </p:sp>
      <p:sp>
        <p:nvSpPr>
          <p:cNvPr id="5" name="Google Shape;129;g917cd6a6e9_2_131">
            <a:extLst>
              <a:ext uri="{FF2B5EF4-FFF2-40B4-BE49-F238E27FC236}">
                <a16:creationId xmlns:a16="http://schemas.microsoft.com/office/drawing/2014/main" id="{663F076A-B9EC-4E73-8C37-C9618F0FFFD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4491" y="7100476"/>
            <a:ext cx="2405658" cy="402483"/>
          </a:xfrm>
          <a:prstGeom prst="rect">
            <a:avLst/>
          </a:prstGeom>
        </p:spPr>
        <p:txBody>
          <a:bodyPr spcFirstLastPara="1" wrap="square" lIns="80175" tIns="40077" rIns="80175" bIns="40077" anchor="ctr" anchorCtr="0">
            <a:noAutofit/>
          </a:bodyPr>
          <a:lstStyle/>
          <a:p>
            <a:fld id="{00000000-1234-1234-1234-123412341234}" type="slidenum">
              <a:rPr lang="ru-RU">
                <a:latin typeface="TT Norms Light" panose="02000503020000020003" pitchFamily="2" charset="-52"/>
              </a:rPr>
              <a:pPr/>
              <a:t>9</a:t>
            </a:fld>
            <a:endParaRPr dirty="0">
              <a:latin typeface="TT Norms Light" panose="02000503020000020003" pitchFamily="2" charset="-52"/>
            </a:endParaRP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89970E38-0626-4034-BF17-5DCA8D5192D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0708191"/>
              </p:ext>
            </p:extLst>
          </p:nvPr>
        </p:nvGraphicFramePr>
        <p:xfrm>
          <a:off x="1665922" y="1203824"/>
          <a:ext cx="8941117" cy="49023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r:id="rId4" imgW="17040960" imgH="9333000" progId="">
                  <p:embed/>
                </p:oleObj>
              </mc:Choice>
              <mc:Fallback>
                <p:oleObj r:id="rId4" imgW="17040960" imgH="933300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65922" y="1203824"/>
                        <a:ext cx="8941117" cy="49023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5728" y="6354858"/>
            <a:ext cx="1736757" cy="75283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6684" y="6555706"/>
            <a:ext cx="1787958" cy="431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0845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"/>
          <p:cNvSpPr txBox="1">
            <a:spLocks noGrp="1"/>
          </p:cNvSpPr>
          <p:nvPr>
            <p:ph type="title"/>
          </p:nvPr>
        </p:nvSpPr>
        <p:spPr>
          <a:xfrm>
            <a:off x="1409337" y="223971"/>
            <a:ext cx="8410754" cy="589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ctr" anchorCtr="0">
            <a:normAutofit/>
          </a:bodyPr>
          <a:lstStyle/>
          <a:p>
            <a:pPr>
              <a:buSzPts val="3200"/>
            </a:pPr>
            <a:r>
              <a:rPr lang="ru-RU" sz="3000" dirty="0">
                <a:latin typeface="TT Norms ExtraLight" panose="02000803020000020003" pitchFamily="2" charset="-52"/>
                <a:ea typeface="Calibri"/>
                <a:cs typeface="Calibri"/>
                <a:sym typeface="Calibri"/>
              </a:rPr>
              <a:t>Определение вызовов для России</a:t>
            </a:r>
            <a:endParaRPr sz="3000" dirty="0">
              <a:latin typeface="TT Norms ExtraLight" panose="02000803020000020003" pitchFamily="2" charset="-52"/>
            </a:endParaRPr>
          </a:p>
        </p:txBody>
      </p:sp>
      <p:sp>
        <p:nvSpPr>
          <p:cNvPr id="162" name="Google Shape;162;p2"/>
          <p:cNvSpPr txBox="1"/>
          <p:nvPr/>
        </p:nvSpPr>
        <p:spPr>
          <a:xfrm>
            <a:off x="2244228" y="3291477"/>
            <a:ext cx="3104655" cy="296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ctr" anchorCtr="0">
            <a:spAutoFit/>
          </a:bodyPr>
          <a:lstStyle/>
          <a:p>
            <a:pPr algn="ctr"/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Глобальные вызовы</a:t>
            </a:r>
            <a:endParaRPr sz="1400" dirty="0">
              <a:solidFill>
                <a:schemeClr val="tx1">
                  <a:lumMod val="50000"/>
                  <a:lumOff val="50000"/>
                </a:schemeClr>
              </a:solidFill>
              <a:latin typeface="TT Norms Regular" panose="02000503030000020003" pitchFamily="2" charset="-52"/>
            </a:endParaRPr>
          </a:p>
        </p:txBody>
      </p:sp>
      <p:sp>
        <p:nvSpPr>
          <p:cNvPr id="163" name="Google Shape;163;p2"/>
          <p:cNvSpPr txBox="1"/>
          <p:nvPr/>
        </p:nvSpPr>
        <p:spPr>
          <a:xfrm>
            <a:off x="2007518" y="2317942"/>
            <a:ext cx="1634612" cy="296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spAutoFit/>
          </a:bodyPr>
          <a:lstStyle/>
          <a:p>
            <a:r>
              <a:rPr lang="ru-RU" sz="140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Экологические</a:t>
            </a:r>
            <a:endParaRPr sz="1400">
              <a:solidFill>
                <a:schemeClr val="tx1">
                  <a:lumMod val="50000"/>
                  <a:lumOff val="50000"/>
                </a:schemeClr>
              </a:solidFill>
              <a:latin typeface="TT Norms Regular" panose="02000503030000020003" pitchFamily="2" charset="-52"/>
            </a:endParaRPr>
          </a:p>
        </p:txBody>
      </p:sp>
      <p:sp>
        <p:nvSpPr>
          <p:cNvPr id="164" name="Google Shape;164;p2"/>
          <p:cNvSpPr txBox="1"/>
          <p:nvPr/>
        </p:nvSpPr>
        <p:spPr>
          <a:xfrm>
            <a:off x="1831403" y="2740886"/>
            <a:ext cx="1986842" cy="296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spAutoFit/>
          </a:bodyPr>
          <a:lstStyle/>
          <a:p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Социо-культурные</a:t>
            </a:r>
            <a:endParaRPr sz="1400" dirty="0">
              <a:solidFill>
                <a:schemeClr val="tx1">
                  <a:lumMod val="50000"/>
                  <a:lumOff val="50000"/>
                </a:schemeClr>
              </a:solidFill>
              <a:latin typeface="TT Norms Regular" panose="02000503030000020003" pitchFamily="2" charset="-52"/>
            </a:endParaRPr>
          </a:p>
        </p:txBody>
      </p:sp>
      <p:sp>
        <p:nvSpPr>
          <p:cNvPr id="165" name="Google Shape;165;p2"/>
          <p:cNvSpPr txBox="1"/>
          <p:nvPr/>
        </p:nvSpPr>
        <p:spPr>
          <a:xfrm>
            <a:off x="3694921" y="2317942"/>
            <a:ext cx="2312573" cy="296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spAutoFit/>
          </a:bodyPr>
          <a:lstStyle/>
          <a:p>
            <a:r>
              <a:rPr lang="ru-RU" sz="140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Техно-экономические</a:t>
            </a:r>
            <a:endParaRPr sz="1400">
              <a:solidFill>
                <a:schemeClr val="tx1">
                  <a:lumMod val="50000"/>
                  <a:lumOff val="50000"/>
                </a:schemeClr>
              </a:solidFill>
              <a:latin typeface="TT Norms Regular" panose="02000503030000020003" pitchFamily="2" charset="-52"/>
            </a:endParaRPr>
          </a:p>
        </p:txBody>
      </p:sp>
      <p:sp>
        <p:nvSpPr>
          <p:cNvPr id="166" name="Google Shape;166;p2"/>
          <p:cNvSpPr txBox="1"/>
          <p:nvPr/>
        </p:nvSpPr>
        <p:spPr>
          <a:xfrm>
            <a:off x="3926714" y="2740886"/>
            <a:ext cx="1848987" cy="296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spAutoFit/>
          </a:bodyPr>
          <a:lstStyle/>
          <a:p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Геополитические</a:t>
            </a:r>
            <a:endParaRPr sz="1400" dirty="0">
              <a:solidFill>
                <a:schemeClr val="tx1">
                  <a:lumMod val="50000"/>
                  <a:lumOff val="50000"/>
                </a:schemeClr>
              </a:solidFill>
              <a:latin typeface="TT Norms Regular" panose="02000503030000020003" pitchFamily="2" charset="-52"/>
            </a:endParaRPr>
          </a:p>
        </p:txBody>
      </p:sp>
      <p:sp>
        <p:nvSpPr>
          <p:cNvPr id="167" name="Google Shape;167;p2"/>
          <p:cNvSpPr txBox="1"/>
          <p:nvPr/>
        </p:nvSpPr>
        <p:spPr>
          <a:xfrm>
            <a:off x="2238257" y="4952422"/>
            <a:ext cx="3041625" cy="296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ctr" anchorCtr="0">
            <a:spAutoFit/>
          </a:bodyPr>
          <a:lstStyle/>
          <a:p>
            <a:pPr algn="ctr"/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Повестка России</a:t>
            </a:r>
            <a:endParaRPr sz="1400" dirty="0">
              <a:solidFill>
                <a:schemeClr val="tx1">
                  <a:lumMod val="50000"/>
                  <a:lumOff val="50000"/>
                </a:schemeClr>
              </a:solidFill>
              <a:latin typeface="TT Norms Regular" panose="02000503030000020003" pitchFamily="2" charset="-52"/>
            </a:endParaRPr>
          </a:p>
        </p:txBody>
      </p:sp>
      <p:sp>
        <p:nvSpPr>
          <p:cNvPr id="168" name="Google Shape;168;p2"/>
          <p:cNvSpPr txBox="1"/>
          <p:nvPr/>
        </p:nvSpPr>
        <p:spPr>
          <a:xfrm>
            <a:off x="2043369" y="5541365"/>
            <a:ext cx="3431400" cy="296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ctr" anchorCtr="0">
            <a:spAutoFit/>
          </a:bodyPr>
          <a:lstStyle/>
          <a:p>
            <a:pPr algn="ctr"/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Культурно-исторические особенности</a:t>
            </a:r>
            <a:endParaRPr sz="1400" dirty="0">
              <a:solidFill>
                <a:schemeClr val="tx1">
                  <a:lumMod val="50000"/>
                  <a:lumOff val="50000"/>
                </a:schemeClr>
              </a:solidFill>
              <a:latin typeface="TT Norms Regular" panose="02000503030000020003" pitchFamily="2" charset="-52"/>
            </a:endParaRPr>
          </a:p>
        </p:txBody>
      </p:sp>
      <p:sp>
        <p:nvSpPr>
          <p:cNvPr id="169" name="Google Shape;169;p2"/>
          <p:cNvSpPr txBox="1"/>
          <p:nvPr/>
        </p:nvSpPr>
        <p:spPr>
          <a:xfrm>
            <a:off x="2202013" y="6102024"/>
            <a:ext cx="3114112" cy="511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ctr" anchorCtr="0">
            <a:spAutoFit/>
          </a:bodyPr>
          <a:lstStyle/>
          <a:p>
            <a:pPr algn="ctr"/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Наличие предпосылок и/или </a:t>
            </a:r>
            <a:b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</a:br>
            <a:r>
              <a:rPr lang="ru-RU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конкуретных</a:t>
            </a:r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 преимуществ</a:t>
            </a:r>
            <a:endParaRPr sz="1400" dirty="0">
              <a:solidFill>
                <a:schemeClr val="tx1">
                  <a:lumMod val="50000"/>
                  <a:lumOff val="50000"/>
                </a:schemeClr>
              </a:solidFill>
              <a:latin typeface="TT Norms Regular" panose="02000503030000020003" pitchFamily="2" charset="-52"/>
            </a:endParaRPr>
          </a:p>
        </p:txBody>
      </p:sp>
      <p:sp>
        <p:nvSpPr>
          <p:cNvPr id="170" name="Google Shape;170;p2"/>
          <p:cNvSpPr/>
          <p:nvPr/>
        </p:nvSpPr>
        <p:spPr>
          <a:xfrm>
            <a:off x="1589586" y="3876052"/>
            <a:ext cx="4315136" cy="4229370"/>
          </a:xfrm>
          <a:prstGeom prst="arc">
            <a:avLst>
              <a:gd name="adj1" fmla="val 11019252"/>
              <a:gd name="adj2" fmla="val 0"/>
            </a:avLst>
          </a:prstGeom>
          <a:noFill/>
          <a:ln w="9525" cap="flat" cmpd="sng">
            <a:solidFill>
              <a:srgbClr val="2FA2D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80175" tIns="40077" rIns="80175" bIns="40077" anchor="ctr" anchorCtr="0">
            <a:noAutofit/>
          </a:bodyPr>
          <a:lstStyle/>
          <a:p>
            <a:pPr algn="ctr"/>
            <a:endParaRPr sz="157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"/>
          <p:cNvSpPr/>
          <p:nvPr/>
        </p:nvSpPr>
        <p:spPr>
          <a:xfrm rot="10800000" flipH="1">
            <a:off x="1621462" y="657937"/>
            <a:ext cx="4315136" cy="4229370"/>
          </a:xfrm>
          <a:prstGeom prst="arc">
            <a:avLst>
              <a:gd name="adj1" fmla="val 11019252"/>
              <a:gd name="adj2" fmla="val 0"/>
            </a:avLst>
          </a:prstGeom>
          <a:noFill/>
          <a:ln w="9525" cap="flat" cmpd="sng">
            <a:solidFill>
              <a:srgbClr val="2FA2D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80175" tIns="40077" rIns="80175" bIns="40077" anchor="ctr" anchorCtr="0">
            <a:noAutofit/>
          </a:bodyPr>
          <a:lstStyle/>
          <a:p>
            <a:pPr algn="ctr"/>
            <a:endParaRPr sz="157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2"/>
          <p:cNvSpPr txBox="1"/>
          <p:nvPr/>
        </p:nvSpPr>
        <p:spPr>
          <a:xfrm>
            <a:off x="2800170" y="3988335"/>
            <a:ext cx="1917799" cy="7288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ctr" anchorCtr="0">
            <a:spAutoFit/>
          </a:bodyPr>
          <a:lstStyle/>
          <a:p>
            <a:pPr algn="ctr"/>
            <a:r>
              <a:rPr lang="ru-RU" sz="2105" b="1" dirty="0">
                <a:solidFill>
                  <a:srgbClr val="2FA2D9"/>
                </a:solidFill>
                <a:latin typeface="TT Norms Bold" panose="02000803040000020004" pitchFamily="2" charset="-52"/>
                <a:ea typeface="Calibri"/>
                <a:cs typeface="Calibri"/>
                <a:sym typeface="Calibri"/>
              </a:rPr>
              <a:t>ВЫЗОВЫ</a:t>
            </a:r>
            <a:br>
              <a:rPr lang="ru-RU" sz="2105" b="1" dirty="0">
                <a:solidFill>
                  <a:srgbClr val="2FA2D9"/>
                </a:solidFill>
                <a:latin typeface="TT Norms Bold" panose="02000803040000020004" pitchFamily="2" charset="-52"/>
                <a:ea typeface="Calibri"/>
                <a:cs typeface="Calibri"/>
                <a:sym typeface="Calibri"/>
              </a:rPr>
            </a:br>
            <a:r>
              <a:rPr lang="ru-RU" sz="2105" b="1" dirty="0">
                <a:solidFill>
                  <a:srgbClr val="2FA2D9"/>
                </a:solidFill>
                <a:latin typeface="TT Norms Bold" panose="02000803040000020004" pitchFamily="2" charset="-52"/>
                <a:ea typeface="Calibri"/>
                <a:cs typeface="Calibri"/>
                <a:sym typeface="Calibri"/>
              </a:rPr>
              <a:t>ДЛЯ РОССИ</a:t>
            </a:r>
            <a:endParaRPr sz="1579" dirty="0">
              <a:solidFill>
                <a:srgbClr val="2FA2D9"/>
              </a:solidFill>
              <a:latin typeface="TT Norms Bold" panose="02000803040000020004" pitchFamily="2" charset="-52"/>
            </a:endParaRPr>
          </a:p>
        </p:txBody>
      </p:sp>
      <p:sp>
        <p:nvSpPr>
          <p:cNvPr id="173" name="Google Shape;173;p2"/>
          <p:cNvSpPr txBox="1"/>
          <p:nvPr/>
        </p:nvSpPr>
        <p:spPr>
          <a:xfrm>
            <a:off x="6438441" y="2306243"/>
            <a:ext cx="3672072" cy="1853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Исследования ведущих мировых интеллектуальных центров, в т.ч. </a:t>
            </a:r>
            <a:b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</a:br>
            <a:r>
              <a:rPr lang="ru-RU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The</a:t>
            </a:r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 </a:t>
            </a:r>
            <a:r>
              <a:rPr lang="ru-RU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Millennium</a:t>
            </a:r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 </a:t>
            </a:r>
            <a:r>
              <a:rPr lang="ru-RU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Project</a:t>
            </a:r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, Всемирный экономический форум, Цели устойчивого развития ООН, </a:t>
            </a:r>
            <a:r>
              <a:rPr lang="ru-RU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World</a:t>
            </a:r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 </a:t>
            </a:r>
            <a:r>
              <a:rPr lang="ru-RU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Resource</a:t>
            </a:r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 </a:t>
            </a:r>
            <a:r>
              <a:rPr lang="ru-RU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Institute</a:t>
            </a:r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, </a:t>
            </a:r>
            <a:r>
              <a:rPr lang="ru-RU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Singularity</a:t>
            </a:r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 </a:t>
            </a:r>
            <a:r>
              <a:rPr lang="ru-RU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University</a:t>
            </a:r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, </a:t>
            </a:r>
            <a:r>
              <a:rPr lang="ru-RU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Global</a:t>
            </a:r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 </a:t>
            </a:r>
            <a:r>
              <a:rPr lang="ru-RU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Challenges</a:t>
            </a:r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 </a:t>
            </a:r>
            <a:r>
              <a:rPr lang="ru-RU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Foundation</a:t>
            </a:r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, </a:t>
            </a:r>
            <a:r>
              <a:rPr lang="ru-RU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McKinsey</a:t>
            </a:r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 </a:t>
            </a:r>
            <a:r>
              <a:rPr lang="ru-RU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Global</a:t>
            </a:r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 </a:t>
            </a:r>
            <a:r>
              <a:rPr lang="ru-RU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Institute</a:t>
            </a:r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, KMPG, </a:t>
            </a:r>
            <a:r>
              <a:rPr lang="ru-RU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Stanford</a:t>
            </a:r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 </a:t>
            </a:r>
            <a:r>
              <a:rPr lang="ru-RU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Catalyst</a:t>
            </a:r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, </a:t>
            </a:r>
            <a:r>
              <a:rPr lang="ru-RU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Lincoln</a:t>
            </a:r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 21CLab и др.</a:t>
            </a:r>
            <a:endParaRPr sz="1200" dirty="0">
              <a:solidFill>
                <a:schemeClr val="tx1">
                  <a:lumMod val="50000"/>
                  <a:lumOff val="50000"/>
                </a:schemeClr>
              </a:solidFill>
              <a:latin typeface="TT Norms Regular" panose="02000503030000020003" pitchFamily="2" charset="-52"/>
            </a:endParaRPr>
          </a:p>
        </p:txBody>
      </p:sp>
      <p:sp>
        <p:nvSpPr>
          <p:cNvPr id="174" name="Google Shape;174;p2"/>
          <p:cNvSpPr txBox="1"/>
          <p:nvPr/>
        </p:nvSpPr>
        <p:spPr>
          <a:xfrm>
            <a:off x="6438441" y="4772830"/>
            <a:ext cx="3597197" cy="967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Исследования ведущих мировых интеллектуальных центров, в т.ч. </a:t>
            </a:r>
            <a:b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</a:br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ТПП РФ, ЭАЦ РАН. АЦ Правительства РФ, НИУ ВШЭ, ЦСР, МГУ, ЭАЦ РАНХиГС и др.</a:t>
            </a:r>
            <a:endParaRPr sz="1200" dirty="0">
              <a:solidFill>
                <a:schemeClr val="tx1">
                  <a:lumMod val="50000"/>
                  <a:lumOff val="50000"/>
                </a:schemeClr>
              </a:solidFill>
              <a:latin typeface="TT Norms Regular" panose="02000503030000020003" pitchFamily="2" charset="-52"/>
            </a:endParaRPr>
          </a:p>
        </p:txBody>
      </p:sp>
      <p:sp>
        <p:nvSpPr>
          <p:cNvPr id="176" name="Google Shape;176;p2"/>
          <p:cNvSpPr txBox="1"/>
          <p:nvPr/>
        </p:nvSpPr>
        <p:spPr>
          <a:xfrm>
            <a:off x="1480007" y="1033341"/>
            <a:ext cx="7929035" cy="8111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80175" rIns="80175" bIns="80175" anchor="t" anchorCtr="0">
            <a:noAutofit/>
          </a:bodyPr>
          <a:lstStyle/>
          <a:p>
            <a:r>
              <a:rPr lang="ru-RU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 panose="020F0502020204030204" pitchFamily="34" charset="0"/>
                <a:sym typeface="Calibri"/>
              </a:rPr>
              <a:t>“Для России нельзя считать вызовом то, что не является вызовом для человечества”</a:t>
            </a:r>
            <a:endParaRPr sz="1500" dirty="0">
              <a:solidFill>
                <a:schemeClr val="tx1">
                  <a:lumMod val="50000"/>
                  <a:lumOff val="50000"/>
                </a:schemeClr>
              </a:solidFill>
              <a:latin typeface="TT Norms Regular" panose="02000503030000020003" pitchFamily="2" charset="-52"/>
              <a:ea typeface="Calibri"/>
              <a:cs typeface="Calibri" panose="020F0502020204030204" pitchFamily="34" charset="0"/>
              <a:sym typeface="Calibri"/>
            </a:endParaRPr>
          </a:p>
          <a:p>
            <a:r>
              <a:rPr lang="ru-RU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 panose="020F0502020204030204" pitchFamily="34" charset="0"/>
                <a:sym typeface="Calibri"/>
              </a:rPr>
              <a:t>“Время </a:t>
            </a:r>
            <a:r>
              <a:rPr lang="ru-RU" sz="15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 panose="020F0502020204030204" pitchFamily="34" charset="0"/>
                <a:sym typeface="Calibri"/>
              </a:rPr>
              <a:t>внутристрановых</a:t>
            </a:r>
            <a:r>
              <a:rPr lang="ru-RU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 panose="020F0502020204030204" pitchFamily="34" charset="0"/>
                <a:sym typeface="Calibri"/>
              </a:rPr>
              <a:t> вызовов прошло - вызовы России как минимум евразийские,</a:t>
            </a:r>
            <a:r>
              <a:rPr 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 panose="020F0502020204030204" pitchFamily="34" charset="0"/>
                <a:sym typeface="Calibri"/>
              </a:rPr>
              <a:t/>
            </a:r>
            <a:br>
              <a:rPr 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 panose="020F0502020204030204" pitchFamily="34" charset="0"/>
                <a:sym typeface="Calibri"/>
              </a:rPr>
            </a:br>
            <a:r>
              <a:rPr lang="ru-RU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Calibri"/>
                <a:cs typeface="Calibri" panose="020F0502020204030204" pitchFamily="34" charset="0"/>
                <a:sym typeface="Calibri"/>
              </a:rPr>
              <a:t>но в основном глобальные”</a:t>
            </a:r>
            <a:endParaRPr sz="1500" dirty="0">
              <a:solidFill>
                <a:schemeClr val="tx1">
                  <a:lumMod val="50000"/>
                  <a:lumOff val="50000"/>
                </a:schemeClr>
              </a:solidFill>
              <a:latin typeface="TT Norms Regular" panose="02000503030000020003" pitchFamily="2" charset="-52"/>
              <a:ea typeface="Calibri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8" name="Google Shape;129;g917cd6a6e9_2_131">
            <a:extLst>
              <a:ext uri="{FF2B5EF4-FFF2-40B4-BE49-F238E27FC236}">
                <a16:creationId xmlns:a16="http://schemas.microsoft.com/office/drawing/2014/main" id="{504638E2-09F9-4FAE-B4D3-928B00E9141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4491" y="7100476"/>
            <a:ext cx="2405658" cy="402483"/>
          </a:xfrm>
          <a:prstGeom prst="rect">
            <a:avLst/>
          </a:prstGeom>
        </p:spPr>
        <p:txBody>
          <a:bodyPr spcFirstLastPara="1" wrap="square" lIns="80175" tIns="40077" rIns="80175" bIns="40077" anchor="ctr" anchorCtr="0">
            <a:noAutofit/>
          </a:bodyPr>
          <a:lstStyle/>
          <a:p>
            <a:fld id="{00000000-1234-1234-1234-123412341234}" type="slidenum">
              <a:rPr lang="ru-RU">
                <a:latin typeface="TT Norms Light" panose="02000503020000020003" pitchFamily="2" charset="-52"/>
              </a:rPr>
              <a:pPr/>
              <a:t>10</a:t>
            </a:fld>
            <a:endParaRPr dirty="0">
              <a:latin typeface="TT Norms Light" panose="02000503020000020003" pitchFamily="2" charset="-52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5728" y="6354858"/>
            <a:ext cx="1736757" cy="752833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6684" y="6555706"/>
            <a:ext cx="1787958" cy="431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48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"/>
          <p:cNvSpPr txBox="1">
            <a:spLocks noGrp="1"/>
          </p:cNvSpPr>
          <p:nvPr>
            <p:ph type="title"/>
          </p:nvPr>
        </p:nvSpPr>
        <p:spPr>
          <a:xfrm>
            <a:off x="1393732" y="223847"/>
            <a:ext cx="8410754" cy="589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ctr" anchorCtr="0">
            <a:normAutofit/>
          </a:bodyPr>
          <a:lstStyle/>
          <a:p>
            <a:pPr>
              <a:buSzPts val="3200"/>
            </a:pPr>
            <a:r>
              <a:rPr lang="ru-RU" sz="3000" dirty="0">
                <a:latin typeface="TT Norms ExtraLight" panose="02000803020000020003" pitchFamily="2" charset="-52"/>
                <a:ea typeface="Calibri"/>
                <a:cs typeface="Calibri"/>
                <a:sym typeface="Calibri"/>
              </a:rPr>
              <a:t>1</a:t>
            </a:r>
            <a:r>
              <a:rPr lang="ru-RU" sz="3000" dirty="0">
                <a:latin typeface="TT Norms ExtraLight" panose="02000803020000020003" pitchFamily="2" charset="-52"/>
              </a:rPr>
              <a:t>2</a:t>
            </a:r>
            <a:r>
              <a:rPr lang="ru-RU" sz="3000" dirty="0">
                <a:latin typeface="TT Norms ExtraLight" panose="02000803020000020003" pitchFamily="2" charset="-52"/>
                <a:ea typeface="Calibri"/>
                <a:cs typeface="Calibri"/>
                <a:sym typeface="Calibri"/>
              </a:rPr>
              <a:t> глобальных вызовов для России</a:t>
            </a:r>
            <a:endParaRPr sz="3000" dirty="0">
              <a:latin typeface="TT Norms ExtraLight" panose="02000803020000020003" pitchFamily="2" charset="-52"/>
            </a:endParaRPr>
          </a:p>
        </p:txBody>
      </p:sp>
      <p:sp>
        <p:nvSpPr>
          <p:cNvPr id="182" name="Google Shape;182;p3"/>
          <p:cNvSpPr txBox="1"/>
          <p:nvPr/>
        </p:nvSpPr>
        <p:spPr>
          <a:xfrm>
            <a:off x="1486497" y="1672176"/>
            <a:ext cx="2860216" cy="37742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spAutoFit/>
          </a:bodyPr>
          <a:lstStyle/>
          <a:p>
            <a:r>
              <a:rPr lang="ru-RU" sz="1200" b="1" dirty="0">
                <a:solidFill>
                  <a:srgbClr val="2FA2D9"/>
                </a:solidFill>
                <a:latin typeface="TT Norms Bold" panose="02000803040000020004" pitchFamily="2" charset="-52"/>
                <a:ea typeface="Calibri"/>
                <a:cs typeface="Calibri"/>
                <a:sym typeface="Calibri"/>
              </a:rPr>
              <a:t>1. Изменение отношений человека</a:t>
            </a:r>
            <a:r>
              <a:rPr lang="en-US" sz="1200" b="1" dirty="0">
                <a:solidFill>
                  <a:srgbClr val="2FA2D9"/>
                </a:solidFill>
                <a:latin typeface="TT Norms Bold" panose="02000803040000020004" pitchFamily="2" charset="-52"/>
                <a:ea typeface="Calibri"/>
                <a:cs typeface="Calibri"/>
                <a:sym typeface="Calibri"/>
              </a:rPr>
              <a:t/>
            </a:r>
            <a:br>
              <a:rPr lang="en-US" sz="1200" b="1" dirty="0">
                <a:solidFill>
                  <a:srgbClr val="2FA2D9"/>
                </a:solidFill>
                <a:latin typeface="TT Norms Bold" panose="02000803040000020004" pitchFamily="2" charset="-52"/>
                <a:ea typeface="Calibri"/>
                <a:cs typeface="Calibri"/>
                <a:sym typeface="Calibri"/>
              </a:rPr>
            </a:br>
            <a:r>
              <a:rPr lang="ru-RU" sz="1200" b="1" dirty="0">
                <a:solidFill>
                  <a:srgbClr val="2FA2D9"/>
                </a:solidFill>
                <a:latin typeface="TT Norms Bold" panose="02000803040000020004" pitchFamily="2" charset="-52"/>
                <a:ea typeface="Calibri"/>
                <a:cs typeface="Calibri"/>
                <a:sym typeface="Calibri"/>
              </a:rPr>
              <a:t>и природы</a:t>
            </a:r>
            <a:r>
              <a:rPr lang="ru-RU" sz="1200" dirty="0">
                <a:solidFill>
                  <a:srgbClr val="2FA2D9"/>
                </a:solidFill>
                <a:latin typeface="TT Norms Bold" panose="02000803040000020004" pitchFamily="2" charset="-52"/>
                <a:ea typeface="Calibri"/>
                <a:cs typeface="Calibri"/>
                <a:sym typeface="Calibri"/>
              </a:rPr>
              <a:t>: 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ea typeface="Calibri"/>
                <a:cs typeface="Calibri"/>
                <a:sym typeface="Calibri"/>
              </a:rPr>
              <a:t>как капитализировать благоприятные условия проживания и создать условия для неограниченно долгого существования и процветания человечества на Земле?</a:t>
            </a:r>
            <a:b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ea typeface="Calibri"/>
                <a:cs typeface="Calibri"/>
                <a:sym typeface="Calibri"/>
              </a:rPr>
            </a:b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ea typeface="Calibri"/>
                <a:cs typeface="Calibri"/>
                <a:sym typeface="Calibri"/>
              </a:rPr>
              <a:t/>
            </a:r>
            <a:b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ea typeface="Calibri"/>
                <a:cs typeface="Calibri"/>
                <a:sym typeface="Calibri"/>
              </a:rPr>
            </a:br>
            <a:r>
              <a:rPr lang="ru-RU" sz="1200" b="1" dirty="0">
                <a:solidFill>
                  <a:srgbClr val="2FA2D9"/>
                </a:solidFill>
                <a:latin typeface="TT Norms Bold" panose="02000803040000020004" pitchFamily="2" charset="-52"/>
                <a:ea typeface="Calibri"/>
                <a:cs typeface="Calibri"/>
                <a:sym typeface="Calibri"/>
              </a:rPr>
              <a:t>2. Еда</a:t>
            </a:r>
            <a:r>
              <a:rPr lang="ru-RU" sz="1200" dirty="0">
                <a:solidFill>
                  <a:srgbClr val="2FA2D9"/>
                </a:solidFill>
                <a:latin typeface="TT Norms Bold" panose="02000803040000020004" pitchFamily="2" charset="-52"/>
                <a:ea typeface="Calibri"/>
                <a:cs typeface="Calibri"/>
                <a:sym typeface="Calibri"/>
              </a:rPr>
              <a:t>: 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ea typeface="Calibri"/>
                <a:cs typeface="Calibri"/>
                <a:sym typeface="Calibri"/>
              </a:rPr>
              <a:t>как прокормить 9 миллиардов человек, чтобы не допустить глобального экологического коллапса?</a:t>
            </a:r>
            <a:b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ea typeface="Calibri"/>
                <a:cs typeface="Calibri"/>
                <a:sym typeface="Calibri"/>
              </a:rPr>
            </a:b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ea typeface="Calibri"/>
                <a:cs typeface="Calibri"/>
                <a:sym typeface="Calibri"/>
              </a:rPr>
              <a:t/>
            </a:r>
            <a:b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ea typeface="Calibri"/>
                <a:cs typeface="Calibri"/>
                <a:sym typeface="Calibri"/>
              </a:rPr>
            </a:br>
            <a:r>
              <a:rPr lang="ru-RU" sz="1200" b="1" dirty="0">
                <a:solidFill>
                  <a:srgbClr val="2FA2D9"/>
                </a:solidFill>
                <a:latin typeface="TT Norms Bold" panose="02000803040000020004" pitchFamily="2" charset="-52"/>
                <a:ea typeface="Calibri"/>
                <a:cs typeface="Calibri"/>
                <a:sym typeface="Calibri"/>
              </a:rPr>
              <a:t>3. Здоровье: 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ea typeface="Calibri"/>
                <a:cs typeface="Calibri"/>
                <a:sym typeface="Calibri"/>
              </a:rPr>
              <a:t>как продлить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ea typeface="Calibri"/>
                <a:cs typeface="Calibri"/>
                <a:sym typeface="Calibri"/>
              </a:rPr>
              <a:t/>
            </a:r>
            <a:b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ea typeface="Calibri"/>
                <a:cs typeface="Calibri"/>
                <a:sym typeface="Calibri"/>
              </a:rPr>
            </a:b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ea typeface="Calibri"/>
                <a:cs typeface="Calibri"/>
                <a:sym typeface="Calibri"/>
              </a:rPr>
              <a:t>активную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ea typeface="Calibri"/>
                <a:cs typeface="Calibri"/>
                <a:sym typeface="Calibri"/>
              </a:rPr>
              <a:t> 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ea typeface="Calibri"/>
                <a:cs typeface="Calibri"/>
                <a:sym typeface="Calibri"/>
              </a:rPr>
              <a:t>и качественную жизнь</a:t>
            </a:r>
            <a:endParaRPr sz="1200" dirty="0">
              <a:solidFill>
                <a:schemeClr val="tx1">
                  <a:lumMod val="65000"/>
                  <a:lumOff val="35000"/>
                </a:schemeClr>
              </a:solidFill>
              <a:latin typeface="TT Norms Light" panose="02000503020000020003" pitchFamily="2" charset="-52"/>
              <a:ea typeface="Calibri"/>
              <a:cs typeface="Calibri"/>
              <a:sym typeface="Calibri"/>
            </a:endParaRPr>
          </a:p>
          <a:p>
            <a:endParaRPr sz="1200" dirty="0">
              <a:solidFill>
                <a:srgbClr val="2FA2D9"/>
              </a:solidFill>
              <a:latin typeface="TT Norms Bold" panose="02000803040000020004" pitchFamily="2" charset="-52"/>
              <a:ea typeface="Calibri"/>
              <a:cs typeface="Calibri"/>
              <a:sym typeface="Calibri"/>
            </a:endParaRPr>
          </a:p>
          <a:p>
            <a:pPr>
              <a:buClr>
                <a:schemeClr val="dk1"/>
              </a:buClr>
            </a:pPr>
            <a:r>
              <a:rPr lang="ru-RU" sz="1200" b="1" dirty="0">
                <a:solidFill>
                  <a:srgbClr val="2FA2D9"/>
                </a:solidFill>
                <a:latin typeface="TT Norms Bold" panose="02000803040000020004" pitchFamily="2" charset="-52"/>
                <a:ea typeface="Calibri"/>
                <a:cs typeface="Calibri"/>
                <a:sym typeface="Calibri"/>
              </a:rPr>
              <a:t>4. Общественное расслоение</a:t>
            </a:r>
            <a:endParaRPr sz="1200" b="1" dirty="0">
              <a:solidFill>
                <a:srgbClr val="2FA2D9"/>
              </a:solidFill>
              <a:latin typeface="TT Norms Bold" panose="02000803040000020004" pitchFamily="2" charset="-52"/>
              <a:ea typeface="Calibri"/>
              <a:cs typeface="Calibri"/>
              <a:sym typeface="Calibri"/>
            </a:endParaRPr>
          </a:p>
          <a:p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ea typeface="Calibri"/>
                <a:cs typeface="Calibri"/>
                <a:sym typeface="Calibri"/>
              </a:rPr>
              <a:t>Как сделать процветающим общество, в котором нарастает классовое и культурное неравенство?</a:t>
            </a:r>
            <a:b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ea typeface="Calibri"/>
                <a:cs typeface="Calibri"/>
                <a:sym typeface="Calibri"/>
              </a:rPr>
            </a:br>
            <a:endParaRPr sz="1200" dirty="0">
              <a:solidFill>
                <a:schemeClr val="tx1">
                  <a:lumMod val="65000"/>
                  <a:lumOff val="35000"/>
                </a:schemeClr>
              </a:solidFill>
              <a:latin typeface="TT Norms Light" panose="02000503020000020003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3"/>
          <p:cNvSpPr txBox="1"/>
          <p:nvPr/>
        </p:nvSpPr>
        <p:spPr>
          <a:xfrm>
            <a:off x="4406349" y="1672176"/>
            <a:ext cx="3041373" cy="3220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spAutoFit/>
          </a:bodyPr>
          <a:lstStyle/>
          <a:p>
            <a:r>
              <a:rPr lang="ru-RU" sz="1200" b="1" dirty="0">
                <a:solidFill>
                  <a:srgbClr val="2FA2D9"/>
                </a:solidFill>
                <a:latin typeface="TT Norms Bold" panose="02000803040000020004" pitchFamily="2" charset="-52"/>
                <a:ea typeface="Calibri"/>
                <a:cs typeface="Calibri"/>
                <a:sym typeface="Calibri"/>
              </a:rPr>
              <a:t>5. Научно-технический прогресс</a:t>
            </a:r>
            <a:r>
              <a:rPr lang="ru-RU" sz="1200" dirty="0">
                <a:solidFill>
                  <a:srgbClr val="2FA2D9"/>
                </a:solidFill>
                <a:latin typeface="TT Norms Bold" panose="02000803040000020004" pitchFamily="2" charset="-52"/>
                <a:ea typeface="Calibri"/>
                <a:cs typeface="Calibri"/>
                <a:sym typeface="Calibri"/>
              </a:rPr>
              <a:t>:</a:t>
            </a:r>
            <a:r>
              <a:rPr lang="en-US" sz="1200" dirty="0">
                <a:solidFill>
                  <a:srgbClr val="2FA2D9"/>
                </a:solidFill>
                <a:latin typeface="TT Norms Bold" panose="02000803040000020004" pitchFamily="2" charset="-52"/>
                <a:ea typeface="Calibri"/>
                <a:cs typeface="Calibri"/>
                <a:sym typeface="Calibri"/>
              </a:rPr>
              <a:t/>
            </a:r>
            <a:br>
              <a:rPr lang="en-US" sz="1200" dirty="0">
                <a:solidFill>
                  <a:srgbClr val="2FA2D9"/>
                </a:solidFill>
                <a:latin typeface="TT Norms Bold" panose="02000803040000020004" pitchFamily="2" charset="-52"/>
                <a:ea typeface="Calibri"/>
                <a:cs typeface="Calibri"/>
                <a:sym typeface="Calibri"/>
              </a:rPr>
            </a:b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ea typeface="Calibri"/>
                <a:cs typeface="Calibri"/>
                <a:sym typeface="Calibri"/>
              </a:rPr>
              <a:t>как реализовать следующий горизонт технологических возможностей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ea typeface="Calibri"/>
                <a:cs typeface="Calibri"/>
                <a:sym typeface="Calibri"/>
              </a:rPr>
              <a:t/>
            </a:r>
            <a:b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ea typeface="Calibri"/>
                <a:cs typeface="Calibri"/>
                <a:sym typeface="Calibri"/>
              </a:rPr>
            </a:b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ea typeface="Calibri"/>
                <a:cs typeface="Calibri"/>
                <a:sym typeface="Calibri"/>
              </a:rPr>
              <a:t>и избежать связанных с ним угроз?</a:t>
            </a:r>
            <a:endParaRPr sz="1200" dirty="0">
              <a:solidFill>
                <a:schemeClr val="tx1">
                  <a:lumMod val="65000"/>
                  <a:lumOff val="35000"/>
                </a:schemeClr>
              </a:solidFill>
              <a:latin typeface="TT Norms Light" panose="02000503020000020003" pitchFamily="2" charset="-52"/>
              <a:ea typeface="Calibri"/>
              <a:cs typeface="Calibri"/>
              <a:sym typeface="Calibri"/>
            </a:endParaRPr>
          </a:p>
          <a:p>
            <a:endParaRPr sz="1200" dirty="0">
              <a:solidFill>
                <a:schemeClr val="tx1">
                  <a:lumMod val="65000"/>
                  <a:lumOff val="35000"/>
                </a:schemeClr>
              </a:solidFill>
              <a:latin typeface="TT Norms Light" panose="02000503020000020003" pitchFamily="2" charset="-52"/>
              <a:ea typeface="Calibri"/>
              <a:cs typeface="Calibri"/>
              <a:sym typeface="Calibri"/>
            </a:endParaRPr>
          </a:p>
          <a:p>
            <a:r>
              <a:rPr lang="ru-RU" sz="1200" b="1" dirty="0">
                <a:solidFill>
                  <a:srgbClr val="2FA2D9"/>
                </a:solidFill>
                <a:latin typeface="TT Norms Bold" panose="02000803040000020004" pitchFamily="2" charset="-52"/>
                <a:ea typeface="Calibri"/>
                <a:cs typeface="Calibri"/>
                <a:sym typeface="Calibri"/>
              </a:rPr>
              <a:t>6. Развитие и самореализация</a:t>
            </a:r>
            <a:r>
              <a:rPr lang="ru-RU" sz="1200" dirty="0">
                <a:solidFill>
                  <a:srgbClr val="2FA2D9"/>
                </a:solidFill>
                <a:latin typeface="TT Norms Bold" panose="02000803040000020004" pitchFamily="2" charset="-52"/>
                <a:ea typeface="Calibri"/>
                <a:cs typeface="Calibri"/>
                <a:sym typeface="Calibri"/>
              </a:rPr>
              <a:t>: 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ea typeface="Calibri"/>
                <a:cs typeface="Calibri"/>
                <a:sym typeface="Calibri"/>
              </a:rPr>
              <a:t/>
            </a:r>
            <a:b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ea typeface="Calibri"/>
                <a:cs typeface="Calibri"/>
                <a:sym typeface="Calibri"/>
              </a:rPr>
            </a:b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ea typeface="Calibri"/>
                <a:cs typeface="Calibri"/>
                <a:sym typeface="Calibri"/>
              </a:rPr>
              <a:t>как обеспечить возможность занятости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ea typeface="Calibri"/>
                <a:cs typeface="Calibri"/>
                <a:sym typeface="Calibri"/>
              </a:rPr>
              <a:t/>
            </a:r>
            <a:b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ea typeface="Calibri"/>
                <a:cs typeface="Calibri"/>
                <a:sym typeface="Calibri"/>
              </a:rPr>
            </a:b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ea typeface="Calibri"/>
                <a:cs typeface="Calibri"/>
                <a:sym typeface="Calibri"/>
              </a:rPr>
              <a:t>и самореализации в условиях неопределенности и быстрых изменений? </a:t>
            </a:r>
            <a:b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ea typeface="Calibri"/>
                <a:cs typeface="Calibri"/>
                <a:sym typeface="Calibri"/>
              </a:rPr>
            </a:br>
            <a:endParaRPr sz="1200" dirty="0">
              <a:solidFill>
                <a:schemeClr val="tx1">
                  <a:lumMod val="65000"/>
                  <a:lumOff val="35000"/>
                </a:schemeClr>
              </a:solidFill>
              <a:latin typeface="TT Norms Light" panose="02000503020000020003" pitchFamily="2" charset="-52"/>
              <a:ea typeface="Calibri"/>
              <a:cs typeface="Calibri"/>
              <a:sym typeface="Calibri"/>
            </a:endParaRPr>
          </a:p>
          <a:p>
            <a:r>
              <a:rPr lang="ru-RU" sz="1200" b="1" dirty="0">
                <a:solidFill>
                  <a:srgbClr val="2FA2D9"/>
                </a:solidFill>
                <a:latin typeface="TT Norms Bold" panose="02000803040000020004" pitchFamily="2" charset="-52"/>
                <a:ea typeface="Calibri"/>
                <a:cs typeface="Calibri"/>
                <a:sym typeface="Calibri"/>
              </a:rPr>
              <a:t>7. Повышение эффективности систем управления</a:t>
            </a:r>
            <a:r>
              <a:rPr lang="ru-RU" sz="1200" dirty="0">
                <a:solidFill>
                  <a:srgbClr val="2FA2D9"/>
                </a:solidFill>
                <a:latin typeface="TT Norms Bold" panose="02000803040000020004" pitchFamily="2" charset="-52"/>
                <a:ea typeface="Calibri"/>
                <a:cs typeface="Calibri"/>
                <a:sym typeface="Calibri"/>
              </a:rPr>
              <a:t> 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ea typeface="Calibri"/>
                <a:cs typeface="Calibri"/>
                <a:sym typeface="Calibri"/>
              </a:rPr>
              <a:t>(государство, бизнес, общество)</a:t>
            </a:r>
            <a:endParaRPr sz="1200" b="1" dirty="0">
              <a:solidFill>
                <a:schemeClr val="tx1">
                  <a:lumMod val="65000"/>
                  <a:lumOff val="35000"/>
                </a:schemeClr>
              </a:solidFill>
              <a:latin typeface="TT Norms Light" panose="02000503020000020003" pitchFamily="2" charset="-52"/>
              <a:ea typeface="Calibri"/>
              <a:cs typeface="Calibri"/>
              <a:sym typeface="Calibri"/>
            </a:endParaRPr>
          </a:p>
          <a:p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ea typeface="Calibri"/>
                <a:cs typeface="Calibri"/>
                <a:sym typeface="Calibri"/>
              </a:rPr>
              <a:t/>
            </a:r>
            <a:b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ea typeface="Calibri"/>
                <a:cs typeface="Calibri"/>
                <a:sym typeface="Calibri"/>
              </a:rPr>
            </a:br>
            <a:r>
              <a:rPr lang="ru-RU" sz="1200" b="1" dirty="0">
                <a:solidFill>
                  <a:srgbClr val="2FA2D9"/>
                </a:solidFill>
                <a:latin typeface="TT Norms Bold" panose="02000803040000020004" pitchFamily="2" charset="-52"/>
                <a:ea typeface="Calibri"/>
                <a:cs typeface="Calibri"/>
                <a:sym typeface="Calibri"/>
              </a:rPr>
              <a:t>8. Тотальная / сквозная безопасность</a:t>
            </a:r>
            <a:r>
              <a:rPr lang="ru-RU" sz="1200" dirty="0">
                <a:solidFill>
                  <a:srgbClr val="2FA2D9"/>
                </a:solidFill>
                <a:latin typeface="TT Norms Bold" panose="02000803040000020004" pitchFamily="2" charset="-52"/>
                <a:ea typeface="Calibri"/>
                <a:cs typeface="Calibri"/>
                <a:sym typeface="Calibri"/>
              </a:rPr>
              <a:t>: 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ea typeface="Calibri"/>
                <a:cs typeface="Calibri"/>
                <a:sym typeface="Calibri"/>
              </a:rPr>
              <a:t>как сделать сложный мир безопасным?</a:t>
            </a:r>
            <a:endParaRPr sz="1200" dirty="0">
              <a:solidFill>
                <a:schemeClr val="tx1">
                  <a:lumMod val="65000"/>
                  <a:lumOff val="35000"/>
                </a:schemeClr>
              </a:solidFill>
              <a:latin typeface="TT Norms Light" panose="02000503020000020003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3"/>
          <p:cNvSpPr txBox="1"/>
          <p:nvPr/>
        </p:nvSpPr>
        <p:spPr>
          <a:xfrm>
            <a:off x="7460974" y="1672176"/>
            <a:ext cx="3079684" cy="3035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spAutoFit/>
          </a:bodyPr>
          <a:lstStyle/>
          <a:p>
            <a:r>
              <a:rPr lang="ru-RU" sz="1200" b="1" dirty="0">
                <a:solidFill>
                  <a:srgbClr val="2FA2D9"/>
                </a:solidFill>
                <a:latin typeface="TT Norms Bold" panose="02000803040000020004" pitchFamily="2" charset="-52"/>
                <a:ea typeface="Calibri"/>
                <a:cs typeface="Calibri"/>
                <a:sym typeface="Calibri"/>
              </a:rPr>
              <a:t>9. Изменение модели экономики</a:t>
            </a:r>
            <a:r>
              <a:rPr lang="ru-RU" sz="1200" dirty="0">
                <a:solidFill>
                  <a:srgbClr val="2FA2D9"/>
                </a:solidFill>
                <a:latin typeface="TT Norms Bold" panose="02000803040000020004" pitchFamily="2" charset="-52"/>
                <a:ea typeface="Calibri"/>
                <a:cs typeface="Calibri"/>
                <a:sym typeface="Calibri"/>
              </a:rPr>
              <a:t>:</a:t>
            </a:r>
            <a:r>
              <a:rPr lang="en-US" sz="1200" dirty="0">
                <a:solidFill>
                  <a:srgbClr val="2FA2D9"/>
                </a:solidFill>
                <a:latin typeface="TT Norms Bold" panose="02000803040000020004" pitchFamily="2" charset="-52"/>
                <a:ea typeface="Calibri"/>
                <a:cs typeface="Calibri"/>
                <a:sym typeface="Calibri"/>
              </a:rPr>
              <a:t/>
            </a:r>
            <a:br>
              <a:rPr lang="en-US" sz="1200" dirty="0">
                <a:solidFill>
                  <a:srgbClr val="2FA2D9"/>
                </a:solidFill>
                <a:latin typeface="TT Norms Bold" panose="02000803040000020004" pitchFamily="2" charset="-52"/>
                <a:ea typeface="Calibri"/>
                <a:cs typeface="Calibri"/>
                <a:sym typeface="Calibri"/>
              </a:rPr>
            </a:b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ea typeface="Calibri"/>
                <a:cs typeface="Calibri"/>
                <a:sym typeface="Calibri"/>
              </a:rPr>
              <a:t>как адаптироваться к смене парадигмы?</a:t>
            </a:r>
            <a:endParaRPr sz="1200" dirty="0">
              <a:solidFill>
                <a:schemeClr val="tx1">
                  <a:lumMod val="65000"/>
                  <a:lumOff val="35000"/>
                </a:schemeClr>
              </a:solidFill>
              <a:latin typeface="TT Norms Light" panose="02000503020000020003" pitchFamily="2" charset="-52"/>
              <a:ea typeface="Calibri"/>
              <a:cs typeface="Calibri"/>
              <a:sym typeface="Calibri"/>
            </a:endParaRPr>
          </a:p>
          <a:p>
            <a:endParaRPr sz="1200" dirty="0">
              <a:solidFill>
                <a:schemeClr val="tx1">
                  <a:lumMod val="65000"/>
                  <a:lumOff val="35000"/>
                </a:schemeClr>
              </a:solidFill>
              <a:latin typeface="TT Norms Light" panose="02000503020000020003" pitchFamily="2" charset="-52"/>
              <a:ea typeface="Calibri"/>
              <a:cs typeface="Calibri"/>
              <a:sym typeface="Calibri"/>
            </a:endParaRPr>
          </a:p>
          <a:p>
            <a:r>
              <a:rPr lang="ru-RU" sz="1200" b="1" dirty="0">
                <a:solidFill>
                  <a:srgbClr val="2FA2D9"/>
                </a:solidFill>
                <a:latin typeface="TT Norms Bold" panose="02000803040000020004" pitchFamily="2" charset="-52"/>
                <a:ea typeface="Calibri"/>
                <a:cs typeface="Calibri"/>
                <a:sym typeface="Calibri"/>
              </a:rPr>
              <a:t>10. Вовлеченность</a:t>
            </a:r>
            <a:r>
              <a:rPr lang="ru-RU" sz="1200" dirty="0">
                <a:solidFill>
                  <a:srgbClr val="2FA2D9"/>
                </a:solidFill>
                <a:latin typeface="TT Norms Bold" panose="02000803040000020004" pitchFamily="2" charset="-52"/>
                <a:ea typeface="Calibri"/>
                <a:cs typeface="Calibri"/>
                <a:sym typeface="Calibri"/>
              </a:rPr>
              <a:t>: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ea typeface="Calibri"/>
                <a:cs typeface="Calibri"/>
                <a:sym typeface="Calibri"/>
              </a:rPr>
              <a:t/>
            </a:r>
            <a:b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ea typeface="Calibri"/>
                <a:cs typeface="Calibri"/>
                <a:sym typeface="Calibri"/>
              </a:rPr>
            </a:b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ea typeface="Calibri"/>
                <a:cs typeface="Calibri"/>
                <a:sym typeface="Calibri"/>
              </a:rPr>
              <a:t>как сделать развитие экономики и общества задачей всех его членов?</a:t>
            </a:r>
            <a:endParaRPr sz="1200" dirty="0">
              <a:solidFill>
                <a:schemeClr val="tx1">
                  <a:lumMod val="65000"/>
                  <a:lumOff val="35000"/>
                </a:schemeClr>
              </a:solidFill>
              <a:latin typeface="TT Norms Light" panose="02000503020000020003" pitchFamily="2" charset="-52"/>
              <a:ea typeface="Calibri"/>
              <a:cs typeface="Calibri"/>
              <a:sym typeface="Calibri"/>
            </a:endParaRPr>
          </a:p>
          <a:p>
            <a:endParaRPr sz="1200" dirty="0">
              <a:solidFill>
                <a:schemeClr val="tx1">
                  <a:lumMod val="65000"/>
                  <a:lumOff val="35000"/>
                </a:schemeClr>
              </a:solidFill>
              <a:latin typeface="TT Norms Light" panose="02000503020000020003" pitchFamily="2" charset="-52"/>
              <a:ea typeface="Calibri"/>
              <a:cs typeface="Calibri"/>
              <a:sym typeface="Calibri"/>
            </a:endParaRPr>
          </a:p>
          <a:p>
            <a:r>
              <a:rPr lang="ru-RU" sz="1200" b="1" dirty="0">
                <a:solidFill>
                  <a:srgbClr val="2FA2D9"/>
                </a:solidFill>
                <a:latin typeface="TT Norms Bold" panose="02000803040000020004" pitchFamily="2" charset="-52"/>
                <a:ea typeface="Calibri"/>
                <a:cs typeface="Calibri"/>
                <a:sym typeface="Calibri"/>
              </a:rPr>
              <a:t>11. Новые </a:t>
            </a:r>
            <a:r>
              <a:rPr lang="ru-RU" sz="1200" b="1" dirty="0" err="1">
                <a:solidFill>
                  <a:srgbClr val="2FA2D9"/>
                </a:solidFill>
                <a:latin typeface="TT Norms Bold" panose="02000803040000020004" pitchFamily="2" charset="-52"/>
                <a:ea typeface="Calibri"/>
                <a:cs typeface="Calibri"/>
                <a:sym typeface="Calibri"/>
              </a:rPr>
              <a:t>фронтиры</a:t>
            </a:r>
            <a:r>
              <a:rPr lang="ru-RU" sz="1200" dirty="0">
                <a:solidFill>
                  <a:srgbClr val="2FA2D9"/>
                </a:solidFill>
                <a:latin typeface="TT Norms Bold" panose="02000803040000020004" pitchFamily="2" charset="-52"/>
                <a:ea typeface="Calibri"/>
                <a:cs typeface="Calibri"/>
                <a:sym typeface="Calibri"/>
              </a:rPr>
              <a:t>: 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ea typeface="Calibri"/>
                <a:cs typeface="Calibri"/>
                <a:sym typeface="Calibri"/>
              </a:rPr>
              <a:t>создание решений и возможностей для их капитализации, использования и расселения </a:t>
            </a:r>
            <a:endParaRPr sz="1200" dirty="0">
              <a:solidFill>
                <a:schemeClr val="tx1">
                  <a:lumMod val="65000"/>
                  <a:lumOff val="35000"/>
                </a:schemeClr>
              </a:solidFill>
              <a:latin typeface="TT Norms Light" panose="02000503020000020003" pitchFamily="2" charset="-52"/>
            </a:endParaRPr>
          </a:p>
          <a:p>
            <a:endParaRPr sz="1200" dirty="0">
              <a:solidFill>
                <a:schemeClr val="tx1">
                  <a:lumMod val="65000"/>
                  <a:lumOff val="35000"/>
                </a:schemeClr>
              </a:solidFill>
              <a:latin typeface="TT Norms Light" panose="02000503020000020003" pitchFamily="2" charset="-52"/>
              <a:ea typeface="Calibri"/>
              <a:cs typeface="Calibri"/>
              <a:sym typeface="Calibri"/>
            </a:endParaRPr>
          </a:p>
          <a:p>
            <a:r>
              <a:rPr lang="ru-RU" sz="1200" b="1" dirty="0">
                <a:solidFill>
                  <a:srgbClr val="2FA2D9"/>
                </a:solidFill>
                <a:latin typeface="TT Norms Bold" panose="02000803040000020004" pitchFamily="2" charset="-52"/>
                <a:ea typeface="Calibri"/>
                <a:cs typeface="Calibri"/>
                <a:sym typeface="Calibri"/>
              </a:rPr>
              <a:t>12. </a:t>
            </a:r>
            <a:r>
              <a:rPr lang="ru-RU" sz="1200" b="1" dirty="0" err="1">
                <a:solidFill>
                  <a:srgbClr val="2FA2D9"/>
                </a:solidFill>
                <a:latin typeface="TT Norms Bold" panose="02000803040000020004" pitchFamily="2" charset="-52"/>
                <a:ea typeface="Calibri"/>
                <a:cs typeface="Calibri"/>
                <a:sym typeface="Calibri"/>
              </a:rPr>
              <a:t>Деглобализация</a:t>
            </a:r>
            <a:r>
              <a:rPr lang="ru-RU" sz="1200" dirty="0">
                <a:solidFill>
                  <a:srgbClr val="2FA2D9"/>
                </a:solidFill>
                <a:latin typeface="TT Norms Bold" panose="02000803040000020004" pitchFamily="2" charset="-52"/>
                <a:ea typeface="Calibri"/>
                <a:cs typeface="Calibri"/>
                <a:sym typeface="Calibri"/>
              </a:rPr>
              <a:t> </a:t>
            </a:r>
            <a:endParaRPr sz="1200" dirty="0">
              <a:solidFill>
                <a:srgbClr val="2FA2D9"/>
              </a:solidFill>
              <a:latin typeface="TT Norms Bold" panose="02000803040000020004" pitchFamily="2" charset="-52"/>
            </a:endParaRPr>
          </a:p>
          <a:p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ea typeface="Calibri"/>
                <a:cs typeface="Calibri"/>
                <a:sym typeface="Calibri"/>
              </a:rPr>
              <a:t>Как преодолеть угрозу выпадения России из глобальных процессов и систем кооперации? </a:t>
            </a:r>
            <a:endParaRPr sz="1200" dirty="0">
              <a:solidFill>
                <a:schemeClr val="tx1">
                  <a:lumMod val="65000"/>
                  <a:lumOff val="35000"/>
                </a:schemeClr>
              </a:solidFill>
              <a:latin typeface="TT Norms Light" panose="02000503020000020003" pitchFamily="2" charset="-52"/>
            </a:endParaRPr>
          </a:p>
          <a:p>
            <a:endParaRPr sz="1200" dirty="0">
              <a:solidFill>
                <a:schemeClr val="tx1">
                  <a:lumMod val="65000"/>
                  <a:lumOff val="35000"/>
                </a:schemeClr>
              </a:solidFill>
              <a:latin typeface="TT Norms Light" panose="02000503020000020003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29;g917cd6a6e9_2_131">
            <a:extLst>
              <a:ext uri="{FF2B5EF4-FFF2-40B4-BE49-F238E27FC236}">
                <a16:creationId xmlns:a16="http://schemas.microsoft.com/office/drawing/2014/main" id="{5C325694-4F57-4EC5-8948-CEE62F2BC3FA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4491" y="7100476"/>
            <a:ext cx="2405658" cy="402483"/>
          </a:xfrm>
          <a:prstGeom prst="rect">
            <a:avLst/>
          </a:prstGeom>
        </p:spPr>
        <p:txBody>
          <a:bodyPr spcFirstLastPara="1" wrap="square" lIns="80175" tIns="40077" rIns="80175" bIns="40077" anchor="ctr" anchorCtr="0">
            <a:noAutofit/>
          </a:bodyPr>
          <a:lstStyle/>
          <a:p>
            <a:fld id="{00000000-1234-1234-1234-123412341234}" type="slidenum">
              <a:rPr lang="ru-RU">
                <a:latin typeface="TT Norms Light" panose="02000503020000020003" pitchFamily="2" charset="-52"/>
              </a:rPr>
              <a:pPr/>
              <a:t>11</a:t>
            </a:fld>
            <a:endParaRPr dirty="0">
              <a:latin typeface="TT Norms Light" panose="02000503020000020003" pitchFamily="2" charset="-52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5728" y="6354858"/>
            <a:ext cx="1736757" cy="75283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6684" y="6555706"/>
            <a:ext cx="1787958" cy="431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5936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4"/>
          <p:cNvSpPr txBox="1">
            <a:spLocks noGrp="1"/>
          </p:cNvSpPr>
          <p:nvPr>
            <p:ph type="title"/>
          </p:nvPr>
        </p:nvSpPr>
        <p:spPr>
          <a:xfrm>
            <a:off x="1480008" y="343779"/>
            <a:ext cx="8410754" cy="10506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rmAutofit/>
          </a:bodyPr>
          <a:lstStyle/>
          <a:p>
            <a:pPr>
              <a:buSzPts val="3200"/>
            </a:pPr>
            <a:r>
              <a:rPr lang="ru-RU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ea typeface="Calibri"/>
                <a:cs typeface="Calibri"/>
                <a:sym typeface="Calibri"/>
              </a:rPr>
              <a:t>Вызов 1:</a:t>
            </a:r>
            <a:r>
              <a:rPr lang="en-US" sz="2806" dirty="0">
                <a:ea typeface="Calibri"/>
                <a:cs typeface="Calibri"/>
                <a:sym typeface="Calibri"/>
              </a:rPr>
              <a:t/>
            </a:r>
            <a:br>
              <a:rPr lang="en-US" sz="2806" dirty="0">
                <a:ea typeface="Calibri"/>
                <a:cs typeface="Calibri"/>
                <a:sym typeface="Calibri"/>
              </a:rPr>
            </a:br>
            <a:r>
              <a:rPr lang="ru-RU" dirty="0">
                <a:latin typeface="TT Norms ExtraLight" panose="02000803020000020003" pitchFamily="2" charset="-52"/>
                <a:ea typeface="Calibri"/>
                <a:cs typeface="Calibri"/>
                <a:sym typeface="Calibri"/>
              </a:rPr>
              <a:t>Изменение отношений</a:t>
            </a:r>
            <a:r>
              <a:rPr lang="en-US" dirty="0">
                <a:latin typeface="TT Norms ExtraLight" panose="02000803020000020003" pitchFamily="2" charset="-52"/>
                <a:ea typeface="Calibri"/>
                <a:cs typeface="Calibri"/>
                <a:sym typeface="Calibri"/>
              </a:rPr>
              <a:t/>
            </a:r>
            <a:br>
              <a:rPr lang="en-US" dirty="0">
                <a:latin typeface="TT Norms ExtraLight" panose="02000803020000020003" pitchFamily="2" charset="-52"/>
                <a:ea typeface="Calibri"/>
                <a:cs typeface="Calibri"/>
                <a:sym typeface="Calibri"/>
              </a:rPr>
            </a:br>
            <a:r>
              <a:rPr lang="ru-RU" dirty="0">
                <a:latin typeface="TT Norms ExtraLight" panose="02000803020000020003" pitchFamily="2" charset="-52"/>
                <a:ea typeface="Calibri"/>
                <a:cs typeface="Calibri"/>
                <a:sym typeface="Calibri"/>
              </a:rPr>
              <a:t>человека и природы </a:t>
            </a:r>
            <a:endParaRPr dirty="0">
              <a:latin typeface="TT Norms ExtraLight" panose="02000803020000020003" pitchFamily="2" charset="-52"/>
            </a:endParaRPr>
          </a:p>
        </p:txBody>
      </p:sp>
      <p:sp>
        <p:nvSpPr>
          <p:cNvPr id="194" name="Google Shape;194;p4"/>
          <p:cNvSpPr txBox="1"/>
          <p:nvPr/>
        </p:nvSpPr>
        <p:spPr>
          <a:xfrm>
            <a:off x="1608701" y="2206700"/>
            <a:ext cx="3212607" cy="33561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spAutoFit/>
          </a:bodyPr>
          <a:lstStyle/>
          <a:p>
            <a:pPr marL="252000" indent="-360000">
              <a:spcBef>
                <a:spcPts val="500"/>
              </a:spcBef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1.1 Климатический кризис и адаптация 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  </a:t>
            </a:r>
            <a:b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</a:b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территорий (в т.ч. районы вечной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/>
            </a:r>
            <a:b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</a:b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мерзлоты), задача снижения выбросов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/>
            </a:r>
            <a:b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</a:b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парниковых газов 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TT Norms Regular" panose="02000503030000020003" pitchFamily="2" charset="-52"/>
              <a:ea typeface="Calibri"/>
              <a:cs typeface="Calibri"/>
              <a:sym typeface="Calibri"/>
            </a:endParaRPr>
          </a:p>
          <a:p>
            <a:pPr marL="252000" indent="-360000">
              <a:spcBef>
                <a:spcPts val="500"/>
              </a:spcBef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1.2 Создание и поддержание здоровой среды обитания, а также переход к циклической экономике: чистота воздуха и воды в городах и поселениях, переработка мусора и пр.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TT Norms Regular" panose="02000503030000020003" pitchFamily="2" charset="-52"/>
              <a:ea typeface="Calibri"/>
              <a:cs typeface="Calibri"/>
              <a:sym typeface="Calibri"/>
            </a:endParaRPr>
          </a:p>
          <a:p>
            <a:pPr marL="252000" indent="-360000">
              <a:spcBef>
                <a:spcPts val="500"/>
              </a:spcBef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1.3 Поддержание и восстановление живых систем, находящихся в контакте с человеком, в том числе: </a:t>
            </a:r>
            <a:endParaRPr sz="1200" dirty="0">
              <a:solidFill>
                <a:schemeClr val="tx1">
                  <a:lumMod val="65000"/>
                  <a:lumOff val="35000"/>
                </a:schemeClr>
              </a:solidFill>
              <a:latin typeface="TT Norms Regular" panose="02000503030000020003" pitchFamily="2" charset="-52"/>
              <a:ea typeface="Calibri"/>
              <a:cs typeface="Calibri"/>
              <a:sym typeface="Calibri"/>
            </a:endParaRPr>
          </a:p>
          <a:p>
            <a:pPr marL="252000" indent="-100241">
              <a:spcBef>
                <a:spcPts val="500"/>
              </a:spcBef>
              <a:buClr>
                <a:srgbClr val="000000"/>
              </a:buClr>
              <a:buSzPts val="1800"/>
              <a:buFont typeface="Arial"/>
              <a:buChar char="•"/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защита и восстановление лесов, </a:t>
            </a:r>
            <a:endParaRPr sz="1200" dirty="0">
              <a:solidFill>
                <a:schemeClr val="tx1">
                  <a:lumMod val="65000"/>
                  <a:lumOff val="35000"/>
                </a:schemeClr>
              </a:solidFill>
              <a:latin typeface="TT Norms Regular" panose="02000503030000020003" pitchFamily="2" charset="-52"/>
            </a:endParaRPr>
          </a:p>
          <a:p>
            <a:pPr marL="252000" indent="-100241">
              <a:spcBef>
                <a:spcPts val="500"/>
              </a:spcBef>
              <a:buClr>
                <a:srgbClr val="000000"/>
              </a:buClr>
              <a:buSzPts val="1800"/>
              <a:buFont typeface="Arial"/>
              <a:buChar char="•"/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защита и восстановление рек и водоемов, а также морских и океанических экосистем</a:t>
            </a:r>
            <a:endParaRPr sz="1200" dirty="0">
              <a:solidFill>
                <a:schemeClr val="tx1">
                  <a:lumMod val="65000"/>
                  <a:lumOff val="35000"/>
                </a:schemeClr>
              </a:solidFill>
              <a:latin typeface="TT Norms Regular" panose="02000503030000020003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4"/>
          <p:cNvSpPr txBox="1"/>
          <p:nvPr/>
        </p:nvSpPr>
        <p:spPr>
          <a:xfrm>
            <a:off x="1593727" y="6510045"/>
            <a:ext cx="6455161" cy="4502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spAutoFit/>
          </a:bodyPr>
          <a:lstStyle/>
          <a:p>
            <a:r>
              <a:rPr lang="ru-RU" sz="1200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Примеры глобальных / российских проектов, работающих с вызовом:</a:t>
            </a:r>
            <a:endParaRPr sz="1200" dirty="0">
              <a:solidFill>
                <a:srgbClr val="2FA2D9"/>
              </a:solidFill>
              <a:latin typeface="TT Norms Regular" panose="02000503030000020003" pitchFamily="2" charset="-52"/>
            </a:endParaRPr>
          </a:p>
          <a:p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ZERI, Wellbeing Economy Alliance, Oxfam Doughnut Economy</a:t>
            </a:r>
            <a:endParaRPr sz="1200" dirty="0">
              <a:solidFill>
                <a:schemeClr val="tx1">
                  <a:lumMod val="65000"/>
                  <a:lumOff val="35000"/>
                </a:schemeClr>
              </a:solidFill>
              <a:latin typeface="TT Norms Regular" panose="02000503030000020003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4"/>
          <p:cNvSpPr txBox="1"/>
          <p:nvPr/>
        </p:nvSpPr>
        <p:spPr>
          <a:xfrm>
            <a:off x="5056327" y="2206700"/>
            <a:ext cx="5180766" cy="2365709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pPr marL="300723" indent="-300723">
              <a:lnSpc>
                <a:spcPct val="110000"/>
              </a:lnSpc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Темпы потепления в России в 2,5х выше, чем в среднем в мире</a:t>
            </a:r>
            <a:endParaRPr sz="1100" dirty="0">
              <a:solidFill>
                <a:schemeClr val="tx1">
                  <a:lumMod val="65000"/>
                  <a:lumOff val="35000"/>
                </a:schemeClr>
              </a:solidFill>
              <a:latin typeface="TT Norms Regular" panose="02000503030000020003" pitchFamily="2" charset="-52"/>
            </a:endParaRPr>
          </a:p>
          <a:p>
            <a:pPr marL="300723" indent="-300723">
              <a:lnSpc>
                <a:spcPct val="110000"/>
              </a:lnSpc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60% территории России – районы вечной мерзлоты, которая высвобождается потеплением - и создает проблемы для экономики, инфраструктуры и проживания на многих территориях</a:t>
            </a:r>
            <a:endParaRPr sz="1100" dirty="0">
              <a:solidFill>
                <a:schemeClr val="tx1">
                  <a:lumMod val="65000"/>
                  <a:lumOff val="35000"/>
                </a:schemeClr>
              </a:solidFill>
              <a:latin typeface="TT Norms Regular" panose="02000503030000020003" pitchFamily="2" charset="-52"/>
              <a:ea typeface="Calibri"/>
              <a:cs typeface="Calibri"/>
              <a:sym typeface="Calibri"/>
            </a:endParaRPr>
          </a:p>
          <a:p>
            <a:pPr marL="300723" indent="-300723">
              <a:lnSpc>
                <a:spcPct val="110000"/>
              </a:lnSpc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Один из самых высоких темпов исчезновения лесов в мире (более четверти всего обезлесения планеты), а также падает их качество</a:t>
            </a:r>
            <a:endParaRPr sz="1100" dirty="0">
              <a:solidFill>
                <a:schemeClr val="tx1">
                  <a:lumMod val="65000"/>
                  <a:lumOff val="35000"/>
                </a:schemeClr>
              </a:solidFill>
              <a:latin typeface="TT Norms Regular" panose="02000503030000020003" pitchFamily="2" charset="-52"/>
              <a:ea typeface="Calibri"/>
              <a:cs typeface="Calibri"/>
              <a:sym typeface="Calibri"/>
            </a:endParaRPr>
          </a:p>
          <a:p>
            <a:pPr marL="300723" indent="-300723">
              <a:lnSpc>
                <a:spcPct val="110000"/>
              </a:lnSpc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Россия крайне неэффективна в использовании своего “экологического капитала” и не имеет представлений о его ценности</a:t>
            </a:r>
          </a:p>
          <a:p>
            <a:pPr marL="300723" indent="-289585">
              <a:lnSpc>
                <a:spcPct val="110000"/>
              </a:lnSpc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Должна ли Россия стать “глобальным заповедником”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/>
            </a:r>
            <a:b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</a:b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или целесообразна интенсификация освоения  земель в условиях глобального потепления?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ru-RU" sz="1100" dirty="0">
              <a:solidFill>
                <a:schemeClr val="tx1">
                  <a:lumMod val="65000"/>
                  <a:lumOff val="35000"/>
                </a:schemeClr>
              </a:solidFill>
              <a:latin typeface="TT Norms Regular" panose="02000503030000020003" pitchFamily="2" charset="-52"/>
            </a:endParaRPr>
          </a:p>
          <a:p>
            <a:pPr marL="300723" indent="-300723">
              <a:lnSpc>
                <a:spcPct val="110000"/>
              </a:lnSpc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endParaRPr sz="1100" dirty="0">
              <a:solidFill>
                <a:schemeClr val="tx1">
                  <a:lumMod val="65000"/>
                  <a:lumOff val="35000"/>
                </a:schemeClr>
              </a:solidFill>
              <a:latin typeface="TT Norms Regular" panose="02000503030000020003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4"/>
          <p:cNvSpPr txBox="1"/>
          <p:nvPr/>
        </p:nvSpPr>
        <p:spPr>
          <a:xfrm>
            <a:off x="1523559" y="1409265"/>
            <a:ext cx="8367203" cy="511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spAutoFit/>
          </a:bodyPr>
          <a:lstStyle/>
          <a:p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Как создать условия для неограниченно долгого существования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/>
            </a:r>
            <a:b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</a:b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и процветания человечества на Земле?</a:t>
            </a:r>
            <a:endParaRPr sz="1400" dirty="0">
              <a:solidFill>
                <a:schemeClr val="tx1">
                  <a:lumMod val="65000"/>
                  <a:lumOff val="35000"/>
                </a:schemeClr>
              </a:solidFill>
              <a:latin typeface="TT Norms Regular" panose="02000503030000020003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1A7BF86-82D3-4E5B-9C01-AC2B58AF2C4A}"/>
              </a:ext>
            </a:extLst>
          </p:cNvPr>
          <p:cNvSpPr txBox="1"/>
          <p:nvPr/>
        </p:nvSpPr>
        <p:spPr>
          <a:xfrm>
            <a:off x="5056327" y="1942125"/>
            <a:ext cx="563548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00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Почему вызов значим для России:</a:t>
            </a:r>
            <a:endParaRPr lang="ru-RU" sz="1500" dirty="0">
              <a:solidFill>
                <a:srgbClr val="2FA2D9"/>
              </a:solidFill>
              <a:latin typeface="TT Norms Regular" panose="02000503030000020003" pitchFamily="2" charset="-5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767EDBC-B240-4F3F-8191-3029DE1B1472}"/>
              </a:ext>
            </a:extLst>
          </p:cNvPr>
          <p:cNvSpPr txBox="1"/>
          <p:nvPr/>
        </p:nvSpPr>
        <p:spPr>
          <a:xfrm>
            <a:off x="1662360" y="1942125"/>
            <a:ext cx="215426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00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Аспекты вызова: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3E53E0-5907-4675-825E-691076D75F86}"/>
              </a:ext>
            </a:extLst>
          </p:cNvPr>
          <p:cNvSpPr txBox="1"/>
          <p:nvPr/>
        </p:nvSpPr>
        <p:spPr>
          <a:xfrm>
            <a:off x="5056327" y="4332190"/>
            <a:ext cx="563548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00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Мировые индикаторы вызова:</a:t>
            </a:r>
          </a:p>
        </p:txBody>
      </p:sp>
      <p:sp>
        <p:nvSpPr>
          <p:cNvPr id="15" name="Google Shape;196;p4">
            <a:extLst>
              <a:ext uri="{FF2B5EF4-FFF2-40B4-BE49-F238E27FC236}">
                <a16:creationId xmlns:a16="http://schemas.microsoft.com/office/drawing/2014/main" id="{FC1DE774-078D-480B-B784-73A1621A3C36}"/>
              </a:ext>
            </a:extLst>
          </p:cNvPr>
          <p:cNvSpPr txBox="1"/>
          <p:nvPr/>
        </p:nvSpPr>
        <p:spPr>
          <a:xfrm>
            <a:off x="5056327" y="4729110"/>
            <a:ext cx="5180766" cy="140326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pPr marL="300723" indent="-300723">
              <a:lnSpc>
                <a:spcPct val="110000"/>
              </a:lnSpc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С 1970 по 2020 популяции диких животных сократились в 3 раза, темп вымирания превышает естественный в 1000 раз</a:t>
            </a:r>
          </a:p>
          <a:p>
            <a:pPr marL="300723" indent="-300723">
              <a:lnSpc>
                <a:spcPct val="110000"/>
              </a:lnSpc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Соотношение пластика и рыбы в мировых океанах по весу: </a:t>
            </a:r>
            <a:b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</a:b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в 2020 г. 1:5, в 2050 г. 1:1</a:t>
            </a:r>
          </a:p>
          <a:p>
            <a:pPr marL="300723" indent="-300723">
              <a:lnSpc>
                <a:spcPct val="110000"/>
              </a:lnSpc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Образование мусора увеличится на ~70% в период до 2050 гг.</a:t>
            </a:r>
          </a:p>
          <a:p>
            <a:pPr marL="300723" indent="-300723">
              <a:lnSpc>
                <a:spcPct val="110000"/>
              </a:lnSpc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Потепление климата на 1,5° к 2030; потери 1,7 трлн. Евро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/>
            </a:r>
            <a:b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</a:b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(цели ЕС: до 32% энергии из ВИЭ к 2030 г.)</a:t>
            </a:r>
          </a:p>
        </p:txBody>
      </p:sp>
      <p:sp>
        <p:nvSpPr>
          <p:cNvPr id="16" name="Google Shape;129;g917cd6a6e9_2_131">
            <a:extLst>
              <a:ext uri="{FF2B5EF4-FFF2-40B4-BE49-F238E27FC236}">
                <a16:creationId xmlns:a16="http://schemas.microsoft.com/office/drawing/2014/main" id="{4FC42189-21B4-4CDC-8EE5-4C3B686FD69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4491" y="7100476"/>
            <a:ext cx="2405658" cy="402483"/>
          </a:xfrm>
          <a:prstGeom prst="rect">
            <a:avLst/>
          </a:prstGeom>
        </p:spPr>
        <p:txBody>
          <a:bodyPr spcFirstLastPara="1" wrap="square" lIns="80175" tIns="40077" rIns="80175" bIns="40077" anchor="ctr" anchorCtr="0">
            <a:noAutofit/>
          </a:bodyPr>
          <a:lstStyle/>
          <a:p>
            <a:fld id="{00000000-1234-1234-1234-123412341234}" type="slidenum">
              <a:rPr lang="ru-RU">
                <a:latin typeface="TT Norms Light" panose="02000503020000020003" pitchFamily="2" charset="-52"/>
              </a:rPr>
              <a:pPr/>
              <a:t>12</a:t>
            </a:fld>
            <a:endParaRPr dirty="0">
              <a:latin typeface="TT Norms Light" panose="02000503020000020003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5635604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4"/>
          <p:cNvSpPr txBox="1">
            <a:spLocks noGrp="1"/>
          </p:cNvSpPr>
          <p:nvPr>
            <p:ph type="title"/>
          </p:nvPr>
        </p:nvSpPr>
        <p:spPr>
          <a:xfrm>
            <a:off x="1480008" y="343779"/>
            <a:ext cx="8410754" cy="10654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rmAutofit/>
          </a:bodyPr>
          <a:lstStyle/>
          <a:p>
            <a:pPr>
              <a:buSzPts val="3200"/>
            </a:pPr>
            <a:r>
              <a:rPr lang="ru-RU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ea typeface="Calibri"/>
                <a:cs typeface="Calibri"/>
                <a:sym typeface="Calibri"/>
              </a:rPr>
              <a:t>Вызов </a:t>
            </a:r>
            <a:r>
              <a:rPr lang="en-US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ea typeface="Calibri"/>
                <a:cs typeface="Calibri"/>
                <a:sym typeface="Calibri"/>
              </a:rPr>
              <a:t>2</a:t>
            </a:r>
            <a:r>
              <a:rPr lang="ru-RU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ea typeface="Calibri"/>
                <a:cs typeface="Calibri"/>
                <a:sym typeface="Calibri"/>
              </a:rPr>
              <a:t>:</a:t>
            </a:r>
            <a:r>
              <a:rPr lang="en-US" sz="2806" dirty="0">
                <a:ea typeface="Calibri"/>
                <a:cs typeface="Calibri"/>
                <a:sym typeface="Calibri"/>
              </a:rPr>
              <a:t/>
            </a:r>
            <a:br>
              <a:rPr lang="en-US" sz="2806" dirty="0">
                <a:ea typeface="Calibri"/>
                <a:cs typeface="Calibri"/>
                <a:sym typeface="Calibri"/>
              </a:rPr>
            </a:br>
            <a:r>
              <a:rPr lang="ru-RU" dirty="0">
                <a:latin typeface="TT Norms ExtraLight" panose="02000803020000020003" pitchFamily="2" charset="-52"/>
                <a:ea typeface="Calibri"/>
                <a:cs typeface="Calibri"/>
                <a:sym typeface="Calibri"/>
              </a:rPr>
              <a:t>Еда ДЛЯ</a:t>
            </a:r>
            <a:r>
              <a:rPr lang="en-US" dirty="0">
                <a:latin typeface="TT Norms ExtraLight" panose="02000803020000020003" pitchFamily="2" charset="-52"/>
                <a:ea typeface="Calibri"/>
                <a:cs typeface="Calibri"/>
                <a:sym typeface="Calibri"/>
              </a:rPr>
              <a:t/>
            </a:r>
            <a:br>
              <a:rPr lang="en-US" dirty="0">
                <a:latin typeface="TT Norms ExtraLight" panose="02000803020000020003" pitchFamily="2" charset="-52"/>
                <a:ea typeface="Calibri"/>
                <a:cs typeface="Calibri"/>
                <a:sym typeface="Calibri"/>
              </a:rPr>
            </a:br>
            <a:r>
              <a:rPr lang="ru-RU" dirty="0">
                <a:latin typeface="TT Norms ExtraLight" panose="02000803020000020003" pitchFamily="2" charset="-52"/>
                <a:ea typeface="Calibri"/>
                <a:cs typeface="Calibri"/>
                <a:sym typeface="Calibri"/>
              </a:rPr>
              <a:t>ПЛАНЕТЫ</a:t>
            </a:r>
            <a:endParaRPr dirty="0">
              <a:latin typeface="TT Norms ExtraLight" panose="02000803020000020003" pitchFamily="2" charset="-52"/>
            </a:endParaRPr>
          </a:p>
        </p:txBody>
      </p:sp>
      <p:sp>
        <p:nvSpPr>
          <p:cNvPr id="194" name="Google Shape;194;p4"/>
          <p:cNvSpPr txBox="1"/>
          <p:nvPr/>
        </p:nvSpPr>
        <p:spPr>
          <a:xfrm>
            <a:off x="1608701" y="2206700"/>
            <a:ext cx="3212607" cy="2489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spAutoFit/>
          </a:bodyPr>
          <a:lstStyle/>
          <a:p>
            <a:pPr marL="252000" indent="-360000">
              <a:spcBef>
                <a:spcPts val="500"/>
              </a:spcBef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2.1 Сохранение / увеличение производительности с/х без истощения почв и разрушения экосистем: интенсивное фермерство, городское фермерство, агроэкология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/>
            </a:r>
            <a:b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</a:b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и др.</a:t>
            </a:r>
          </a:p>
          <a:p>
            <a:pPr marL="252000" indent="-360000">
              <a:spcBef>
                <a:spcPts val="500"/>
              </a:spcBef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2.2 Изменение рациона: питание, обеспечивающее здоровье, активность и долголетие</a:t>
            </a:r>
          </a:p>
          <a:p>
            <a:pPr marL="252000" indent="-360000">
              <a:spcBef>
                <a:spcPts val="500"/>
              </a:spcBef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2.3 “Мясной переход” (аналог </a:t>
            </a:r>
            <a:r>
              <a:rPr lang="ru-RU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энергоперехода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 в с/х): искусственное мясо, белок из насекомых и др.</a:t>
            </a:r>
          </a:p>
        </p:txBody>
      </p:sp>
      <p:sp>
        <p:nvSpPr>
          <p:cNvPr id="195" name="Google Shape;195;p4"/>
          <p:cNvSpPr txBox="1"/>
          <p:nvPr/>
        </p:nvSpPr>
        <p:spPr>
          <a:xfrm>
            <a:off x="1593727" y="6190005"/>
            <a:ext cx="6455161" cy="819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spAutoFit/>
          </a:bodyPr>
          <a:lstStyle/>
          <a:p>
            <a:r>
              <a:rPr lang="ru-RU" sz="1200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Примеры глобальных / российских проектов, работающих с вызовом:</a:t>
            </a:r>
            <a:endParaRPr sz="1200" dirty="0">
              <a:solidFill>
                <a:srgbClr val="2FA2D9"/>
              </a:solidFill>
              <a:latin typeface="TT Norms Regular" panose="02000503030000020003" pitchFamily="2" charset="-52"/>
            </a:endParaRPr>
          </a:p>
          <a:p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трансфер передовых европейских технологий, 1000 </a:t>
            </a:r>
            <a:r>
              <a:rPr lang="ru-RU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экоферм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 (онлайн-площадка натуральных продуктов питания), переход к технологии нулевой обработки почвы (Белгородская обл.), </a:t>
            </a:r>
            <a:r>
              <a:rPr lang="ru-RU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Beyond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 </a:t>
            </a:r>
            <a:r>
              <a:rPr lang="ru-RU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Meat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 (искусственное мясо)</a:t>
            </a:r>
            <a:endParaRPr sz="1200" dirty="0">
              <a:solidFill>
                <a:schemeClr val="tx1">
                  <a:lumMod val="65000"/>
                  <a:lumOff val="35000"/>
                </a:schemeClr>
              </a:solidFill>
              <a:latin typeface="TT Norms Regular" panose="02000503030000020003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4"/>
          <p:cNvSpPr txBox="1"/>
          <p:nvPr/>
        </p:nvSpPr>
        <p:spPr>
          <a:xfrm>
            <a:off x="5056327" y="2206701"/>
            <a:ext cx="5180766" cy="871779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pPr marL="300723" indent="-300723">
              <a:lnSpc>
                <a:spcPct val="110000"/>
              </a:lnSpc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Россия уже занимает первое место в мировом экспорте пшеницы,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/>
            </a:r>
            <a:b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</a:b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а также входит в топ-5 по экспорту рыбы и растительного масла</a:t>
            </a:r>
          </a:p>
          <a:p>
            <a:pPr marL="300723" indent="-300723">
              <a:lnSpc>
                <a:spcPct val="110000"/>
              </a:lnSpc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В России не используется 44% (97 </a:t>
            </a:r>
            <a:r>
              <a:rPr lang="ru-RU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млн.га</a:t>
            </a: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) сельскохозяйственных угодий</a:t>
            </a:r>
          </a:p>
          <a:p>
            <a:pPr marL="300723" indent="-300723">
              <a:lnSpc>
                <a:spcPct val="110000"/>
              </a:lnSpc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По производительности труда в с/х Россия отстает от ЕС почти в 5 раз</a:t>
            </a:r>
          </a:p>
          <a:p>
            <a:pPr>
              <a:lnSpc>
                <a:spcPct val="110000"/>
              </a:lnSpc>
              <a:buClr>
                <a:schemeClr val="dk1"/>
              </a:buClr>
              <a:buSzPts val="1600"/>
            </a:pPr>
            <a:endParaRPr sz="1100" dirty="0">
              <a:solidFill>
                <a:schemeClr val="tx1">
                  <a:lumMod val="65000"/>
                  <a:lumOff val="35000"/>
                </a:schemeClr>
              </a:solidFill>
              <a:latin typeface="TT Norms Regular" panose="02000503030000020003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4"/>
          <p:cNvSpPr txBox="1"/>
          <p:nvPr/>
        </p:nvSpPr>
        <p:spPr>
          <a:xfrm>
            <a:off x="1523559" y="1409265"/>
            <a:ext cx="8367203" cy="511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spAutoFit/>
          </a:bodyPr>
          <a:lstStyle/>
          <a:p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Как устойчиво накормить 9 миллиардов человек и не допустить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/>
            </a:r>
            <a:b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</a:b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глобального экологического коллапса?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1A7BF86-82D3-4E5B-9C01-AC2B58AF2C4A}"/>
              </a:ext>
            </a:extLst>
          </p:cNvPr>
          <p:cNvSpPr txBox="1"/>
          <p:nvPr/>
        </p:nvSpPr>
        <p:spPr>
          <a:xfrm>
            <a:off x="5056327" y="1942125"/>
            <a:ext cx="563548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00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Почему вызов значим для России:</a:t>
            </a:r>
            <a:endParaRPr lang="ru-RU" sz="1500" dirty="0">
              <a:solidFill>
                <a:srgbClr val="2FA2D9"/>
              </a:solidFill>
              <a:latin typeface="TT Norms Regular" panose="02000503030000020003" pitchFamily="2" charset="-5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767EDBC-B240-4F3F-8191-3029DE1B1472}"/>
              </a:ext>
            </a:extLst>
          </p:cNvPr>
          <p:cNvSpPr txBox="1"/>
          <p:nvPr/>
        </p:nvSpPr>
        <p:spPr>
          <a:xfrm>
            <a:off x="1662360" y="1942125"/>
            <a:ext cx="215426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00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Аспекты вызова: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3E53E0-5907-4675-825E-691076D75F86}"/>
              </a:ext>
            </a:extLst>
          </p:cNvPr>
          <p:cNvSpPr txBox="1"/>
          <p:nvPr/>
        </p:nvSpPr>
        <p:spPr>
          <a:xfrm>
            <a:off x="5056327" y="3669251"/>
            <a:ext cx="563548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00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Мировые индикаторы вызова:</a:t>
            </a:r>
          </a:p>
        </p:txBody>
      </p:sp>
      <p:sp>
        <p:nvSpPr>
          <p:cNvPr id="15" name="Google Shape;196;p4">
            <a:extLst>
              <a:ext uri="{FF2B5EF4-FFF2-40B4-BE49-F238E27FC236}">
                <a16:creationId xmlns:a16="http://schemas.microsoft.com/office/drawing/2014/main" id="{FC1DE774-078D-480B-B784-73A1621A3C36}"/>
              </a:ext>
            </a:extLst>
          </p:cNvPr>
          <p:cNvSpPr txBox="1"/>
          <p:nvPr/>
        </p:nvSpPr>
        <p:spPr>
          <a:xfrm>
            <a:off x="5056327" y="4066171"/>
            <a:ext cx="5180766" cy="170217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pPr marL="300723" indent="-300723">
              <a:lnSpc>
                <a:spcPct val="110000"/>
              </a:lnSpc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К 2050 потребуется на 50% больше еды по сравнению с текущим моментом, при этом ~60% населения хотят потреблять больше натуральных продуктов чем сейчас</a:t>
            </a:r>
            <a:r>
              <a:rPr lang="ru-RU" sz="1100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2</a:t>
            </a:r>
          </a:p>
          <a:p>
            <a:pPr marL="300723" indent="-300723">
              <a:lnSpc>
                <a:spcPct val="110000"/>
              </a:lnSpc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Истощение почв может сделать большую часть существующих пахотных территорий непригодной для производства пищи в течение 50 лет</a:t>
            </a:r>
          </a:p>
          <a:p>
            <a:pPr marL="300723" indent="-300723">
              <a:lnSpc>
                <a:spcPct val="110000"/>
              </a:lnSpc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Мясные и молочные продукты являются источником 18% калорийности и  ~60% парниковых газов сектора (15% всех выбросов). Плюс растет осознание неэтичности индустриального животноводства</a:t>
            </a:r>
          </a:p>
        </p:txBody>
      </p:sp>
      <p:sp>
        <p:nvSpPr>
          <p:cNvPr id="13" name="Google Shape;129;g917cd6a6e9_2_131">
            <a:extLst>
              <a:ext uri="{FF2B5EF4-FFF2-40B4-BE49-F238E27FC236}">
                <a16:creationId xmlns:a16="http://schemas.microsoft.com/office/drawing/2014/main" id="{D4B131C5-531B-4585-9AFF-E36A3B25551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4491" y="7100476"/>
            <a:ext cx="2405658" cy="402483"/>
          </a:xfrm>
          <a:prstGeom prst="rect">
            <a:avLst/>
          </a:prstGeom>
        </p:spPr>
        <p:txBody>
          <a:bodyPr spcFirstLastPara="1" wrap="square" lIns="80175" tIns="40077" rIns="80175" bIns="40077" anchor="ctr" anchorCtr="0">
            <a:noAutofit/>
          </a:bodyPr>
          <a:lstStyle/>
          <a:p>
            <a:fld id="{00000000-1234-1234-1234-123412341234}" type="slidenum">
              <a:rPr lang="ru-RU">
                <a:latin typeface="TT Norms Light" panose="02000503020000020003" pitchFamily="2" charset="-52"/>
              </a:rPr>
              <a:pPr/>
              <a:t>13</a:t>
            </a:fld>
            <a:endParaRPr dirty="0">
              <a:latin typeface="TT Norms Light" panose="02000503020000020003" pitchFamily="2" charset="-52"/>
            </a:endParaRPr>
          </a:p>
        </p:txBody>
      </p:sp>
      <p:sp>
        <p:nvSpPr>
          <p:cNvPr id="14" name="Google Shape;195;p4">
            <a:extLst>
              <a:ext uri="{FF2B5EF4-FFF2-40B4-BE49-F238E27FC236}">
                <a16:creationId xmlns:a16="http://schemas.microsoft.com/office/drawing/2014/main" id="{88CF47E7-8699-4AB8-926C-32A75F2EC718}"/>
              </a:ext>
            </a:extLst>
          </p:cNvPr>
          <p:cNvSpPr txBox="1"/>
          <p:nvPr/>
        </p:nvSpPr>
        <p:spPr>
          <a:xfrm>
            <a:off x="1593727" y="7058434"/>
            <a:ext cx="6455161" cy="3271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spAutoFit/>
          </a:bodyPr>
          <a:lstStyle/>
          <a:p>
            <a:r>
              <a:rPr lang="ru-RU" sz="800" dirty="0">
                <a:solidFill>
                  <a:schemeClr val="dk1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Источники: 1. </a:t>
            </a:r>
            <a:r>
              <a:rPr lang="en-US" sz="800" dirty="0">
                <a:solidFill>
                  <a:schemeClr val="dk1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World recourse institute; 2. </a:t>
            </a:r>
            <a:r>
              <a:rPr lang="ru-RU" sz="800" dirty="0">
                <a:solidFill>
                  <a:schemeClr val="dk1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по данным </a:t>
            </a:r>
            <a:r>
              <a:rPr lang="en-US" sz="800" dirty="0">
                <a:solidFill>
                  <a:schemeClr val="dk1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Nielsen Company (Global Health and Ingredient-Sentiment Survey); </a:t>
            </a:r>
            <a:br>
              <a:rPr lang="en-US" sz="800" dirty="0">
                <a:solidFill>
                  <a:schemeClr val="dk1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</a:br>
            <a:r>
              <a:rPr lang="en-US" sz="800" dirty="0">
                <a:solidFill>
                  <a:schemeClr val="dk1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3. The Guardian </a:t>
            </a:r>
            <a:r>
              <a:rPr lang="ru-RU" sz="800" dirty="0">
                <a:solidFill>
                  <a:schemeClr val="dk1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по данным </a:t>
            </a:r>
            <a:r>
              <a:rPr lang="en-US" sz="800" dirty="0">
                <a:solidFill>
                  <a:schemeClr val="dk1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University of Oxford; 4. </a:t>
            </a:r>
            <a:r>
              <a:rPr lang="ru-RU" sz="800" dirty="0">
                <a:solidFill>
                  <a:schemeClr val="dk1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ВЦИОМ; 5. Роспотребнадзор  </a:t>
            </a:r>
          </a:p>
        </p:txBody>
      </p:sp>
    </p:spTree>
    <p:extLst>
      <p:ext uri="{BB962C8B-B14F-4D97-AF65-F5344CB8AC3E}">
        <p14:creationId xmlns:p14="http://schemas.microsoft.com/office/powerpoint/2010/main" val="40507096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4"/>
          <p:cNvSpPr txBox="1">
            <a:spLocks noGrp="1"/>
          </p:cNvSpPr>
          <p:nvPr>
            <p:ph type="title"/>
          </p:nvPr>
        </p:nvSpPr>
        <p:spPr>
          <a:xfrm>
            <a:off x="1480008" y="343779"/>
            <a:ext cx="8410754" cy="10654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rmAutofit/>
          </a:bodyPr>
          <a:lstStyle/>
          <a:p>
            <a:pPr>
              <a:buSzPts val="3200"/>
            </a:pPr>
            <a:r>
              <a:rPr lang="ru-RU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ea typeface="Calibri"/>
                <a:cs typeface="Calibri"/>
                <a:sym typeface="Calibri"/>
              </a:rPr>
              <a:t>Вызов </a:t>
            </a:r>
            <a:r>
              <a:rPr lang="en-US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ea typeface="Calibri"/>
                <a:cs typeface="Calibri"/>
                <a:sym typeface="Calibri"/>
              </a:rPr>
              <a:t>3</a:t>
            </a:r>
            <a:r>
              <a:rPr lang="ru-RU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ea typeface="Calibri"/>
                <a:cs typeface="Calibri"/>
                <a:sym typeface="Calibri"/>
              </a:rPr>
              <a:t>:</a:t>
            </a:r>
            <a:r>
              <a:rPr lang="en-US" sz="2806" dirty="0">
                <a:ea typeface="Calibri"/>
                <a:cs typeface="Calibri"/>
                <a:sym typeface="Calibri"/>
              </a:rPr>
              <a:t/>
            </a:r>
            <a:br>
              <a:rPr lang="en-US" sz="2806" dirty="0">
                <a:ea typeface="Calibri"/>
                <a:cs typeface="Calibri"/>
                <a:sym typeface="Calibri"/>
              </a:rPr>
            </a:br>
            <a:r>
              <a:rPr lang="ru-RU" dirty="0">
                <a:latin typeface="TT Norms ExtraLight" panose="02000803020000020003" pitchFamily="2" charset="-52"/>
                <a:ea typeface="Calibri"/>
                <a:cs typeface="Calibri"/>
                <a:sym typeface="Calibri"/>
              </a:rPr>
              <a:t>Здоровье для активной</a:t>
            </a:r>
            <a:r>
              <a:rPr lang="en-US" dirty="0">
                <a:latin typeface="TT Norms ExtraLight" panose="02000803020000020003" pitchFamily="2" charset="-52"/>
                <a:ea typeface="Calibri"/>
                <a:cs typeface="Calibri"/>
                <a:sym typeface="Calibri"/>
              </a:rPr>
              <a:t/>
            </a:r>
            <a:br>
              <a:rPr lang="en-US" dirty="0">
                <a:latin typeface="TT Norms ExtraLight" panose="02000803020000020003" pitchFamily="2" charset="-52"/>
                <a:ea typeface="Calibri"/>
                <a:cs typeface="Calibri"/>
                <a:sym typeface="Calibri"/>
              </a:rPr>
            </a:br>
            <a:r>
              <a:rPr lang="ru-RU" dirty="0">
                <a:latin typeface="TT Norms ExtraLight" panose="02000803020000020003" pitchFamily="2" charset="-52"/>
                <a:ea typeface="Calibri"/>
                <a:cs typeface="Calibri"/>
                <a:sym typeface="Calibri"/>
              </a:rPr>
              <a:t>и качественной жизни</a:t>
            </a:r>
            <a:endParaRPr dirty="0">
              <a:latin typeface="TT Norms ExtraLight" panose="02000803020000020003" pitchFamily="2" charset="-52"/>
            </a:endParaRPr>
          </a:p>
        </p:txBody>
      </p:sp>
      <p:sp>
        <p:nvSpPr>
          <p:cNvPr id="194" name="Google Shape;194;p4"/>
          <p:cNvSpPr txBox="1"/>
          <p:nvPr/>
        </p:nvSpPr>
        <p:spPr>
          <a:xfrm>
            <a:off x="1608701" y="2206700"/>
            <a:ext cx="3212607" cy="27380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spAutoFit/>
          </a:bodyPr>
          <a:lstStyle/>
          <a:p>
            <a:pPr marL="252000" indent="-360000">
              <a:spcBef>
                <a:spcPts val="500"/>
              </a:spcBef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3.1 Возможности равного доступа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/>
            </a:r>
            <a:b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</a:b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к качественному здравоохранению</a:t>
            </a:r>
          </a:p>
          <a:p>
            <a:pPr marL="252000" indent="-360000">
              <a:spcBef>
                <a:spcPts val="500"/>
              </a:spcBef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3.2 Преодоление угрозы пандемий - новые и вновь появляющиеся вирусы и др. </a:t>
            </a:r>
          </a:p>
          <a:p>
            <a:pPr marL="252000" indent="-360000">
              <a:spcBef>
                <a:spcPts val="500"/>
              </a:spcBef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3.3 Обеспечение активной здоровой жизни растущего пожилого населения (в т.ч. лечение возрастных заболеваний, предотвращение и ранняя диагностика заболеваний, продление жизни и др.)</a:t>
            </a:r>
          </a:p>
          <a:p>
            <a:pPr marL="252000" indent="-360000">
              <a:spcBef>
                <a:spcPts val="500"/>
              </a:spcBef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3.4 Продление жизни: решения по значительному продлению качественной здоровой жизни</a:t>
            </a:r>
          </a:p>
        </p:txBody>
      </p:sp>
      <p:sp>
        <p:nvSpPr>
          <p:cNvPr id="195" name="Google Shape;195;p4"/>
          <p:cNvSpPr txBox="1"/>
          <p:nvPr/>
        </p:nvSpPr>
        <p:spPr>
          <a:xfrm>
            <a:off x="1593727" y="6190005"/>
            <a:ext cx="6455161" cy="819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spAutoFit/>
          </a:bodyPr>
          <a:lstStyle/>
          <a:p>
            <a:r>
              <a:rPr lang="ru-RU" sz="1200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Примеры глобальных / российских проектов, работающих с вызовом:</a:t>
            </a:r>
            <a:endParaRPr sz="1200" dirty="0">
              <a:solidFill>
                <a:srgbClr val="2FA2D9"/>
              </a:solidFill>
              <a:latin typeface="TT Norms Regular" panose="02000503030000020003" pitchFamily="2" charset="-52"/>
            </a:endParaRPr>
          </a:p>
          <a:p>
            <a:r>
              <a:rPr lang="ru-RU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Яндекс.Здоровье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, Павильоны «Здоровая Москва» в парках и зонах отдыха,  “100 000 Геномов” NHS UK, </a:t>
            </a:r>
            <a:r>
              <a:rPr lang="ru-RU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BeHome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 (комплексная платформа для независимой жизни дома пожилых и инвалидов) </a:t>
            </a:r>
          </a:p>
        </p:txBody>
      </p:sp>
      <p:sp>
        <p:nvSpPr>
          <p:cNvPr id="196" name="Google Shape;196;p4"/>
          <p:cNvSpPr txBox="1"/>
          <p:nvPr/>
        </p:nvSpPr>
        <p:spPr>
          <a:xfrm>
            <a:off x="5056327" y="2206701"/>
            <a:ext cx="5180766" cy="144328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pPr marL="300723" indent="-300723">
              <a:lnSpc>
                <a:spcPct val="110000"/>
              </a:lnSpc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Низкая эффективность системы здравоохранения (по соотношению расходов и продолжительности жизни): 63 место из 65 в рейтинге </a:t>
            </a:r>
            <a:r>
              <a:rPr lang="ru-RU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Bloomberg</a:t>
            </a: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 за 2018 г.</a:t>
            </a:r>
          </a:p>
          <a:p>
            <a:pPr marL="300723" indent="-300723">
              <a:lnSpc>
                <a:spcPct val="110000"/>
              </a:lnSpc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Уровень здоровья россиян ниже чем в большинстве развитых и в ряде развивающихся стран: 96 место из 169 в рейтинге здоровых стран за 2019 г (между Кабо-Верде и Вануату); продолжительность жизни на 8 лет ниже, чем в странах ОЭСР</a:t>
            </a:r>
          </a:p>
          <a:p>
            <a:pPr marL="300723" indent="-300723">
              <a:lnSpc>
                <a:spcPct val="110000"/>
              </a:lnSpc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75% сельских медпунктов не смогут оказать помощь жителям, у которых внезапно остановилось сердце или обострилась аритмия</a:t>
            </a:r>
            <a:r>
              <a:rPr lang="ru-RU" sz="1100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3</a:t>
            </a:r>
          </a:p>
          <a:p>
            <a:pPr>
              <a:lnSpc>
                <a:spcPct val="110000"/>
              </a:lnSpc>
              <a:buClr>
                <a:schemeClr val="dk1"/>
              </a:buClr>
              <a:buSzPts val="1600"/>
            </a:pPr>
            <a:endParaRPr sz="1100" dirty="0">
              <a:solidFill>
                <a:schemeClr val="tx1">
                  <a:lumMod val="65000"/>
                  <a:lumOff val="35000"/>
                </a:schemeClr>
              </a:solidFill>
              <a:latin typeface="TT Norms Regular" panose="02000503030000020003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4"/>
          <p:cNvSpPr txBox="1"/>
          <p:nvPr/>
        </p:nvSpPr>
        <p:spPr>
          <a:xfrm>
            <a:off x="1523559" y="1409265"/>
            <a:ext cx="8367203" cy="511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spAutoFit/>
          </a:bodyPr>
          <a:lstStyle/>
          <a:p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Как обеспечить увеличение продолжительности здоровой и активной жизни </a:t>
            </a:r>
            <a:b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</a:b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в условиях возрастающей нагрузки на системы здравоохранения?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1A7BF86-82D3-4E5B-9C01-AC2B58AF2C4A}"/>
              </a:ext>
            </a:extLst>
          </p:cNvPr>
          <p:cNvSpPr txBox="1"/>
          <p:nvPr/>
        </p:nvSpPr>
        <p:spPr>
          <a:xfrm>
            <a:off x="5056327" y="1942125"/>
            <a:ext cx="563548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00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Почему вызов значим для России:</a:t>
            </a:r>
            <a:endParaRPr lang="ru-RU" sz="1500" dirty="0">
              <a:solidFill>
                <a:srgbClr val="2FA2D9"/>
              </a:solidFill>
              <a:latin typeface="TT Norms Regular" panose="02000503030000020003" pitchFamily="2" charset="-5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767EDBC-B240-4F3F-8191-3029DE1B1472}"/>
              </a:ext>
            </a:extLst>
          </p:cNvPr>
          <p:cNvSpPr txBox="1"/>
          <p:nvPr/>
        </p:nvSpPr>
        <p:spPr>
          <a:xfrm>
            <a:off x="1662360" y="1942125"/>
            <a:ext cx="215426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00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Аспекты вызова: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3E53E0-5907-4675-825E-691076D75F86}"/>
              </a:ext>
            </a:extLst>
          </p:cNvPr>
          <p:cNvSpPr txBox="1"/>
          <p:nvPr/>
        </p:nvSpPr>
        <p:spPr>
          <a:xfrm>
            <a:off x="5056327" y="4012151"/>
            <a:ext cx="563548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00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Мировые индикаторы вызова:</a:t>
            </a:r>
          </a:p>
        </p:txBody>
      </p:sp>
      <p:sp>
        <p:nvSpPr>
          <p:cNvPr id="15" name="Google Shape;196;p4">
            <a:extLst>
              <a:ext uri="{FF2B5EF4-FFF2-40B4-BE49-F238E27FC236}">
                <a16:creationId xmlns:a16="http://schemas.microsoft.com/office/drawing/2014/main" id="{FC1DE774-078D-480B-B784-73A1621A3C36}"/>
              </a:ext>
            </a:extLst>
          </p:cNvPr>
          <p:cNvSpPr txBox="1"/>
          <p:nvPr/>
        </p:nvSpPr>
        <p:spPr>
          <a:xfrm>
            <a:off x="5056327" y="4409071"/>
            <a:ext cx="5180766" cy="170217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pPr marL="300723" indent="-300723">
              <a:lnSpc>
                <a:spcPct val="110000"/>
              </a:lnSpc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80% сердечно-сосудистых заболеваний, 40% диабета 2 типа, 40% онкологических заболеваний могут быть предотвращены, если население будет лучше питаться, больше двигаться и меньше курить</a:t>
            </a:r>
          </a:p>
          <a:p>
            <a:pPr marL="300723" indent="-300723">
              <a:lnSpc>
                <a:spcPct val="110000"/>
              </a:lnSpc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85% преждевременных смертей приходится на развивающиеся страны</a:t>
            </a:r>
            <a:r>
              <a:rPr lang="ru-RU" sz="1100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1 </a:t>
            </a:r>
          </a:p>
          <a:p>
            <a:pPr marL="300723" indent="-300723">
              <a:lnSpc>
                <a:spcPct val="110000"/>
              </a:lnSpc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70% возникающих инфекционных заболеваний человека имеют зоонозное происхождение; наиболее вероятные очаги заболеваний характеризуются густонаселенностью, высоким биоразнообразием и стремительным нарушением экосистем</a:t>
            </a:r>
            <a:r>
              <a:rPr lang="ru-RU" sz="1100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2</a:t>
            </a:r>
          </a:p>
        </p:txBody>
      </p:sp>
      <p:sp>
        <p:nvSpPr>
          <p:cNvPr id="13" name="Google Shape;129;g917cd6a6e9_2_131">
            <a:extLst>
              <a:ext uri="{FF2B5EF4-FFF2-40B4-BE49-F238E27FC236}">
                <a16:creationId xmlns:a16="http://schemas.microsoft.com/office/drawing/2014/main" id="{C61F2BA9-54AF-4304-BC2B-DAD766151A1F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4491" y="7100476"/>
            <a:ext cx="2405658" cy="402483"/>
          </a:xfrm>
          <a:prstGeom prst="rect">
            <a:avLst/>
          </a:prstGeom>
        </p:spPr>
        <p:txBody>
          <a:bodyPr spcFirstLastPara="1" wrap="square" lIns="80175" tIns="40077" rIns="80175" bIns="40077" anchor="ctr" anchorCtr="0">
            <a:noAutofit/>
          </a:bodyPr>
          <a:lstStyle/>
          <a:p>
            <a:fld id="{00000000-1234-1234-1234-123412341234}" type="slidenum">
              <a:rPr lang="ru-RU">
                <a:latin typeface="TT Norms Light" panose="02000503020000020003" pitchFamily="2" charset="-52"/>
              </a:rPr>
              <a:pPr/>
              <a:t>14</a:t>
            </a:fld>
            <a:endParaRPr dirty="0">
              <a:latin typeface="TT Norms Light" panose="02000503020000020003" pitchFamily="2" charset="-52"/>
            </a:endParaRPr>
          </a:p>
        </p:txBody>
      </p:sp>
      <p:sp>
        <p:nvSpPr>
          <p:cNvPr id="3" name="Google Shape;195;p4">
            <a:extLst>
              <a:ext uri="{FF2B5EF4-FFF2-40B4-BE49-F238E27FC236}">
                <a16:creationId xmlns:a16="http://schemas.microsoft.com/office/drawing/2014/main" id="{BA508095-4080-4742-87E0-E9756F5FDB3A}"/>
              </a:ext>
            </a:extLst>
          </p:cNvPr>
          <p:cNvSpPr txBox="1"/>
          <p:nvPr/>
        </p:nvSpPr>
        <p:spPr>
          <a:xfrm>
            <a:off x="1593727" y="7058434"/>
            <a:ext cx="6455161" cy="204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spAutoFit/>
          </a:bodyPr>
          <a:lstStyle/>
          <a:p>
            <a:r>
              <a:rPr lang="ru-RU" sz="800" dirty="0">
                <a:solidFill>
                  <a:schemeClr val="dk1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Источники: 1. ВОЗ, 2. washingtonpost.com; 3. Известия по данным  «Общероссийского народного фронта»</a:t>
            </a:r>
          </a:p>
        </p:txBody>
      </p:sp>
    </p:spTree>
    <p:extLst>
      <p:ext uri="{BB962C8B-B14F-4D97-AF65-F5344CB8AC3E}">
        <p14:creationId xmlns:p14="http://schemas.microsoft.com/office/powerpoint/2010/main" val="38714767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6E335C6-3614-475D-9432-C4A6BB3839BB}"/>
              </a:ext>
            </a:extLst>
          </p:cNvPr>
          <p:cNvSpPr/>
          <p:nvPr/>
        </p:nvSpPr>
        <p:spPr>
          <a:xfrm>
            <a:off x="8138160" y="6050280"/>
            <a:ext cx="2369820" cy="1219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3" name="Google Shape;193;p4"/>
          <p:cNvSpPr txBox="1">
            <a:spLocks noGrp="1"/>
          </p:cNvSpPr>
          <p:nvPr>
            <p:ph type="title"/>
          </p:nvPr>
        </p:nvSpPr>
        <p:spPr>
          <a:xfrm>
            <a:off x="1480008" y="343779"/>
            <a:ext cx="8410754" cy="715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rmAutofit/>
          </a:bodyPr>
          <a:lstStyle/>
          <a:p>
            <a:pPr>
              <a:buSzPts val="3200"/>
            </a:pPr>
            <a:r>
              <a:rPr lang="ru-RU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ea typeface="Calibri"/>
                <a:cs typeface="Calibri"/>
                <a:sym typeface="Calibri"/>
              </a:rPr>
              <a:t>Вызов </a:t>
            </a:r>
            <a:r>
              <a:rPr lang="en-US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ea typeface="Calibri"/>
                <a:cs typeface="Calibri"/>
                <a:sym typeface="Calibri"/>
              </a:rPr>
              <a:t>4</a:t>
            </a:r>
            <a:r>
              <a:rPr lang="ru-RU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ea typeface="Calibri"/>
                <a:cs typeface="Calibri"/>
                <a:sym typeface="Calibri"/>
              </a:rPr>
              <a:t>:</a:t>
            </a:r>
            <a:r>
              <a:rPr lang="en-US" sz="2806" dirty="0">
                <a:ea typeface="Calibri"/>
                <a:cs typeface="Calibri"/>
                <a:sym typeface="Calibri"/>
              </a:rPr>
              <a:t/>
            </a:r>
            <a:br>
              <a:rPr lang="en-US" sz="2806" dirty="0">
                <a:ea typeface="Calibri"/>
                <a:cs typeface="Calibri"/>
                <a:sym typeface="Calibri"/>
              </a:rPr>
            </a:br>
            <a:r>
              <a:rPr lang="ru-RU" dirty="0">
                <a:latin typeface="TT Norms ExtraLight" panose="02000803020000020003" pitchFamily="2" charset="-52"/>
                <a:ea typeface="Calibri"/>
                <a:cs typeface="Calibri"/>
                <a:sym typeface="Calibri"/>
              </a:rPr>
              <a:t>Общественное</a:t>
            </a:r>
            <a:r>
              <a:rPr lang="en-US" dirty="0">
                <a:latin typeface="TT Norms ExtraLight" panose="02000803020000020003" pitchFamily="2" charset="-52"/>
                <a:ea typeface="Calibri"/>
                <a:cs typeface="Calibri"/>
                <a:sym typeface="Calibri"/>
              </a:rPr>
              <a:t> </a:t>
            </a:r>
            <a:r>
              <a:rPr lang="ru-RU" dirty="0">
                <a:latin typeface="TT Norms ExtraLight" panose="02000803020000020003" pitchFamily="2" charset="-52"/>
                <a:ea typeface="Calibri"/>
                <a:cs typeface="Calibri"/>
                <a:sym typeface="Calibri"/>
              </a:rPr>
              <a:t>расслоение</a:t>
            </a:r>
            <a:endParaRPr dirty="0">
              <a:latin typeface="TT Norms ExtraLight" panose="02000803020000020003" pitchFamily="2" charset="-52"/>
            </a:endParaRPr>
          </a:p>
        </p:txBody>
      </p:sp>
      <p:sp>
        <p:nvSpPr>
          <p:cNvPr id="194" name="Google Shape;194;p4"/>
          <p:cNvSpPr txBox="1"/>
          <p:nvPr/>
        </p:nvSpPr>
        <p:spPr>
          <a:xfrm>
            <a:off x="1608701" y="1749500"/>
            <a:ext cx="3212607" cy="2119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spAutoFit/>
          </a:bodyPr>
          <a:lstStyle/>
          <a:p>
            <a:pPr marL="252000" indent="-360000">
              <a:spcBef>
                <a:spcPts val="500"/>
              </a:spcBef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4.1 Растущее экономическое неравенство (распределение доходов и богатства), исчезновение “среднего класса”, “запрос на справедливость”</a:t>
            </a:r>
          </a:p>
          <a:p>
            <a:pPr marL="252000" indent="-360000">
              <a:spcBef>
                <a:spcPts val="500"/>
              </a:spcBef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4.2 Мигранты и беженцы: адаптация / интеграция в общество</a:t>
            </a:r>
          </a:p>
          <a:p>
            <a:pPr marL="252000" indent="-360000">
              <a:spcBef>
                <a:spcPts val="500"/>
              </a:spcBef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4.3 “Разрыв поколений”: отсутствие </a:t>
            </a:r>
            <a:r>
              <a:rPr lang="ru-RU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межпоколенческого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 диалога и передачи опыта (в т.ч. в управленческих элитах)</a:t>
            </a:r>
          </a:p>
        </p:txBody>
      </p:sp>
      <p:sp>
        <p:nvSpPr>
          <p:cNvPr id="195" name="Google Shape;195;p4"/>
          <p:cNvSpPr txBox="1"/>
          <p:nvPr/>
        </p:nvSpPr>
        <p:spPr>
          <a:xfrm>
            <a:off x="1593727" y="5336565"/>
            <a:ext cx="6455161" cy="1188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spAutoFit/>
          </a:bodyPr>
          <a:lstStyle/>
          <a:p>
            <a:r>
              <a:rPr lang="ru-RU" sz="1200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Примеры глобальных /</a:t>
            </a:r>
            <a:r>
              <a:rPr lang="en-US" sz="1200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/>
            </a:r>
            <a:br>
              <a:rPr lang="en-US" sz="1200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</a:br>
            <a:r>
              <a:rPr lang="ru-RU" sz="1200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российских проектов, работающих с вызовом:</a:t>
            </a:r>
            <a:endParaRPr sz="1200" dirty="0">
              <a:solidFill>
                <a:srgbClr val="2FA2D9"/>
              </a:solidFill>
              <a:latin typeface="TT Norms Regular" panose="02000503030000020003" pitchFamily="2" charset="-52"/>
            </a:endParaRPr>
          </a:p>
          <a:p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Программа 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The Creative Europe</a:t>
            </a:r>
            <a:b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</a:b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(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гранты проектам адаптации мигрантов), 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/>
            </a:r>
            <a:b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</a:b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Global Migration Film Festival</a:t>
            </a:r>
          </a:p>
          <a:p>
            <a:endParaRPr lang="ru-RU" sz="1200" dirty="0">
              <a:solidFill>
                <a:schemeClr val="dk1"/>
              </a:solidFill>
              <a:latin typeface="TT Norms Regular" panose="02000503030000020003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4"/>
          <p:cNvSpPr txBox="1"/>
          <p:nvPr/>
        </p:nvSpPr>
        <p:spPr>
          <a:xfrm>
            <a:off x="5056327" y="1749501"/>
            <a:ext cx="5180766" cy="144328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pPr marL="300723" indent="-300723">
              <a:lnSpc>
                <a:spcPct val="110000"/>
              </a:lnSpc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“Две России”: уровень среднедушевых доходов и объем потребления в Москве более чем в 2 раза выше среднего по РФ1; каждый 4й москвич побывал за рубежом в 2019 г. (и только каждый 10й житель регионов)</a:t>
            </a:r>
          </a:p>
          <a:p>
            <a:pPr marL="300723" indent="-300723">
              <a:lnSpc>
                <a:spcPct val="110000"/>
              </a:lnSpc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Разница в уровне среднедушевых доходов между наиболее и наименее обеспеченными регионами - 6 раз1. На долю 10% богатейших россиян в 2018 г. приходится от 502 до 80%4 национального </a:t>
            </a:r>
            <a:r>
              <a:rPr lang="ru-RU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благосточтояния</a:t>
            </a: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 страны (ЕС - 34%)2</a:t>
            </a:r>
          </a:p>
          <a:p>
            <a:pPr marL="300723" indent="-300723">
              <a:lnSpc>
                <a:spcPct val="110000"/>
              </a:lnSpc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Медиана возраста лидеров в бизнесе и некоммерческом секторе 40-45 лет, а в госсекторе – старше 55 лет, это приводит к «разрыву диалога» предпринимателей и регуляторов</a:t>
            </a:r>
          </a:p>
          <a:p>
            <a:pPr>
              <a:lnSpc>
                <a:spcPct val="110000"/>
              </a:lnSpc>
              <a:buClr>
                <a:schemeClr val="dk1"/>
              </a:buClr>
              <a:buSzPts val="1600"/>
            </a:pPr>
            <a:endParaRPr sz="1100" dirty="0">
              <a:solidFill>
                <a:schemeClr val="tx1">
                  <a:lumMod val="65000"/>
                  <a:lumOff val="35000"/>
                </a:schemeClr>
              </a:solidFill>
              <a:latin typeface="TT Norms Regular" panose="02000503030000020003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4"/>
          <p:cNvSpPr txBox="1"/>
          <p:nvPr/>
        </p:nvSpPr>
        <p:spPr>
          <a:xfrm>
            <a:off x="1523559" y="967305"/>
            <a:ext cx="8367203" cy="511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spAutoFit/>
          </a:bodyPr>
          <a:lstStyle/>
          <a:p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Как сделать процветающим общество, в котором нарастает экономическое,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/>
            </a:r>
            <a:b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</a:b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образовательное и культурное неравенство?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1A7BF86-82D3-4E5B-9C01-AC2B58AF2C4A}"/>
              </a:ext>
            </a:extLst>
          </p:cNvPr>
          <p:cNvSpPr txBox="1"/>
          <p:nvPr/>
        </p:nvSpPr>
        <p:spPr>
          <a:xfrm>
            <a:off x="5056327" y="1484925"/>
            <a:ext cx="563548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00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Почему вызов значим для России:</a:t>
            </a:r>
            <a:endParaRPr lang="ru-RU" sz="1500" dirty="0">
              <a:solidFill>
                <a:srgbClr val="2FA2D9"/>
              </a:solidFill>
              <a:latin typeface="TT Norms Regular" panose="02000503030000020003" pitchFamily="2" charset="-5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767EDBC-B240-4F3F-8191-3029DE1B1472}"/>
              </a:ext>
            </a:extLst>
          </p:cNvPr>
          <p:cNvSpPr txBox="1"/>
          <p:nvPr/>
        </p:nvSpPr>
        <p:spPr>
          <a:xfrm>
            <a:off x="1662360" y="1484925"/>
            <a:ext cx="215426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00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Аспекты вызова: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3E53E0-5907-4675-825E-691076D75F86}"/>
              </a:ext>
            </a:extLst>
          </p:cNvPr>
          <p:cNvSpPr txBox="1"/>
          <p:nvPr/>
        </p:nvSpPr>
        <p:spPr>
          <a:xfrm>
            <a:off x="5056327" y="3791171"/>
            <a:ext cx="563548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00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Мировые индикаторы вызова:</a:t>
            </a:r>
          </a:p>
        </p:txBody>
      </p:sp>
      <p:sp>
        <p:nvSpPr>
          <p:cNvPr id="15" name="Google Shape;196;p4">
            <a:extLst>
              <a:ext uri="{FF2B5EF4-FFF2-40B4-BE49-F238E27FC236}">
                <a16:creationId xmlns:a16="http://schemas.microsoft.com/office/drawing/2014/main" id="{FC1DE774-078D-480B-B784-73A1621A3C36}"/>
              </a:ext>
            </a:extLst>
          </p:cNvPr>
          <p:cNvSpPr txBox="1"/>
          <p:nvPr/>
        </p:nvSpPr>
        <p:spPr>
          <a:xfrm>
            <a:off x="5056327" y="4119511"/>
            <a:ext cx="5180766" cy="170217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pPr marL="300723" indent="-300723">
              <a:lnSpc>
                <a:spcPct val="110000"/>
              </a:lnSpc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США, Китай, Россия, Индия: если в 1980-х доля 10% богатейших жителей в суммарных доходах населения государств не превышала 25-35%, то в 2018 г. их вклад увеличился до 40-55%. При этом рост был обеспечен ухудшением благосостояния 50% наименее обеспеченных </a:t>
            </a:r>
            <a:r>
              <a:rPr lang="ru-RU" sz="1100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1</a:t>
            </a:r>
          </a:p>
          <a:p>
            <a:pPr marL="300723" indent="-300723">
              <a:lnSpc>
                <a:spcPct val="110000"/>
              </a:lnSpc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В период с 1980-х мировой “средний класс” не получил никаких дивидендов от роста мировой экономики, сократился разрыв между средним классом и наименее обеспеченным населением, но увеличился отрыв богатейших людей планеты </a:t>
            </a:r>
            <a:r>
              <a:rPr lang="ru-RU" sz="1100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2</a:t>
            </a:r>
          </a:p>
          <a:p>
            <a:pPr marL="300723" indent="-300723">
              <a:lnSpc>
                <a:spcPct val="110000"/>
              </a:lnSpc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По данным ряда исследований основной удар по доходам и здоровью в период глобальных пандемий приходится на наиболее уязвимые слои общества (отсутствие сбережений, меньше площадь жилых помещений, выше риски утраты работы и меньше возможностей  работы удаленно)</a:t>
            </a:r>
            <a:r>
              <a:rPr lang="ru-RU" sz="1100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3</a:t>
            </a:r>
          </a:p>
          <a:p>
            <a:pPr marL="300723" indent="-300723">
              <a:lnSpc>
                <a:spcPct val="110000"/>
              </a:lnSpc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Сегодня совместную работу выполняют представители пяти разных поколений: «тихое поколение» (75-95 лет), </a:t>
            </a:r>
            <a:r>
              <a:rPr lang="ru-RU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беби-бумеры</a:t>
            </a: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 (55-75 лет), 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/>
            </a:r>
            <a:b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</a:b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Х ( 35-55 лет), Y (23-35 лет), и «поколение Z» (15-23 года). </a:t>
            </a:r>
            <a:r>
              <a:rPr lang="ru-RU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Межпоколенческие</a:t>
            </a: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 разрывы в профессиональных навыках, форматах работы и коммуникации</a:t>
            </a:r>
          </a:p>
        </p:txBody>
      </p:sp>
      <p:sp>
        <p:nvSpPr>
          <p:cNvPr id="13" name="Google Shape;129;g917cd6a6e9_2_131">
            <a:extLst>
              <a:ext uri="{FF2B5EF4-FFF2-40B4-BE49-F238E27FC236}">
                <a16:creationId xmlns:a16="http://schemas.microsoft.com/office/drawing/2014/main" id="{BCDF7591-E402-4AE1-AFBB-FC69C493752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4491" y="7100476"/>
            <a:ext cx="2405658" cy="402483"/>
          </a:xfrm>
          <a:prstGeom prst="rect">
            <a:avLst/>
          </a:prstGeom>
        </p:spPr>
        <p:txBody>
          <a:bodyPr spcFirstLastPara="1" wrap="square" lIns="80175" tIns="40077" rIns="80175" bIns="40077" anchor="ctr" anchorCtr="0">
            <a:noAutofit/>
          </a:bodyPr>
          <a:lstStyle/>
          <a:p>
            <a:fld id="{00000000-1234-1234-1234-123412341234}" type="slidenum">
              <a:rPr lang="ru-RU">
                <a:latin typeface="TT Norms Light" panose="02000503020000020003" pitchFamily="2" charset="-52"/>
              </a:rPr>
              <a:pPr/>
              <a:t>15</a:t>
            </a:fld>
            <a:endParaRPr dirty="0">
              <a:latin typeface="TT Norms Light" panose="02000503020000020003" pitchFamily="2" charset="-52"/>
            </a:endParaRPr>
          </a:p>
        </p:txBody>
      </p:sp>
      <p:sp>
        <p:nvSpPr>
          <p:cNvPr id="3" name="Google Shape;195;p4">
            <a:extLst>
              <a:ext uri="{FF2B5EF4-FFF2-40B4-BE49-F238E27FC236}">
                <a16:creationId xmlns:a16="http://schemas.microsoft.com/office/drawing/2014/main" id="{7F4B9363-76AA-4FCA-B9CA-F4A255C86460}"/>
              </a:ext>
            </a:extLst>
          </p:cNvPr>
          <p:cNvSpPr txBox="1"/>
          <p:nvPr/>
        </p:nvSpPr>
        <p:spPr>
          <a:xfrm>
            <a:off x="1593728" y="6608165"/>
            <a:ext cx="3462600" cy="573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spAutoFit/>
          </a:bodyPr>
          <a:lstStyle/>
          <a:p>
            <a:r>
              <a:rPr lang="ru-RU" sz="800" dirty="0">
                <a:solidFill>
                  <a:schemeClr val="dk1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Источники: 1. Росстат; 2. Т. </a:t>
            </a:r>
            <a:r>
              <a:rPr lang="ru-RU" sz="800" dirty="0" err="1">
                <a:solidFill>
                  <a:schemeClr val="dk1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Пикетти</a:t>
            </a:r>
            <a:r>
              <a:rPr lang="ru-RU" sz="800" dirty="0">
                <a:solidFill>
                  <a:schemeClr val="dk1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, Капитал и идеология; </a:t>
            </a:r>
            <a:br>
              <a:rPr lang="ru-RU" sz="800" dirty="0">
                <a:solidFill>
                  <a:schemeClr val="dk1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</a:br>
            <a:r>
              <a:rPr lang="ru-RU" sz="800" dirty="0">
                <a:solidFill>
                  <a:schemeClr val="dk1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3. С. </a:t>
            </a:r>
            <a:r>
              <a:rPr lang="ru-RU" sz="800" dirty="0" err="1">
                <a:solidFill>
                  <a:schemeClr val="dk1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Гуриев</a:t>
            </a:r>
            <a:r>
              <a:rPr lang="ru-RU" sz="800" dirty="0">
                <a:solidFill>
                  <a:schemeClr val="dk1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 на Лектории РЭШ «Экономика и жизнь»; Российская газета по данным </a:t>
            </a:r>
            <a:r>
              <a:rPr lang="ru-RU" sz="800" dirty="0" err="1">
                <a:solidFill>
                  <a:schemeClr val="dk1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Global</a:t>
            </a:r>
            <a:r>
              <a:rPr lang="ru-RU" sz="800" dirty="0">
                <a:solidFill>
                  <a:schemeClr val="dk1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 </a:t>
            </a:r>
            <a:r>
              <a:rPr lang="ru-RU" sz="800" dirty="0" err="1">
                <a:solidFill>
                  <a:schemeClr val="dk1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Wealth</a:t>
            </a:r>
            <a:r>
              <a:rPr lang="ru-RU" sz="800" dirty="0">
                <a:solidFill>
                  <a:schemeClr val="dk1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 </a:t>
            </a:r>
            <a:r>
              <a:rPr lang="ru-RU" sz="800" dirty="0" err="1">
                <a:solidFill>
                  <a:schemeClr val="dk1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Report</a:t>
            </a:r>
            <a:r>
              <a:rPr lang="ru-RU" sz="800" dirty="0">
                <a:solidFill>
                  <a:schemeClr val="dk1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 2019</a:t>
            </a:r>
          </a:p>
          <a:p>
            <a:r>
              <a:rPr lang="ru-RU" sz="800" dirty="0">
                <a:solidFill>
                  <a:schemeClr val="dk1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645503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4"/>
          <p:cNvSpPr txBox="1">
            <a:spLocks noGrp="1"/>
          </p:cNvSpPr>
          <p:nvPr>
            <p:ph type="title"/>
          </p:nvPr>
        </p:nvSpPr>
        <p:spPr>
          <a:xfrm>
            <a:off x="1480008" y="343779"/>
            <a:ext cx="8410754" cy="715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rmAutofit/>
          </a:bodyPr>
          <a:lstStyle/>
          <a:p>
            <a:pPr>
              <a:buSzPts val="3200"/>
            </a:pPr>
            <a:r>
              <a:rPr lang="ru-RU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ea typeface="Calibri"/>
                <a:cs typeface="Calibri"/>
                <a:sym typeface="Calibri"/>
              </a:rPr>
              <a:t>Вызов </a:t>
            </a:r>
            <a:r>
              <a:rPr lang="en-US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ea typeface="Calibri"/>
                <a:cs typeface="Calibri"/>
                <a:sym typeface="Calibri"/>
              </a:rPr>
              <a:t>5</a:t>
            </a:r>
            <a:r>
              <a:rPr lang="ru-RU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ea typeface="Calibri"/>
                <a:cs typeface="Calibri"/>
                <a:sym typeface="Calibri"/>
              </a:rPr>
              <a:t>:</a:t>
            </a:r>
            <a:r>
              <a:rPr lang="en-US" sz="2806" dirty="0">
                <a:ea typeface="Calibri"/>
                <a:cs typeface="Calibri"/>
                <a:sym typeface="Calibri"/>
              </a:rPr>
              <a:t/>
            </a:r>
            <a:br>
              <a:rPr lang="en-US" sz="2806" dirty="0">
                <a:ea typeface="Calibri"/>
                <a:cs typeface="Calibri"/>
                <a:sym typeface="Calibri"/>
              </a:rPr>
            </a:br>
            <a:r>
              <a:rPr lang="ru-RU" dirty="0">
                <a:latin typeface="TT Norms ExtraLight" panose="02000803020000020003" pitchFamily="2" charset="-52"/>
                <a:ea typeface="Calibri"/>
                <a:cs typeface="Calibri"/>
                <a:sym typeface="Calibri"/>
              </a:rPr>
              <a:t>Научно-технический прогресс</a:t>
            </a:r>
            <a:endParaRPr dirty="0">
              <a:latin typeface="TT Norms ExtraLight" panose="02000803020000020003" pitchFamily="2" charset="-52"/>
            </a:endParaRPr>
          </a:p>
        </p:txBody>
      </p:sp>
      <p:sp>
        <p:nvSpPr>
          <p:cNvPr id="194" name="Google Shape;194;p4"/>
          <p:cNvSpPr txBox="1"/>
          <p:nvPr/>
        </p:nvSpPr>
        <p:spPr>
          <a:xfrm>
            <a:off x="1608701" y="1749500"/>
            <a:ext cx="3212607" cy="2489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spAutoFit/>
          </a:bodyPr>
          <a:lstStyle/>
          <a:p>
            <a:pPr marL="252000" indent="-360000">
              <a:spcBef>
                <a:spcPts val="500"/>
              </a:spcBef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5.1 Технология максимального потенциала и степени угрозы: искусственный интеллект</a:t>
            </a:r>
          </a:p>
          <a:p>
            <a:pPr marL="252000" indent="-360000">
              <a:spcBef>
                <a:spcPts val="500"/>
              </a:spcBef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5.2 “Генная бомба”: семейство технологий в области редактирования генома (колоссальные возможности в медицине, с/х и всех сферах экономики)</a:t>
            </a:r>
          </a:p>
          <a:p>
            <a:pPr marL="252000" indent="-360000">
              <a:spcBef>
                <a:spcPts val="500"/>
              </a:spcBef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5.3 </a:t>
            </a:r>
            <a:r>
              <a:rPr lang="ru-RU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Энергопереход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: реализация потенциала лидерства России по ряду направлений (атомная энергетика, водородная энергетика)</a:t>
            </a:r>
          </a:p>
        </p:txBody>
      </p:sp>
      <p:sp>
        <p:nvSpPr>
          <p:cNvPr id="195" name="Google Shape;195;p4"/>
          <p:cNvSpPr txBox="1"/>
          <p:nvPr/>
        </p:nvSpPr>
        <p:spPr>
          <a:xfrm>
            <a:off x="1593727" y="6190005"/>
            <a:ext cx="6455161" cy="1004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spAutoFit/>
          </a:bodyPr>
          <a:lstStyle/>
          <a:p>
            <a:r>
              <a:rPr lang="ru-RU" sz="1200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Примеры глобальных /</a:t>
            </a:r>
            <a:r>
              <a:rPr lang="en-US" sz="1200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/>
            </a:r>
            <a:br>
              <a:rPr lang="en-US" sz="1200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</a:br>
            <a:r>
              <a:rPr lang="ru-RU" sz="1200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российских проектов, работающих с вызовом:</a:t>
            </a:r>
            <a:endParaRPr sz="1200" dirty="0">
              <a:solidFill>
                <a:srgbClr val="2FA2D9"/>
              </a:solidFill>
              <a:latin typeface="TT Norms Regular" panose="02000503030000020003" pitchFamily="2" charset="-52"/>
            </a:endParaRPr>
          </a:p>
          <a:p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Инициатива </a:t>
            </a:r>
            <a:r>
              <a:rPr lang="ru-RU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OpenAI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 и глобальный кодекс этики ИИ, Олимпиада НТИ и Кружковое движение НТИ,  конкурс по генной инженерии МФТИ, проект «Геном россиян»</a:t>
            </a:r>
          </a:p>
          <a:p>
            <a:endParaRPr lang="ru-RU" sz="1200" dirty="0">
              <a:solidFill>
                <a:schemeClr val="dk1"/>
              </a:solidFill>
              <a:latin typeface="TT Norms Regular" panose="02000503030000020003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4"/>
          <p:cNvSpPr txBox="1"/>
          <p:nvPr/>
        </p:nvSpPr>
        <p:spPr>
          <a:xfrm>
            <a:off x="5056327" y="1749501"/>
            <a:ext cx="5180766" cy="144328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pPr marL="300723" indent="-300723">
              <a:lnSpc>
                <a:spcPct val="110000"/>
              </a:lnSpc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Доля нефтегазовых доходов в федеральном бюджете доходит до 50%. В пиковый 2018 год доходы газа составляли около 180 </a:t>
            </a:r>
            <a:r>
              <a:rPr lang="ru-RU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млрд.долл</a:t>
            </a: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.</a:t>
            </a:r>
          </a:p>
          <a:p>
            <a:pPr marL="300723" indent="-300723">
              <a:lnSpc>
                <a:spcPct val="110000"/>
              </a:lnSpc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Двукратное падение цен и сокращение на 20–25% российского экспорта нефти, газа и угля одновременно в 2020 г. (60% доходов от экспорта)</a:t>
            </a:r>
          </a:p>
          <a:p>
            <a:pPr marL="300723" indent="-300723">
              <a:lnSpc>
                <a:spcPct val="110000"/>
              </a:lnSpc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Россия в разы отстает от технологически развитых стран по уровню патентной активности (в 5−18 раз) и по уровню внедрения инноваций в производство (менее 10% против 40-60% в развитых странах)</a:t>
            </a:r>
          </a:p>
          <a:p>
            <a:pPr marL="300723" indent="-300723">
              <a:lnSpc>
                <a:spcPct val="110000"/>
              </a:lnSpc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В период 2010-2018 </a:t>
            </a:r>
            <a:r>
              <a:rPr lang="ru-RU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гг</a:t>
            </a: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 при двухкратном увеличении финансирования науки, число ученых-исследователей сократилось на ~6%</a:t>
            </a:r>
          </a:p>
        </p:txBody>
      </p:sp>
      <p:sp>
        <p:nvSpPr>
          <p:cNvPr id="197" name="Google Shape;197;p4"/>
          <p:cNvSpPr txBox="1"/>
          <p:nvPr/>
        </p:nvSpPr>
        <p:spPr>
          <a:xfrm>
            <a:off x="1523559" y="967305"/>
            <a:ext cx="8367203" cy="511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spAutoFit/>
          </a:bodyPr>
          <a:lstStyle/>
          <a:p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Как реализовать следующий горизонт технологических возможностей и избежать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/>
            </a:r>
            <a:b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</a:b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связанных с ним угроз? В том числе, этических рисков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1A7BF86-82D3-4E5B-9C01-AC2B58AF2C4A}"/>
              </a:ext>
            </a:extLst>
          </p:cNvPr>
          <p:cNvSpPr txBox="1"/>
          <p:nvPr/>
        </p:nvSpPr>
        <p:spPr>
          <a:xfrm>
            <a:off x="5056327" y="1484925"/>
            <a:ext cx="563548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00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Почему вызов значим для России:</a:t>
            </a:r>
            <a:endParaRPr lang="ru-RU" sz="1500" dirty="0">
              <a:solidFill>
                <a:srgbClr val="2FA2D9"/>
              </a:solidFill>
              <a:latin typeface="TT Norms Regular" panose="02000503030000020003" pitchFamily="2" charset="-5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767EDBC-B240-4F3F-8191-3029DE1B1472}"/>
              </a:ext>
            </a:extLst>
          </p:cNvPr>
          <p:cNvSpPr txBox="1"/>
          <p:nvPr/>
        </p:nvSpPr>
        <p:spPr>
          <a:xfrm>
            <a:off x="1662360" y="1484925"/>
            <a:ext cx="215426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00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Аспекты вызова: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3E53E0-5907-4675-825E-691076D75F86}"/>
              </a:ext>
            </a:extLst>
          </p:cNvPr>
          <p:cNvSpPr txBox="1"/>
          <p:nvPr/>
        </p:nvSpPr>
        <p:spPr>
          <a:xfrm>
            <a:off x="5056327" y="3791171"/>
            <a:ext cx="563548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00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Мировые индикаторы вызова:</a:t>
            </a:r>
          </a:p>
        </p:txBody>
      </p:sp>
      <p:sp>
        <p:nvSpPr>
          <p:cNvPr id="15" name="Google Shape;196;p4">
            <a:extLst>
              <a:ext uri="{FF2B5EF4-FFF2-40B4-BE49-F238E27FC236}">
                <a16:creationId xmlns:a16="http://schemas.microsoft.com/office/drawing/2014/main" id="{FC1DE774-078D-480B-B784-73A1621A3C36}"/>
              </a:ext>
            </a:extLst>
          </p:cNvPr>
          <p:cNvSpPr txBox="1"/>
          <p:nvPr/>
        </p:nvSpPr>
        <p:spPr>
          <a:xfrm>
            <a:off x="5056327" y="4188091"/>
            <a:ext cx="5180766" cy="170217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pPr marL="300723" indent="-300723">
              <a:lnSpc>
                <a:spcPct val="110000"/>
              </a:lnSpc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Инвестиции в ИИ являются приоритетными для США и Китая, в т.ч. в ИИ двойного назначения. Глобальный эффект от применения ИИ добавит 13 трлн. долларов к 2030 г.</a:t>
            </a:r>
          </a:p>
          <a:p>
            <a:pPr marL="300723" indent="-300723">
              <a:lnSpc>
                <a:spcPct val="110000"/>
              </a:lnSpc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Биотехнологии, созданные на основе проекта расшифровки человеческого генома, создадут новые рынки в масштабе 4 </a:t>
            </a:r>
            <a:r>
              <a:rPr lang="ru-RU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трлн.долларов</a:t>
            </a: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 к 2030</a:t>
            </a:r>
          </a:p>
          <a:p>
            <a:pPr marL="300723" indent="-300723">
              <a:lnSpc>
                <a:spcPct val="110000"/>
              </a:lnSpc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Ежегодные мировые инвестиции в </a:t>
            </a:r>
            <a:r>
              <a:rPr lang="ru-RU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энергопереход</a:t>
            </a: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 будут составлять около 3 </a:t>
            </a:r>
            <a:r>
              <a:rPr lang="ru-RU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трлн.долл</a:t>
            </a: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. Около 75% генерирующих мощностей в 2019 г. в мире введено в возобновляемой энергетике</a:t>
            </a:r>
          </a:p>
        </p:txBody>
      </p:sp>
      <p:sp>
        <p:nvSpPr>
          <p:cNvPr id="13" name="Google Shape;129;g917cd6a6e9_2_131">
            <a:extLst>
              <a:ext uri="{FF2B5EF4-FFF2-40B4-BE49-F238E27FC236}">
                <a16:creationId xmlns:a16="http://schemas.microsoft.com/office/drawing/2014/main" id="{915932E9-CD9B-45C4-AC2C-9094598C47A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4491" y="7100476"/>
            <a:ext cx="2405658" cy="402483"/>
          </a:xfrm>
          <a:prstGeom prst="rect">
            <a:avLst/>
          </a:prstGeom>
        </p:spPr>
        <p:txBody>
          <a:bodyPr spcFirstLastPara="1" wrap="square" lIns="80175" tIns="40077" rIns="80175" bIns="40077" anchor="ctr" anchorCtr="0">
            <a:noAutofit/>
          </a:bodyPr>
          <a:lstStyle/>
          <a:p>
            <a:fld id="{00000000-1234-1234-1234-123412341234}" type="slidenum">
              <a:rPr lang="ru-RU">
                <a:latin typeface="TT Norms Light" panose="02000503020000020003" pitchFamily="2" charset="-52"/>
              </a:rPr>
              <a:pPr/>
              <a:t>16</a:t>
            </a:fld>
            <a:endParaRPr dirty="0">
              <a:latin typeface="TT Norms Light" panose="02000503020000020003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6855458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4"/>
          <p:cNvSpPr txBox="1">
            <a:spLocks noGrp="1"/>
          </p:cNvSpPr>
          <p:nvPr>
            <p:ph type="title"/>
          </p:nvPr>
        </p:nvSpPr>
        <p:spPr>
          <a:xfrm>
            <a:off x="1480008" y="343779"/>
            <a:ext cx="8410754" cy="715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rmAutofit/>
          </a:bodyPr>
          <a:lstStyle/>
          <a:p>
            <a:pPr>
              <a:buSzPts val="3200"/>
            </a:pPr>
            <a:r>
              <a:rPr lang="ru-RU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ea typeface="Calibri"/>
                <a:cs typeface="Calibri"/>
                <a:sym typeface="Calibri"/>
              </a:rPr>
              <a:t>Вызов </a:t>
            </a:r>
            <a:r>
              <a:rPr lang="en-US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ea typeface="Calibri"/>
                <a:cs typeface="Calibri"/>
                <a:sym typeface="Calibri"/>
              </a:rPr>
              <a:t>6</a:t>
            </a:r>
            <a:r>
              <a:rPr lang="ru-RU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ea typeface="Calibri"/>
                <a:cs typeface="Calibri"/>
                <a:sym typeface="Calibri"/>
              </a:rPr>
              <a:t>:</a:t>
            </a:r>
            <a:r>
              <a:rPr lang="en-US" sz="2806" dirty="0">
                <a:ea typeface="Calibri"/>
                <a:cs typeface="Calibri"/>
                <a:sym typeface="Calibri"/>
              </a:rPr>
              <a:t/>
            </a:r>
            <a:br>
              <a:rPr lang="en-US" sz="2806" dirty="0">
                <a:ea typeface="Calibri"/>
                <a:cs typeface="Calibri"/>
                <a:sym typeface="Calibri"/>
              </a:rPr>
            </a:br>
            <a:r>
              <a:rPr lang="ru-RU" dirty="0">
                <a:latin typeface="TT Norms ExtraLight" panose="02000803020000020003" pitchFamily="2" charset="-52"/>
                <a:ea typeface="Calibri"/>
                <a:cs typeface="Calibri"/>
                <a:sym typeface="Calibri"/>
              </a:rPr>
              <a:t>Развитие и самореализация</a:t>
            </a:r>
            <a:endParaRPr dirty="0">
              <a:latin typeface="TT Norms ExtraLight" panose="02000803020000020003" pitchFamily="2" charset="-52"/>
            </a:endParaRPr>
          </a:p>
        </p:txBody>
      </p:sp>
      <p:sp>
        <p:nvSpPr>
          <p:cNvPr id="194" name="Google Shape;194;p4"/>
          <p:cNvSpPr txBox="1"/>
          <p:nvPr/>
        </p:nvSpPr>
        <p:spPr>
          <a:xfrm>
            <a:off x="1608701" y="1749500"/>
            <a:ext cx="3212607" cy="2858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spAutoFit/>
          </a:bodyPr>
          <a:lstStyle/>
          <a:p>
            <a:pPr marL="252000" indent="-360000">
              <a:spcBef>
                <a:spcPts val="500"/>
              </a:spcBef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6.1 Обеспечение равенства доступа к возможностям самореализации, включая возможности образования и построения карьеры</a:t>
            </a:r>
          </a:p>
          <a:p>
            <a:pPr marL="252000" indent="-360000">
              <a:spcBef>
                <a:spcPts val="500"/>
              </a:spcBef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6.2 Формирование возможностей для непрерывного образования в течение всей жизни, включая “серебряный возраст”</a:t>
            </a:r>
          </a:p>
          <a:p>
            <a:pPr marL="252000" indent="-360000">
              <a:spcBef>
                <a:spcPts val="500"/>
              </a:spcBef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6.3 Решение проблемы “лишних людей” - людей, теряющих работу в результате экономической / технологической трансформации и не способных адаптироваться к изменившейся реальности </a:t>
            </a:r>
          </a:p>
        </p:txBody>
      </p:sp>
      <p:sp>
        <p:nvSpPr>
          <p:cNvPr id="195" name="Google Shape;195;p4"/>
          <p:cNvSpPr txBox="1"/>
          <p:nvPr/>
        </p:nvSpPr>
        <p:spPr>
          <a:xfrm>
            <a:off x="1593727" y="6190005"/>
            <a:ext cx="6455161" cy="819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spAutoFit/>
          </a:bodyPr>
          <a:lstStyle/>
          <a:p>
            <a:r>
              <a:rPr lang="ru-RU" sz="1200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Примеры глобальных /</a:t>
            </a:r>
            <a:r>
              <a:rPr lang="en-US" sz="1200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/>
            </a:r>
            <a:br>
              <a:rPr lang="en-US" sz="1200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</a:br>
            <a:r>
              <a:rPr lang="ru-RU" sz="1200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российских проектов, работающих с вызовом:</a:t>
            </a:r>
            <a:endParaRPr sz="1200" dirty="0">
              <a:solidFill>
                <a:srgbClr val="2FA2D9"/>
              </a:solidFill>
              <a:latin typeface="TT Norms Regular" panose="02000503030000020003" pitchFamily="2" charset="-52"/>
            </a:endParaRPr>
          </a:p>
          <a:p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Билет в будущее, фестиваль Новые Старшие, EPALE, </a:t>
            </a:r>
            <a:r>
              <a:rPr lang="ru-RU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Сoursera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 и др.</a:t>
            </a:r>
          </a:p>
          <a:p>
            <a:endParaRPr lang="ru-RU" sz="1200" dirty="0">
              <a:solidFill>
                <a:schemeClr val="dk1"/>
              </a:solidFill>
              <a:latin typeface="TT Norms Regular" panose="02000503030000020003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4"/>
          <p:cNvSpPr txBox="1"/>
          <p:nvPr/>
        </p:nvSpPr>
        <p:spPr>
          <a:xfrm>
            <a:off x="5056327" y="1749501"/>
            <a:ext cx="5180766" cy="144328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pPr marL="300723" indent="-300723">
              <a:lnSpc>
                <a:spcPct val="110000"/>
              </a:lnSpc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Производительность труда РФ вдвое ниже, чем в среднем</a:t>
            </a:r>
            <a:b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</a:b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в странах ОЭСР4</a:t>
            </a:r>
          </a:p>
          <a:p>
            <a:pPr marL="300723" indent="-300723">
              <a:lnSpc>
                <a:spcPct val="110000"/>
              </a:lnSpc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Более 40% людей, получивших высшее образование, не работают по специальности5, 70 процентов работодателей отмечают профнепригодность выпускников</a:t>
            </a:r>
            <a:r>
              <a:rPr lang="ru-RU" sz="1100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6</a:t>
            </a:r>
          </a:p>
          <a:p>
            <a:pPr marL="300723" indent="-300723">
              <a:lnSpc>
                <a:spcPct val="110000"/>
              </a:lnSpc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Около 15% рабочих мест (10 </a:t>
            </a:r>
            <a:r>
              <a:rPr lang="ru-RU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млн.чел</a:t>
            </a: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.) окажутся </a:t>
            </a:r>
            <a:r>
              <a:rPr lang="ru-RU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невостребованы</a:t>
            </a: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 до 2025 г. из-за трансформации экономики. Одновременно с этим, необходимо заполнить от 5-10 млн. новых рабочих мест с компетенциями «экономики знаний»</a:t>
            </a:r>
          </a:p>
        </p:txBody>
      </p:sp>
      <p:sp>
        <p:nvSpPr>
          <p:cNvPr id="197" name="Google Shape;197;p4"/>
          <p:cNvSpPr txBox="1"/>
          <p:nvPr/>
        </p:nvSpPr>
        <p:spPr>
          <a:xfrm>
            <a:off x="1523559" y="967305"/>
            <a:ext cx="8367203" cy="511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spAutoFit/>
          </a:bodyPr>
          <a:lstStyle/>
          <a:p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Как обеспечить возможность образования, занятости и самореализации в условиях неопределенности и быстрых изменений?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1A7BF86-82D3-4E5B-9C01-AC2B58AF2C4A}"/>
              </a:ext>
            </a:extLst>
          </p:cNvPr>
          <p:cNvSpPr txBox="1"/>
          <p:nvPr/>
        </p:nvSpPr>
        <p:spPr>
          <a:xfrm>
            <a:off x="5056327" y="1484925"/>
            <a:ext cx="563548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00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Почему вызов значим для России:</a:t>
            </a:r>
            <a:endParaRPr lang="ru-RU" sz="1500" dirty="0">
              <a:solidFill>
                <a:srgbClr val="2FA2D9"/>
              </a:solidFill>
              <a:latin typeface="TT Norms Regular" panose="02000503030000020003" pitchFamily="2" charset="-5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767EDBC-B240-4F3F-8191-3029DE1B1472}"/>
              </a:ext>
            </a:extLst>
          </p:cNvPr>
          <p:cNvSpPr txBox="1"/>
          <p:nvPr/>
        </p:nvSpPr>
        <p:spPr>
          <a:xfrm>
            <a:off x="1662360" y="1484925"/>
            <a:ext cx="215426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00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Аспекты вызова: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3E53E0-5907-4675-825E-691076D75F86}"/>
              </a:ext>
            </a:extLst>
          </p:cNvPr>
          <p:cNvSpPr txBox="1"/>
          <p:nvPr/>
        </p:nvSpPr>
        <p:spPr>
          <a:xfrm>
            <a:off x="5056327" y="3791171"/>
            <a:ext cx="563548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00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Мировые индикаторы вызова:</a:t>
            </a:r>
          </a:p>
        </p:txBody>
      </p:sp>
      <p:sp>
        <p:nvSpPr>
          <p:cNvPr id="15" name="Google Shape;196;p4">
            <a:extLst>
              <a:ext uri="{FF2B5EF4-FFF2-40B4-BE49-F238E27FC236}">
                <a16:creationId xmlns:a16="http://schemas.microsoft.com/office/drawing/2014/main" id="{FC1DE774-078D-480B-B784-73A1621A3C36}"/>
              </a:ext>
            </a:extLst>
          </p:cNvPr>
          <p:cNvSpPr txBox="1"/>
          <p:nvPr/>
        </p:nvSpPr>
        <p:spPr>
          <a:xfrm>
            <a:off x="5056327" y="4188091"/>
            <a:ext cx="5180766" cy="170217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pPr marL="300723" indent="-300723">
              <a:lnSpc>
                <a:spcPct val="110000"/>
              </a:lnSpc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65% сегодняшних первоклассников будут работать по специальностям, которых сегодня не существует</a:t>
            </a:r>
            <a:r>
              <a:rPr lang="ru-RU" sz="1100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1</a:t>
            </a:r>
          </a:p>
          <a:p>
            <a:pPr marL="300723" indent="-300723">
              <a:lnSpc>
                <a:spcPct val="110000"/>
              </a:lnSpc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До 2 млрд. существующих рабочих мест может быть закрыто из-за автоматизации и роботизации процессов до 2035 г.</a:t>
            </a:r>
            <a:r>
              <a:rPr lang="ru-RU" sz="1100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2</a:t>
            </a: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 </a:t>
            </a:r>
          </a:p>
          <a:p>
            <a:pPr marL="300723" indent="-300723">
              <a:lnSpc>
                <a:spcPct val="110000"/>
              </a:lnSpc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К 2060 г. более 60% роста занятости в странах ЕС и Великобритании будет  приходиться на лиц старше 65 лет</a:t>
            </a:r>
            <a:r>
              <a:rPr lang="ru-RU" sz="1100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3</a:t>
            </a: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 </a:t>
            </a:r>
          </a:p>
        </p:txBody>
      </p:sp>
      <p:sp>
        <p:nvSpPr>
          <p:cNvPr id="13" name="Google Shape;129;g917cd6a6e9_2_131">
            <a:extLst>
              <a:ext uri="{FF2B5EF4-FFF2-40B4-BE49-F238E27FC236}">
                <a16:creationId xmlns:a16="http://schemas.microsoft.com/office/drawing/2014/main" id="{25B47FCB-E26B-4344-9817-7A63AC57AFE6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4491" y="7100476"/>
            <a:ext cx="2405658" cy="402483"/>
          </a:xfrm>
          <a:prstGeom prst="rect">
            <a:avLst/>
          </a:prstGeom>
        </p:spPr>
        <p:txBody>
          <a:bodyPr spcFirstLastPara="1" wrap="square" lIns="80175" tIns="40077" rIns="80175" bIns="40077" anchor="ctr" anchorCtr="0">
            <a:noAutofit/>
          </a:bodyPr>
          <a:lstStyle/>
          <a:p>
            <a:fld id="{00000000-1234-1234-1234-123412341234}" type="slidenum">
              <a:rPr lang="ru-RU">
                <a:latin typeface="TT Norms Light" panose="02000503020000020003" pitchFamily="2" charset="-52"/>
              </a:rPr>
              <a:pPr/>
              <a:t>17</a:t>
            </a:fld>
            <a:endParaRPr dirty="0">
              <a:latin typeface="TT Norms Light" panose="02000503020000020003" pitchFamily="2" charset="-52"/>
            </a:endParaRPr>
          </a:p>
        </p:txBody>
      </p:sp>
      <p:sp>
        <p:nvSpPr>
          <p:cNvPr id="4" name="Google Shape;195;p4">
            <a:extLst>
              <a:ext uri="{FF2B5EF4-FFF2-40B4-BE49-F238E27FC236}">
                <a16:creationId xmlns:a16="http://schemas.microsoft.com/office/drawing/2014/main" id="{6FF0871A-BFD3-40DD-BC4B-74F930FB68C2}"/>
              </a:ext>
            </a:extLst>
          </p:cNvPr>
          <p:cNvSpPr txBox="1"/>
          <p:nvPr/>
        </p:nvSpPr>
        <p:spPr>
          <a:xfrm>
            <a:off x="1593727" y="7058434"/>
            <a:ext cx="6455161" cy="3271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spAutoFit/>
          </a:bodyPr>
          <a:lstStyle/>
          <a:p>
            <a:r>
              <a:rPr lang="ru-RU" sz="800" dirty="0">
                <a:solidFill>
                  <a:schemeClr val="dk1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Источники: 1. Всемирный экономический форум;  2. </a:t>
            </a:r>
            <a:r>
              <a:rPr lang="en-US" sz="800" dirty="0">
                <a:solidFill>
                  <a:schemeClr val="dk1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McKinsey Global Institute; </a:t>
            </a:r>
            <a:r>
              <a:rPr lang="ru-RU" sz="800" dirty="0">
                <a:solidFill>
                  <a:schemeClr val="dk1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/>
            </a:r>
            <a:br>
              <a:rPr lang="ru-RU" sz="800" dirty="0">
                <a:solidFill>
                  <a:schemeClr val="dk1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</a:br>
            <a:r>
              <a:rPr lang="en-US" sz="800" dirty="0">
                <a:solidFill>
                  <a:schemeClr val="dk1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3. The Guardian </a:t>
            </a:r>
            <a:r>
              <a:rPr lang="ru-RU" sz="800" dirty="0">
                <a:solidFill>
                  <a:schemeClr val="dk1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по данным </a:t>
            </a:r>
            <a:r>
              <a:rPr lang="en-US" sz="800" dirty="0">
                <a:solidFill>
                  <a:schemeClr val="dk1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Office for National Statistics; </a:t>
            </a:r>
            <a:r>
              <a:rPr lang="ru-RU" sz="800" dirty="0">
                <a:solidFill>
                  <a:schemeClr val="dk1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 </a:t>
            </a:r>
            <a:r>
              <a:rPr lang="en-US" sz="800" dirty="0">
                <a:solidFill>
                  <a:schemeClr val="dk1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4. </a:t>
            </a:r>
            <a:r>
              <a:rPr lang="ru-RU" sz="800" dirty="0">
                <a:solidFill>
                  <a:schemeClr val="dk1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РБК по данным ОЭСР; 5. РИА Новости по данным </a:t>
            </a:r>
            <a:r>
              <a:rPr lang="en-US" sz="800" dirty="0">
                <a:solidFill>
                  <a:schemeClr val="dk1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HH.ru; KP.ru </a:t>
            </a:r>
          </a:p>
        </p:txBody>
      </p:sp>
    </p:spTree>
    <p:extLst>
      <p:ext uri="{BB962C8B-B14F-4D97-AF65-F5344CB8AC3E}">
        <p14:creationId xmlns:p14="http://schemas.microsoft.com/office/powerpoint/2010/main" val="3618212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4"/>
          <p:cNvSpPr txBox="1">
            <a:spLocks noGrp="1"/>
          </p:cNvSpPr>
          <p:nvPr>
            <p:ph type="title"/>
          </p:nvPr>
        </p:nvSpPr>
        <p:spPr>
          <a:xfrm>
            <a:off x="1480008" y="343779"/>
            <a:ext cx="8410754" cy="1135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rmAutofit/>
          </a:bodyPr>
          <a:lstStyle/>
          <a:p>
            <a:pPr>
              <a:buSzPts val="3200"/>
            </a:pPr>
            <a:r>
              <a:rPr lang="ru-RU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ea typeface="Calibri"/>
                <a:cs typeface="Calibri"/>
                <a:sym typeface="Calibri"/>
              </a:rPr>
              <a:t>Вызов </a:t>
            </a:r>
            <a:r>
              <a:rPr lang="en-US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ea typeface="Calibri"/>
                <a:cs typeface="Calibri"/>
                <a:sym typeface="Calibri"/>
              </a:rPr>
              <a:t>7</a:t>
            </a:r>
            <a:r>
              <a:rPr lang="ru-RU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ea typeface="Calibri"/>
                <a:cs typeface="Calibri"/>
                <a:sym typeface="Calibri"/>
              </a:rPr>
              <a:t>:</a:t>
            </a:r>
            <a:r>
              <a:rPr lang="en-US" sz="2806" dirty="0">
                <a:ea typeface="Calibri"/>
                <a:cs typeface="Calibri"/>
                <a:sym typeface="Calibri"/>
              </a:rPr>
              <a:t/>
            </a:r>
            <a:br>
              <a:rPr lang="en-US" sz="2806" dirty="0">
                <a:ea typeface="Calibri"/>
                <a:cs typeface="Calibri"/>
                <a:sym typeface="Calibri"/>
              </a:rPr>
            </a:br>
            <a:r>
              <a:rPr lang="ru-RU" dirty="0">
                <a:latin typeface="TT Norms ExtraLight" panose="02000803020000020003" pitchFamily="2" charset="-52"/>
                <a:ea typeface="Calibri"/>
                <a:cs typeface="Calibri"/>
                <a:sym typeface="Calibri"/>
              </a:rPr>
              <a:t>Повышение эффективности</a:t>
            </a:r>
            <a:r>
              <a:rPr lang="en-US" dirty="0">
                <a:latin typeface="TT Norms ExtraLight" panose="02000803020000020003" pitchFamily="2" charset="-52"/>
                <a:ea typeface="Calibri"/>
                <a:cs typeface="Calibri"/>
                <a:sym typeface="Calibri"/>
              </a:rPr>
              <a:t/>
            </a:r>
            <a:br>
              <a:rPr lang="en-US" dirty="0">
                <a:latin typeface="TT Norms ExtraLight" panose="02000803020000020003" pitchFamily="2" charset="-52"/>
                <a:ea typeface="Calibri"/>
                <a:cs typeface="Calibri"/>
                <a:sym typeface="Calibri"/>
              </a:rPr>
            </a:br>
            <a:r>
              <a:rPr lang="ru-RU" dirty="0">
                <a:latin typeface="TT Norms ExtraLight" panose="02000803020000020003" pitchFamily="2" charset="-52"/>
                <a:ea typeface="Calibri"/>
                <a:cs typeface="Calibri"/>
                <a:sym typeface="Calibri"/>
              </a:rPr>
              <a:t>систем управления</a:t>
            </a:r>
            <a:endParaRPr dirty="0">
              <a:latin typeface="TT Norms ExtraLight" panose="02000803020000020003" pitchFamily="2" charset="-52"/>
            </a:endParaRPr>
          </a:p>
        </p:txBody>
      </p:sp>
      <p:sp>
        <p:nvSpPr>
          <p:cNvPr id="194" name="Google Shape;194;p4"/>
          <p:cNvSpPr txBox="1"/>
          <p:nvPr/>
        </p:nvSpPr>
        <p:spPr>
          <a:xfrm>
            <a:off x="1608701" y="2107640"/>
            <a:ext cx="3212607" cy="2922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spAutoFit/>
          </a:bodyPr>
          <a:lstStyle/>
          <a:p>
            <a:pPr marL="252000" indent="-360000">
              <a:spcBef>
                <a:spcPts val="500"/>
              </a:spcBef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7.1 Системы гос. и корп. управления в условиях растущей неопределенности и ускоряющихся изменений</a:t>
            </a:r>
          </a:p>
          <a:p>
            <a:pPr marL="252000" indent="-360000">
              <a:spcBef>
                <a:spcPts val="500"/>
              </a:spcBef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7.2 Развитие контура управления долгосрочными проектами и процессами (отношения человека и природы, культура и человеческий потенциал, инфраструктура и др.)</a:t>
            </a:r>
          </a:p>
          <a:p>
            <a:pPr marL="252000" indent="-360000">
              <a:spcBef>
                <a:spcPts val="500"/>
              </a:spcBef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7.3 Преодоление кризиса доверия и развитие инклюзии (максимальное вовлечение всех заинтересованных сторон в контур управления)</a:t>
            </a:r>
          </a:p>
          <a:p>
            <a:pPr marL="252000" indent="-360000">
              <a:spcBef>
                <a:spcPts val="500"/>
              </a:spcBef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7.4 Система прогнозирования и предотвращения глобальных рисков</a:t>
            </a:r>
          </a:p>
        </p:txBody>
      </p:sp>
      <p:sp>
        <p:nvSpPr>
          <p:cNvPr id="195" name="Google Shape;195;p4"/>
          <p:cNvSpPr txBox="1"/>
          <p:nvPr/>
        </p:nvSpPr>
        <p:spPr>
          <a:xfrm>
            <a:off x="1593727" y="6190005"/>
            <a:ext cx="5470013" cy="819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spAutoFit/>
          </a:bodyPr>
          <a:lstStyle/>
          <a:p>
            <a:r>
              <a:rPr lang="ru-RU" sz="1200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Примеры глобальных /</a:t>
            </a:r>
            <a:r>
              <a:rPr lang="en-US" sz="1200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 </a:t>
            </a:r>
            <a:r>
              <a:rPr lang="ru-RU" sz="1200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российских проектов, работающих с вызовом:</a:t>
            </a:r>
            <a:endParaRPr sz="1200" dirty="0">
              <a:solidFill>
                <a:srgbClr val="2FA2D9"/>
              </a:solidFill>
              <a:latin typeface="TT Norms Regular" panose="02000503030000020003" pitchFamily="2" charset="-52"/>
            </a:endParaRPr>
          </a:p>
          <a:p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Активный гражданин, 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The Participatory Budgeting Project (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США, Канада), 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GoFundMe (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краудфандинг)</a:t>
            </a:r>
          </a:p>
          <a:p>
            <a:endParaRPr lang="ru-RU" sz="1200" dirty="0">
              <a:solidFill>
                <a:schemeClr val="dk1"/>
              </a:solidFill>
              <a:latin typeface="TT Norms Regular" panose="02000503030000020003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4"/>
          <p:cNvSpPr txBox="1"/>
          <p:nvPr/>
        </p:nvSpPr>
        <p:spPr>
          <a:xfrm>
            <a:off x="5056327" y="2107641"/>
            <a:ext cx="5180766" cy="144328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pPr marL="300723" indent="-300723">
              <a:lnSpc>
                <a:spcPct val="110000"/>
              </a:lnSpc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Поколенческие</a:t>
            </a: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 разрывы между лидерами политических, силовых и бизнес элит: лидеры контролирующих и силовых структур значительно старше тех, кто формирует экономическую политику и делает бизнес</a:t>
            </a:r>
          </a:p>
          <a:p>
            <a:pPr marL="300723" indent="-300723">
              <a:lnSpc>
                <a:spcPct val="110000"/>
              </a:lnSpc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За время пандемии коронавируса уровень доверия к институтам государства снизился у 61% россиян</a:t>
            </a:r>
            <a:r>
              <a:rPr lang="ru-RU" sz="1100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2</a:t>
            </a:r>
          </a:p>
        </p:txBody>
      </p:sp>
      <p:sp>
        <p:nvSpPr>
          <p:cNvPr id="197" name="Google Shape;197;p4"/>
          <p:cNvSpPr txBox="1"/>
          <p:nvPr/>
        </p:nvSpPr>
        <p:spPr>
          <a:xfrm>
            <a:off x="1523559" y="1348305"/>
            <a:ext cx="8367203" cy="511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spAutoFit/>
          </a:bodyPr>
          <a:lstStyle/>
          <a:p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Как повысить оперативность и эффективность принятия решений в условиях увеличения сложности управляемых процессов и числа заинтересованных сторон?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1A7BF86-82D3-4E5B-9C01-AC2B58AF2C4A}"/>
              </a:ext>
            </a:extLst>
          </p:cNvPr>
          <p:cNvSpPr txBox="1"/>
          <p:nvPr/>
        </p:nvSpPr>
        <p:spPr>
          <a:xfrm>
            <a:off x="5056327" y="1843065"/>
            <a:ext cx="563548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00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Почему вызов значим для России:</a:t>
            </a:r>
            <a:endParaRPr lang="ru-RU" sz="1500" dirty="0">
              <a:solidFill>
                <a:srgbClr val="2FA2D9"/>
              </a:solidFill>
              <a:latin typeface="TT Norms Regular" panose="02000503030000020003" pitchFamily="2" charset="-5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767EDBC-B240-4F3F-8191-3029DE1B1472}"/>
              </a:ext>
            </a:extLst>
          </p:cNvPr>
          <p:cNvSpPr txBox="1"/>
          <p:nvPr/>
        </p:nvSpPr>
        <p:spPr>
          <a:xfrm>
            <a:off x="1662360" y="1843065"/>
            <a:ext cx="215426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00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Аспекты вызова: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3E53E0-5907-4675-825E-691076D75F86}"/>
              </a:ext>
            </a:extLst>
          </p:cNvPr>
          <p:cNvSpPr txBox="1"/>
          <p:nvPr/>
        </p:nvSpPr>
        <p:spPr>
          <a:xfrm>
            <a:off x="5056327" y="4149311"/>
            <a:ext cx="563548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00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Мировые индикаторы вызова:</a:t>
            </a:r>
          </a:p>
        </p:txBody>
      </p:sp>
      <p:sp>
        <p:nvSpPr>
          <p:cNvPr id="15" name="Google Shape;196;p4">
            <a:extLst>
              <a:ext uri="{FF2B5EF4-FFF2-40B4-BE49-F238E27FC236}">
                <a16:creationId xmlns:a16="http://schemas.microsoft.com/office/drawing/2014/main" id="{FC1DE774-078D-480B-B784-73A1621A3C36}"/>
              </a:ext>
            </a:extLst>
          </p:cNvPr>
          <p:cNvSpPr txBox="1"/>
          <p:nvPr/>
        </p:nvSpPr>
        <p:spPr>
          <a:xfrm>
            <a:off x="5056327" y="4546231"/>
            <a:ext cx="5180766" cy="170217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pPr marL="300723" indent="-300723">
              <a:lnSpc>
                <a:spcPct val="110000"/>
              </a:lnSpc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Утрата доверия граждан (более 50%) к государственной системе госуправления, прежде всего в странах ОЭСР</a:t>
            </a:r>
            <a:r>
              <a:rPr lang="ru-RU" sz="1100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1</a:t>
            </a: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 </a:t>
            </a:r>
          </a:p>
          <a:p>
            <a:pPr marL="300723" indent="-300723">
              <a:lnSpc>
                <a:spcPct val="110000"/>
              </a:lnSpc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Системные проблемы ряда государств при возникновении угроз COVID-19 (позднее закрытие границ, сложности с возвратом</a:t>
            </a:r>
          </a:p>
        </p:txBody>
      </p:sp>
      <p:sp>
        <p:nvSpPr>
          <p:cNvPr id="13" name="Google Shape;129;g917cd6a6e9_2_131">
            <a:extLst>
              <a:ext uri="{FF2B5EF4-FFF2-40B4-BE49-F238E27FC236}">
                <a16:creationId xmlns:a16="http://schemas.microsoft.com/office/drawing/2014/main" id="{0125C73A-9576-4199-BECB-FB6DE7FB4052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4491" y="7100476"/>
            <a:ext cx="2405658" cy="402483"/>
          </a:xfrm>
          <a:prstGeom prst="rect">
            <a:avLst/>
          </a:prstGeom>
        </p:spPr>
        <p:txBody>
          <a:bodyPr spcFirstLastPara="1" wrap="square" lIns="80175" tIns="40077" rIns="80175" bIns="40077" anchor="ctr" anchorCtr="0">
            <a:noAutofit/>
          </a:bodyPr>
          <a:lstStyle/>
          <a:p>
            <a:fld id="{00000000-1234-1234-1234-123412341234}" type="slidenum">
              <a:rPr lang="ru-RU">
                <a:latin typeface="TT Norms Light" panose="02000503020000020003" pitchFamily="2" charset="-52"/>
              </a:rPr>
              <a:pPr/>
              <a:t>18</a:t>
            </a:fld>
            <a:endParaRPr dirty="0">
              <a:latin typeface="TT Norms Light" panose="02000503020000020003" pitchFamily="2" charset="-52"/>
            </a:endParaRPr>
          </a:p>
        </p:txBody>
      </p:sp>
      <p:sp>
        <p:nvSpPr>
          <p:cNvPr id="3" name="Google Shape;195;p4">
            <a:extLst>
              <a:ext uri="{FF2B5EF4-FFF2-40B4-BE49-F238E27FC236}">
                <a16:creationId xmlns:a16="http://schemas.microsoft.com/office/drawing/2014/main" id="{8DCF50FA-293B-463E-8B32-2D637E139819}"/>
              </a:ext>
            </a:extLst>
          </p:cNvPr>
          <p:cNvSpPr txBox="1"/>
          <p:nvPr/>
        </p:nvSpPr>
        <p:spPr>
          <a:xfrm>
            <a:off x="1593727" y="7058434"/>
            <a:ext cx="6455161" cy="3271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spAutoFit/>
          </a:bodyPr>
          <a:lstStyle/>
          <a:p>
            <a:r>
              <a:rPr lang="ru-RU" sz="800" dirty="0">
                <a:solidFill>
                  <a:schemeClr val="dk1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Источники: 1 </a:t>
            </a:r>
            <a:r>
              <a:rPr lang="en-US" sz="800" dirty="0" err="1">
                <a:solidFill>
                  <a:schemeClr val="dk1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Homi</a:t>
            </a:r>
            <a:r>
              <a:rPr lang="en-US" sz="800" dirty="0">
                <a:solidFill>
                  <a:schemeClr val="dk1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 </a:t>
            </a:r>
            <a:r>
              <a:rPr lang="en-US" sz="800" dirty="0" err="1">
                <a:solidFill>
                  <a:schemeClr val="dk1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Kharas</a:t>
            </a:r>
            <a:r>
              <a:rPr lang="en-US" sz="800" dirty="0">
                <a:solidFill>
                  <a:schemeClr val="dk1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 and Andrew Rogerson </a:t>
            </a:r>
            <a:r>
              <a:rPr lang="ru-RU" sz="800" dirty="0">
                <a:solidFill>
                  <a:schemeClr val="dk1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по данным глобального опроса 2017 г. </a:t>
            </a:r>
            <a:r>
              <a:rPr lang="en-US" sz="800" dirty="0">
                <a:solidFill>
                  <a:schemeClr val="dk1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The Edelman Trust Barometer; </a:t>
            </a:r>
            <a:br>
              <a:rPr lang="en-US" sz="800" dirty="0">
                <a:solidFill>
                  <a:schemeClr val="dk1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</a:br>
            <a:r>
              <a:rPr lang="en-US" sz="800" dirty="0">
                <a:solidFill>
                  <a:schemeClr val="dk1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2. </a:t>
            </a:r>
            <a:r>
              <a:rPr lang="ru-RU" sz="800" dirty="0">
                <a:solidFill>
                  <a:schemeClr val="dk1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РБК по данным </a:t>
            </a:r>
            <a:r>
              <a:rPr lang="en-US" sz="800" dirty="0">
                <a:solidFill>
                  <a:schemeClr val="dk1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Online Market Intelligence (OMI) </a:t>
            </a:r>
            <a:r>
              <a:rPr lang="ru-RU" sz="800" dirty="0">
                <a:solidFill>
                  <a:schemeClr val="dk1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и центра социального проектирования «Платформа»</a:t>
            </a:r>
          </a:p>
        </p:txBody>
      </p:sp>
    </p:spTree>
    <p:extLst>
      <p:ext uri="{BB962C8B-B14F-4D97-AF65-F5344CB8AC3E}">
        <p14:creationId xmlns:p14="http://schemas.microsoft.com/office/powerpoint/2010/main" val="30214846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4"/>
          <p:cNvSpPr txBox="1">
            <a:spLocks noGrp="1"/>
          </p:cNvSpPr>
          <p:nvPr>
            <p:ph type="title"/>
          </p:nvPr>
        </p:nvSpPr>
        <p:spPr>
          <a:xfrm>
            <a:off x="1480008" y="343779"/>
            <a:ext cx="8410754" cy="730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rmAutofit/>
          </a:bodyPr>
          <a:lstStyle/>
          <a:p>
            <a:pPr>
              <a:buSzPts val="3200"/>
            </a:pPr>
            <a:r>
              <a:rPr lang="ru-RU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ea typeface="Calibri"/>
                <a:cs typeface="Calibri"/>
                <a:sym typeface="Calibri"/>
              </a:rPr>
              <a:t>Вызов </a:t>
            </a:r>
            <a:r>
              <a:rPr lang="en-US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ea typeface="Calibri"/>
                <a:cs typeface="Calibri"/>
                <a:sym typeface="Calibri"/>
              </a:rPr>
              <a:t>8</a:t>
            </a:r>
            <a:r>
              <a:rPr lang="ru-RU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ea typeface="Calibri"/>
                <a:cs typeface="Calibri"/>
                <a:sym typeface="Calibri"/>
              </a:rPr>
              <a:t>:</a:t>
            </a:r>
            <a:r>
              <a:rPr lang="en-US" sz="2806" dirty="0">
                <a:ea typeface="Calibri"/>
                <a:cs typeface="Calibri"/>
                <a:sym typeface="Calibri"/>
              </a:rPr>
              <a:t/>
            </a:r>
            <a:br>
              <a:rPr lang="en-US" sz="2806" dirty="0">
                <a:ea typeface="Calibri"/>
                <a:cs typeface="Calibri"/>
                <a:sym typeface="Calibri"/>
              </a:rPr>
            </a:br>
            <a:r>
              <a:rPr lang="ru-RU" dirty="0">
                <a:latin typeface="TT Norms ExtraLight" panose="02000803020000020003" pitchFamily="2" charset="-52"/>
                <a:ea typeface="Calibri"/>
                <a:cs typeface="Calibri"/>
                <a:sym typeface="Calibri"/>
              </a:rPr>
              <a:t>Тотальная / сквозная безопасность</a:t>
            </a:r>
            <a:endParaRPr dirty="0">
              <a:latin typeface="TT Norms ExtraLight" panose="02000803020000020003" pitchFamily="2" charset="-52"/>
            </a:endParaRPr>
          </a:p>
        </p:txBody>
      </p:sp>
      <p:sp>
        <p:nvSpPr>
          <p:cNvPr id="194" name="Google Shape;194;p4"/>
          <p:cNvSpPr txBox="1"/>
          <p:nvPr/>
        </p:nvSpPr>
        <p:spPr>
          <a:xfrm>
            <a:off x="1608701" y="2107640"/>
            <a:ext cx="3212607" cy="1935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spAutoFit/>
          </a:bodyPr>
          <a:lstStyle/>
          <a:p>
            <a:pPr marL="252000" indent="-360000">
              <a:spcBef>
                <a:spcPts val="500"/>
              </a:spcBef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8.1 Предотвращение конфликтов на этнической, религиозной, экономической и др. почве</a:t>
            </a:r>
          </a:p>
          <a:p>
            <a:pPr marL="252000" indent="-360000">
              <a:spcBef>
                <a:spcPts val="500"/>
              </a:spcBef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8.2 Личная физическая и психологическая безопасность, в т.ч. снижение бытовой преступности и внутрисемейного насилия</a:t>
            </a:r>
          </a:p>
          <a:p>
            <a:pPr marL="252000" indent="-360000">
              <a:spcBef>
                <a:spcPts val="500"/>
              </a:spcBef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8.3 Кибербезопасность, предотвращение киберпреступлений и кибервойн</a:t>
            </a:r>
          </a:p>
        </p:txBody>
      </p:sp>
      <p:sp>
        <p:nvSpPr>
          <p:cNvPr id="195" name="Google Shape;195;p4"/>
          <p:cNvSpPr txBox="1"/>
          <p:nvPr/>
        </p:nvSpPr>
        <p:spPr>
          <a:xfrm>
            <a:off x="1593727" y="5748045"/>
            <a:ext cx="5470013" cy="1188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spAutoFit/>
          </a:bodyPr>
          <a:lstStyle/>
          <a:p>
            <a:r>
              <a:rPr lang="ru-RU" sz="1200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Примеры глобальных /</a:t>
            </a:r>
            <a:r>
              <a:rPr lang="en-US" sz="1200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 </a:t>
            </a:r>
            <a:r>
              <a:rPr lang="ru-RU" sz="1200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российских проектов, работающих с вызовом:</a:t>
            </a:r>
            <a:endParaRPr sz="1200" dirty="0">
              <a:solidFill>
                <a:srgbClr val="2FA2D9"/>
              </a:solidFill>
              <a:latin typeface="TT Norms Regular" panose="02000503030000020003" pitchFamily="2" charset="-52"/>
            </a:endParaRPr>
          </a:p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Global Safety Information Project 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ИКАО, 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Security Communications and Analysis Network (SCAAN) – 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приложение для глобальной быстрой коммуникации со службами безопасности, пилотные проекты по использованию ИИ для идентификации эмоций людей в толпе</a:t>
            </a:r>
          </a:p>
          <a:p>
            <a:endParaRPr lang="ru-RU" sz="1200" dirty="0">
              <a:solidFill>
                <a:schemeClr val="dk1"/>
              </a:solidFill>
              <a:latin typeface="TT Norms Regular" panose="02000503030000020003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4"/>
          <p:cNvSpPr txBox="1"/>
          <p:nvPr/>
        </p:nvSpPr>
        <p:spPr>
          <a:xfrm>
            <a:off x="5056327" y="2107641"/>
            <a:ext cx="5180766" cy="144328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pPr marL="300723" indent="-300723">
              <a:lnSpc>
                <a:spcPct val="110000"/>
              </a:lnSpc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На 5% выросла доля населения РФ, живущего в постоянном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/>
            </a:r>
            <a:b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</a:b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стрессе, в период 2010-2019 гг.</a:t>
            </a:r>
            <a:r>
              <a:rPr lang="ru-RU" sz="1100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4</a:t>
            </a:r>
          </a:p>
        </p:txBody>
      </p:sp>
      <p:sp>
        <p:nvSpPr>
          <p:cNvPr id="197" name="Google Shape;197;p4"/>
          <p:cNvSpPr txBox="1"/>
          <p:nvPr/>
        </p:nvSpPr>
        <p:spPr>
          <a:xfrm>
            <a:off x="1523559" y="913965"/>
            <a:ext cx="8367203" cy="296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spAutoFit/>
          </a:bodyPr>
          <a:lstStyle/>
          <a:p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Как сделать сложный мир безопасным для всех?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1A7BF86-82D3-4E5B-9C01-AC2B58AF2C4A}"/>
              </a:ext>
            </a:extLst>
          </p:cNvPr>
          <p:cNvSpPr txBox="1"/>
          <p:nvPr/>
        </p:nvSpPr>
        <p:spPr>
          <a:xfrm>
            <a:off x="5056327" y="1843065"/>
            <a:ext cx="563548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00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Почему вызов значим для России:</a:t>
            </a:r>
            <a:endParaRPr lang="ru-RU" sz="1500" dirty="0">
              <a:solidFill>
                <a:srgbClr val="2FA2D9"/>
              </a:solidFill>
              <a:latin typeface="TT Norms Regular" panose="02000503030000020003" pitchFamily="2" charset="-5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767EDBC-B240-4F3F-8191-3029DE1B1472}"/>
              </a:ext>
            </a:extLst>
          </p:cNvPr>
          <p:cNvSpPr txBox="1"/>
          <p:nvPr/>
        </p:nvSpPr>
        <p:spPr>
          <a:xfrm>
            <a:off x="1662360" y="1843065"/>
            <a:ext cx="215426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00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Аспекты вызова: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3E53E0-5907-4675-825E-691076D75F86}"/>
              </a:ext>
            </a:extLst>
          </p:cNvPr>
          <p:cNvSpPr txBox="1"/>
          <p:nvPr/>
        </p:nvSpPr>
        <p:spPr>
          <a:xfrm>
            <a:off x="5056327" y="2564351"/>
            <a:ext cx="563548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00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Мировые индикаторы вызова:</a:t>
            </a:r>
          </a:p>
        </p:txBody>
      </p:sp>
      <p:sp>
        <p:nvSpPr>
          <p:cNvPr id="15" name="Google Shape;196;p4">
            <a:extLst>
              <a:ext uri="{FF2B5EF4-FFF2-40B4-BE49-F238E27FC236}">
                <a16:creationId xmlns:a16="http://schemas.microsoft.com/office/drawing/2014/main" id="{FC1DE774-078D-480B-B784-73A1621A3C36}"/>
              </a:ext>
            </a:extLst>
          </p:cNvPr>
          <p:cNvSpPr txBox="1"/>
          <p:nvPr/>
        </p:nvSpPr>
        <p:spPr>
          <a:xfrm>
            <a:off x="5056327" y="2961271"/>
            <a:ext cx="5180766" cy="170217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pPr marL="300723" indent="-300723">
              <a:lnSpc>
                <a:spcPct val="110000"/>
              </a:lnSpc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По данным за 2018 г. каждый 7-й житель планеты живет на территориях, подверженных риску возникновения конфликтов</a:t>
            </a:r>
            <a:r>
              <a:rPr lang="ru-RU" sz="1100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1</a:t>
            </a:r>
          </a:p>
          <a:p>
            <a:pPr marL="300723" indent="-300723">
              <a:lnSpc>
                <a:spcPct val="110000"/>
              </a:lnSpc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35 процентов женщин во всем мире в какой-то момент своей жизни подвергались физическому и / или сексуальному насилию</a:t>
            </a:r>
            <a:r>
              <a:rPr lang="ru-RU" sz="1100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2</a:t>
            </a:r>
          </a:p>
          <a:p>
            <a:pPr marL="300723" indent="-300723">
              <a:lnSpc>
                <a:spcPct val="110000"/>
              </a:lnSpc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Каждые 39 секунд в мире происходит 1 кибератака; ~40% атак направлены против МСП</a:t>
            </a:r>
            <a:r>
              <a:rPr lang="ru-RU" sz="1100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3</a:t>
            </a:r>
          </a:p>
        </p:txBody>
      </p:sp>
      <p:sp>
        <p:nvSpPr>
          <p:cNvPr id="13" name="Google Shape;129;g917cd6a6e9_2_131">
            <a:extLst>
              <a:ext uri="{FF2B5EF4-FFF2-40B4-BE49-F238E27FC236}">
                <a16:creationId xmlns:a16="http://schemas.microsoft.com/office/drawing/2014/main" id="{E42841D5-4186-47E7-BC97-CE056A06EE7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4491" y="7100476"/>
            <a:ext cx="2405658" cy="402483"/>
          </a:xfrm>
          <a:prstGeom prst="rect">
            <a:avLst/>
          </a:prstGeom>
        </p:spPr>
        <p:txBody>
          <a:bodyPr spcFirstLastPara="1" wrap="square" lIns="80175" tIns="40077" rIns="80175" bIns="40077" anchor="ctr" anchorCtr="0">
            <a:noAutofit/>
          </a:bodyPr>
          <a:lstStyle/>
          <a:p>
            <a:fld id="{00000000-1234-1234-1234-123412341234}" type="slidenum">
              <a:rPr lang="ru-RU">
                <a:latin typeface="TT Norms Light" panose="02000503020000020003" pitchFamily="2" charset="-52"/>
              </a:rPr>
              <a:pPr/>
              <a:t>19</a:t>
            </a:fld>
            <a:endParaRPr dirty="0">
              <a:latin typeface="TT Norms Light" panose="02000503020000020003" pitchFamily="2" charset="-52"/>
            </a:endParaRPr>
          </a:p>
        </p:txBody>
      </p:sp>
      <p:sp>
        <p:nvSpPr>
          <p:cNvPr id="3" name="Google Shape;195;p4">
            <a:extLst>
              <a:ext uri="{FF2B5EF4-FFF2-40B4-BE49-F238E27FC236}">
                <a16:creationId xmlns:a16="http://schemas.microsoft.com/office/drawing/2014/main" id="{55F9CF6F-2A0E-4DE7-8787-415DE75C7492}"/>
              </a:ext>
            </a:extLst>
          </p:cNvPr>
          <p:cNvSpPr txBox="1"/>
          <p:nvPr/>
        </p:nvSpPr>
        <p:spPr>
          <a:xfrm>
            <a:off x="1593727" y="7058434"/>
            <a:ext cx="6455161" cy="204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spAutoFit/>
          </a:bodyPr>
          <a:lstStyle/>
          <a:p>
            <a:r>
              <a:rPr lang="ru-RU" sz="800" dirty="0">
                <a:solidFill>
                  <a:schemeClr val="dk1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Источники: 1. </a:t>
            </a:r>
            <a:r>
              <a:rPr lang="en-US" sz="800" dirty="0">
                <a:solidFill>
                  <a:schemeClr val="dk1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The Telegraph, 2. UN Women;  3. cybintsolutions.com, 4. </a:t>
            </a:r>
            <a:r>
              <a:rPr lang="ru-RU" sz="800" dirty="0">
                <a:solidFill>
                  <a:schemeClr val="dk1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ВЦИОМ </a:t>
            </a:r>
          </a:p>
        </p:txBody>
      </p:sp>
    </p:spTree>
    <p:extLst>
      <p:ext uri="{BB962C8B-B14F-4D97-AF65-F5344CB8AC3E}">
        <p14:creationId xmlns:p14="http://schemas.microsoft.com/office/powerpoint/2010/main" val="36337573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4"/>
          <p:cNvSpPr txBox="1">
            <a:spLocks noGrp="1"/>
          </p:cNvSpPr>
          <p:nvPr>
            <p:ph type="title"/>
          </p:nvPr>
        </p:nvSpPr>
        <p:spPr>
          <a:xfrm>
            <a:off x="1480008" y="343779"/>
            <a:ext cx="8410754" cy="730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rmAutofit/>
          </a:bodyPr>
          <a:lstStyle/>
          <a:p>
            <a:pPr>
              <a:buSzPts val="3200"/>
            </a:pPr>
            <a:r>
              <a:rPr lang="ru-RU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ea typeface="Calibri"/>
                <a:cs typeface="Calibri"/>
                <a:sym typeface="Calibri"/>
              </a:rPr>
              <a:t>Вызов </a:t>
            </a:r>
            <a:r>
              <a:rPr lang="en-US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ea typeface="Calibri"/>
                <a:cs typeface="Calibri"/>
                <a:sym typeface="Calibri"/>
              </a:rPr>
              <a:t>9</a:t>
            </a:r>
            <a:r>
              <a:rPr lang="ru-RU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ea typeface="Calibri"/>
                <a:cs typeface="Calibri"/>
                <a:sym typeface="Calibri"/>
              </a:rPr>
              <a:t>:</a:t>
            </a:r>
            <a:r>
              <a:rPr lang="en-US" sz="2806" dirty="0">
                <a:ea typeface="Calibri"/>
                <a:cs typeface="Calibri"/>
                <a:sym typeface="Calibri"/>
              </a:rPr>
              <a:t/>
            </a:r>
            <a:br>
              <a:rPr lang="en-US" sz="2806" dirty="0">
                <a:ea typeface="Calibri"/>
                <a:cs typeface="Calibri"/>
                <a:sym typeface="Calibri"/>
              </a:rPr>
            </a:br>
            <a:r>
              <a:rPr lang="ru-RU" dirty="0">
                <a:latin typeface="TT Norms ExtraLight" panose="02000803020000020003" pitchFamily="2" charset="-52"/>
                <a:ea typeface="Calibri"/>
                <a:cs typeface="Calibri"/>
                <a:sym typeface="Calibri"/>
              </a:rPr>
              <a:t>Изменение модели экономики</a:t>
            </a:r>
            <a:endParaRPr dirty="0">
              <a:latin typeface="TT Norms ExtraLight" panose="02000803020000020003" pitchFamily="2" charset="-52"/>
            </a:endParaRPr>
          </a:p>
        </p:txBody>
      </p:sp>
      <p:sp>
        <p:nvSpPr>
          <p:cNvPr id="194" name="Google Shape;194;p4"/>
          <p:cNvSpPr txBox="1"/>
          <p:nvPr/>
        </p:nvSpPr>
        <p:spPr>
          <a:xfrm>
            <a:off x="1608701" y="2107640"/>
            <a:ext cx="3212607" cy="3910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spAutoFit/>
          </a:bodyPr>
          <a:lstStyle/>
          <a:p>
            <a:pPr marL="252000" indent="-360000">
              <a:spcBef>
                <a:spcPts val="500"/>
              </a:spcBef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9.1 Уход от экономики потребления и новые модели нематериального роста </a:t>
            </a:r>
          </a:p>
          <a:p>
            <a:pPr marL="252000" indent="-360000">
              <a:spcBef>
                <a:spcPts val="500"/>
              </a:spcBef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9.2 Новая зеленая экономика: рост за счет улучшения экологии / восстановления природных богатств</a:t>
            </a:r>
          </a:p>
          <a:p>
            <a:pPr marL="252000" indent="-360000">
              <a:spcBef>
                <a:spcPts val="500"/>
              </a:spcBef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9.3 Переход к новым индикаторам эффективности: счастье, всеобщее благосостояние, человеческое развитие</a:t>
            </a:r>
          </a:p>
          <a:p>
            <a:pPr marL="252000" indent="-360000">
              <a:spcBef>
                <a:spcPts val="500"/>
              </a:spcBef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9.4 Возникновение новых типов экономических отношений: </a:t>
            </a:r>
            <a:r>
              <a:rPr lang="ru-RU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коонкуренция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 (конкурентно-кооперативные отношения), экономика дарения, экономика экосистем, новые типы прав собственности</a:t>
            </a:r>
          </a:p>
          <a:p>
            <a:pPr marL="252000" indent="-360000">
              <a:spcBef>
                <a:spcPts val="500"/>
              </a:spcBef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9.5 Необходимость расширения инновационной повестки российской экономики</a:t>
            </a:r>
          </a:p>
        </p:txBody>
      </p:sp>
      <p:sp>
        <p:nvSpPr>
          <p:cNvPr id="195" name="Google Shape;195;p4"/>
          <p:cNvSpPr txBox="1"/>
          <p:nvPr/>
        </p:nvSpPr>
        <p:spPr>
          <a:xfrm>
            <a:off x="1593727" y="6080548"/>
            <a:ext cx="5470013" cy="819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spAutoFit/>
          </a:bodyPr>
          <a:lstStyle/>
          <a:p>
            <a:r>
              <a:rPr lang="ru-RU" sz="1200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Примеры глобальных /</a:t>
            </a:r>
            <a:r>
              <a:rPr lang="en-US" sz="1200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 </a:t>
            </a:r>
            <a:r>
              <a:rPr lang="ru-RU" sz="1200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российских проектов, работающих с вызовом:</a:t>
            </a:r>
            <a:endParaRPr sz="1200" dirty="0">
              <a:solidFill>
                <a:srgbClr val="2FA2D9"/>
              </a:solidFill>
              <a:latin typeface="TT Norms Regular" panose="02000503030000020003" pitchFamily="2" charset="-52"/>
            </a:endParaRPr>
          </a:p>
          <a:p>
            <a:r>
              <a:rPr lang="ru-RU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Conscious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 </a:t>
            </a:r>
            <a:r>
              <a:rPr lang="ru-RU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Exclusive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 от H&amp;M (одежда из пластиковых нитей),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/>
            </a:r>
            <a:b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</a:br>
            <a:r>
              <a:rPr lang="ru-RU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коливинг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 </a:t>
            </a:r>
            <a:r>
              <a:rPr lang="ru-RU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Zoku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, внедрение «зеленых» бондов</a:t>
            </a:r>
          </a:p>
          <a:p>
            <a:endParaRPr lang="ru-RU" sz="1200" dirty="0">
              <a:solidFill>
                <a:schemeClr val="dk1"/>
              </a:solidFill>
              <a:latin typeface="TT Norms Regular" panose="02000503030000020003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4"/>
          <p:cNvSpPr txBox="1"/>
          <p:nvPr/>
        </p:nvSpPr>
        <p:spPr>
          <a:xfrm>
            <a:off x="5056327" y="2107641"/>
            <a:ext cx="5180766" cy="963219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pPr marL="300723" indent="-300723">
              <a:lnSpc>
                <a:spcPct val="110000"/>
              </a:lnSpc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Только 3% отходов в России сортируются и перерабатываются в соответствии с критериям нацпроекта «Экология» </a:t>
            </a:r>
            <a:r>
              <a:rPr lang="ru-RU" sz="1100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1</a:t>
            </a:r>
          </a:p>
          <a:p>
            <a:pPr marL="300723" indent="-300723">
              <a:lnSpc>
                <a:spcPct val="110000"/>
              </a:lnSpc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Централизация экономики: отношение совокупной выручки 500 крупнейших компаний РФ (~0,01% от общего числа предприятий) к ВВП РФ доходит до ~80%. При этом ~16% компаний контролируются государством</a:t>
            </a:r>
            <a:r>
              <a:rPr lang="ru-RU" sz="1100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5</a:t>
            </a:r>
          </a:p>
        </p:txBody>
      </p:sp>
      <p:sp>
        <p:nvSpPr>
          <p:cNvPr id="197" name="Google Shape;197;p4"/>
          <p:cNvSpPr txBox="1"/>
          <p:nvPr/>
        </p:nvSpPr>
        <p:spPr>
          <a:xfrm>
            <a:off x="1523559" y="913965"/>
            <a:ext cx="8367203" cy="511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spAutoFit/>
          </a:bodyPr>
          <a:lstStyle/>
          <a:p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Как обеспечить экономический рост и всеобщее благополучие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/>
            </a:r>
            <a:b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</a:b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без ущерба для окружающей среды и будущих поколений?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1A7BF86-82D3-4E5B-9C01-AC2B58AF2C4A}"/>
              </a:ext>
            </a:extLst>
          </p:cNvPr>
          <p:cNvSpPr txBox="1"/>
          <p:nvPr/>
        </p:nvSpPr>
        <p:spPr>
          <a:xfrm>
            <a:off x="5056327" y="1843065"/>
            <a:ext cx="563548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00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Почему вызов значим для России:</a:t>
            </a:r>
            <a:endParaRPr lang="ru-RU" sz="1500" dirty="0">
              <a:solidFill>
                <a:srgbClr val="2FA2D9"/>
              </a:solidFill>
              <a:latin typeface="TT Norms Regular" panose="02000503030000020003" pitchFamily="2" charset="-5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767EDBC-B240-4F3F-8191-3029DE1B1472}"/>
              </a:ext>
            </a:extLst>
          </p:cNvPr>
          <p:cNvSpPr txBox="1"/>
          <p:nvPr/>
        </p:nvSpPr>
        <p:spPr>
          <a:xfrm>
            <a:off x="1662360" y="1843065"/>
            <a:ext cx="215426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00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Аспекты вызова: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3E53E0-5907-4675-825E-691076D75F86}"/>
              </a:ext>
            </a:extLst>
          </p:cNvPr>
          <p:cNvSpPr txBox="1"/>
          <p:nvPr/>
        </p:nvSpPr>
        <p:spPr>
          <a:xfrm>
            <a:off x="5056327" y="3257771"/>
            <a:ext cx="563548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00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Мировые индикаторы вызова:</a:t>
            </a:r>
          </a:p>
        </p:txBody>
      </p:sp>
      <p:sp>
        <p:nvSpPr>
          <p:cNvPr id="15" name="Google Shape;196;p4">
            <a:extLst>
              <a:ext uri="{FF2B5EF4-FFF2-40B4-BE49-F238E27FC236}">
                <a16:creationId xmlns:a16="http://schemas.microsoft.com/office/drawing/2014/main" id="{FC1DE774-078D-480B-B784-73A1621A3C36}"/>
              </a:ext>
            </a:extLst>
          </p:cNvPr>
          <p:cNvSpPr txBox="1"/>
          <p:nvPr/>
        </p:nvSpPr>
        <p:spPr>
          <a:xfrm>
            <a:off x="5056327" y="3580936"/>
            <a:ext cx="5180766" cy="170217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pPr marL="300723" indent="-300723">
              <a:lnSpc>
                <a:spcPct val="110000"/>
              </a:lnSpc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“Новая зеленая сделка”: требования к экологически ответственному производству товаров, услуг и энергии в США и ЕС</a:t>
            </a:r>
          </a:p>
          <a:p>
            <a:pPr marL="300723" indent="-300723">
              <a:lnSpc>
                <a:spcPct val="110000"/>
              </a:lnSpc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~70% покупателей сделают выбор в пользу местных товаров</a:t>
            </a:r>
            <a:r>
              <a:rPr lang="ru-RU" sz="1100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2</a:t>
            </a:r>
          </a:p>
          <a:p>
            <a:pPr marL="300723" indent="-300723">
              <a:lnSpc>
                <a:spcPct val="110000"/>
              </a:lnSpc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Более половины потребителей готовы платить больше за экологически чистые продукты, предназначенные для повторного использования или переработки</a:t>
            </a:r>
            <a:r>
              <a:rPr lang="ru-RU" sz="1100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3</a:t>
            </a:r>
          </a:p>
          <a:p>
            <a:pPr marL="300723" indent="-300723">
              <a:lnSpc>
                <a:spcPct val="110000"/>
              </a:lnSpc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Экономика совместного потребления вырастет в 22 раза (до 335 </a:t>
            </a:r>
            <a:r>
              <a:rPr lang="ru-RU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млрд.долл</a:t>
            </a: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 США) в период 2014 - 2025 гг. </a:t>
            </a:r>
            <a:r>
              <a:rPr lang="ru-RU" sz="1100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4</a:t>
            </a:r>
          </a:p>
        </p:txBody>
      </p:sp>
      <p:sp>
        <p:nvSpPr>
          <p:cNvPr id="13" name="Google Shape;129;g917cd6a6e9_2_131">
            <a:extLst>
              <a:ext uri="{FF2B5EF4-FFF2-40B4-BE49-F238E27FC236}">
                <a16:creationId xmlns:a16="http://schemas.microsoft.com/office/drawing/2014/main" id="{95FB2A99-19FC-4324-97BA-079C3B1F556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4491" y="7100476"/>
            <a:ext cx="2405658" cy="402483"/>
          </a:xfrm>
          <a:prstGeom prst="rect">
            <a:avLst/>
          </a:prstGeom>
        </p:spPr>
        <p:txBody>
          <a:bodyPr spcFirstLastPara="1" wrap="square" lIns="80175" tIns="40077" rIns="80175" bIns="40077" anchor="ctr" anchorCtr="0">
            <a:noAutofit/>
          </a:bodyPr>
          <a:lstStyle/>
          <a:p>
            <a:fld id="{00000000-1234-1234-1234-123412341234}" type="slidenum">
              <a:rPr lang="ru-RU">
                <a:latin typeface="TT Norms Light" panose="02000503020000020003" pitchFamily="2" charset="-52"/>
              </a:rPr>
              <a:pPr/>
              <a:t>20</a:t>
            </a:fld>
            <a:endParaRPr dirty="0">
              <a:latin typeface="TT Norms Light" panose="02000503020000020003" pitchFamily="2" charset="-52"/>
            </a:endParaRPr>
          </a:p>
        </p:txBody>
      </p:sp>
      <p:sp>
        <p:nvSpPr>
          <p:cNvPr id="3" name="Google Shape;195;p4">
            <a:extLst>
              <a:ext uri="{FF2B5EF4-FFF2-40B4-BE49-F238E27FC236}">
                <a16:creationId xmlns:a16="http://schemas.microsoft.com/office/drawing/2014/main" id="{9857A9D3-0CAD-4395-92E3-5C147DE15DB2}"/>
              </a:ext>
            </a:extLst>
          </p:cNvPr>
          <p:cNvSpPr txBox="1"/>
          <p:nvPr/>
        </p:nvSpPr>
        <p:spPr>
          <a:xfrm>
            <a:off x="1593727" y="7058434"/>
            <a:ext cx="6455161" cy="3271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spAutoFit/>
          </a:bodyPr>
          <a:lstStyle/>
          <a:p>
            <a:r>
              <a:rPr lang="ru-RU" sz="800" dirty="0">
                <a:solidFill>
                  <a:schemeClr val="dk1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Источники: 1. РБК, 2. </a:t>
            </a:r>
            <a:r>
              <a:rPr lang="ru-RU" sz="800" dirty="0" err="1">
                <a:solidFill>
                  <a:schemeClr val="dk1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Ipsos</a:t>
            </a:r>
            <a:r>
              <a:rPr lang="ru-RU" sz="800" dirty="0">
                <a:solidFill>
                  <a:schemeClr val="dk1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; 3.  </a:t>
            </a:r>
            <a:r>
              <a:rPr lang="ru-RU" sz="800" dirty="0" err="1">
                <a:solidFill>
                  <a:schemeClr val="dk1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Accenture</a:t>
            </a:r>
            <a:r>
              <a:rPr lang="ru-RU" sz="800" dirty="0">
                <a:solidFill>
                  <a:schemeClr val="dk1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 по данным опроса в 11 странах Северной Америки, Европы, Азии; </a:t>
            </a:r>
            <a:br>
              <a:rPr lang="ru-RU" sz="800" dirty="0">
                <a:solidFill>
                  <a:schemeClr val="dk1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</a:br>
            <a:r>
              <a:rPr lang="ru-RU" sz="800" dirty="0">
                <a:solidFill>
                  <a:schemeClr val="dk1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3. Российская Газета по данным Аналитического центра НАФИ; 4. </a:t>
            </a:r>
            <a:r>
              <a:rPr lang="ru-RU" sz="800" dirty="0" err="1">
                <a:solidFill>
                  <a:schemeClr val="dk1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PwC</a:t>
            </a:r>
            <a:r>
              <a:rPr lang="ru-RU" sz="800" dirty="0">
                <a:solidFill>
                  <a:schemeClr val="dk1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, 5. Росстат, РБК по данным за 2018 г.</a:t>
            </a:r>
          </a:p>
        </p:txBody>
      </p:sp>
    </p:spTree>
    <p:extLst>
      <p:ext uri="{BB962C8B-B14F-4D97-AF65-F5344CB8AC3E}">
        <p14:creationId xmlns:p14="http://schemas.microsoft.com/office/powerpoint/2010/main" val="26218292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4"/>
          <p:cNvSpPr txBox="1">
            <a:spLocks noGrp="1"/>
          </p:cNvSpPr>
          <p:nvPr>
            <p:ph type="title"/>
          </p:nvPr>
        </p:nvSpPr>
        <p:spPr>
          <a:xfrm>
            <a:off x="1480008" y="343779"/>
            <a:ext cx="8410754" cy="730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rmAutofit/>
          </a:bodyPr>
          <a:lstStyle/>
          <a:p>
            <a:pPr>
              <a:buSzPts val="3200"/>
            </a:pPr>
            <a:r>
              <a:rPr lang="ru-RU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ea typeface="Calibri"/>
                <a:cs typeface="Calibri"/>
                <a:sym typeface="Calibri"/>
              </a:rPr>
              <a:t>Вызов </a:t>
            </a:r>
            <a:r>
              <a:rPr lang="en-US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ea typeface="Calibri"/>
                <a:cs typeface="Calibri"/>
                <a:sym typeface="Calibri"/>
              </a:rPr>
              <a:t>10</a:t>
            </a:r>
            <a:r>
              <a:rPr lang="ru-RU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ea typeface="Calibri"/>
                <a:cs typeface="Calibri"/>
                <a:sym typeface="Calibri"/>
              </a:rPr>
              <a:t>:</a:t>
            </a:r>
            <a:r>
              <a:rPr lang="en-US" sz="2806" dirty="0">
                <a:ea typeface="Calibri"/>
                <a:cs typeface="Calibri"/>
                <a:sym typeface="Calibri"/>
              </a:rPr>
              <a:t/>
            </a:r>
            <a:br>
              <a:rPr lang="en-US" sz="2806" dirty="0">
                <a:ea typeface="Calibri"/>
                <a:cs typeface="Calibri"/>
                <a:sym typeface="Calibri"/>
              </a:rPr>
            </a:br>
            <a:r>
              <a:rPr lang="ru-RU" dirty="0">
                <a:latin typeface="TT Norms ExtraLight" panose="02000803020000020003" pitchFamily="2" charset="-52"/>
                <a:ea typeface="Calibri"/>
                <a:cs typeface="Calibri"/>
                <a:sym typeface="Calibri"/>
              </a:rPr>
              <a:t>Вовлеченность</a:t>
            </a:r>
            <a:endParaRPr dirty="0">
              <a:latin typeface="TT Norms ExtraLight" panose="02000803020000020003" pitchFamily="2" charset="-52"/>
            </a:endParaRPr>
          </a:p>
        </p:txBody>
      </p:sp>
      <p:sp>
        <p:nvSpPr>
          <p:cNvPr id="194" name="Google Shape;194;p4"/>
          <p:cNvSpPr txBox="1"/>
          <p:nvPr/>
        </p:nvSpPr>
        <p:spPr>
          <a:xfrm>
            <a:off x="1608701" y="2107640"/>
            <a:ext cx="3212607" cy="2119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spAutoFit/>
          </a:bodyPr>
          <a:lstStyle/>
          <a:p>
            <a:pPr marL="252000" indent="-360000">
              <a:spcBef>
                <a:spcPts val="500"/>
              </a:spcBef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10.1 Массовое развитие предпринимательства как основа экономики будущего</a:t>
            </a:r>
          </a:p>
          <a:p>
            <a:pPr marL="252000" indent="-360000">
              <a:spcBef>
                <a:spcPts val="500"/>
              </a:spcBef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10.2 Формирование лидеров изменений в существующих государственных, коммерческих и некоммерческих организациях</a:t>
            </a:r>
          </a:p>
          <a:p>
            <a:pPr marL="252000" indent="-360000">
              <a:spcBef>
                <a:spcPts val="500"/>
              </a:spcBef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10.3 Массовое вовлечение граждан в общественные изменения и запуск новых возможностей</a:t>
            </a:r>
          </a:p>
        </p:txBody>
      </p:sp>
      <p:sp>
        <p:nvSpPr>
          <p:cNvPr id="195" name="Google Shape;195;p4"/>
          <p:cNvSpPr txBox="1"/>
          <p:nvPr/>
        </p:nvSpPr>
        <p:spPr>
          <a:xfrm>
            <a:off x="1593727" y="6080548"/>
            <a:ext cx="5470013" cy="1004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spAutoFit/>
          </a:bodyPr>
          <a:lstStyle/>
          <a:p>
            <a:r>
              <a:rPr lang="ru-RU" sz="1200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Примеры глобальных /</a:t>
            </a:r>
            <a:r>
              <a:rPr lang="en-US" sz="1200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 </a:t>
            </a:r>
            <a:r>
              <a:rPr lang="ru-RU" sz="1200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российских проектов, работающих с вызовом:</a:t>
            </a:r>
            <a:endParaRPr lang="en-US" sz="1200" dirty="0">
              <a:solidFill>
                <a:srgbClr val="2FA2D9"/>
              </a:solidFill>
              <a:latin typeface="TT Norms Regular" panose="02000503030000020003" pitchFamily="2" charset="-52"/>
              <a:ea typeface="Calibri"/>
              <a:cs typeface="Calibri"/>
              <a:sym typeface="Calibri"/>
            </a:endParaRPr>
          </a:p>
          <a:p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Массовые </a:t>
            </a:r>
            <a:r>
              <a:rPr lang="ru-RU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хакатоны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, целевые проектные конкурсы АСИ,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/>
            </a:r>
            <a:b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</a:b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 «Россия – страна возможностей</a:t>
            </a:r>
          </a:p>
          <a:p>
            <a:endParaRPr lang="ru-RU" sz="1200" dirty="0">
              <a:solidFill>
                <a:schemeClr val="dk1"/>
              </a:solidFill>
              <a:latin typeface="TT Norms Regular" panose="02000503030000020003" pitchFamily="2" charset="-52"/>
              <a:ea typeface="Calibri"/>
              <a:cs typeface="Calibri"/>
              <a:sym typeface="Calibri"/>
            </a:endParaRPr>
          </a:p>
          <a:p>
            <a:endParaRPr lang="ru-RU" sz="1200" dirty="0">
              <a:solidFill>
                <a:schemeClr val="dk1"/>
              </a:solidFill>
              <a:latin typeface="TT Norms Regular" panose="02000503030000020003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4"/>
          <p:cNvSpPr txBox="1"/>
          <p:nvPr/>
        </p:nvSpPr>
        <p:spPr>
          <a:xfrm>
            <a:off x="5056327" y="2107641"/>
            <a:ext cx="5180766" cy="963219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pPr marL="300723" indent="-300723">
              <a:lnSpc>
                <a:spcPct val="110000"/>
              </a:lnSpc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Уровень ранней предпринимательской активности в России (9,3%) почти вдвое ниже, чем в США (17,4%)1, а плотность МСП (на 1000 жителей) в России более чем в 2 раза ниже чем в Испании или Великобритании</a:t>
            </a:r>
            <a:r>
              <a:rPr lang="ru-RU" sz="1100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2</a:t>
            </a:r>
          </a:p>
          <a:p>
            <a:pPr marL="300723" indent="-300723">
              <a:lnSpc>
                <a:spcPct val="110000"/>
              </a:lnSpc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Больше половины лиц в возрасте 18-30 лет (57%) хотят вести бизнес</a:t>
            </a:r>
            <a:r>
              <a:rPr lang="ru-RU" sz="1100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3</a:t>
            </a:r>
          </a:p>
        </p:txBody>
      </p:sp>
      <p:sp>
        <p:nvSpPr>
          <p:cNvPr id="197" name="Google Shape;197;p4"/>
          <p:cNvSpPr txBox="1"/>
          <p:nvPr/>
        </p:nvSpPr>
        <p:spPr>
          <a:xfrm>
            <a:off x="1523559" y="913965"/>
            <a:ext cx="8367203" cy="296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spAutoFit/>
          </a:bodyPr>
          <a:lstStyle/>
          <a:p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Как сделать развитие экономики и общества задачей всех его членов?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1A7BF86-82D3-4E5B-9C01-AC2B58AF2C4A}"/>
              </a:ext>
            </a:extLst>
          </p:cNvPr>
          <p:cNvSpPr txBox="1"/>
          <p:nvPr/>
        </p:nvSpPr>
        <p:spPr>
          <a:xfrm>
            <a:off x="5056327" y="1843065"/>
            <a:ext cx="563548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00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Почему вызов значим для России:</a:t>
            </a:r>
            <a:endParaRPr lang="ru-RU" sz="1500" dirty="0">
              <a:solidFill>
                <a:srgbClr val="2FA2D9"/>
              </a:solidFill>
              <a:latin typeface="TT Norms Regular" panose="02000503030000020003" pitchFamily="2" charset="-5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767EDBC-B240-4F3F-8191-3029DE1B1472}"/>
              </a:ext>
            </a:extLst>
          </p:cNvPr>
          <p:cNvSpPr txBox="1"/>
          <p:nvPr/>
        </p:nvSpPr>
        <p:spPr>
          <a:xfrm>
            <a:off x="1662360" y="1843065"/>
            <a:ext cx="215426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00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Аспекты вызова: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3E53E0-5907-4675-825E-691076D75F86}"/>
              </a:ext>
            </a:extLst>
          </p:cNvPr>
          <p:cNvSpPr txBox="1"/>
          <p:nvPr/>
        </p:nvSpPr>
        <p:spPr>
          <a:xfrm>
            <a:off x="5056327" y="3257771"/>
            <a:ext cx="563548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00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Мировые индикаторы вызова:</a:t>
            </a:r>
          </a:p>
        </p:txBody>
      </p:sp>
      <p:sp>
        <p:nvSpPr>
          <p:cNvPr id="15" name="Google Shape;196;p4">
            <a:extLst>
              <a:ext uri="{FF2B5EF4-FFF2-40B4-BE49-F238E27FC236}">
                <a16:creationId xmlns:a16="http://schemas.microsoft.com/office/drawing/2014/main" id="{FC1DE774-078D-480B-B784-73A1621A3C36}"/>
              </a:ext>
            </a:extLst>
          </p:cNvPr>
          <p:cNvSpPr txBox="1"/>
          <p:nvPr/>
        </p:nvSpPr>
        <p:spPr>
          <a:xfrm>
            <a:off x="5056327" y="3580936"/>
            <a:ext cx="5180766" cy="170217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pPr marL="300723" indent="-300723">
              <a:lnSpc>
                <a:spcPct val="110000"/>
              </a:lnSpc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“Участие в гражданских активностях, включая участие в выборах, приводит к улучшению здоровья и продолжительности жизни (</a:t>
            </a:r>
            <a:r>
              <a:rPr lang="ru-RU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HealthyPeople</a:t>
            </a: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)</a:t>
            </a:r>
          </a:p>
          <a:p>
            <a:pPr marL="300723" indent="-300723">
              <a:lnSpc>
                <a:spcPct val="110000"/>
              </a:lnSpc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Вовлечение повышает эффективность внедрения государственных политик и городских проектов, увеличивает удовлетворенность работой и производительность труда (ICMA)</a:t>
            </a:r>
          </a:p>
          <a:p>
            <a:pPr marL="300723" indent="-300723">
              <a:lnSpc>
                <a:spcPct val="110000"/>
              </a:lnSpc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Количество предпринимателей младше 20 в ЕС и </a:t>
            </a:r>
            <a:r>
              <a:rPr lang="ru-RU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Велкобритании</a:t>
            </a: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 выросло в 7 раз за последние 10 лет; к 2030 более 50% работников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/>
            </a:r>
            <a:b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</a:b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в США и ЕС должны будут обладать предпринимательскими компетенциями</a:t>
            </a:r>
          </a:p>
        </p:txBody>
      </p:sp>
      <p:sp>
        <p:nvSpPr>
          <p:cNvPr id="13" name="Google Shape;129;g917cd6a6e9_2_131">
            <a:extLst>
              <a:ext uri="{FF2B5EF4-FFF2-40B4-BE49-F238E27FC236}">
                <a16:creationId xmlns:a16="http://schemas.microsoft.com/office/drawing/2014/main" id="{41B2FEE3-8BE3-4B72-A158-C509621F5ED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4491" y="7100476"/>
            <a:ext cx="2405658" cy="402483"/>
          </a:xfrm>
          <a:prstGeom prst="rect">
            <a:avLst/>
          </a:prstGeom>
        </p:spPr>
        <p:txBody>
          <a:bodyPr spcFirstLastPara="1" wrap="square" lIns="80175" tIns="40077" rIns="80175" bIns="40077" anchor="ctr" anchorCtr="0">
            <a:noAutofit/>
          </a:bodyPr>
          <a:lstStyle/>
          <a:p>
            <a:fld id="{00000000-1234-1234-1234-123412341234}" type="slidenum">
              <a:rPr lang="ru-RU">
                <a:latin typeface="TT Norms Light" panose="02000503020000020003" pitchFamily="2" charset="-52"/>
              </a:rPr>
              <a:pPr/>
              <a:t>21</a:t>
            </a:fld>
            <a:endParaRPr dirty="0">
              <a:latin typeface="TT Norms Light" panose="02000503020000020003" pitchFamily="2" charset="-52"/>
            </a:endParaRPr>
          </a:p>
        </p:txBody>
      </p:sp>
      <p:sp>
        <p:nvSpPr>
          <p:cNvPr id="3" name="Google Shape;195;p4">
            <a:extLst>
              <a:ext uri="{FF2B5EF4-FFF2-40B4-BE49-F238E27FC236}">
                <a16:creationId xmlns:a16="http://schemas.microsoft.com/office/drawing/2014/main" id="{2E714D03-5507-4C8A-A61E-412A02537F2F}"/>
              </a:ext>
            </a:extLst>
          </p:cNvPr>
          <p:cNvSpPr txBox="1"/>
          <p:nvPr/>
        </p:nvSpPr>
        <p:spPr>
          <a:xfrm>
            <a:off x="1593727" y="7058434"/>
            <a:ext cx="6455161" cy="4502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spAutoFit/>
          </a:bodyPr>
          <a:lstStyle/>
          <a:p>
            <a:r>
              <a:rPr lang="ru-RU" sz="800" dirty="0">
                <a:solidFill>
                  <a:schemeClr val="dk1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Источники: 1 по данным </a:t>
            </a:r>
            <a:r>
              <a:rPr lang="ru-RU" sz="800" dirty="0" err="1">
                <a:solidFill>
                  <a:schemeClr val="dk1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Global</a:t>
            </a:r>
            <a:r>
              <a:rPr lang="ru-RU" sz="800" dirty="0">
                <a:solidFill>
                  <a:schemeClr val="dk1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 </a:t>
            </a:r>
            <a:r>
              <a:rPr lang="ru-RU" sz="800" dirty="0" err="1">
                <a:solidFill>
                  <a:schemeClr val="dk1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entrepreneurship</a:t>
            </a:r>
            <a:r>
              <a:rPr lang="ru-RU" sz="800" dirty="0">
                <a:solidFill>
                  <a:schemeClr val="dk1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 </a:t>
            </a:r>
            <a:r>
              <a:rPr lang="ru-RU" sz="800" dirty="0" err="1">
                <a:solidFill>
                  <a:schemeClr val="dk1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monitor</a:t>
            </a:r>
            <a:r>
              <a:rPr lang="ru-RU" sz="800" dirty="0">
                <a:solidFill>
                  <a:schemeClr val="dk1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, 2. по данным </a:t>
            </a:r>
            <a:r>
              <a:rPr lang="ru-RU" sz="800" dirty="0" err="1">
                <a:solidFill>
                  <a:schemeClr val="dk1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The</a:t>
            </a:r>
            <a:r>
              <a:rPr lang="ru-RU" sz="800" dirty="0">
                <a:solidFill>
                  <a:schemeClr val="dk1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 SME </a:t>
            </a:r>
            <a:r>
              <a:rPr lang="ru-RU" sz="800" dirty="0" err="1">
                <a:solidFill>
                  <a:schemeClr val="dk1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Finance</a:t>
            </a:r>
            <a:r>
              <a:rPr lang="ru-RU" sz="800" dirty="0">
                <a:solidFill>
                  <a:schemeClr val="dk1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 </a:t>
            </a:r>
            <a:r>
              <a:rPr lang="ru-RU" sz="800" dirty="0" err="1">
                <a:solidFill>
                  <a:schemeClr val="dk1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Forum</a:t>
            </a:r>
            <a:r>
              <a:rPr lang="ru-RU" sz="800" dirty="0">
                <a:solidFill>
                  <a:schemeClr val="dk1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; </a:t>
            </a:r>
            <a:br>
              <a:rPr lang="ru-RU" sz="800" dirty="0">
                <a:solidFill>
                  <a:schemeClr val="dk1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</a:br>
            <a:r>
              <a:rPr lang="ru-RU" sz="800" dirty="0">
                <a:solidFill>
                  <a:schemeClr val="dk1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3. по данным опроса НАФИ «Отношение россиян к предпринимательству»</a:t>
            </a:r>
          </a:p>
          <a:p>
            <a:r>
              <a:rPr lang="ru-RU" sz="800" dirty="0">
                <a:solidFill>
                  <a:schemeClr val="dk1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250104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4"/>
          <p:cNvSpPr txBox="1">
            <a:spLocks noGrp="1"/>
          </p:cNvSpPr>
          <p:nvPr>
            <p:ph type="title"/>
          </p:nvPr>
        </p:nvSpPr>
        <p:spPr>
          <a:xfrm>
            <a:off x="1480008" y="343779"/>
            <a:ext cx="8410754" cy="730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rmAutofit/>
          </a:bodyPr>
          <a:lstStyle/>
          <a:p>
            <a:pPr>
              <a:buSzPts val="3200"/>
            </a:pPr>
            <a:r>
              <a:rPr lang="ru-RU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ea typeface="Calibri"/>
                <a:cs typeface="Calibri"/>
                <a:sym typeface="Calibri"/>
              </a:rPr>
              <a:t>Вызов </a:t>
            </a:r>
            <a:r>
              <a:rPr lang="en-US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ea typeface="Calibri"/>
                <a:cs typeface="Calibri"/>
                <a:sym typeface="Calibri"/>
              </a:rPr>
              <a:t>11</a:t>
            </a:r>
            <a:r>
              <a:rPr lang="ru-RU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ea typeface="Calibri"/>
                <a:cs typeface="Calibri"/>
                <a:sym typeface="Calibri"/>
              </a:rPr>
              <a:t>:</a:t>
            </a:r>
            <a:r>
              <a:rPr lang="en-US" sz="2806" dirty="0">
                <a:ea typeface="Calibri"/>
                <a:cs typeface="Calibri"/>
                <a:sym typeface="Calibri"/>
              </a:rPr>
              <a:t/>
            </a:r>
            <a:br>
              <a:rPr lang="en-US" sz="2806" dirty="0">
                <a:ea typeface="Calibri"/>
                <a:cs typeface="Calibri"/>
                <a:sym typeface="Calibri"/>
              </a:rPr>
            </a:br>
            <a:r>
              <a:rPr lang="ru-RU" dirty="0">
                <a:latin typeface="TT Norms ExtraLight" panose="02000803020000020003" pitchFamily="2" charset="-52"/>
                <a:ea typeface="Calibri"/>
                <a:cs typeface="Calibri"/>
                <a:sym typeface="Calibri"/>
              </a:rPr>
              <a:t>Новые </a:t>
            </a:r>
            <a:r>
              <a:rPr lang="ru-RU" dirty="0" err="1">
                <a:latin typeface="TT Norms ExtraLight" panose="02000803020000020003" pitchFamily="2" charset="-52"/>
                <a:ea typeface="Calibri"/>
                <a:cs typeface="Calibri"/>
                <a:sym typeface="Calibri"/>
              </a:rPr>
              <a:t>фронтиры</a:t>
            </a:r>
            <a:endParaRPr dirty="0">
              <a:latin typeface="TT Norms ExtraLight" panose="02000803020000020003" pitchFamily="2" charset="-52"/>
            </a:endParaRPr>
          </a:p>
        </p:txBody>
      </p:sp>
      <p:sp>
        <p:nvSpPr>
          <p:cNvPr id="194" name="Google Shape;194;p4"/>
          <p:cNvSpPr txBox="1"/>
          <p:nvPr/>
        </p:nvSpPr>
        <p:spPr>
          <a:xfrm>
            <a:off x="1608701" y="2107640"/>
            <a:ext cx="3212607" cy="1076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spAutoFit/>
          </a:bodyPr>
          <a:lstStyle/>
          <a:p>
            <a:pPr marL="252000" indent="-360000">
              <a:spcBef>
                <a:spcPts val="500"/>
              </a:spcBef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11.1 Арктика и Сибирь</a:t>
            </a:r>
          </a:p>
          <a:p>
            <a:pPr marL="252000" indent="-360000">
              <a:spcBef>
                <a:spcPts val="500"/>
              </a:spcBef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11.2 Океаны</a:t>
            </a:r>
          </a:p>
          <a:p>
            <a:pPr marL="252000" indent="-360000">
              <a:spcBef>
                <a:spcPts val="500"/>
              </a:spcBef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11.3 Антарктида</a:t>
            </a:r>
          </a:p>
          <a:p>
            <a:pPr marL="252000" indent="-360000">
              <a:spcBef>
                <a:spcPts val="500"/>
              </a:spcBef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11.4 Космос</a:t>
            </a:r>
          </a:p>
        </p:txBody>
      </p:sp>
      <p:sp>
        <p:nvSpPr>
          <p:cNvPr id="195" name="Google Shape;195;p4"/>
          <p:cNvSpPr txBox="1"/>
          <p:nvPr/>
        </p:nvSpPr>
        <p:spPr>
          <a:xfrm>
            <a:off x="1593727" y="6080548"/>
            <a:ext cx="5470013" cy="1004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spAutoFit/>
          </a:bodyPr>
          <a:lstStyle/>
          <a:p>
            <a:r>
              <a:rPr lang="ru-RU" sz="1200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Примеры глобальных /</a:t>
            </a:r>
            <a:r>
              <a:rPr lang="en-US" sz="1200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 </a:t>
            </a:r>
            <a:r>
              <a:rPr lang="ru-RU" sz="1200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российских проектов, работающих с вызовом:</a:t>
            </a:r>
            <a:endParaRPr lang="en-US" sz="1200" dirty="0">
              <a:solidFill>
                <a:srgbClr val="2FA2D9"/>
              </a:solidFill>
              <a:latin typeface="TT Norms Regular" panose="02000503030000020003" pitchFamily="2" charset="-52"/>
              <a:ea typeface="Calibri"/>
              <a:cs typeface="Calibri"/>
              <a:sym typeface="Calibri"/>
            </a:endParaRPr>
          </a:p>
          <a:p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конкурс инновационных разработок 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NIAC (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НАСА), 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SpaceX, S7 Space, 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международные проекты изучения океана (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IOCCP, International Ocean Acidification Initiative)</a:t>
            </a:r>
            <a:endParaRPr lang="ru-RU" sz="1200" dirty="0">
              <a:solidFill>
                <a:schemeClr val="tx1">
                  <a:lumMod val="65000"/>
                  <a:lumOff val="35000"/>
                </a:schemeClr>
              </a:solidFill>
              <a:latin typeface="TT Norms Regular" panose="02000503030000020003" pitchFamily="2" charset="-52"/>
              <a:ea typeface="Calibri"/>
              <a:cs typeface="Calibri"/>
              <a:sym typeface="Calibri"/>
            </a:endParaRPr>
          </a:p>
          <a:p>
            <a:endParaRPr lang="ru-RU" sz="1200" dirty="0">
              <a:solidFill>
                <a:schemeClr val="dk1"/>
              </a:solidFill>
              <a:latin typeface="TT Norms Regular" panose="02000503030000020003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4"/>
          <p:cNvSpPr txBox="1"/>
          <p:nvPr/>
        </p:nvSpPr>
        <p:spPr>
          <a:xfrm>
            <a:off x="5056327" y="2107641"/>
            <a:ext cx="5180766" cy="963219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pPr marL="300723" indent="-300723">
              <a:lnSpc>
                <a:spcPct val="110000"/>
              </a:lnSpc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Более 80% добычи нефти и газа РФ сконцентрировано в арктической зоне</a:t>
            </a:r>
          </a:p>
          <a:p>
            <a:pPr marL="300723" indent="-300723">
              <a:lnSpc>
                <a:spcPct val="110000"/>
              </a:lnSpc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Использование СМП  позволяет сэкономить почти две недели пути грузов из Китая в Европу</a:t>
            </a:r>
          </a:p>
          <a:p>
            <a:pPr marL="300723" indent="-300723">
              <a:lnSpc>
                <a:spcPct val="110000"/>
              </a:lnSpc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Россия сохраняет компетенции по научной работе в Антарктике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/>
            </a:r>
            <a:b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</a:b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 (7 станций) и в космосе (остается в топ-3 по пускам и миссиям)</a:t>
            </a:r>
          </a:p>
        </p:txBody>
      </p:sp>
      <p:sp>
        <p:nvSpPr>
          <p:cNvPr id="197" name="Google Shape;197;p4"/>
          <p:cNvSpPr txBox="1"/>
          <p:nvPr/>
        </p:nvSpPr>
        <p:spPr>
          <a:xfrm>
            <a:off x="1523559" y="913965"/>
            <a:ext cx="8367203" cy="511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spAutoFit/>
          </a:bodyPr>
          <a:lstStyle/>
          <a:p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Как с пользой для человечества, но без ущерба природе использовать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/>
            </a:r>
            <a:b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</a:b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богатые ресурсами и малоосвоенные территории?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1A7BF86-82D3-4E5B-9C01-AC2B58AF2C4A}"/>
              </a:ext>
            </a:extLst>
          </p:cNvPr>
          <p:cNvSpPr txBox="1"/>
          <p:nvPr/>
        </p:nvSpPr>
        <p:spPr>
          <a:xfrm>
            <a:off x="5056327" y="1843065"/>
            <a:ext cx="563548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00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Почему вызов значим для России:</a:t>
            </a:r>
            <a:endParaRPr lang="ru-RU" sz="1500" dirty="0">
              <a:solidFill>
                <a:srgbClr val="2FA2D9"/>
              </a:solidFill>
              <a:latin typeface="TT Norms Regular" panose="02000503030000020003" pitchFamily="2" charset="-5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767EDBC-B240-4F3F-8191-3029DE1B1472}"/>
              </a:ext>
            </a:extLst>
          </p:cNvPr>
          <p:cNvSpPr txBox="1"/>
          <p:nvPr/>
        </p:nvSpPr>
        <p:spPr>
          <a:xfrm>
            <a:off x="1662360" y="1843065"/>
            <a:ext cx="215426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00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Аспекты вызова: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3E53E0-5907-4675-825E-691076D75F86}"/>
              </a:ext>
            </a:extLst>
          </p:cNvPr>
          <p:cNvSpPr txBox="1"/>
          <p:nvPr/>
        </p:nvSpPr>
        <p:spPr>
          <a:xfrm>
            <a:off x="5056327" y="3257771"/>
            <a:ext cx="563548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00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Мировые индикаторы вызова:</a:t>
            </a:r>
          </a:p>
        </p:txBody>
      </p:sp>
      <p:sp>
        <p:nvSpPr>
          <p:cNvPr id="15" name="Google Shape;196;p4">
            <a:extLst>
              <a:ext uri="{FF2B5EF4-FFF2-40B4-BE49-F238E27FC236}">
                <a16:creationId xmlns:a16="http://schemas.microsoft.com/office/drawing/2014/main" id="{FC1DE774-078D-480B-B784-73A1621A3C36}"/>
              </a:ext>
            </a:extLst>
          </p:cNvPr>
          <p:cNvSpPr txBox="1"/>
          <p:nvPr/>
        </p:nvSpPr>
        <p:spPr>
          <a:xfrm>
            <a:off x="5056327" y="3580936"/>
            <a:ext cx="5180766" cy="170217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pPr marL="300723" indent="-300723">
              <a:lnSpc>
                <a:spcPct val="110000"/>
              </a:lnSpc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Суммарная стоимость товаров и услуг, формируемых за счет океана  - не менее 2,5 трлн. </a:t>
            </a:r>
            <a:r>
              <a:rPr lang="ru-RU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долл.США</a:t>
            </a: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 (7 экономика мира)1</a:t>
            </a:r>
          </a:p>
          <a:p>
            <a:pPr marL="300723" indent="-300723">
              <a:lnSpc>
                <a:spcPct val="110000"/>
              </a:lnSpc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Глобально уже утрачена половина коралловых рифов и мангровых зарослей – одних из наиболее продуктивных сред обитания</a:t>
            </a:r>
            <a:r>
              <a:rPr lang="ru-RU" sz="1100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1</a:t>
            </a:r>
          </a:p>
          <a:p>
            <a:pPr marL="300723" indent="-300723">
              <a:lnSpc>
                <a:spcPct val="110000"/>
              </a:lnSpc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5,75% - среднегодовой темп роста суммарного </a:t>
            </a:r>
            <a:r>
              <a:rPr lang="ru-RU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гос.финансирования</a:t>
            </a: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 космических программ за период 2013-2018 гг., 63% бюджета составляют программы освоения космоса для гражданских целей</a:t>
            </a:r>
          </a:p>
        </p:txBody>
      </p:sp>
      <p:sp>
        <p:nvSpPr>
          <p:cNvPr id="13" name="Google Shape;129;g917cd6a6e9_2_131">
            <a:extLst>
              <a:ext uri="{FF2B5EF4-FFF2-40B4-BE49-F238E27FC236}">
                <a16:creationId xmlns:a16="http://schemas.microsoft.com/office/drawing/2014/main" id="{8A8C4C6C-EA26-48B3-BF48-17E97FDC11A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4491" y="7100476"/>
            <a:ext cx="2405658" cy="402483"/>
          </a:xfrm>
          <a:prstGeom prst="rect">
            <a:avLst/>
          </a:prstGeom>
        </p:spPr>
        <p:txBody>
          <a:bodyPr spcFirstLastPara="1" wrap="square" lIns="80175" tIns="40077" rIns="80175" bIns="40077" anchor="ctr" anchorCtr="0">
            <a:noAutofit/>
          </a:bodyPr>
          <a:lstStyle/>
          <a:p>
            <a:fld id="{00000000-1234-1234-1234-123412341234}" type="slidenum">
              <a:rPr lang="ru-RU">
                <a:latin typeface="TT Norms Light" panose="02000503020000020003" pitchFamily="2" charset="-52"/>
              </a:rPr>
              <a:pPr/>
              <a:t>22</a:t>
            </a:fld>
            <a:endParaRPr dirty="0">
              <a:latin typeface="TT Norms Light" panose="02000503020000020003" pitchFamily="2" charset="-52"/>
            </a:endParaRPr>
          </a:p>
        </p:txBody>
      </p:sp>
      <p:sp>
        <p:nvSpPr>
          <p:cNvPr id="3" name="Google Shape;195;p4">
            <a:extLst>
              <a:ext uri="{FF2B5EF4-FFF2-40B4-BE49-F238E27FC236}">
                <a16:creationId xmlns:a16="http://schemas.microsoft.com/office/drawing/2014/main" id="{6F04FBF4-EA07-43E1-A38E-AACBDC64907B}"/>
              </a:ext>
            </a:extLst>
          </p:cNvPr>
          <p:cNvSpPr txBox="1"/>
          <p:nvPr/>
        </p:nvSpPr>
        <p:spPr>
          <a:xfrm>
            <a:off x="1593727" y="7058434"/>
            <a:ext cx="6455161" cy="204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spAutoFit/>
          </a:bodyPr>
          <a:lstStyle/>
          <a:p>
            <a:r>
              <a:rPr lang="ru-RU" sz="800" dirty="0">
                <a:solidFill>
                  <a:schemeClr val="dk1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Источники: 1 Всемирный фонд дикой природы</a:t>
            </a:r>
          </a:p>
        </p:txBody>
      </p:sp>
    </p:spTree>
    <p:extLst>
      <p:ext uri="{BB962C8B-B14F-4D97-AF65-F5344CB8AC3E}">
        <p14:creationId xmlns:p14="http://schemas.microsoft.com/office/powerpoint/2010/main" val="31158081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4"/>
          <p:cNvSpPr txBox="1">
            <a:spLocks noGrp="1"/>
          </p:cNvSpPr>
          <p:nvPr>
            <p:ph type="title"/>
          </p:nvPr>
        </p:nvSpPr>
        <p:spPr>
          <a:xfrm>
            <a:off x="1480008" y="343779"/>
            <a:ext cx="8410754" cy="730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rmAutofit/>
          </a:bodyPr>
          <a:lstStyle/>
          <a:p>
            <a:pPr>
              <a:buSzPts val="3200"/>
            </a:pPr>
            <a:r>
              <a:rPr lang="ru-RU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ea typeface="Calibri"/>
                <a:cs typeface="Calibri"/>
                <a:sym typeface="Calibri"/>
              </a:rPr>
              <a:t>Вызов </a:t>
            </a:r>
            <a:r>
              <a:rPr lang="en-US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ea typeface="Calibri"/>
                <a:cs typeface="Calibri"/>
                <a:sym typeface="Calibri"/>
              </a:rPr>
              <a:t>12</a:t>
            </a:r>
            <a:r>
              <a:rPr lang="ru-RU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ea typeface="Calibri"/>
                <a:cs typeface="Calibri"/>
                <a:sym typeface="Calibri"/>
              </a:rPr>
              <a:t>:</a:t>
            </a:r>
            <a:r>
              <a:rPr lang="en-US" sz="2806" dirty="0">
                <a:ea typeface="Calibri"/>
                <a:cs typeface="Calibri"/>
                <a:sym typeface="Calibri"/>
              </a:rPr>
              <a:t/>
            </a:r>
            <a:br>
              <a:rPr lang="en-US" sz="2806" dirty="0">
                <a:ea typeface="Calibri"/>
                <a:cs typeface="Calibri"/>
                <a:sym typeface="Calibri"/>
              </a:rPr>
            </a:br>
            <a:r>
              <a:rPr lang="ru-RU" dirty="0" err="1">
                <a:latin typeface="TT Norms ExtraLight" panose="02000803020000020003" pitchFamily="2" charset="-52"/>
                <a:ea typeface="Calibri"/>
                <a:cs typeface="Calibri"/>
                <a:sym typeface="Calibri"/>
              </a:rPr>
              <a:t>Деглобализация</a:t>
            </a:r>
            <a:endParaRPr dirty="0">
              <a:latin typeface="TT Norms ExtraLight" panose="02000803020000020003" pitchFamily="2" charset="-52"/>
            </a:endParaRPr>
          </a:p>
        </p:txBody>
      </p:sp>
      <p:sp>
        <p:nvSpPr>
          <p:cNvPr id="194" name="Google Shape;194;p4"/>
          <p:cNvSpPr txBox="1"/>
          <p:nvPr/>
        </p:nvSpPr>
        <p:spPr>
          <a:xfrm>
            <a:off x="1608701" y="2107640"/>
            <a:ext cx="3212607" cy="2119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spAutoFit/>
          </a:bodyPr>
          <a:lstStyle/>
          <a:p>
            <a:pPr marL="252000" indent="-360000">
              <a:spcBef>
                <a:spcPts val="500"/>
              </a:spcBef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12.1 Реинтеграция России с сопредельными государствами, включая ЕАЭС</a:t>
            </a:r>
          </a:p>
          <a:p>
            <a:pPr marL="252000" indent="-360000">
              <a:spcBef>
                <a:spcPts val="500"/>
              </a:spcBef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12.2 </a:t>
            </a:r>
            <a:r>
              <a:rPr lang="ru-RU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Проактивная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 </a:t>
            </a:r>
            <a:r>
              <a:rPr lang="ru-RU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антисанкционная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 политика</a:t>
            </a:r>
          </a:p>
          <a:p>
            <a:pPr marL="252000" indent="-360000">
              <a:spcBef>
                <a:spcPts val="500"/>
              </a:spcBef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12.3 Формирование своего макрорегионального блока (Острова), в т.ч. с созданием оснований для сложной (научно-технической и культурной) кооперации </a:t>
            </a:r>
          </a:p>
        </p:txBody>
      </p:sp>
      <p:sp>
        <p:nvSpPr>
          <p:cNvPr id="195" name="Google Shape;195;p4"/>
          <p:cNvSpPr txBox="1"/>
          <p:nvPr/>
        </p:nvSpPr>
        <p:spPr>
          <a:xfrm>
            <a:off x="1593727" y="6080548"/>
            <a:ext cx="5470013" cy="819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spAutoFit/>
          </a:bodyPr>
          <a:lstStyle/>
          <a:p>
            <a:r>
              <a:rPr lang="ru-RU" sz="1200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Примеры глобальных /</a:t>
            </a:r>
            <a:r>
              <a:rPr lang="en-US" sz="1200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 </a:t>
            </a:r>
            <a:r>
              <a:rPr lang="ru-RU" sz="1200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российских проектов, работающих с вызовом:</a:t>
            </a:r>
            <a:endParaRPr lang="en-US" sz="1200" dirty="0">
              <a:solidFill>
                <a:srgbClr val="2FA2D9"/>
              </a:solidFill>
              <a:latin typeface="TT Norms Regular" panose="02000503030000020003" pitchFamily="2" charset="-52"/>
              <a:ea typeface="Calibri"/>
              <a:cs typeface="Calibri"/>
              <a:sym typeface="Calibri"/>
            </a:endParaRPr>
          </a:p>
          <a:p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Международная коллаборация при разработке и внедрении тестов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/>
            </a:r>
            <a:b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</a:b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на COVID-19, производстве вакцины от COVID-19</a:t>
            </a:r>
          </a:p>
          <a:p>
            <a:endParaRPr lang="ru-RU" sz="1200" dirty="0">
              <a:solidFill>
                <a:schemeClr val="dk1"/>
              </a:solidFill>
              <a:latin typeface="TT Norms Regular" panose="02000503030000020003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4"/>
          <p:cNvSpPr txBox="1"/>
          <p:nvPr/>
        </p:nvSpPr>
        <p:spPr>
          <a:xfrm>
            <a:off x="5056327" y="2107641"/>
            <a:ext cx="5180766" cy="963219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pPr marL="300723" indent="-300723">
              <a:lnSpc>
                <a:spcPct val="110000"/>
              </a:lnSpc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159 ограничений 62 странами в отношении российских товаров и услуг, суммарный ущерб - 6,3 млрд. долл. США. Исключение России из G8, сложности восстановления полномочий в ПАСЕ. Допинговые скандалы  </a:t>
            </a:r>
          </a:p>
          <a:p>
            <a:pPr marL="300723" indent="-300723">
              <a:lnSpc>
                <a:spcPct val="110000"/>
              </a:lnSpc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Сложные отношения с геополитическими «соседями», необходимость восстановления хороших отношениях на платформах ЕАЭС и других</a:t>
            </a:r>
          </a:p>
        </p:txBody>
      </p:sp>
      <p:sp>
        <p:nvSpPr>
          <p:cNvPr id="197" name="Google Shape;197;p4"/>
          <p:cNvSpPr txBox="1"/>
          <p:nvPr/>
        </p:nvSpPr>
        <p:spPr>
          <a:xfrm>
            <a:off x="1523559" y="913965"/>
            <a:ext cx="8367203" cy="511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spAutoFit/>
          </a:bodyPr>
          <a:lstStyle/>
          <a:p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Как предотвратить выпадение России из глобальных экономических, научно-технологических и культурных процессов и систем кооперации?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1A7BF86-82D3-4E5B-9C01-AC2B58AF2C4A}"/>
              </a:ext>
            </a:extLst>
          </p:cNvPr>
          <p:cNvSpPr txBox="1"/>
          <p:nvPr/>
        </p:nvSpPr>
        <p:spPr>
          <a:xfrm>
            <a:off x="5056327" y="1843065"/>
            <a:ext cx="563548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00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Почему вызов значим для России:</a:t>
            </a:r>
            <a:endParaRPr lang="ru-RU" sz="1500" dirty="0">
              <a:solidFill>
                <a:srgbClr val="2FA2D9"/>
              </a:solidFill>
              <a:latin typeface="TT Norms Regular" panose="02000503030000020003" pitchFamily="2" charset="-5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767EDBC-B240-4F3F-8191-3029DE1B1472}"/>
              </a:ext>
            </a:extLst>
          </p:cNvPr>
          <p:cNvSpPr txBox="1"/>
          <p:nvPr/>
        </p:nvSpPr>
        <p:spPr>
          <a:xfrm>
            <a:off x="1662360" y="1843065"/>
            <a:ext cx="215426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00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Аспекты вызова: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3E53E0-5907-4675-825E-691076D75F86}"/>
              </a:ext>
            </a:extLst>
          </p:cNvPr>
          <p:cNvSpPr txBox="1"/>
          <p:nvPr/>
        </p:nvSpPr>
        <p:spPr>
          <a:xfrm>
            <a:off x="5056327" y="3257771"/>
            <a:ext cx="563548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00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Мировые индикаторы вызова:</a:t>
            </a:r>
          </a:p>
        </p:txBody>
      </p:sp>
      <p:sp>
        <p:nvSpPr>
          <p:cNvPr id="15" name="Google Shape;196;p4">
            <a:extLst>
              <a:ext uri="{FF2B5EF4-FFF2-40B4-BE49-F238E27FC236}">
                <a16:creationId xmlns:a16="http://schemas.microsoft.com/office/drawing/2014/main" id="{FC1DE774-078D-480B-B784-73A1621A3C36}"/>
              </a:ext>
            </a:extLst>
          </p:cNvPr>
          <p:cNvSpPr txBox="1"/>
          <p:nvPr/>
        </p:nvSpPr>
        <p:spPr>
          <a:xfrm>
            <a:off x="5056327" y="3580936"/>
            <a:ext cx="5180766" cy="754844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pPr marL="300723" indent="-300723">
              <a:lnSpc>
                <a:spcPct val="110000"/>
              </a:lnSpc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Национальная повестка:  </a:t>
            </a:r>
            <a:r>
              <a:rPr lang="ru-RU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Brexit</a:t>
            </a: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, Каталония, обсуждение возможности выхода Франции, Италии из ЕС, </a:t>
            </a:r>
          </a:p>
          <a:p>
            <a:pPr marL="300723" indent="-300723">
              <a:lnSpc>
                <a:spcPct val="110000"/>
              </a:lnSpc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Отказ США финансировать ВОЗ</a:t>
            </a:r>
          </a:p>
        </p:txBody>
      </p:sp>
      <p:sp>
        <p:nvSpPr>
          <p:cNvPr id="13" name="Google Shape;129;g917cd6a6e9_2_131">
            <a:extLst>
              <a:ext uri="{FF2B5EF4-FFF2-40B4-BE49-F238E27FC236}">
                <a16:creationId xmlns:a16="http://schemas.microsoft.com/office/drawing/2014/main" id="{FBBAF79F-E2EC-4014-9482-9AAF14A472BA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4491" y="7100476"/>
            <a:ext cx="2405658" cy="402483"/>
          </a:xfrm>
          <a:prstGeom prst="rect">
            <a:avLst/>
          </a:prstGeom>
        </p:spPr>
        <p:txBody>
          <a:bodyPr spcFirstLastPara="1" wrap="square" lIns="80175" tIns="40077" rIns="80175" bIns="40077" anchor="ctr" anchorCtr="0">
            <a:noAutofit/>
          </a:bodyPr>
          <a:lstStyle/>
          <a:p>
            <a:fld id="{00000000-1234-1234-1234-123412341234}" type="slidenum">
              <a:rPr lang="ru-RU">
                <a:latin typeface="TT Norms Light" panose="02000503020000020003" pitchFamily="2" charset="-52"/>
              </a:rPr>
              <a:pPr/>
              <a:t>23</a:t>
            </a:fld>
            <a:endParaRPr dirty="0">
              <a:latin typeface="TT Norms Light" panose="02000503020000020003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1935386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3DC02185-37F4-4522-87D5-18B23F903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1B363D5D-6877-4765-A398-D735B72B79C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0982352"/>
              </p:ext>
            </p:extLst>
          </p:nvPr>
        </p:nvGraphicFramePr>
        <p:xfrm>
          <a:off x="0" y="0"/>
          <a:ext cx="10691813" cy="7558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2" r:id="rId4" imgW="10691280" imgH="7558200" progId="">
                  <p:embed/>
                </p:oleObj>
              </mc:Choice>
              <mc:Fallback>
                <p:oleObj r:id="rId4" imgW="10691280" imgH="755820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0691813" cy="7558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180080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91919e5d68_0_4"/>
          <p:cNvSpPr txBox="1">
            <a:spLocks noGrp="1"/>
          </p:cNvSpPr>
          <p:nvPr>
            <p:ph type="title"/>
          </p:nvPr>
        </p:nvSpPr>
        <p:spPr>
          <a:xfrm>
            <a:off x="1545996" y="395649"/>
            <a:ext cx="8410754" cy="11635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pPr>
              <a:buSzPts val="3200"/>
            </a:pPr>
            <a:r>
              <a:rPr lang="ru-RU" sz="2806" dirty="0">
                <a:latin typeface="TT Norms Light" panose="02000503020000020003" pitchFamily="2" charset="-52"/>
              </a:rPr>
              <a:t>1. </a:t>
            </a:r>
            <a:r>
              <a:rPr lang="ru-RU" sz="2806" dirty="0">
                <a:latin typeface="TT Norms Light" panose="02000503020000020003" pitchFamily="2" charset="-52"/>
                <a:ea typeface="Calibri"/>
                <a:cs typeface="Calibri"/>
                <a:sym typeface="Calibri"/>
              </a:rPr>
              <a:t>Современная экономическая политика: тренды</a:t>
            </a:r>
            <a:endParaRPr sz="2806" dirty="0">
              <a:latin typeface="TT Norms Light" panose="02000503020000020003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g91919e5d68_0_4"/>
          <p:cNvSpPr txBox="1"/>
          <p:nvPr/>
        </p:nvSpPr>
        <p:spPr>
          <a:xfrm>
            <a:off x="1604313" y="1208283"/>
            <a:ext cx="4270707" cy="350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r>
              <a:rPr lang="ru-RU" sz="1579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Деловой климат и регулирование</a:t>
            </a:r>
            <a:r>
              <a:rPr lang="ru-RU" sz="1754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:</a:t>
            </a:r>
            <a:endParaRPr sz="1754" dirty="0">
              <a:solidFill>
                <a:srgbClr val="2FA2D9"/>
              </a:solidFill>
              <a:latin typeface="TT Norms Regular" panose="02000503030000020003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366" name="Google Shape;366;g91919e5d68_0_4"/>
          <p:cNvSpPr txBox="1"/>
          <p:nvPr/>
        </p:nvSpPr>
        <p:spPr>
          <a:xfrm>
            <a:off x="1604313" y="1688697"/>
            <a:ext cx="8835087" cy="4742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r>
              <a:rPr lang="ru-RU" sz="13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Конфликты интересов в глобальном масштабе: </a:t>
            </a:r>
            <a:endParaRPr sz="1300" dirty="0">
              <a:solidFill>
                <a:schemeClr val="tx1">
                  <a:lumMod val="65000"/>
                  <a:lumOff val="35000"/>
                </a:schemeClr>
              </a:solidFill>
              <a:latin typeface="TT Norms Regular" panose="02000503030000020003" pitchFamily="2" charset="-52"/>
            </a:endParaRP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Международные торговые войны</a:t>
            </a:r>
            <a:endParaRPr sz="1300" dirty="0">
              <a:solidFill>
                <a:schemeClr val="tx1">
                  <a:lumMod val="65000"/>
                  <a:lumOff val="35000"/>
                </a:schemeClr>
              </a:solidFill>
              <a:latin typeface="TT Norms Light" panose="02000503020000020003" pitchFamily="2" charset="-52"/>
              <a:cs typeface="Calibri"/>
            </a:endParaRP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Внешнее управление деловой репутацией, репутационные войны</a:t>
            </a:r>
            <a:endParaRPr sz="1300" dirty="0">
              <a:solidFill>
                <a:schemeClr val="tx1">
                  <a:lumMod val="65000"/>
                  <a:lumOff val="35000"/>
                </a:schemeClr>
              </a:solidFill>
              <a:latin typeface="TT Norms Light" panose="02000503020000020003" pitchFamily="2" charset="-52"/>
              <a:cs typeface="Calibri"/>
            </a:endParaRP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Конкуренция бизнес-юрисдикций (государства соревнуются в формировании условий для привлечения в свою юрисдикцию инновационных компаний. Например, Эстония – виртуальная юрисдикции для </a:t>
            </a:r>
            <a:r>
              <a:rPr lang="ru-RU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ит</a:t>
            </a: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-компаний)</a:t>
            </a:r>
            <a:endParaRPr sz="1300" dirty="0">
              <a:solidFill>
                <a:schemeClr val="tx1">
                  <a:lumMod val="65000"/>
                  <a:lumOff val="35000"/>
                </a:schemeClr>
              </a:solidFill>
              <a:latin typeface="TT Norms Light" panose="02000503020000020003" pitchFamily="2" charset="-52"/>
              <a:cs typeface="Calibri"/>
              <a:sym typeface="Calibri"/>
            </a:endParaRP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Информационный прессинг, </a:t>
            </a:r>
            <a:r>
              <a:rPr lang="ru-RU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инфодемии</a:t>
            </a:r>
            <a:endParaRPr sz="1300" dirty="0">
              <a:solidFill>
                <a:schemeClr val="tx1">
                  <a:lumMod val="65000"/>
                  <a:lumOff val="35000"/>
                </a:schemeClr>
              </a:solidFill>
              <a:latin typeface="TT Norms Light" panose="02000503020000020003" pitchFamily="2" charset="-52"/>
              <a:cs typeface="Calibri"/>
            </a:endParaRPr>
          </a:p>
          <a:p>
            <a:r>
              <a:rPr lang="ru-RU" sz="13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cs typeface="Calibri"/>
                <a:sym typeface="Calibri"/>
              </a:rPr>
              <a:t>Возрастающая роль государственных институтов:</a:t>
            </a:r>
            <a:endParaRPr sz="1300" b="1" dirty="0">
              <a:solidFill>
                <a:schemeClr val="tx1">
                  <a:lumMod val="65000"/>
                  <a:lumOff val="35000"/>
                </a:schemeClr>
              </a:solidFill>
              <a:latin typeface="TT Norms Regular" panose="02000503030000020003" pitchFamily="2" charset="-52"/>
              <a:cs typeface="Calibri"/>
            </a:endParaRP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Государственный протекционизм, ограничение доступа к рынкам сбыта иностранных товаров </a:t>
            </a:r>
            <a:endParaRPr sz="1300" dirty="0">
              <a:solidFill>
                <a:schemeClr val="tx1">
                  <a:lumMod val="65000"/>
                  <a:lumOff val="35000"/>
                </a:schemeClr>
              </a:solidFill>
              <a:latin typeface="TT Norms Light" panose="02000503020000020003" pitchFamily="2" charset="-52"/>
              <a:cs typeface="Calibri"/>
              <a:sym typeface="Calibri"/>
            </a:endParaRP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Политика сдерживания экономического развития (Северный поток из РФ / сжиженный газ из США)</a:t>
            </a:r>
            <a:endParaRPr sz="1300" dirty="0">
              <a:solidFill>
                <a:schemeClr val="tx1">
                  <a:lumMod val="65000"/>
                  <a:lumOff val="35000"/>
                </a:schemeClr>
              </a:solidFill>
              <a:latin typeface="TT Norms Light" panose="02000503020000020003" pitchFamily="2" charset="-52"/>
              <a:cs typeface="Calibri"/>
              <a:sym typeface="Calibri"/>
            </a:endParaRP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Санкционные режимы и блокирование сделок</a:t>
            </a:r>
            <a:endParaRPr sz="1300" dirty="0">
              <a:solidFill>
                <a:schemeClr val="tx1">
                  <a:lumMod val="65000"/>
                  <a:lumOff val="35000"/>
                </a:schemeClr>
              </a:solidFill>
              <a:latin typeface="TT Norms Light" panose="02000503020000020003" pitchFamily="2" charset="-52"/>
              <a:cs typeface="Calibri"/>
            </a:endParaRP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Внедрение </a:t>
            </a:r>
            <a:r>
              <a:rPr lang="ru-RU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агентной</a:t>
            </a: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 модели государственного участия в управлении экономическим развитием (формирование сетей агентов /консалтинговые агенты, технологические брокеры, инвестиционные брокеры/, обеспечивающих координацию и кооперацию предпринимательских инициатив) </a:t>
            </a:r>
            <a:endParaRPr sz="1300" dirty="0">
              <a:solidFill>
                <a:schemeClr val="tx1">
                  <a:lumMod val="65000"/>
                  <a:lumOff val="35000"/>
                </a:schemeClr>
              </a:solidFill>
              <a:latin typeface="TT Norms Light" panose="02000503020000020003" pitchFamily="2" charset="-52"/>
              <a:cs typeface="Calibri"/>
            </a:endParaRP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Государственная инвестиционная политика (определение приоритетов государственной инвестиционной политики /включая </a:t>
            </a:r>
            <a:r>
              <a:rPr lang="ru-RU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гос.заказ</a:t>
            </a: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, субсидии, определение единственных поставщиков/ с учетом значения конкретных отраслей, предприятий, групп технологий и т.п. для обеспечения безопасности и устойчивости социально-экономического развития, приоритетов пространственного развития)</a:t>
            </a:r>
            <a:endParaRPr sz="1300" dirty="0">
              <a:solidFill>
                <a:schemeClr val="tx1">
                  <a:lumMod val="65000"/>
                  <a:lumOff val="35000"/>
                </a:schemeClr>
              </a:solidFill>
              <a:latin typeface="TT Norms Light" panose="02000503020000020003" pitchFamily="2" charset="-52"/>
              <a:cs typeface="Calibri"/>
            </a:endParaRP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Государственная промышленная политика (направленность механизмов государственной поддержки на формирование целостных технологических пакетов, позволяющих участвовать в системе международного разделения труда и обеспечивать лидерство на глобальных рынках, в качестве примера </a:t>
            </a:r>
            <a:r>
              <a:rPr lang="ru-RU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промполитики</a:t>
            </a: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 можно рассматривать национальные программы Цифровая экономика и Индустрия 4.0)</a:t>
            </a:r>
            <a:endParaRPr sz="1300" dirty="0">
              <a:solidFill>
                <a:schemeClr val="tx1">
                  <a:lumMod val="65000"/>
                  <a:lumOff val="35000"/>
                </a:schemeClr>
              </a:solidFill>
              <a:latin typeface="TT Norms Light" panose="02000503020000020003" pitchFamily="2" charset="-52"/>
              <a:cs typeface="Calibri"/>
            </a:endParaRPr>
          </a:p>
          <a:p>
            <a:endParaRPr sz="1300" dirty="0">
              <a:solidFill>
                <a:schemeClr val="tx1">
                  <a:lumMod val="65000"/>
                  <a:lumOff val="3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129;g917cd6a6e9_2_131">
            <a:extLst>
              <a:ext uri="{FF2B5EF4-FFF2-40B4-BE49-F238E27FC236}">
                <a16:creationId xmlns:a16="http://schemas.microsoft.com/office/drawing/2014/main" id="{3425DEF6-7714-46D8-B985-84C244FFF87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4491" y="7100476"/>
            <a:ext cx="2405658" cy="402483"/>
          </a:xfrm>
          <a:prstGeom prst="rect">
            <a:avLst/>
          </a:prstGeom>
        </p:spPr>
        <p:txBody>
          <a:bodyPr spcFirstLastPara="1" wrap="square" lIns="80175" tIns="40077" rIns="80175" bIns="40077" anchor="ctr" anchorCtr="0">
            <a:noAutofit/>
          </a:bodyPr>
          <a:lstStyle/>
          <a:p>
            <a:fld id="{00000000-1234-1234-1234-123412341234}" type="slidenum">
              <a:rPr lang="ru-RU">
                <a:latin typeface="TT Norms Light" panose="02000503020000020003" pitchFamily="2" charset="-52"/>
              </a:rPr>
              <a:pPr/>
              <a:t>25</a:t>
            </a:fld>
            <a:endParaRPr dirty="0">
              <a:latin typeface="TT Norms Light" panose="02000503020000020003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3868435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91919e5d68_0_4"/>
          <p:cNvSpPr txBox="1">
            <a:spLocks noGrp="1"/>
          </p:cNvSpPr>
          <p:nvPr>
            <p:ph type="title"/>
          </p:nvPr>
        </p:nvSpPr>
        <p:spPr>
          <a:xfrm>
            <a:off x="1545996" y="395649"/>
            <a:ext cx="8410754" cy="11635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pPr>
              <a:buSzPts val="3200"/>
            </a:pPr>
            <a:r>
              <a:rPr lang="ru-RU" sz="2806" dirty="0">
                <a:latin typeface="TT Norms Light" panose="02000503020000020003" pitchFamily="2" charset="-52"/>
              </a:rPr>
              <a:t>1. </a:t>
            </a:r>
            <a:r>
              <a:rPr lang="ru-RU" sz="2806" dirty="0">
                <a:latin typeface="TT Norms Light" panose="02000503020000020003" pitchFamily="2" charset="-52"/>
                <a:ea typeface="Calibri"/>
                <a:cs typeface="Calibri"/>
                <a:sym typeface="Calibri"/>
              </a:rPr>
              <a:t>Современная экономическая политика: тренды</a:t>
            </a:r>
            <a:endParaRPr sz="2806" dirty="0">
              <a:latin typeface="TT Norms Light" panose="02000503020000020003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g91919e5d68_0_4"/>
          <p:cNvSpPr txBox="1"/>
          <p:nvPr/>
        </p:nvSpPr>
        <p:spPr>
          <a:xfrm>
            <a:off x="1604313" y="1208283"/>
            <a:ext cx="4270707" cy="350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r>
              <a:rPr lang="ru-RU" sz="1579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Деловой климат и регулирование</a:t>
            </a:r>
            <a:r>
              <a:rPr lang="ru-RU" sz="1754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:</a:t>
            </a:r>
            <a:endParaRPr sz="1754" dirty="0">
              <a:solidFill>
                <a:srgbClr val="2FA2D9"/>
              </a:solidFill>
              <a:latin typeface="TT Norms Regular" panose="02000503030000020003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366" name="Google Shape;366;g91919e5d68_0_4"/>
          <p:cNvSpPr txBox="1"/>
          <p:nvPr/>
        </p:nvSpPr>
        <p:spPr>
          <a:xfrm>
            <a:off x="1604313" y="1688697"/>
            <a:ext cx="8835087" cy="3843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r>
              <a:rPr lang="ru-RU" sz="13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Роль бизнеса в гос. управлении: 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Вовлечение бизнеса в процессы государственного стратегического планирования</a:t>
            </a:r>
          </a:p>
          <a:p>
            <a:endParaRPr lang="en-US" sz="1300" b="1" dirty="0">
              <a:solidFill>
                <a:schemeClr val="tx1">
                  <a:lumMod val="65000"/>
                  <a:lumOff val="35000"/>
                </a:schemeClr>
              </a:solidFill>
              <a:latin typeface="TT Norms Regular" panose="02000503030000020003" pitchFamily="2" charset="-52"/>
              <a:cs typeface="Calibri"/>
              <a:sym typeface="Calibri"/>
            </a:endParaRPr>
          </a:p>
          <a:p>
            <a:r>
              <a:rPr lang="ru-RU" sz="13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cs typeface="Calibri"/>
                <a:sym typeface="Calibri"/>
              </a:rPr>
              <a:t>Снижение барьеров: 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Снижение барьеров доступа к высокотехнологичному высокопроизводительному оборудованию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Снижение конкурентного давления, стереотипа конкуренции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Снижение административных барьеров, развитие комплексных государственных услуг и платформенных решений для бизнеса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Формирование виртуальных офшоров и юрисдикций</a:t>
            </a:r>
          </a:p>
          <a:p>
            <a:endParaRPr lang="en-US" sz="1300" b="1" dirty="0">
              <a:solidFill>
                <a:schemeClr val="tx1">
                  <a:lumMod val="65000"/>
                  <a:lumOff val="35000"/>
                </a:schemeClr>
              </a:solidFill>
              <a:latin typeface="TT Norms Regular" panose="02000503030000020003" pitchFamily="2" charset="-52"/>
              <a:cs typeface="Calibri"/>
              <a:sym typeface="Calibri"/>
            </a:endParaRPr>
          </a:p>
          <a:p>
            <a:r>
              <a:rPr lang="ru-RU" sz="13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cs typeface="Calibri"/>
                <a:sym typeface="Calibri"/>
              </a:rPr>
              <a:t>Регулирование: 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Цифровизация права, смарт контракты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Акцент на регулировании монополий (как поощрение и сдерживание)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Дифференцированное регулирование конкуренции (установление критериев определения приемлемого уровня конкуренции исходя из приоритетов технологического развития, социально-демографических и иных особенностей территории)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Адаптивное налогообложение (учет многообразия социальных, экономических, технологических и иных факторов)</a:t>
            </a:r>
          </a:p>
          <a:p>
            <a:endParaRPr sz="1300" dirty="0">
              <a:solidFill>
                <a:schemeClr val="tx1">
                  <a:lumMod val="65000"/>
                  <a:lumOff val="3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129;g917cd6a6e9_2_131">
            <a:extLst>
              <a:ext uri="{FF2B5EF4-FFF2-40B4-BE49-F238E27FC236}">
                <a16:creationId xmlns:a16="http://schemas.microsoft.com/office/drawing/2014/main" id="{11EB8E11-91E1-481D-923E-A87BA6CB31E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4491" y="7100476"/>
            <a:ext cx="2405658" cy="402483"/>
          </a:xfrm>
          <a:prstGeom prst="rect">
            <a:avLst/>
          </a:prstGeom>
        </p:spPr>
        <p:txBody>
          <a:bodyPr spcFirstLastPara="1" wrap="square" lIns="80175" tIns="40077" rIns="80175" bIns="40077" anchor="ctr" anchorCtr="0">
            <a:noAutofit/>
          </a:bodyPr>
          <a:lstStyle/>
          <a:p>
            <a:fld id="{00000000-1234-1234-1234-123412341234}" type="slidenum">
              <a:rPr lang="ru-RU">
                <a:latin typeface="TT Norms Light" panose="02000503020000020003" pitchFamily="2" charset="-52"/>
              </a:rPr>
              <a:pPr/>
              <a:t>26</a:t>
            </a:fld>
            <a:endParaRPr dirty="0">
              <a:latin typeface="TT Norms Light" panose="02000503020000020003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514412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9F79591-A1E7-4055-BA34-0BB0860A5338}"/>
              </a:ext>
            </a:extLst>
          </p:cNvPr>
          <p:cNvSpPr/>
          <p:nvPr/>
        </p:nvSpPr>
        <p:spPr>
          <a:xfrm>
            <a:off x="8138160" y="6050280"/>
            <a:ext cx="2369820" cy="1219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4" name="Google Shape;364;g91919e5d68_0_4"/>
          <p:cNvSpPr txBox="1">
            <a:spLocks noGrp="1"/>
          </p:cNvSpPr>
          <p:nvPr>
            <p:ph type="title"/>
          </p:nvPr>
        </p:nvSpPr>
        <p:spPr>
          <a:xfrm>
            <a:off x="1545996" y="395649"/>
            <a:ext cx="8410754" cy="11635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pPr>
              <a:buSzPts val="3200"/>
            </a:pPr>
            <a:r>
              <a:rPr lang="ru-RU" sz="2806" dirty="0">
                <a:latin typeface="TT Norms Light" panose="02000503020000020003" pitchFamily="2" charset="-52"/>
              </a:rPr>
              <a:t>1. </a:t>
            </a:r>
            <a:r>
              <a:rPr lang="ru-RU" sz="2806" dirty="0">
                <a:latin typeface="TT Norms Light" panose="02000503020000020003" pitchFamily="2" charset="-52"/>
                <a:ea typeface="Calibri"/>
                <a:cs typeface="Calibri"/>
                <a:sym typeface="Calibri"/>
              </a:rPr>
              <a:t>Современная экономическая политика: тренды</a:t>
            </a:r>
            <a:endParaRPr sz="2806" dirty="0">
              <a:latin typeface="TT Norms Light" panose="02000503020000020003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366" name="Google Shape;366;g91919e5d68_0_4"/>
          <p:cNvSpPr txBox="1"/>
          <p:nvPr/>
        </p:nvSpPr>
        <p:spPr>
          <a:xfrm>
            <a:off x="1604313" y="1582017"/>
            <a:ext cx="8352437" cy="20603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Развитие трансграничной электронной торговли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Возрастание логистических рисков (морское пиратство, терроризм, локальные конфликты по транспортным коридорам, карантины по эпидемическим показаниям, производственная логистика - прерывание функционирования участников распределенных производственных коопераций вследствие пандемии, социальных конфликтов)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Возрастающий спрос на безопасность продукции и услуг (биологическая, продовольственная, экономическая, технологическая и т.п.)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Запрос на возможность отслеживать происхождение продукции, цепочку производства и формирования ценности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Акцент на стандартизации</a:t>
            </a:r>
            <a:endParaRPr lang="en-US" sz="1300" dirty="0">
              <a:solidFill>
                <a:schemeClr val="tx1">
                  <a:lumMod val="65000"/>
                  <a:lumOff val="35000"/>
                </a:schemeClr>
              </a:solidFill>
              <a:latin typeface="TT Norms Light" panose="02000503020000020003" pitchFamily="2" charset="-52"/>
              <a:cs typeface="Calibri"/>
              <a:sym typeface="Calibri"/>
            </a:endParaRP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endParaRPr lang="en-US" sz="1300" dirty="0">
              <a:solidFill>
                <a:schemeClr val="tx1">
                  <a:lumMod val="65000"/>
                  <a:lumOff val="35000"/>
                </a:schemeClr>
              </a:solidFill>
              <a:latin typeface="TT Norms Light" panose="02000503020000020003" pitchFamily="2" charset="-52"/>
              <a:cs typeface="Calibri"/>
              <a:sym typeface="Calibri"/>
            </a:endParaRPr>
          </a:p>
          <a:p>
            <a:endParaRPr sz="13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365;g91919e5d68_0_4">
            <a:extLst>
              <a:ext uri="{FF2B5EF4-FFF2-40B4-BE49-F238E27FC236}">
                <a16:creationId xmlns:a16="http://schemas.microsoft.com/office/drawing/2014/main" id="{EC07EFFA-20DD-4BA9-9D57-DB6BE1D16596}"/>
              </a:ext>
            </a:extLst>
          </p:cNvPr>
          <p:cNvSpPr txBox="1"/>
          <p:nvPr/>
        </p:nvSpPr>
        <p:spPr>
          <a:xfrm>
            <a:off x="1604313" y="1208283"/>
            <a:ext cx="4270707" cy="350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r>
              <a:rPr lang="ru-RU" sz="1579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Экспорт товаров и услуг:</a:t>
            </a:r>
          </a:p>
        </p:txBody>
      </p:sp>
      <p:sp>
        <p:nvSpPr>
          <p:cNvPr id="11" name="Google Shape;366;g91919e5d68_0_4">
            <a:extLst>
              <a:ext uri="{FF2B5EF4-FFF2-40B4-BE49-F238E27FC236}">
                <a16:creationId xmlns:a16="http://schemas.microsoft.com/office/drawing/2014/main" id="{A20DD098-8C69-4771-A99E-1D4436E59E97}"/>
              </a:ext>
            </a:extLst>
          </p:cNvPr>
          <p:cNvSpPr txBox="1"/>
          <p:nvPr/>
        </p:nvSpPr>
        <p:spPr>
          <a:xfrm>
            <a:off x="1604313" y="4101377"/>
            <a:ext cx="8352437" cy="20603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Развитие производств замкнутого цикла</a:t>
            </a:r>
            <a:endParaRPr lang="ru-RU" sz="900" dirty="0">
              <a:solidFill>
                <a:schemeClr val="tx1">
                  <a:lumMod val="65000"/>
                  <a:lumOff val="35000"/>
                </a:schemeClr>
              </a:solidFill>
              <a:latin typeface="TT Norms Regular" panose="02000503030000020003" pitchFamily="2" charset="-52"/>
            </a:endParaRP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Развитие новых технологии утилизации отходов</a:t>
            </a:r>
            <a:endParaRPr lang="ru-RU" sz="900" dirty="0">
              <a:solidFill>
                <a:schemeClr val="tx1">
                  <a:lumMod val="65000"/>
                  <a:lumOff val="35000"/>
                </a:schemeClr>
              </a:solidFill>
              <a:latin typeface="TT Norms Regular" panose="02000503030000020003" pitchFamily="2" charset="-52"/>
            </a:endParaRP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Поощрение предпринимательства, связанного с восстановлением экологического баланса, биологического и ландшафтного разнообразия</a:t>
            </a:r>
            <a:endParaRPr lang="ru-RU" sz="900" dirty="0">
              <a:solidFill>
                <a:schemeClr val="tx1">
                  <a:lumMod val="65000"/>
                  <a:lumOff val="35000"/>
                </a:schemeClr>
              </a:solidFill>
              <a:latin typeface="TT Norms Regular" panose="02000503030000020003" pitchFamily="2" charset="-52"/>
            </a:endParaRP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Индивидуальный выбор между удобством и “разумным потреблением”, отказ от чрезмерного потребления</a:t>
            </a:r>
            <a:endParaRPr lang="ru-RU" sz="900" dirty="0">
              <a:solidFill>
                <a:schemeClr val="tx1">
                  <a:lumMod val="65000"/>
                  <a:lumOff val="35000"/>
                </a:schemeClr>
              </a:solidFill>
              <a:latin typeface="TT Norms Regular" panose="02000503030000020003" pitchFamily="2" charset="-52"/>
            </a:endParaRP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Регенеративное сельское хозяйство (сохранение и восстановление С/х систем; регенерация верхнего слоя почвы, увеличение биоразнообразия, улучшении водного цикла, повышение устойчивости к изменению климата и укреплении здоровья и жизнеспособности почв) 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Рост популярности органической еды и “зеленых” продуктов/товаров; готовность потребителей платить больше за наличие в продуктах ингредиентов, не наносящих вреда ОС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Индустрия еды и продуктов питания:</a:t>
            </a:r>
          </a:p>
          <a:p>
            <a:pPr marL="707803" lvl="1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Появление новых ингредиентов  и рецептов будущего (</a:t>
            </a:r>
            <a:r>
              <a:rPr lang="ru-RU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производсвто</a:t>
            </a:r>
            <a:r>
              <a:rPr lang="ru-RU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 которых наносит минимальный  вред ОС, с минимизацией отходов)</a:t>
            </a:r>
          </a:p>
          <a:p>
            <a:pPr marL="707803" lvl="1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Развитие решений для минимизации объемов </a:t>
            </a:r>
            <a:r>
              <a:rPr lang="ru-RU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пишевых</a:t>
            </a:r>
            <a:r>
              <a:rPr lang="ru-RU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 отходов (включая невостребованные товары на прилавках)</a:t>
            </a:r>
          </a:p>
          <a:p>
            <a:pPr marL="707803" lvl="1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Снижение спроса на алкоголь среди поколений Y и Z</a:t>
            </a:r>
          </a:p>
          <a:p>
            <a:pPr marL="707803" lvl="1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</a:rPr>
              <a:t>Развитие синтетической биологии. </a:t>
            </a:r>
          </a:p>
          <a:p>
            <a:pPr marL="707803" lvl="1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Развитие сервисов моментальной готовки (в том числе с помощью 3D печати) еды из ингредиентов, оптимально подобранных для конкретного человека 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Развитие технологий оценки индивидуального углеродного следа при совершении покупок/проведении транзакций. Установка лимитов на покупки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/>
            </a:r>
            <a:b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</a:br>
            <a:r>
              <a:rPr lang="ru-RU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с учетом создаваемой нагрузки на ОС; 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</a:rPr>
              <a:t>Зеленая энергетика: В течение 10 лет экологически чистый водород может стать экономически конкурентноспособным в промышленных масштабах.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</a:rPr>
              <a:t/>
            </a:r>
            <a:b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</a:rPr>
            </a:br>
            <a:r>
              <a:rPr lang="ru-RU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</a:rPr>
              <a:t>К 2030 г. стоимость чистого водорода упадет на 30%. 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endParaRPr lang="ru-RU" sz="800" dirty="0">
              <a:solidFill>
                <a:schemeClr val="tx1">
                  <a:lumMod val="65000"/>
                  <a:lumOff val="35000"/>
                </a:schemeClr>
              </a:solidFill>
              <a:latin typeface="TT Norms Light" panose="02000503020000020003" pitchFamily="2" charset="-52"/>
              <a:ea typeface="Calibri"/>
              <a:cs typeface="Calibri"/>
              <a:sym typeface="Calibri"/>
            </a:endParaRPr>
          </a:p>
          <a:p>
            <a:pPr marL="707803" lvl="1" indent="-250603">
              <a:buClr>
                <a:schemeClr val="dk1"/>
              </a:buClr>
              <a:buSzPts val="1600"/>
              <a:buFont typeface="Arial"/>
              <a:buChar char="•"/>
            </a:pPr>
            <a:endParaRPr lang="ru-RU" sz="1403" dirty="0">
              <a:solidFill>
                <a:schemeClr val="tx1">
                  <a:lumMod val="65000"/>
                  <a:lumOff val="3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buClr>
                <a:schemeClr val="dk1"/>
              </a:buClr>
              <a:buSzPts val="1600"/>
            </a:pPr>
            <a:endParaRPr lang="ru-RU" sz="1300" b="1" dirty="0">
              <a:solidFill>
                <a:schemeClr val="tx1">
                  <a:lumMod val="65000"/>
                  <a:lumOff val="35000"/>
                </a:schemeClr>
              </a:solidFill>
              <a:latin typeface="TT Norms Regular" panose="02000503030000020003" pitchFamily="2" charset="-52"/>
              <a:ea typeface="Calibri"/>
              <a:cs typeface="Calibri"/>
              <a:sym typeface="Calibri"/>
            </a:endParaRPr>
          </a:p>
          <a:p>
            <a:pPr>
              <a:buClr>
                <a:schemeClr val="dk1"/>
              </a:buClr>
              <a:buSzPts val="1600"/>
            </a:pPr>
            <a:endParaRPr lang="ru-RU" sz="1300" dirty="0">
              <a:solidFill>
                <a:schemeClr val="tx1">
                  <a:lumMod val="65000"/>
                  <a:lumOff val="35000"/>
                </a:schemeClr>
              </a:solidFill>
              <a:latin typeface="TT Norms Light" panose="02000503020000020003" pitchFamily="2" charset="-52"/>
              <a:cs typeface="Calibri"/>
              <a:sym typeface="Calibri"/>
            </a:endParaRPr>
          </a:p>
        </p:txBody>
      </p:sp>
      <p:sp>
        <p:nvSpPr>
          <p:cNvPr id="6" name="Google Shape;365;g91919e5d68_0_4">
            <a:extLst>
              <a:ext uri="{FF2B5EF4-FFF2-40B4-BE49-F238E27FC236}">
                <a16:creationId xmlns:a16="http://schemas.microsoft.com/office/drawing/2014/main" id="{1D9633A3-BBD6-4007-A545-169EAECE1C47}"/>
              </a:ext>
            </a:extLst>
          </p:cNvPr>
          <p:cNvSpPr txBox="1"/>
          <p:nvPr/>
        </p:nvSpPr>
        <p:spPr>
          <a:xfrm>
            <a:off x="1604313" y="3730503"/>
            <a:ext cx="4270707" cy="350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r>
              <a:rPr lang="ru-RU" sz="1579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Зеленая экономика:</a:t>
            </a:r>
          </a:p>
        </p:txBody>
      </p:sp>
      <p:sp>
        <p:nvSpPr>
          <p:cNvPr id="14" name="Google Shape;129;g917cd6a6e9_2_131">
            <a:extLst>
              <a:ext uri="{FF2B5EF4-FFF2-40B4-BE49-F238E27FC236}">
                <a16:creationId xmlns:a16="http://schemas.microsoft.com/office/drawing/2014/main" id="{4F824FAD-CEF7-4173-8C85-6B29A6724F46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4491" y="7100476"/>
            <a:ext cx="2405658" cy="402483"/>
          </a:xfrm>
          <a:prstGeom prst="rect">
            <a:avLst/>
          </a:prstGeom>
        </p:spPr>
        <p:txBody>
          <a:bodyPr spcFirstLastPara="1" wrap="square" lIns="80175" tIns="40077" rIns="80175" bIns="40077" anchor="ctr" anchorCtr="0">
            <a:noAutofit/>
          </a:bodyPr>
          <a:lstStyle/>
          <a:p>
            <a:fld id="{00000000-1234-1234-1234-123412341234}" type="slidenum">
              <a:rPr lang="ru-RU">
                <a:latin typeface="TT Norms Light" panose="02000503020000020003" pitchFamily="2" charset="-52"/>
              </a:rPr>
              <a:pPr/>
              <a:t>27</a:t>
            </a:fld>
            <a:endParaRPr dirty="0">
              <a:latin typeface="TT Norms Light" panose="02000503020000020003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5072412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91919e5d68_0_4"/>
          <p:cNvSpPr txBox="1">
            <a:spLocks noGrp="1"/>
          </p:cNvSpPr>
          <p:nvPr>
            <p:ph type="title"/>
          </p:nvPr>
        </p:nvSpPr>
        <p:spPr>
          <a:xfrm>
            <a:off x="1545996" y="395649"/>
            <a:ext cx="8410754" cy="11635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pPr>
              <a:buSzPts val="3200"/>
            </a:pPr>
            <a:r>
              <a:rPr lang="ru-RU" sz="2806" dirty="0">
                <a:latin typeface="TT Norms Light" panose="02000503020000020003" pitchFamily="2" charset="-52"/>
              </a:rPr>
              <a:t>1. </a:t>
            </a:r>
            <a:r>
              <a:rPr lang="ru-RU" sz="2806" dirty="0">
                <a:latin typeface="TT Norms Light" panose="02000503020000020003" pitchFamily="2" charset="-52"/>
                <a:ea typeface="Calibri"/>
                <a:cs typeface="Calibri"/>
                <a:sym typeface="Calibri"/>
              </a:rPr>
              <a:t>Современная экономическая политика: тренды</a:t>
            </a:r>
            <a:endParaRPr sz="2806" dirty="0">
              <a:latin typeface="TT Norms Light" panose="02000503020000020003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g91919e5d68_0_4"/>
          <p:cNvSpPr txBox="1"/>
          <p:nvPr/>
        </p:nvSpPr>
        <p:spPr>
          <a:xfrm>
            <a:off x="1604313" y="1208283"/>
            <a:ext cx="4270707" cy="350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r>
              <a:rPr lang="ru-RU" sz="1579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Туризм: </a:t>
            </a:r>
          </a:p>
        </p:txBody>
      </p:sp>
      <p:sp>
        <p:nvSpPr>
          <p:cNvPr id="366" name="Google Shape;366;g91919e5d68_0_4"/>
          <p:cNvSpPr txBox="1"/>
          <p:nvPr/>
        </p:nvSpPr>
        <p:spPr>
          <a:xfrm>
            <a:off x="1604313" y="1688697"/>
            <a:ext cx="8835087" cy="45520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Адаптация отрасли к феномену "туристического самообслуживания" (формирование многообразия цифровых платформ, позволяющих самостоятельно организовать трансфер, проживание и программу пребывания привело к снижению потока заявок на туристическое обслуживание к традиционным операторам)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Путешествия как передышка и момент счастья (в условиях ускорения темпа жизни и нарастающего стресса)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Усиление влияния цифровых платформ на сектор услуг размещения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Повышение безопасности и качества туристических услуг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Возрастание рисков зарубежного туризма в связи с обострением социальных конфликтов, эпидемиологическими угрозами и т.п.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Новые формы и парадигмы в туризме: </a:t>
            </a:r>
          </a:p>
          <a:p>
            <a:pPr marL="707803" lvl="1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Непричинение</a:t>
            </a: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 вреда ОС и наследию (в том числе через жесткое лимитирование доступа)</a:t>
            </a:r>
          </a:p>
          <a:p>
            <a:pPr marL="707803" lvl="1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Энергоположительные</a:t>
            </a: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 объекты </a:t>
            </a:r>
            <a:r>
              <a:rPr lang="ru-RU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инфраструтуры</a:t>
            </a: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 туризма (больше производят чем потребляют)</a:t>
            </a:r>
          </a:p>
          <a:p>
            <a:pPr marL="707803" lvl="1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Научные </a:t>
            </a:r>
            <a:r>
              <a:rPr lang="ru-RU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экспидиции</a:t>
            </a: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 и поездки с целью сохранения наследия</a:t>
            </a:r>
          </a:p>
          <a:p>
            <a:pPr marL="707803" lvl="1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Возврат интереса к путешествию поездом (Грета </a:t>
            </a:r>
            <a:r>
              <a:rPr lang="ru-RU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Тунберг</a:t>
            </a: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, ценность медленной поездки, развлечения в поездах)</a:t>
            </a:r>
          </a:p>
          <a:p>
            <a:pPr marL="707803" lvl="1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Развитие социальных сервисов в отелях (в том числе для </a:t>
            </a:r>
            <a:r>
              <a:rPr lang="ru-RU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оазвлечения</a:t>
            </a: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 возрастающего потока 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/>
            </a:r>
            <a:b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</a:b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туристов-одиночек)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Максимальное использование пяти органов чувств для формирования уникального опыта 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Аэропорты как самостоятельные достопримечательности и туристические дестинации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Развитие </a:t>
            </a:r>
            <a:r>
              <a:rPr lang="ru-RU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велнесс</a:t>
            </a: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 </a:t>
            </a:r>
            <a:r>
              <a:rPr lang="ru-RU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инфраструтуры</a:t>
            </a: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 в отелях, встраивание </a:t>
            </a:r>
            <a:r>
              <a:rPr lang="ru-RU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велнесс</a:t>
            </a: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-элементов в существующую инфраструктуру отелей (вся инфраструктура работает на улучшение состояния здоровья)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Отели для </a:t>
            </a:r>
            <a:r>
              <a:rPr lang="ru-RU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веганов</a:t>
            </a:r>
            <a:endParaRPr lang="ru-RU" sz="1300" dirty="0">
              <a:solidFill>
                <a:schemeClr val="tx1">
                  <a:lumMod val="65000"/>
                  <a:lumOff val="35000"/>
                </a:schemeClr>
              </a:solidFill>
              <a:latin typeface="TT Norms Light" panose="02000503020000020003" pitchFamily="2" charset="-52"/>
              <a:cs typeface="Calibri"/>
              <a:sym typeface="Calibri"/>
            </a:endParaRP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Путешествия с домашними животными; допуск животных в транспорт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endParaRPr lang="ru-RU" sz="1300" dirty="0">
              <a:solidFill>
                <a:schemeClr val="tx1">
                  <a:lumMod val="65000"/>
                  <a:lumOff val="35000"/>
                </a:schemeClr>
              </a:solidFill>
              <a:latin typeface="TT Norms Light" panose="02000503020000020003" pitchFamily="2" charset="-52"/>
              <a:cs typeface="Calibri"/>
              <a:sym typeface="Calibri"/>
            </a:endParaRPr>
          </a:p>
          <a:p>
            <a:endParaRPr sz="1300" dirty="0">
              <a:solidFill>
                <a:schemeClr val="tx1">
                  <a:lumMod val="65000"/>
                  <a:lumOff val="3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129;g917cd6a6e9_2_131">
            <a:extLst>
              <a:ext uri="{FF2B5EF4-FFF2-40B4-BE49-F238E27FC236}">
                <a16:creationId xmlns:a16="http://schemas.microsoft.com/office/drawing/2014/main" id="{FE5003BD-2B8D-436E-89B8-E5A2DDE019B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4491" y="7100476"/>
            <a:ext cx="2405658" cy="402483"/>
          </a:xfrm>
          <a:prstGeom prst="rect">
            <a:avLst/>
          </a:prstGeom>
        </p:spPr>
        <p:txBody>
          <a:bodyPr spcFirstLastPara="1" wrap="square" lIns="80175" tIns="40077" rIns="80175" bIns="40077" anchor="ctr" anchorCtr="0">
            <a:noAutofit/>
          </a:bodyPr>
          <a:lstStyle/>
          <a:p>
            <a:fld id="{00000000-1234-1234-1234-123412341234}" type="slidenum">
              <a:rPr lang="ru-RU">
                <a:latin typeface="TT Norms Light" panose="02000503020000020003" pitchFamily="2" charset="-52"/>
              </a:rPr>
              <a:pPr/>
              <a:t>28</a:t>
            </a:fld>
            <a:endParaRPr dirty="0">
              <a:latin typeface="TT Norms Light" panose="02000503020000020003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5097512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91919e5d68_0_4"/>
          <p:cNvSpPr txBox="1">
            <a:spLocks noGrp="1"/>
          </p:cNvSpPr>
          <p:nvPr>
            <p:ph type="title"/>
          </p:nvPr>
        </p:nvSpPr>
        <p:spPr>
          <a:xfrm>
            <a:off x="1545996" y="395649"/>
            <a:ext cx="8410754" cy="11635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pPr>
              <a:buSzPts val="3200"/>
            </a:pPr>
            <a:r>
              <a:rPr lang="ru-RU" sz="2806" dirty="0">
                <a:latin typeface="TT Norms Light" panose="02000503020000020003" pitchFamily="2" charset="-52"/>
              </a:rPr>
              <a:t>1. </a:t>
            </a:r>
            <a:r>
              <a:rPr lang="ru-RU" sz="2806" dirty="0">
                <a:latin typeface="TT Norms Light" panose="02000503020000020003" pitchFamily="2" charset="-52"/>
                <a:ea typeface="Calibri"/>
                <a:cs typeface="Calibri"/>
                <a:sym typeface="Calibri"/>
              </a:rPr>
              <a:t>Современная экономическая политика: тренды</a:t>
            </a:r>
            <a:endParaRPr sz="2806" dirty="0">
              <a:latin typeface="TT Norms Light" panose="02000503020000020003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g91919e5d68_0_4"/>
          <p:cNvSpPr txBox="1"/>
          <p:nvPr/>
        </p:nvSpPr>
        <p:spPr>
          <a:xfrm>
            <a:off x="1604313" y="1208283"/>
            <a:ext cx="7257747" cy="350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r>
              <a:rPr lang="ru-RU" sz="1579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Возможности для МСП, адаптация существующих бизнесов: </a:t>
            </a:r>
          </a:p>
          <a:p>
            <a:endParaRPr lang="ru-RU" sz="1579" dirty="0">
              <a:solidFill>
                <a:srgbClr val="2FA2D9"/>
              </a:solidFill>
              <a:latin typeface="TT Norms Regular" panose="02000503030000020003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366" name="Google Shape;366;g91919e5d68_0_4"/>
          <p:cNvSpPr txBox="1"/>
          <p:nvPr/>
        </p:nvSpPr>
        <p:spPr>
          <a:xfrm>
            <a:off x="1604313" y="1688697"/>
            <a:ext cx="8835087" cy="45520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Спрос на онлайн шоппинг и автоматизация/роботизация доставки; шоппинг через социальные сети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Внедрение AR в ритейл 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Снижение платежеспособного спроса на товары длительного пользования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Снижение непроизводительных затрат бизнеса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Цифровая трансформация бизнеса и замещение традиционных бизнес-моделей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Смещение фокуса в организации работы бизнеса: от повышения эффективности к развитию гибкости и обеспечению устойчивости в условиях высокой нестабильности 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Композиторная</a:t>
            </a: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 бизнес-архитектура, которая помогает компании быстро адаптироваться под меняющуюся действительность. Такая бизнес-модель имеет четыре основных принципа: модульность, эффективность, постоянное совершенствование и адаптивные инновации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Гибкое трудоустройство - привлечение сотрудников по мере на временной основе, по мере необходимости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Повышение активности M&amp;A (фокус на расширении географии и развитии выход на второстепенные рынки); национализация активов в </a:t>
            </a:r>
            <a:r>
              <a:rPr lang="ru-RU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постпандемийный</a:t>
            </a: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 период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Все больше услуг оказывается по подписке  для повышения удобства и доступности товаров и услуг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Новые тренды брендинга:</a:t>
            </a:r>
          </a:p>
          <a:p>
            <a:pPr marL="707803" lvl="1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Эпоха </a:t>
            </a:r>
            <a:r>
              <a:rPr lang="ru-RU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Gamefluencers</a:t>
            </a: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: геймеры - лидеры общественного мнения. Бренды (косметические, одежда и т.д.) "используют" геймеров в своих маркетинговых кампаниях</a:t>
            </a:r>
          </a:p>
          <a:p>
            <a:pPr marL="707803" lvl="1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Использование звука для формирования </a:t>
            </a:r>
            <a:r>
              <a:rPr lang="ru-RU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идентичнсоти</a:t>
            </a: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 бренда</a:t>
            </a:r>
          </a:p>
          <a:p>
            <a:pPr marL="707803" lvl="1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Фокус на устойчивом развитии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Ценность получаемого опыта (в том числе запрос на дизайн, элементы развлечений, цифровизацию) и ценности компании (запрос на </a:t>
            </a:r>
            <a:r>
              <a:rPr lang="ru-RU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экологичечкую</a:t>
            </a: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 и социальную </a:t>
            </a:r>
            <a:r>
              <a:rPr lang="ru-RU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отвественность</a:t>
            </a: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 брендов) становятся важнее, чем продукт</a:t>
            </a:r>
          </a:p>
        </p:txBody>
      </p:sp>
      <p:sp>
        <p:nvSpPr>
          <p:cNvPr id="5" name="Google Shape;129;g917cd6a6e9_2_131">
            <a:extLst>
              <a:ext uri="{FF2B5EF4-FFF2-40B4-BE49-F238E27FC236}">
                <a16:creationId xmlns:a16="http://schemas.microsoft.com/office/drawing/2014/main" id="{B117AEEB-97F3-4FB4-9194-3DE2491ACCC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4491" y="7100476"/>
            <a:ext cx="2405658" cy="402483"/>
          </a:xfrm>
          <a:prstGeom prst="rect">
            <a:avLst/>
          </a:prstGeom>
        </p:spPr>
        <p:txBody>
          <a:bodyPr spcFirstLastPara="1" wrap="square" lIns="80175" tIns="40077" rIns="80175" bIns="40077" anchor="ctr" anchorCtr="0">
            <a:noAutofit/>
          </a:bodyPr>
          <a:lstStyle/>
          <a:p>
            <a:fld id="{00000000-1234-1234-1234-123412341234}" type="slidenum">
              <a:rPr lang="ru-RU">
                <a:latin typeface="TT Norms Light" panose="02000503020000020003" pitchFamily="2" charset="-52"/>
              </a:rPr>
              <a:pPr/>
              <a:t>29</a:t>
            </a:fld>
            <a:endParaRPr dirty="0">
              <a:latin typeface="TT Norms Light" panose="02000503020000020003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0460615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91919e5d68_0_4"/>
          <p:cNvSpPr txBox="1">
            <a:spLocks noGrp="1"/>
          </p:cNvSpPr>
          <p:nvPr>
            <p:ph type="title"/>
          </p:nvPr>
        </p:nvSpPr>
        <p:spPr>
          <a:xfrm>
            <a:off x="1545996" y="395649"/>
            <a:ext cx="8410754" cy="11635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pPr>
              <a:buSzPts val="3200"/>
            </a:pPr>
            <a:r>
              <a:rPr lang="ru-RU" sz="2806" dirty="0">
                <a:latin typeface="TT Norms Light" panose="02000503020000020003" pitchFamily="2" charset="-52"/>
              </a:rPr>
              <a:t>1. </a:t>
            </a:r>
            <a:r>
              <a:rPr lang="ru-RU" sz="2806" dirty="0">
                <a:latin typeface="TT Norms Light" panose="02000503020000020003" pitchFamily="2" charset="-52"/>
                <a:ea typeface="Calibri"/>
                <a:cs typeface="Calibri"/>
                <a:sym typeface="Calibri"/>
              </a:rPr>
              <a:t>Современная экономическая политика: тренды</a:t>
            </a:r>
            <a:endParaRPr sz="2806" dirty="0">
              <a:latin typeface="TT Norms Light" panose="02000503020000020003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g91919e5d68_0_4"/>
          <p:cNvSpPr txBox="1"/>
          <p:nvPr/>
        </p:nvSpPr>
        <p:spPr>
          <a:xfrm>
            <a:off x="1604313" y="1208283"/>
            <a:ext cx="7257747" cy="350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r>
              <a:rPr lang="ru-RU" sz="1579" dirty="0" err="1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Георегионализация</a:t>
            </a:r>
            <a:r>
              <a:rPr lang="ru-RU" sz="1579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: </a:t>
            </a:r>
          </a:p>
        </p:txBody>
      </p:sp>
      <p:sp>
        <p:nvSpPr>
          <p:cNvPr id="366" name="Google Shape;366;g91919e5d68_0_4"/>
          <p:cNvSpPr txBox="1"/>
          <p:nvPr/>
        </p:nvSpPr>
        <p:spPr>
          <a:xfrm>
            <a:off x="1604313" y="1688697"/>
            <a:ext cx="8835087" cy="1138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Развитие гибких производств и сетевого производства (перенос производств обратно в центры потребления и уменьшение масштаба, повышение чувствительности к рынкам сбыта)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Формирование экономических макрорегионов по принципу взаимодополняемости экономик; кластеризация производств (объединение небольших в единые центры разработки и изготовления, развитие зон концентрации технологических компаний с родственной инфраструктурой)</a:t>
            </a:r>
          </a:p>
        </p:txBody>
      </p:sp>
      <p:sp>
        <p:nvSpPr>
          <p:cNvPr id="5" name="Google Shape;365;g91919e5d68_0_4">
            <a:extLst>
              <a:ext uri="{FF2B5EF4-FFF2-40B4-BE49-F238E27FC236}">
                <a16:creationId xmlns:a16="http://schemas.microsoft.com/office/drawing/2014/main" id="{141ADC98-5944-4352-8018-E413C7692CB9}"/>
              </a:ext>
            </a:extLst>
          </p:cNvPr>
          <p:cNvSpPr txBox="1"/>
          <p:nvPr/>
        </p:nvSpPr>
        <p:spPr>
          <a:xfrm>
            <a:off x="1604313" y="2827020"/>
            <a:ext cx="7257747" cy="350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r>
              <a:rPr lang="ru-RU" sz="1579" dirty="0">
                <a:solidFill>
                  <a:srgbClr val="2FA2D9"/>
                </a:solidFill>
                <a:latin typeface="TT Norms Regular" panose="02000503030000020003" pitchFamily="2" charset="-52"/>
                <a:ea typeface="Calibri"/>
                <a:cs typeface="Calibri"/>
                <a:sym typeface="Calibri"/>
              </a:rPr>
              <a:t>Новые и развивающиеся рынки: </a:t>
            </a:r>
          </a:p>
        </p:txBody>
      </p:sp>
      <p:sp>
        <p:nvSpPr>
          <p:cNvPr id="6" name="Google Shape;366;g91919e5d68_0_4">
            <a:extLst>
              <a:ext uri="{FF2B5EF4-FFF2-40B4-BE49-F238E27FC236}">
                <a16:creationId xmlns:a16="http://schemas.microsoft.com/office/drawing/2014/main" id="{A7256CFD-6248-4F0A-8DB4-1173B2A43EB3}"/>
              </a:ext>
            </a:extLst>
          </p:cNvPr>
          <p:cNvSpPr txBox="1"/>
          <p:nvPr/>
        </p:nvSpPr>
        <p:spPr>
          <a:xfrm>
            <a:off x="1604313" y="3223614"/>
            <a:ext cx="8835087" cy="513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В мире, охваченном беспокойством, формируется запрос на продукты и услуги, обеспечивающие безопасность  и чувство успокоения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endParaRPr lang="ru-RU" sz="1300" dirty="0">
              <a:solidFill>
                <a:schemeClr val="tx1">
                  <a:lumMod val="65000"/>
                  <a:lumOff val="35000"/>
                </a:schemeClr>
              </a:solidFill>
              <a:latin typeface="TT Norms Light" panose="02000503020000020003" pitchFamily="2" charset="-52"/>
              <a:cs typeface="Calibri"/>
              <a:sym typeface="Calibri"/>
            </a:endParaRPr>
          </a:p>
        </p:txBody>
      </p:sp>
      <p:sp>
        <p:nvSpPr>
          <p:cNvPr id="7" name="Google Shape;129;g917cd6a6e9_2_131">
            <a:extLst>
              <a:ext uri="{FF2B5EF4-FFF2-40B4-BE49-F238E27FC236}">
                <a16:creationId xmlns:a16="http://schemas.microsoft.com/office/drawing/2014/main" id="{5AE524D2-BA3E-4583-97AB-9D6056C9563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4491" y="7100476"/>
            <a:ext cx="2405658" cy="402483"/>
          </a:xfrm>
          <a:prstGeom prst="rect">
            <a:avLst/>
          </a:prstGeom>
        </p:spPr>
        <p:txBody>
          <a:bodyPr spcFirstLastPara="1" wrap="square" lIns="80175" tIns="40077" rIns="80175" bIns="40077" anchor="ctr" anchorCtr="0">
            <a:noAutofit/>
          </a:bodyPr>
          <a:lstStyle/>
          <a:p>
            <a:fld id="{00000000-1234-1234-1234-123412341234}" type="slidenum">
              <a:rPr lang="ru-RU">
                <a:latin typeface="TT Norms Light" panose="02000503020000020003" pitchFamily="2" charset="-52"/>
              </a:rPr>
              <a:pPr/>
              <a:t>30</a:t>
            </a:fld>
            <a:endParaRPr dirty="0">
              <a:latin typeface="TT Norms Light" panose="02000503020000020003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9268913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47E5056-D28D-4101-BF47-DF9B071BF95C}"/>
              </a:ext>
            </a:extLst>
          </p:cNvPr>
          <p:cNvSpPr/>
          <p:nvPr/>
        </p:nvSpPr>
        <p:spPr>
          <a:xfrm>
            <a:off x="8138160" y="6050280"/>
            <a:ext cx="2369820" cy="1219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4" name="Google Shape;364;g91919e5d68_0_4"/>
          <p:cNvSpPr txBox="1">
            <a:spLocks noGrp="1"/>
          </p:cNvSpPr>
          <p:nvPr>
            <p:ph type="title"/>
          </p:nvPr>
        </p:nvSpPr>
        <p:spPr>
          <a:xfrm>
            <a:off x="1545996" y="395649"/>
            <a:ext cx="8410754" cy="11635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pPr>
              <a:buSzPts val="3200"/>
            </a:pPr>
            <a:r>
              <a:rPr lang="ru-RU" sz="2806" dirty="0">
                <a:latin typeface="TT Norms Light" panose="02000503020000020003" pitchFamily="2" charset="-52"/>
              </a:rPr>
              <a:t>2. Новая технологическая политика: тренды</a:t>
            </a:r>
            <a:endParaRPr sz="2806" dirty="0">
              <a:latin typeface="TT Norms Light" panose="02000503020000020003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g91919e5d68_0_4"/>
          <p:cNvSpPr txBox="1"/>
          <p:nvPr/>
        </p:nvSpPr>
        <p:spPr>
          <a:xfrm>
            <a:off x="1604313" y="1208283"/>
            <a:ext cx="7257747" cy="350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r>
              <a:rPr lang="ru-RU" sz="1579" dirty="0">
                <a:solidFill>
                  <a:srgbClr val="2FA2D9"/>
                </a:solidFill>
                <a:latin typeface="TT Norms Regular" panose="02000503030000020003" pitchFamily="2" charset="-52"/>
                <a:cs typeface="Calibri"/>
                <a:sym typeface="Calibri"/>
              </a:rPr>
              <a:t>Доступность данных. Данные как ресурс: </a:t>
            </a:r>
            <a:endParaRPr lang="ru-RU" sz="1579" dirty="0">
              <a:solidFill>
                <a:srgbClr val="2FA2D9"/>
              </a:solidFill>
              <a:latin typeface="TT Norms Regular" panose="02000503030000020003" pitchFamily="2" charset="-52"/>
              <a:cs typeface="Calibri"/>
            </a:endParaRPr>
          </a:p>
          <a:p>
            <a:endParaRPr lang="ru-RU" sz="1754" u="sng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6" name="Google Shape;366;g91919e5d68_0_4"/>
          <p:cNvSpPr txBox="1"/>
          <p:nvPr/>
        </p:nvSpPr>
        <p:spPr>
          <a:xfrm>
            <a:off x="1604313" y="1563917"/>
            <a:ext cx="8835087" cy="1138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Возрастающая роль информации и данных в функционировании систем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Данные как самостоятельный продукт, имеющий высокую ценность (продажа данных)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Рост скорости поступления и обработки данных, увеличение скорости обмена информацией, беспроводной связи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Расширение информационного поля в условиях слабого контроля и регулирования процессов поступления, обработки, хранения и использования данных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Интернет всего: рост кол-ва устройств, подключенных к интернету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Развитие граничных вычислений (распределенные вычисления, осуществляемые в пределах досягаемости конечных устройств); сбор и обработка информации, предоставление на внешние источники приближено к самим источниками информации (интернет вещей, умные пространства)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Развитие цифровых двойников и активное внедрение во все сферы. К 2030 году с помощью цифровых двойников будут соединены все элементы жизненного цикла технических систем. Они будут функционировать как совокупность всех доступных системных данных и моделей, используемых для поддержки принятия решений на всех стадиях жизненного цикла.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Цифровизация человека — создание </a:t>
            </a:r>
            <a:r>
              <a:rPr lang="ru-RU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диджитал</a:t>
            </a: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-версии самого себя, которая </a:t>
            </a:r>
            <a:r>
              <a:rPr lang="ru-RU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репрезентует</a:t>
            </a: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 человека и в реальном мире, и в виртуальном. Например, двунаправленные интерфейсы мозг-машина. Такие технологии могут использоваться для идентификации, получения доступа, оплаты и </a:t>
            </a:r>
            <a:r>
              <a:rPr lang="ru-RU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иммерсивной</a:t>
            </a: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 аналитики.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Цифровые паспорта здоровья:  мобильные приложения для проверки статуса здоровья (в т.ч по COVID) для входа в места общего пользования, в любые общественные места (сканирует код-выдает </a:t>
            </a:r>
            <a:r>
              <a:rPr lang="ru-RU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стаутус</a:t>
            </a: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-доступ возможен-требуется карантин-инфицирован)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Запросы на прозрачность использования данных для повышения доверия между игроками (население и гос-во/бизнес). Выбор партнеров/ поставщиков в том числе основан на политиках использования данных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Для общества все более привычным становится обмен данными, готовность предоставить информацию о себе в обмен на персонализированные услуги и сервисы; управление информацией о себе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Распознавание лиц предоставляет бесчисленные возможности для сбора данных о потребителе для улучшения и персонализации пользовательского опыта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Развитие технологий защиты данных. Стандартизация квантового шифрования и протоколов связи до уровня развития доступных квантовых вычислений, способных значительно превзойти теоретические пределы классических вычислений.</a:t>
            </a:r>
          </a:p>
        </p:txBody>
      </p:sp>
      <p:sp>
        <p:nvSpPr>
          <p:cNvPr id="10" name="Google Shape;129;g917cd6a6e9_2_131">
            <a:extLst>
              <a:ext uri="{FF2B5EF4-FFF2-40B4-BE49-F238E27FC236}">
                <a16:creationId xmlns:a16="http://schemas.microsoft.com/office/drawing/2014/main" id="{F254DFA6-3FAD-42C7-A629-DE213F3C2513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4491" y="7100476"/>
            <a:ext cx="2405658" cy="402483"/>
          </a:xfrm>
          <a:prstGeom prst="rect">
            <a:avLst/>
          </a:prstGeom>
        </p:spPr>
        <p:txBody>
          <a:bodyPr spcFirstLastPara="1" wrap="square" lIns="80175" tIns="40077" rIns="80175" bIns="40077" anchor="ctr" anchorCtr="0">
            <a:noAutofit/>
          </a:bodyPr>
          <a:lstStyle/>
          <a:p>
            <a:fld id="{00000000-1234-1234-1234-123412341234}" type="slidenum">
              <a:rPr lang="ru-RU">
                <a:latin typeface="TT Norms Light" panose="02000503020000020003" pitchFamily="2" charset="-52"/>
              </a:rPr>
              <a:pPr/>
              <a:t>31</a:t>
            </a:fld>
            <a:endParaRPr dirty="0">
              <a:latin typeface="TT Norms Light" panose="02000503020000020003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3544105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91919e5d68_0_4"/>
          <p:cNvSpPr txBox="1">
            <a:spLocks noGrp="1"/>
          </p:cNvSpPr>
          <p:nvPr>
            <p:ph type="title"/>
          </p:nvPr>
        </p:nvSpPr>
        <p:spPr>
          <a:xfrm>
            <a:off x="1545996" y="395649"/>
            <a:ext cx="8410754" cy="11635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pPr>
              <a:buSzPts val="3200"/>
            </a:pPr>
            <a:r>
              <a:rPr lang="ru-RU" sz="2806" dirty="0">
                <a:latin typeface="TT Norms Light" panose="02000503020000020003" pitchFamily="2" charset="-52"/>
              </a:rPr>
              <a:t>2. Новая технологическая политика: тренды</a:t>
            </a:r>
            <a:endParaRPr sz="2806" dirty="0">
              <a:latin typeface="TT Norms Light" panose="02000503020000020003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g91919e5d68_0_4"/>
          <p:cNvSpPr txBox="1"/>
          <p:nvPr/>
        </p:nvSpPr>
        <p:spPr>
          <a:xfrm>
            <a:off x="1604313" y="1208283"/>
            <a:ext cx="7257747" cy="350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r>
              <a:rPr lang="ru-RU" sz="1579" dirty="0">
                <a:solidFill>
                  <a:srgbClr val="2FA2D9"/>
                </a:solidFill>
                <a:latin typeface="TT Norms Regular" panose="02000503030000020003" pitchFamily="2" charset="-52"/>
                <a:cs typeface="Calibri"/>
                <a:sym typeface="Calibri"/>
              </a:rPr>
              <a:t>Высокотехнологичные рынки и инновационная открытость: </a:t>
            </a:r>
          </a:p>
          <a:p>
            <a:endParaRPr lang="ru-RU" sz="1579" dirty="0">
              <a:solidFill>
                <a:srgbClr val="2FA2D9"/>
              </a:solidFill>
              <a:latin typeface="TT Norms Regular" panose="02000503030000020003" pitchFamily="2" charset="-52"/>
              <a:cs typeface="Calibri"/>
              <a:sym typeface="Calibri"/>
            </a:endParaRPr>
          </a:p>
        </p:txBody>
      </p:sp>
      <p:sp>
        <p:nvSpPr>
          <p:cNvPr id="366" name="Google Shape;366;g91919e5d68_0_4"/>
          <p:cNvSpPr txBox="1"/>
          <p:nvPr/>
        </p:nvSpPr>
        <p:spPr>
          <a:xfrm>
            <a:off x="1604313" y="1563917"/>
            <a:ext cx="8835087" cy="1138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Ускорение процесса появления инновационных продуктов и технологий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Растет желание людей и возможности для компаний по предоставлению детальной информации о цепочке производства и сбыта каждого конкретного продукта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Развитие открытого ПО и решений для общества и бизнеса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Возрастающая кибер-зависимость, уязвимость данных и систем как угроза безопасности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Ограничение международного научно-технического сотрудничества, ограничение доступа к технологиям, сдерживание трансфера технологий (Официальные санкции в отношении КНР, РФ)</a:t>
            </a:r>
          </a:p>
        </p:txBody>
      </p:sp>
      <p:sp>
        <p:nvSpPr>
          <p:cNvPr id="6" name="Google Shape;365;g91919e5d68_0_4">
            <a:extLst>
              <a:ext uri="{FF2B5EF4-FFF2-40B4-BE49-F238E27FC236}">
                <a16:creationId xmlns:a16="http://schemas.microsoft.com/office/drawing/2014/main" id="{D4D6ABFC-DC83-44F7-9CD1-D82282F09869}"/>
              </a:ext>
            </a:extLst>
          </p:cNvPr>
          <p:cNvSpPr txBox="1"/>
          <p:nvPr/>
        </p:nvSpPr>
        <p:spPr>
          <a:xfrm>
            <a:off x="1604313" y="3174243"/>
            <a:ext cx="7257747" cy="350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r>
              <a:rPr lang="ru-RU" sz="1579" dirty="0">
                <a:solidFill>
                  <a:srgbClr val="2FA2D9"/>
                </a:solidFill>
                <a:latin typeface="TT Norms Regular" panose="02000503030000020003" pitchFamily="2" charset="-52"/>
                <a:cs typeface="Calibri"/>
                <a:sym typeface="Calibri"/>
              </a:rPr>
              <a:t>Технологическое предпринимательство: </a:t>
            </a:r>
          </a:p>
        </p:txBody>
      </p:sp>
      <p:sp>
        <p:nvSpPr>
          <p:cNvPr id="7" name="Google Shape;366;g91919e5d68_0_4">
            <a:extLst>
              <a:ext uri="{FF2B5EF4-FFF2-40B4-BE49-F238E27FC236}">
                <a16:creationId xmlns:a16="http://schemas.microsoft.com/office/drawing/2014/main" id="{C4270C10-104B-49CA-88DD-EF139B29025E}"/>
              </a:ext>
            </a:extLst>
          </p:cNvPr>
          <p:cNvSpPr txBox="1"/>
          <p:nvPr/>
        </p:nvSpPr>
        <p:spPr>
          <a:xfrm>
            <a:off x="1604313" y="3529877"/>
            <a:ext cx="8835087" cy="927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Развитие частной космонавтики: рост венчурных инвестиций в частную космонавтику в мире увеличение количества потребителей услуг частных космических компаний увеличение доли частных операторов в околоземном космическом пространстве</a:t>
            </a:r>
          </a:p>
        </p:txBody>
      </p:sp>
      <p:sp>
        <p:nvSpPr>
          <p:cNvPr id="10" name="Google Shape;129;g917cd6a6e9_2_131">
            <a:extLst>
              <a:ext uri="{FF2B5EF4-FFF2-40B4-BE49-F238E27FC236}">
                <a16:creationId xmlns:a16="http://schemas.microsoft.com/office/drawing/2014/main" id="{29183371-28AE-41B9-AC13-9408D3127003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4491" y="7100476"/>
            <a:ext cx="2405658" cy="402483"/>
          </a:xfrm>
          <a:prstGeom prst="rect">
            <a:avLst/>
          </a:prstGeom>
        </p:spPr>
        <p:txBody>
          <a:bodyPr spcFirstLastPara="1" wrap="square" lIns="80175" tIns="40077" rIns="80175" bIns="40077" anchor="ctr" anchorCtr="0">
            <a:noAutofit/>
          </a:bodyPr>
          <a:lstStyle/>
          <a:p>
            <a:fld id="{00000000-1234-1234-1234-123412341234}" type="slidenum">
              <a:rPr lang="ru-RU">
                <a:latin typeface="TT Norms Light" panose="02000503020000020003" pitchFamily="2" charset="-52"/>
              </a:rPr>
              <a:pPr/>
              <a:t>32</a:t>
            </a:fld>
            <a:endParaRPr dirty="0">
              <a:latin typeface="TT Norms Light" panose="02000503020000020003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58602377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91919e5d68_0_4"/>
          <p:cNvSpPr txBox="1">
            <a:spLocks noGrp="1"/>
          </p:cNvSpPr>
          <p:nvPr>
            <p:ph type="title"/>
          </p:nvPr>
        </p:nvSpPr>
        <p:spPr>
          <a:xfrm>
            <a:off x="1545996" y="395649"/>
            <a:ext cx="8410754" cy="11635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pPr>
              <a:buSzPts val="3200"/>
            </a:pPr>
            <a:r>
              <a:rPr lang="ru-RU" sz="2806" dirty="0">
                <a:latin typeface="TT Norms Light" panose="02000503020000020003" pitchFamily="2" charset="-52"/>
              </a:rPr>
              <a:t>2. Новая технологическая политика: тренды</a:t>
            </a:r>
            <a:endParaRPr sz="2806" dirty="0">
              <a:latin typeface="TT Norms Light" panose="02000503020000020003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g91919e5d68_0_4"/>
          <p:cNvSpPr txBox="1"/>
          <p:nvPr/>
        </p:nvSpPr>
        <p:spPr>
          <a:xfrm>
            <a:off x="1604313" y="1208283"/>
            <a:ext cx="7257747" cy="350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r>
              <a:rPr lang="ru-RU" sz="1579" dirty="0">
                <a:solidFill>
                  <a:srgbClr val="2FA2D9"/>
                </a:solidFill>
                <a:latin typeface="TT Norms Regular" panose="02000503030000020003" pitchFamily="2" charset="-52"/>
                <a:cs typeface="Calibri"/>
                <a:sym typeface="Calibri"/>
              </a:rPr>
              <a:t>Цифровые технологии для устойчивого развития экономики(1/2) </a:t>
            </a:r>
            <a:endParaRPr lang="ru-RU" sz="1579" dirty="0">
              <a:solidFill>
                <a:srgbClr val="2FA2D9"/>
              </a:solidFill>
              <a:latin typeface="TT Norms Regular" panose="02000503030000020003" pitchFamily="2" charset="-52"/>
              <a:cs typeface="Calibri"/>
            </a:endParaRPr>
          </a:p>
        </p:txBody>
      </p:sp>
      <p:sp>
        <p:nvSpPr>
          <p:cNvPr id="366" name="Google Shape;366;g91919e5d68_0_4"/>
          <p:cNvSpPr txBox="1"/>
          <p:nvPr/>
        </p:nvSpPr>
        <p:spPr>
          <a:xfrm>
            <a:off x="1604313" y="1563917"/>
            <a:ext cx="8139127" cy="14739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Демократизация технологий - повышение доступности (стоимость, простота использования и доступа к новым технологиям для общества, бизнеса); сокращение «цифрового разрыва», расширение доступа населения мира к цифровым платформам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Растет количество гаджетов на одного человека в мире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Автоматизация, автономизация и роботизация задач, ранее требовавших человеческого труда</a:t>
            </a:r>
            <a:r>
              <a:rPr lang="ru-RU" sz="130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: </a:t>
            </a:r>
            <a:br>
              <a:rPr lang="ru-RU" sz="130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</a:br>
            <a:r>
              <a:rPr lang="ru-RU" sz="130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ИИ</a:t>
            </a: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, развитие машинного обучения, предиктивной аналитики, развитие нейронных процессоров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Автономизация девайсов и сервисов с использованием ИИ для решения практических задач без участия человека, дальнейшая коллаборация и взаимодействие автономных/ беспилотных устройств между собой; развитие виртуальных агентов и ассистенты, развитие </a:t>
            </a:r>
            <a:r>
              <a:rPr lang="ru-RU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коботов</a:t>
            </a:r>
            <a:endParaRPr lang="ru-RU" sz="1300" dirty="0">
              <a:solidFill>
                <a:schemeClr val="tx1">
                  <a:lumMod val="65000"/>
                  <a:lumOff val="35000"/>
                </a:schemeClr>
              </a:solidFill>
              <a:latin typeface="TT Norms Light" panose="02000503020000020003" pitchFamily="2" charset="-52"/>
              <a:cs typeface="Calibri"/>
              <a:sym typeface="Calibri"/>
            </a:endParaRP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Образующий ИИ (</a:t>
            </a:r>
            <a:r>
              <a:rPr lang="ru-RU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Formative</a:t>
            </a: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 AI), способный меняться и реагировать на ситуацию: например, адаптироваться к новым технологиям или генерировать новые модели для решения специфических проблем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Развитие когнитивных навыков ИИ. Внедрение аватаров и ИИ в рекрутинге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Развитие квантовых компьютеров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Замена кремниевых полупроводников другими материалами с расширенными возможностями — например, использование ДНК для хранения информации. Создание новых материалов, которые позволят увеличить производительность процессоров (по закону Мура современные материалы близки к достижению физических лимитов емкости) 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Горизонт 20 лет: на переднем крае науки – развитие новых материалов и производства на их основе. Новые свойства материалов позволят изготавливать ранее невозможные конструкции, делать </a:t>
            </a:r>
            <a:r>
              <a:rPr lang="ru-RU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наномасштабные</a:t>
            </a: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 манипуляции с материалами и т.д.</a:t>
            </a:r>
          </a:p>
        </p:txBody>
      </p:sp>
      <p:sp>
        <p:nvSpPr>
          <p:cNvPr id="8" name="Google Shape;129;g917cd6a6e9_2_131">
            <a:extLst>
              <a:ext uri="{FF2B5EF4-FFF2-40B4-BE49-F238E27FC236}">
                <a16:creationId xmlns:a16="http://schemas.microsoft.com/office/drawing/2014/main" id="{BD5AA228-8F2F-445D-8B58-E8DC5BC3DD9A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4491" y="7100476"/>
            <a:ext cx="2405658" cy="402483"/>
          </a:xfrm>
          <a:prstGeom prst="rect">
            <a:avLst/>
          </a:prstGeom>
        </p:spPr>
        <p:txBody>
          <a:bodyPr spcFirstLastPara="1" wrap="square" lIns="80175" tIns="40077" rIns="80175" bIns="40077" anchor="ctr" anchorCtr="0">
            <a:noAutofit/>
          </a:bodyPr>
          <a:lstStyle/>
          <a:p>
            <a:fld id="{00000000-1234-1234-1234-123412341234}" type="slidenum">
              <a:rPr lang="ru-RU">
                <a:latin typeface="TT Norms Light" panose="02000503020000020003" pitchFamily="2" charset="-52"/>
              </a:rPr>
              <a:pPr/>
              <a:t>33</a:t>
            </a:fld>
            <a:endParaRPr dirty="0">
              <a:latin typeface="TT Norms Light" panose="02000503020000020003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3710681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91919e5d68_0_4"/>
          <p:cNvSpPr txBox="1">
            <a:spLocks noGrp="1"/>
          </p:cNvSpPr>
          <p:nvPr>
            <p:ph type="title"/>
          </p:nvPr>
        </p:nvSpPr>
        <p:spPr>
          <a:xfrm>
            <a:off x="1545996" y="395649"/>
            <a:ext cx="8410754" cy="11635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pPr>
              <a:buSzPts val="3200"/>
            </a:pPr>
            <a:r>
              <a:rPr lang="ru-RU" sz="2806" dirty="0">
                <a:latin typeface="TT Norms Light" panose="02000503020000020003" pitchFamily="2" charset="-52"/>
              </a:rPr>
              <a:t>2. Новая технологическая политика: тренды</a:t>
            </a:r>
            <a:endParaRPr sz="2806" dirty="0">
              <a:latin typeface="TT Norms Light" panose="02000503020000020003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g91919e5d68_0_4"/>
          <p:cNvSpPr txBox="1"/>
          <p:nvPr/>
        </p:nvSpPr>
        <p:spPr>
          <a:xfrm>
            <a:off x="1604313" y="1208283"/>
            <a:ext cx="7257747" cy="350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r>
              <a:rPr lang="ru-RU" sz="1579" dirty="0">
                <a:solidFill>
                  <a:srgbClr val="2FA2D9"/>
                </a:solidFill>
                <a:latin typeface="TT Norms Regular" panose="02000503030000020003" pitchFamily="2" charset="-52"/>
                <a:cs typeface="Calibri"/>
                <a:sym typeface="Calibri"/>
              </a:rPr>
              <a:t>Цифровые технологии для устойчивого развития экономики(</a:t>
            </a:r>
            <a:r>
              <a:rPr lang="en-US" sz="1579" dirty="0">
                <a:solidFill>
                  <a:srgbClr val="2FA2D9"/>
                </a:solidFill>
                <a:latin typeface="TT Norms Regular" panose="02000503030000020003" pitchFamily="2" charset="-52"/>
                <a:cs typeface="Calibri"/>
                <a:sym typeface="Calibri"/>
              </a:rPr>
              <a:t>2</a:t>
            </a:r>
            <a:r>
              <a:rPr lang="ru-RU" sz="1579" dirty="0">
                <a:solidFill>
                  <a:srgbClr val="2FA2D9"/>
                </a:solidFill>
                <a:latin typeface="TT Norms Regular" panose="02000503030000020003" pitchFamily="2" charset="-52"/>
                <a:cs typeface="Calibri"/>
                <a:sym typeface="Calibri"/>
              </a:rPr>
              <a:t>/2) </a:t>
            </a:r>
            <a:endParaRPr lang="ru-RU" sz="1579" dirty="0">
              <a:solidFill>
                <a:srgbClr val="2FA2D9"/>
              </a:solidFill>
              <a:latin typeface="TT Norms Regular" panose="02000503030000020003" pitchFamily="2" charset="-52"/>
              <a:cs typeface="Calibri"/>
            </a:endParaRPr>
          </a:p>
        </p:txBody>
      </p:sp>
      <p:sp>
        <p:nvSpPr>
          <p:cNvPr id="366" name="Google Shape;366;g91919e5d68_0_4"/>
          <p:cNvSpPr txBox="1"/>
          <p:nvPr/>
        </p:nvSpPr>
        <p:spPr>
          <a:xfrm>
            <a:off x="1604313" y="1563917"/>
            <a:ext cx="8835087" cy="1138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Развитие сенсорных технологий позволяет формировать новые поведенческие опыты (взаимодействие человека и носимых </a:t>
            </a:r>
            <a:r>
              <a:rPr lang="ru-RU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устр</a:t>
            </a: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-в); AR, VR, MR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Развитие и распространение тактильных технологий  для виртуальных сред  (ощущение прикосновения и движения; совместно с AR и VR имитирует физическое взаимодействие в аудиовизуальном ландшафте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Аугментация физических и когнитивных способностей человека (например, экзоскелеты, импланты для непосредственного взаимодействия человека и компьютера)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Развитие эмоциональных интеллектуальных систем (способность распознавать и управлять эмоциями)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Усиливается разрыв между развитием технологий и эмоционального интеллекта: там, где технологии меняются быстро, наши эмоции меняются медленно – если вообще меняются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Распределенное хранение данных; расширение сфер применения </a:t>
            </a:r>
            <a:r>
              <a:rPr lang="ru-RU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блокчейн</a:t>
            </a: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 технологий - индивиды могут обмениваться ценностями без централизованного контроля/верификации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Алгоритмы доверия  (на базе распределенного хранения) обеспечивают безопасность и конфиденциальность данных, людей и вещей. Это становится все более актуальным в мире, который все больше страдает из-за фейковых новостей и предвзятости ИИ;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Бесконтактные платежи, бесконтактные поверхности и пропускные системы с заданными свойствами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Рост 3D печати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Цифровые </a:t>
            </a:r>
            <a:r>
              <a:rPr lang="ru-RU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спа</a:t>
            </a: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: сервисы социальных сетей и цифровых платформ для восстановления физического и ментального здоровья онлайн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Развитие биометрических платежей</a:t>
            </a:r>
          </a:p>
        </p:txBody>
      </p:sp>
      <p:sp>
        <p:nvSpPr>
          <p:cNvPr id="5" name="Google Shape;129;g917cd6a6e9_2_131">
            <a:extLst>
              <a:ext uri="{FF2B5EF4-FFF2-40B4-BE49-F238E27FC236}">
                <a16:creationId xmlns:a16="http://schemas.microsoft.com/office/drawing/2014/main" id="{EF4F749E-75D2-47A6-8B40-4F75B8AED20F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4491" y="7100476"/>
            <a:ext cx="2405658" cy="402483"/>
          </a:xfrm>
          <a:prstGeom prst="rect">
            <a:avLst/>
          </a:prstGeom>
        </p:spPr>
        <p:txBody>
          <a:bodyPr spcFirstLastPara="1" wrap="square" lIns="80175" tIns="40077" rIns="80175" bIns="40077" anchor="ctr" anchorCtr="0">
            <a:noAutofit/>
          </a:bodyPr>
          <a:lstStyle/>
          <a:p>
            <a:fld id="{00000000-1234-1234-1234-123412341234}" type="slidenum">
              <a:rPr lang="ru-RU">
                <a:latin typeface="TT Norms Light" panose="02000503020000020003" pitchFamily="2" charset="-52"/>
              </a:rPr>
              <a:pPr/>
              <a:t>34</a:t>
            </a:fld>
            <a:endParaRPr dirty="0">
              <a:latin typeface="TT Norms Light" panose="02000503020000020003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50883857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91919e5d68_0_4"/>
          <p:cNvSpPr txBox="1">
            <a:spLocks noGrp="1"/>
          </p:cNvSpPr>
          <p:nvPr>
            <p:ph type="title"/>
          </p:nvPr>
        </p:nvSpPr>
        <p:spPr>
          <a:xfrm>
            <a:off x="1545996" y="395649"/>
            <a:ext cx="8410754" cy="686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pPr>
              <a:buSzPts val="3200"/>
            </a:pPr>
            <a:r>
              <a:rPr lang="ru-RU" sz="2806" dirty="0">
                <a:latin typeface="TT Norms Light" panose="02000503020000020003" pitchFamily="2" charset="-52"/>
              </a:rPr>
              <a:t>3. Новые компетенции: тренды</a:t>
            </a:r>
            <a:endParaRPr sz="2806" dirty="0">
              <a:latin typeface="TT Norms Light" panose="02000503020000020003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g91919e5d68_0_4"/>
          <p:cNvSpPr txBox="1"/>
          <p:nvPr/>
        </p:nvSpPr>
        <p:spPr>
          <a:xfrm>
            <a:off x="1604313" y="1208283"/>
            <a:ext cx="7257747" cy="350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r>
              <a:rPr lang="ru-RU" sz="1579" dirty="0">
                <a:solidFill>
                  <a:srgbClr val="2FA2D9"/>
                </a:solidFill>
                <a:latin typeface="TT Norms Regular" panose="02000503030000020003" pitchFamily="2" charset="-52"/>
                <a:cs typeface="Calibri"/>
                <a:sym typeface="Calibri"/>
              </a:rPr>
              <a:t>500к талантов: поколение технологического прорыва: </a:t>
            </a:r>
          </a:p>
          <a:p>
            <a:endParaRPr lang="ru-RU" sz="1579" dirty="0">
              <a:solidFill>
                <a:srgbClr val="2FA2D9"/>
              </a:solidFill>
              <a:latin typeface="TT Norms Regular" panose="02000503030000020003" pitchFamily="2" charset="-52"/>
              <a:cs typeface="Calibri"/>
              <a:sym typeface="Calibri"/>
            </a:endParaRPr>
          </a:p>
        </p:txBody>
      </p:sp>
      <p:sp>
        <p:nvSpPr>
          <p:cNvPr id="366" name="Google Shape;366;g91919e5d68_0_4"/>
          <p:cNvSpPr txBox="1"/>
          <p:nvPr/>
        </p:nvSpPr>
        <p:spPr>
          <a:xfrm>
            <a:off x="1604313" y="1563917"/>
            <a:ext cx="8835087" cy="1138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В России и в мире растет число профессий, выполняемых удаленно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Растет доля детей, начинающих пользоваться гаджетами в раннем дошкольном возрасте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В мире увеличивается число студентов, выбирающих e-</a:t>
            </a:r>
            <a:r>
              <a:rPr lang="ru-RU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learning</a:t>
            </a: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 против очных занятий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Персональный бренд становится более важным чем бренд конечного продукта (популярной личности проще раскрутить продукт с 0)</a:t>
            </a:r>
          </a:p>
        </p:txBody>
      </p:sp>
      <p:sp>
        <p:nvSpPr>
          <p:cNvPr id="5" name="Google Shape;365;g91919e5d68_0_4">
            <a:extLst>
              <a:ext uri="{FF2B5EF4-FFF2-40B4-BE49-F238E27FC236}">
                <a16:creationId xmlns:a16="http://schemas.microsoft.com/office/drawing/2014/main" id="{A1DB1106-004B-4486-9CBB-F17B2F89B237}"/>
              </a:ext>
            </a:extLst>
          </p:cNvPr>
          <p:cNvSpPr txBox="1"/>
          <p:nvPr/>
        </p:nvSpPr>
        <p:spPr>
          <a:xfrm>
            <a:off x="1604313" y="2702240"/>
            <a:ext cx="7257747" cy="350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r>
              <a:rPr lang="ru-RU" sz="1579" dirty="0">
                <a:solidFill>
                  <a:srgbClr val="2FA2D9"/>
                </a:solidFill>
                <a:latin typeface="TT Norms Regular" panose="02000503030000020003" pitchFamily="2" charset="-52"/>
                <a:cs typeface="Calibri"/>
                <a:sym typeface="Calibri"/>
              </a:rPr>
              <a:t>Практическая подготовка для роста экономики и дохода граждан: </a:t>
            </a:r>
          </a:p>
        </p:txBody>
      </p:sp>
      <p:sp>
        <p:nvSpPr>
          <p:cNvPr id="6" name="Google Shape;366;g91919e5d68_0_4">
            <a:extLst>
              <a:ext uri="{FF2B5EF4-FFF2-40B4-BE49-F238E27FC236}">
                <a16:creationId xmlns:a16="http://schemas.microsoft.com/office/drawing/2014/main" id="{7D49A773-A904-4E88-9C48-B9B56C8FC043}"/>
              </a:ext>
            </a:extLst>
          </p:cNvPr>
          <p:cNvSpPr txBox="1"/>
          <p:nvPr/>
        </p:nvSpPr>
        <p:spPr>
          <a:xfrm>
            <a:off x="1604313" y="3103157"/>
            <a:ext cx="8835087" cy="1138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В мире увеличивается доля безработных с высшим образованием без практики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В мире растет число практико-ориентированных программ подготовки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Повышение спроса на краткосрочное </a:t>
            </a:r>
            <a:r>
              <a:rPr lang="ru-RU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практико</a:t>
            </a: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 ориентированное образование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Рост кол-ва экосистем вокруг образовательных организаций в России, возникновение сетевых эффектов в образовании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В мире растет число интерактивных и игровых практик в образовательном процессе,  игровых технологий в платформах дистанционного обучения в корпоративном сегменте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Рост количества образовательных программ по взаимодействию людей, машин и ИИ в мире</a:t>
            </a:r>
          </a:p>
        </p:txBody>
      </p:sp>
      <p:sp>
        <p:nvSpPr>
          <p:cNvPr id="8" name="Google Shape;129;g917cd6a6e9_2_131">
            <a:extLst>
              <a:ext uri="{FF2B5EF4-FFF2-40B4-BE49-F238E27FC236}">
                <a16:creationId xmlns:a16="http://schemas.microsoft.com/office/drawing/2014/main" id="{9E70449A-E954-4EA5-BBAE-D5FEFA62EA7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4491" y="7100476"/>
            <a:ext cx="2405658" cy="402483"/>
          </a:xfrm>
          <a:prstGeom prst="rect">
            <a:avLst/>
          </a:prstGeom>
        </p:spPr>
        <p:txBody>
          <a:bodyPr spcFirstLastPara="1" wrap="square" lIns="80175" tIns="40077" rIns="80175" bIns="40077" anchor="ctr" anchorCtr="0">
            <a:noAutofit/>
          </a:bodyPr>
          <a:lstStyle/>
          <a:p>
            <a:fld id="{00000000-1234-1234-1234-123412341234}" type="slidenum">
              <a:rPr lang="ru-RU">
                <a:latin typeface="TT Norms Light" panose="02000503020000020003" pitchFamily="2" charset="-52"/>
              </a:rPr>
              <a:pPr/>
              <a:t>35</a:t>
            </a:fld>
            <a:endParaRPr dirty="0">
              <a:latin typeface="TT Norms Light" panose="02000503020000020003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26129700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91919e5d68_0_4"/>
          <p:cNvSpPr txBox="1">
            <a:spLocks noGrp="1"/>
          </p:cNvSpPr>
          <p:nvPr>
            <p:ph type="title"/>
          </p:nvPr>
        </p:nvSpPr>
        <p:spPr>
          <a:xfrm>
            <a:off x="1545996" y="395649"/>
            <a:ext cx="8410754" cy="686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pPr>
              <a:buSzPts val="3200"/>
            </a:pPr>
            <a:r>
              <a:rPr lang="ru-RU" sz="2806" dirty="0">
                <a:latin typeface="TT Norms Light" panose="02000503020000020003" pitchFamily="2" charset="-52"/>
              </a:rPr>
              <a:t>3. Новые компетенции: тренды</a:t>
            </a:r>
            <a:endParaRPr sz="2806" dirty="0">
              <a:latin typeface="TT Norms Light" panose="02000503020000020003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g91919e5d68_0_4"/>
          <p:cNvSpPr txBox="1"/>
          <p:nvPr/>
        </p:nvSpPr>
        <p:spPr>
          <a:xfrm>
            <a:off x="1604313" y="1208283"/>
            <a:ext cx="7257747" cy="350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r>
              <a:rPr lang="ru-RU" sz="1579" dirty="0">
                <a:solidFill>
                  <a:srgbClr val="2FA2D9"/>
                </a:solidFill>
                <a:latin typeface="TT Norms Regular" panose="02000503030000020003" pitchFamily="2" charset="-52"/>
                <a:cs typeface="Calibri"/>
                <a:sym typeface="Calibri"/>
              </a:rPr>
              <a:t>Рынок труда новой экономики: </a:t>
            </a:r>
          </a:p>
        </p:txBody>
      </p:sp>
      <p:sp>
        <p:nvSpPr>
          <p:cNvPr id="366" name="Google Shape;366;g91919e5d68_0_4"/>
          <p:cNvSpPr txBox="1"/>
          <p:nvPr/>
        </p:nvSpPr>
        <p:spPr>
          <a:xfrm>
            <a:off x="1604313" y="1563917"/>
            <a:ext cx="8835087" cy="1138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Снижение количества традиционных профессий с участием человека на 60% в мире к 2030 году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Все больше развитых стран переходят на </a:t>
            </a:r>
            <a:r>
              <a:rPr lang="ru-RU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lifelong</a:t>
            </a: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 </a:t>
            </a:r>
            <a:r>
              <a:rPr lang="ru-RU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learning</a:t>
            </a: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 в высшем образовании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Глобальный рост популярности новых профессий в сфере БАС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Рост количества новых профессий при цифровой трансформации экономики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Рост рынка </a:t>
            </a:r>
            <a:r>
              <a:rPr lang="ru-RU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биохакинга</a:t>
            </a:r>
            <a:endParaRPr lang="ru-RU" sz="1300" dirty="0">
              <a:solidFill>
                <a:schemeClr val="tx1">
                  <a:lumMod val="65000"/>
                  <a:lumOff val="35000"/>
                </a:schemeClr>
              </a:solidFill>
              <a:latin typeface="TT Norms Light" panose="02000503020000020003" pitchFamily="2" charset="-52"/>
              <a:cs typeface="Calibri"/>
              <a:sym typeface="Calibri"/>
            </a:endParaRP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Существенный рост потребности в системных инженерах, архитекторах и технических экспертах, способных охватить весь спектр сложности производства продукта. Следующая волна повышения эффективности будет вызвана ростом кросс-функциональной интеграции 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Новые профессия – психологи по вопросам разрыва отношений/ расставаний; </a:t>
            </a:r>
            <a:r>
              <a:rPr lang="ru-RU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доулы</a:t>
            </a: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 по сопровождению к смерти</a:t>
            </a:r>
          </a:p>
        </p:txBody>
      </p:sp>
      <p:sp>
        <p:nvSpPr>
          <p:cNvPr id="5" name="Google Shape;365;g91919e5d68_0_4">
            <a:extLst>
              <a:ext uri="{FF2B5EF4-FFF2-40B4-BE49-F238E27FC236}">
                <a16:creationId xmlns:a16="http://schemas.microsoft.com/office/drawing/2014/main" id="{A1DB1106-004B-4486-9CBB-F17B2F89B237}"/>
              </a:ext>
            </a:extLst>
          </p:cNvPr>
          <p:cNvSpPr txBox="1"/>
          <p:nvPr/>
        </p:nvSpPr>
        <p:spPr>
          <a:xfrm>
            <a:off x="1604313" y="3639500"/>
            <a:ext cx="7257747" cy="350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r>
              <a:rPr lang="ru-RU" sz="1579" dirty="0">
                <a:solidFill>
                  <a:srgbClr val="2FA2D9"/>
                </a:solidFill>
                <a:latin typeface="TT Norms Regular" panose="02000503030000020003" pitchFamily="2" charset="-52"/>
                <a:cs typeface="Calibri"/>
                <a:sym typeface="Calibri"/>
              </a:rPr>
              <a:t>Молодежное предпринимательство: </a:t>
            </a:r>
          </a:p>
        </p:txBody>
      </p:sp>
      <p:sp>
        <p:nvSpPr>
          <p:cNvPr id="6" name="Google Shape;366;g91919e5d68_0_4">
            <a:extLst>
              <a:ext uri="{FF2B5EF4-FFF2-40B4-BE49-F238E27FC236}">
                <a16:creationId xmlns:a16="http://schemas.microsoft.com/office/drawing/2014/main" id="{7D49A773-A904-4E88-9C48-B9B56C8FC043}"/>
              </a:ext>
            </a:extLst>
          </p:cNvPr>
          <p:cNvSpPr txBox="1"/>
          <p:nvPr/>
        </p:nvSpPr>
        <p:spPr>
          <a:xfrm>
            <a:off x="1604313" y="4040417"/>
            <a:ext cx="8835087" cy="1138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Снижается возраст школьников, готовых решать бизнесовые задачи, т.е. если раньше бизнес давал задачи студентам, то сейчас может давать школьникам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Поколение Z, активно использует социальные сети для создания сообществ вокруг решения конкретных социальных и практических задач </a:t>
            </a:r>
          </a:p>
        </p:txBody>
      </p:sp>
      <p:sp>
        <p:nvSpPr>
          <p:cNvPr id="7" name="Google Shape;365;g91919e5d68_0_4">
            <a:extLst>
              <a:ext uri="{FF2B5EF4-FFF2-40B4-BE49-F238E27FC236}">
                <a16:creationId xmlns:a16="http://schemas.microsoft.com/office/drawing/2014/main" id="{7FEF03ED-97FC-4D95-8150-127B7910968F}"/>
              </a:ext>
            </a:extLst>
          </p:cNvPr>
          <p:cNvSpPr txBox="1"/>
          <p:nvPr/>
        </p:nvSpPr>
        <p:spPr>
          <a:xfrm>
            <a:off x="1604313" y="5087300"/>
            <a:ext cx="7257747" cy="350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r>
              <a:rPr lang="ru-RU" sz="1579" dirty="0">
                <a:solidFill>
                  <a:srgbClr val="2FA2D9"/>
                </a:solidFill>
                <a:latin typeface="TT Norms Regular" panose="02000503030000020003" pitchFamily="2" charset="-52"/>
                <a:cs typeface="Calibri"/>
                <a:sym typeface="Calibri"/>
              </a:rPr>
              <a:t>Наставничество: </a:t>
            </a:r>
          </a:p>
        </p:txBody>
      </p:sp>
      <p:sp>
        <p:nvSpPr>
          <p:cNvPr id="8" name="Google Shape;366;g91919e5d68_0_4">
            <a:extLst>
              <a:ext uri="{FF2B5EF4-FFF2-40B4-BE49-F238E27FC236}">
                <a16:creationId xmlns:a16="http://schemas.microsoft.com/office/drawing/2014/main" id="{CB32F7C2-D3AA-413E-B942-14A617DC9232}"/>
              </a:ext>
            </a:extLst>
          </p:cNvPr>
          <p:cNvSpPr txBox="1"/>
          <p:nvPr/>
        </p:nvSpPr>
        <p:spPr>
          <a:xfrm>
            <a:off x="1604313" y="5488217"/>
            <a:ext cx="8835087" cy="1138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Стремление к развитию и самосовершенствованию во всех возрастных группах; развитие формата M2P (ментор для протеже)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Рост объема бесплатных учебных материалов в Интернете и преподавателей, готовых ими делиться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Растет количество программ с элементами наставничества</a:t>
            </a:r>
          </a:p>
        </p:txBody>
      </p:sp>
      <p:sp>
        <p:nvSpPr>
          <p:cNvPr id="9" name="Google Shape;129;g917cd6a6e9_2_131">
            <a:extLst>
              <a:ext uri="{FF2B5EF4-FFF2-40B4-BE49-F238E27FC236}">
                <a16:creationId xmlns:a16="http://schemas.microsoft.com/office/drawing/2014/main" id="{1373FAA2-2D09-4E8C-B2D1-CEA974DC1F2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4491" y="7100476"/>
            <a:ext cx="2405658" cy="402483"/>
          </a:xfrm>
          <a:prstGeom prst="rect">
            <a:avLst/>
          </a:prstGeom>
        </p:spPr>
        <p:txBody>
          <a:bodyPr spcFirstLastPara="1" wrap="square" lIns="80175" tIns="40077" rIns="80175" bIns="40077" anchor="ctr" anchorCtr="0">
            <a:noAutofit/>
          </a:bodyPr>
          <a:lstStyle/>
          <a:p>
            <a:fld id="{00000000-1234-1234-1234-123412341234}" type="slidenum">
              <a:rPr lang="ru-RU">
                <a:latin typeface="TT Norms Light" panose="02000503020000020003" pitchFamily="2" charset="-52"/>
              </a:rPr>
              <a:pPr/>
              <a:t>36</a:t>
            </a:fld>
            <a:endParaRPr dirty="0">
              <a:latin typeface="TT Norms Light" panose="02000503020000020003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0557196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D5492E5-0F75-4ECF-A70B-42169F224EA3}"/>
              </a:ext>
            </a:extLst>
          </p:cNvPr>
          <p:cNvSpPr/>
          <p:nvPr/>
        </p:nvSpPr>
        <p:spPr>
          <a:xfrm>
            <a:off x="8138160" y="6050280"/>
            <a:ext cx="2369820" cy="1219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4" name="Google Shape;364;g91919e5d68_0_4"/>
          <p:cNvSpPr txBox="1">
            <a:spLocks noGrp="1"/>
          </p:cNvSpPr>
          <p:nvPr>
            <p:ph type="title"/>
          </p:nvPr>
        </p:nvSpPr>
        <p:spPr>
          <a:xfrm>
            <a:off x="1545996" y="395649"/>
            <a:ext cx="8410754" cy="686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pPr>
              <a:buSzPts val="3200"/>
            </a:pPr>
            <a:r>
              <a:rPr lang="ru-RU" sz="2806" dirty="0">
                <a:latin typeface="TT Norms Light" panose="02000503020000020003" pitchFamily="2" charset="-52"/>
              </a:rPr>
              <a:t>3. Новые компетенции: тренды</a:t>
            </a:r>
            <a:endParaRPr sz="2806" dirty="0">
              <a:latin typeface="TT Norms Light" panose="02000503020000020003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g91919e5d68_0_4"/>
          <p:cNvSpPr txBox="1"/>
          <p:nvPr/>
        </p:nvSpPr>
        <p:spPr>
          <a:xfrm>
            <a:off x="1604313" y="1208283"/>
            <a:ext cx="7257747" cy="350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r>
              <a:rPr lang="ru-RU" sz="1579" dirty="0">
                <a:solidFill>
                  <a:srgbClr val="2FA2D9"/>
                </a:solidFill>
                <a:latin typeface="TT Norms Regular" panose="02000503030000020003" pitchFamily="2" charset="-52"/>
                <a:cs typeface="Calibri"/>
                <a:sym typeface="Calibri"/>
              </a:rPr>
              <a:t>Образование будущего: </a:t>
            </a:r>
          </a:p>
        </p:txBody>
      </p:sp>
      <p:sp>
        <p:nvSpPr>
          <p:cNvPr id="366" name="Google Shape;366;g91919e5d68_0_4"/>
          <p:cNvSpPr txBox="1"/>
          <p:nvPr/>
        </p:nvSpPr>
        <p:spPr>
          <a:xfrm>
            <a:off x="1604313" y="1563917"/>
            <a:ext cx="8835087" cy="1796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pPr>
              <a:buClr>
                <a:schemeClr val="dk1"/>
              </a:buClr>
              <a:buSzPts val="1600"/>
            </a:pPr>
            <a:r>
              <a:rPr lang="ru-RU" sz="13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cs typeface="Calibri"/>
                <a:sym typeface="Calibri"/>
              </a:rPr>
              <a:t>Персонализация и развитие новых навыков</a:t>
            </a:r>
            <a:endParaRPr lang="ru-RU" sz="1300" b="1" dirty="0">
              <a:solidFill>
                <a:schemeClr val="tx1">
                  <a:lumMod val="65000"/>
                  <a:lumOff val="35000"/>
                </a:schemeClr>
              </a:solidFill>
              <a:latin typeface="TT Norms Regular" panose="02000503030000020003" pitchFamily="2" charset="-52"/>
              <a:cs typeface="Calibri"/>
            </a:endParaRP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В мире увеличивается число УЗ предлагающих индивидуальную образовательную траекторию,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Развиваются возможности вести и использовать всю историю успеваемости учащегося от школы до окончания университета для корректировки плана обучения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Рост спроса родителей в развитии детей дошкольников/школьников на новые навыки (креативность и пр.)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/>
            </a:r>
            <a:b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</a:b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в городах-миллионниках, у среднего +- класса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Включение в образовательные программы технической этики, технической грамотности, технической политики, технического здоровья и благополучия, политики и экономики технологической индустрии. </a:t>
            </a:r>
          </a:p>
        </p:txBody>
      </p:sp>
      <p:sp>
        <p:nvSpPr>
          <p:cNvPr id="11" name="Google Shape;366;g91919e5d68_0_4">
            <a:extLst>
              <a:ext uri="{FF2B5EF4-FFF2-40B4-BE49-F238E27FC236}">
                <a16:creationId xmlns:a16="http://schemas.microsoft.com/office/drawing/2014/main" id="{E18032DC-12AA-43C0-B4E8-7A789F092EBA}"/>
              </a:ext>
            </a:extLst>
          </p:cNvPr>
          <p:cNvSpPr txBox="1"/>
          <p:nvPr/>
        </p:nvSpPr>
        <p:spPr>
          <a:xfrm>
            <a:off x="1604313" y="3430817"/>
            <a:ext cx="8835087" cy="1796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pPr>
              <a:buClr>
                <a:schemeClr val="dk1"/>
              </a:buClr>
              <a:buSzPts val="1600"/>
            </a:pPr>
            <a:r>
              <a:rPr lang="ru-RU" sz="13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cs typeface="Calibri"/>
                <a:sym typeface="Calibri"/>
              </a:rPr>
              <a:t>Формат и формы обучения: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Растет количество родителей, которые хотят отдать воспитание детей “на </a:t>
            </a:r>
            <a:r>
              <a:rPr lang="ru-RU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аутсорс</a:t>
            </a: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”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Рост популярности смешанного образования  (обучение с участием учителя (лицом к лицу)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/>
            </a:r>
            <a:b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</a:b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 и онлайн обучение)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Изменение дизайна классов (для работы с электронными устройствами и большего взаимодействия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/>
            </a:r>
            <a:b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</a:b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друг с другом, учитель в центре класса, отказ от доски)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Ухудшение здоровья учащихся: растет количество детей с психическими заболеваниями; снижается физическая активность учащихся школ в развитых странах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Внедрение практик Медитации осознанности (</a:t>
            </a:r>
            <a:r>
              <a:rPr lang="ru-RU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mindfulness</a:t>
            </a: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) в школьном образовании </a:t>
            </a:r>
          </a:p>
        </p:txBody>
      </p:sp>
      <p:sp>
        <p:nvSpPr>
          <p:cNvPr id="12" name="Google Shape;366;g91919e5d68_0_4">
            <a:extLst>
              <a:ext uri="{FF2B5EF4-FFF2-40B4-BE49-F238E27FC236}">
                <a16:creationId xmlns:a16="http://schemas.microsoft.com/office/drawing/2014/main" id="{FC0BFF6D-A4D8-4563-AE72-F89DD2B0A358}"/>
              </a:ext>
            </a:extLst>
          </p:cNvPr>
          <p:cNvSpPr txBox="1"/>
          <p:nvPr/>
        </p:nvSpPr>
        <p:spPr>
          <a:xfrm>
            <a:off x="1604313" y="5450117"/>
            <a:ext cx="8835087" cy="16822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pPr>
              <a:buClr>
                <a:schemeClr val="dk1"/>
              </a:buClr>
              <a:buSzPts val="1600"/>
            </a:pPr>
            <a:r>
              <a:rPr lang="ru-RU" sz="13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cs typeface="Calibri"/>
                <a:sym typeface="Calibri"/>
              </a:rPr>
              <a:t>Цифровизация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Растет спрос на развитие цифровых навыков у преподавателей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ИИ может восполнить нехватку учителей и преподавателей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Внедрение VR в образовательный процесс, организации виртуальных лабораторий в классе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Цифровизация образования: ученик-школа: электронный документооборот и использование электронных данных, цифровое обучение; Школа-Школа: обмен пособиями, методическими указаниями, заданиями, записями, развитие платформ и блогов для обмена данными и идеями</a:t>
            </a:r>
          </a:p>
        </p:txBody>
      </p:sp>
      <p:sp>
        <p:nvSpPr>
          <p:cNvPr id="15" name="Google Shape;129;g917cd6a6e9_2_131">
            <a:extLst>
              <a:ext uri="{FF2B5EF4-FFF2-40B4-BE49-F238E27FC236}">
                <a16:creationId xmlns:a16="http://schemas.microsoft.com/office/drawing/2014/main" id="{1BAE33A7-3A07-43B3-8B02-C1322FB1B15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4491" y="7100476"/>
            <a:ext cx="2405658" cy="402483"/>
          </a:xfrm>
          <a:prstGeom prst="rect">
            <a:avLst/>
          </a:prstGeom>
        </p:spPr>
        <p:txBody>
          <a:bodyPr spcFirstLastPara="1" wrap="square" lIns="80175" tIns="40077" rIns="80175" bIns="40077" anchor="ctr" anchorCtr="0">
            <a:noAutofit/>
          </a:bodyPr>
          <a:lstStyle/>
          <a:p>
            <a:fld id="{00000000-1234-1234-1234-123412341234}" type="slidenum">
              <a:rPr lang="ru-RU">
                <a:latin typeface="TT Norms Light" panose="02000503020000020003" pitchFamily="2" charset="-52"/>
              </a:rPr>
              <a:pPr/>
              <a:t>37</a:t>
            </a:fld>
            <a:endParaRPr dirty="0">
              <a:latin typeface="TT Norms Light" panose="02000503020000020003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91025276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91919e5d68_0_4"/>
          <p:cNvSpPr txBox="1">
            <a:spLocks noGrp="1"/>
          </p:cNvSpPr>
          <p:nvPr>
            <p:ph type="title"/>
          </p:nvPr>
        </p:nvSpPr>
        <p:spPr>
          <a:xfrm>
            <a:off x="1545996" y="395649"/>
            <a:ext cx="8410754" cy="686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pPr>
              <a:buSzPts val="3200"/>
            </a:pPr>
            <a:r>
              <a:rPr lang="ru-RU" sz="2806" dirty="0">
                <a:latin typeface="TT Norms Light" panose="02000503020000020003" pitchFamily="2" charset="-52"/>
              </a:rPr>
              <a:t>4. Бизнес в регионах: тренды</a:t>
            </a:r>
            <a:endParaRPr sz="2806" dirty="0">
              <a:latin typeface="TT Norms Light" panose="02000503020000020003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g91919e5d68_0_4"/>
          <p:cNvSpPr txBox="1"/>
          <p:nvPr/>
        </p:nvSpPr>
        <p:spPr>
          <a:xfrm>
            <a:off x="1604313" y="1208283"/>
            <a:ext cx="7257747" cy="350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r>
              <a:rPr lang="ru-RU" sz="1579" dirty="0">
                <a:solidFill>
                  <a:srgbClr val="2FA2D9"/>
                </a:solidFill>
                <a:latin typeface="TT Norms Regular" panose="02000503030000020003" pitchFamily="2" charset="-52"/>
                <a:cs typeface="Calibri"/>
                <a:sym typeface="Calibri"/>
              </a:rPr>
              <a:t>Гибкие производства, кластеризация и </a:t>
            </a:r>
            <a:r>
              <a:rPr lang="ru-RU" sz="1579" dirty="0" err="1">
                <a:solidFill>
                  <a:srgbClr val="2FA2D9"/>
                </a:solidFill>
                <a:latin typeface="TT Norms Regular" panose="02000503030000020003" pitchFamily="2" charset="-52"/>
                <a:cs typeface="Calibri"/>
                <a:sym typeface="Calibri"/>
              </a:rPr>
              <a:t>локализм</a:t>
            </a:r>
            <a:r>
              <a:rPr lang="ru-RU" sz="1579" dirty="0">
                <a:solidFill>
                  <a:srgbClr val="2FA2D9"/>
                </a:solidFill>
                <a:latin typeface="TT Norms Regular" panose="02000503030000020003" pitchFamily="2" charset="-52"/>
                <a:cs typeface="Calibri"/>
                <a:sym typeface="Calibri"/>
              </a:rPr>
              <a:t>: </a:t>
            </a:r>
          </a:p>
          <a:p>
            <a:endParaRPr lang="ru-RU" sz="1579" dirty="0">
              <a:solidFill>
                <a:srgbClr val="2FA2D9"/>
              </a:solidFill>
              <a:latin typeface="TT Norms Regular" panose="02000503030000020003" pitchFamily="2" charset="-52"/>
              <a:cs typeface="Calibri"/>
              <a:sym typeface="Calibri"/>
            </a:endParaRPr>
          </a:p>
        </p:txBody>
      </p:sp>
      <p:sp>
        <p:nvSpPr>
          <p:cNvPr id="366" name="Google Shape;366;g91919e5d68_0_4"/>
          <p:cNvSpPr txBox="1"/>
          <p:nvPr/>
        </p:nvSpPr>
        <p:spPr>
          <a:xfrm>
            <a:off x="1604313" y="1563917"/>
            <a:ext cx="8835087" cy="1138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Развитие гибких производств и сетевого производства (перенос производств обратно в центры потребления и уменьшение масштаба, повышение чувствительности к рынкам сбыта)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Кластеризация производств (объединение небольших в единые центры разработки и изготовления, развитие зон концентрации технологических компаний с родственной инфраструктурой)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Возрастающая ценность местных товаров и продуктов; возрастает стремление понимать/ отслеживать весь жизненный цикл товаров/ продуктов (откуда сырье, как переработано и </a:t>
            </a:r>
            <a:r>
              <a:rPr lang="ru-RU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тд</a:t>
            </a: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)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Развитие цифровых платформ для локального маркетинга 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Рост приверженности социально и экологически ответственным брендам</a:t>
            </a:r>
          </a:p>
        </p:txBody>
      </p:sp>
      <p:sp>
        <p:nvSpPr>
          <p:cNvPr id="9" name="Google Shape;129;g917cd6a6e9_2_131">
            <a:extLst>
              <a:ext uri="{FF2B5EF4-FFF2-40B4-BE49-F238E27FC236}">
                <a16:creationId xmlns:a16="http://schemas.microsoft.com/office/drawing/2014/main" id="{1A0C791D-22ED-4E50-8704-66ED5AD8DB7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4491" y="7100476"/>
            <a:ext cx="2405658" cy="402483"/>
          </a:xfrm>
          <a:prstGeom prst="rect">
            <a:avLst/>
          </a:prstGeom>
        </p:spPr>
        <p:txBody>
          <a:bodyPr spcFirstLastPara="1" wrap="square" lIns="80175" tIns="40077" rIns="80175" bIns="40077" anchor="ctr" anchorCtr="0">
            <a:noAutofit/>
          </a:bodyPr>
          <a:lstStyle/>
          <a:p>
            <a:fld id="{00000000-1234-1234-1234-123412341234}" type="slidenum">
              <a:rPr lang="ru-RU">
                <a:latin typeface="TT Norms Light" panose="02000503020000020003" pitchFamily="2" charset="-52"/>
              </a:rPr>
              <a:pPr/>
              <a:t>38</a:t>
            </a:fld>
            <a:endParaRPr dirty="0">
              <a:latin typeface="TT Norms Light" panose="02000503020000020003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28854743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91919e5d68_0_4"/>
          <p:cNvSpPr txBox="1">
            <a:spLocks noGrp="1"/>
          </p:cNvSpPr>
          <p:nvPr>
            <p:ph type="title"/>
          </p:nvPr>
        </p:nvSpPr>
        <p:spPr>
          <a:xfrm>
            <a:off x="1545996" y="395649"/>
            <a:ext cx="8410754" cy="975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pPr>
              <a:buSzPts val="3200"/>
            </a:pPr>
            <a:r>
              <a:rPr lang="ru-RU" sz="2806" dirty="0">
                <a:latin typeface="TT Norms Light" panose="02000503020000020003" pitchFamily="2" charset="-52"/>
              </a:rPr>
              <a:t>5. Новая молодежная повестка: тренды</a:t>
            </a:r>
            <a:endParaRPr sz="2806" dirty="0">
              <a:latin typeface="TT Norms Light" panose="02000503020000020003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g91919e5d68_0_4"/>
          <p:cNvSpPr txBox="1"/>
          <p:nvPr/>
        </p:nvSpPr>
        <p:spPr>
          <a:xfrm>
            <a:off x="1604313" y="1208283"/>
            <a:ext cx="7257747" cy="350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r>
              <a:rPr lang="ru-RU" sz="1579" dirty="0">
                <a:solidFill>
                  <a:srgbClr val="2FA2D9"/>
                </a:solidFill>
                <a:latin typeface="TT Norms Regular" panose="02000503030000020003" pitchFamily="2" charset="-52"/>
                <a:cs typeface="Calibri"/>
                <a:sym typeface="Calibri"/>
              </a:rPr>
              <a:t>Портрет поколения: </a:t>
            </a:r>
          </a:p>
        </p:txBody>
      </p:sp>
      <p:sp>
        <p:nvSpPr>
          <p:cNvPr id="366" name="Google Shape;366;g91919e5d68_0_4"/>
          <p:cNvSpPr txBox="1"/>
          <p:nvPr/>
        </p:nvSpPr>
        <p:spPr>
          <a:xfrm>
            <a:off x="1604313" y="1563917"/>
            <a:ext cx="8835087" cy="1138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Высокая мобильность молодежи, стирание языковых и культурных барьеров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Отказ от стремления к однозначному социальному отождествлению с крупными сообществами в пользу множественности отождествлений с </a:t>
            </a:r>
            <a:r>
              <a:rPr lang="ru-RU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микрогруппами</a:t>
            </a:r>
            <a:endParaRPr lang="ru-RU" sz="1300" dirty="0">
              <a:solidFill>
                <a:schemeClr val="tx1">
                  <a:lumMod val="65000"/>
                  <a:lumOff val="35000"/>
                </a:schemeClr>
              </a:solidFill>
              <a:latin typeface="TT Norms Light" panose="02000503020000020003" pitchFamily="2" charset="-52"/>
              <a:cs typeface="Calibri"/>
              <a:sym typeface="Calibri"/>
            </a:endParaRP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Стремление испытывать на себе новые появляющиеся технологии, </a:t>
            </a:r>
            <a:r>
              <a:rPr lang="ru-RU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технофилия</a:t>
            </a: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 (энтузиазм и вера в ценность и значимость технологий для совершенствования качества жизни)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Технологии как наиболее востребованная область обучения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Онлайн-взаимодействие (текстовые сообщения и социальные сети) как основные каналы коммуникации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Поколение Z, активно использует социальные сети для создания сообществ вокруг решения конкретных социальных проблем и практических задач 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Снижается возраст школьников, готовых решать бизнесовые задачи, т.е. если раньше бизнес давал задачи студентам, то сейчас может давать школьникам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Возрастающие депрессии на фоне активного использования социальных сетей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Запрос на большую приватность в социальных сетях (подпитываемые растущим стремлением к конфиденциальности, аутентичности и благополучию, молодые потребители ищут способы взаимодействовать в цифровом формате только со своими ближайшими товарищами)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endParaRPr lang="ru-RU" sz="1300" dirty="0">
              <a:solidFill>
                <a:schemeClr val="tx1">
                  <a:lumMod val="65000"/>
                  <a:lumOff val="35000"/>
                </a:schemeClr>
              </a:solidFill>
              <a:latin typeface="TT Norms Light" panose="02000503020000020003" pitchFamily="2" charset="-52"/>
              <a:cs typeface="Calibri"/>
              <a:sym typeface="Calibri"/>
            </a:endParaRPr>
          </a:p>
        </p:txBody>
      </p:sp>
      <p:sp>
        <p:nvSpPr>
          <p:cNvPr id="5" name="Google Shape;129;g917cd6a6e9_2_131">
            <a:extLst>
              <a:ext uri="{FF2B5EF4-FFF2-40B4-BE49-F238E27FC236}">
                <a16:creationId xmlns:a16="http://schemas.microsoft.com/office/drawing/2014/main" id="{C6D30F12-81C2-4664-B634-A11EE098973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4491" y="7100476"/>
            <a:ext cx="2405658" cy="402483"/>
          </a:xfrm>
          <a:prstGeom prst="rect">
            <a:avLst/>
          </a:prstGeom>
        </p:spPr>
        <p:txBody>
          <a:bodyPr spcFirstLastPara="1" wrap="square" lIns="80175" tIns="40077" rIns="80175" bIns="40077" anchor="ctr" anchorCtr="0">
            <a:noAutofit/>
          </a:bodyPr>
          <a:lstStyle/>
          <a:p>
            <a:fld id="{00000000-1234-1234-1234-123412341234}" type="slidenum">
              <a:rPr lang="ru-RU">
                <a:latin typeface="TT Norms Light" panose="02000503020000020003" pitchFamily="2" charset="-52"/>
              </a:rPr>
              <a:pPr/>
              <a:t>39</a:t>
            </a:fld>
            <a:endParaRPr dirty="0">
              <a:latin typeface="TT Norms Light" panose="02000503020000020003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88139399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91919e5d68_0_4"/>
          <p:cNvSpPr txBox="1">
            <a:spLocks noGrp="1"/>
          </p:cNvSpPr>
          <p:nvPr>
            <p:ph type="title"/>
          </p:nvPr>
        </p:nvSpPr>
        <p:spPr>
          <a:xfrm>
            <a:off x="1545996" y="395649"/>
            <a:ext cx="8410754" cy="975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pPr>
              <a:buSzPts val="3200"/>
            </a:pPr>
            <a:r>
              <a:rPr lang="ru-RU" sz="2806" dirty="0">
                <a:latin typeface="TT Norms Light" panose="02000503020000020003" pitchFamily="2" charset="-52"/>
              </a:rPr>
              <a:t>5. Новая молодежная повестка: тренды</a:t>
            </a:r>
            <a:endParaRPr sz="2806" dirty="0">
              <a:latin typeface="TT Norms Light" panose="02000503020000020003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g91919e5d68_0_4"/>
          <p:cNvSpPr txBox="1"/>
          <p:nvPr/>
        </p:nvSpPr>
        <p:spPr>
          <a:xfrm>
            <a:off x="1604313" y="1208283"/>
            <a:ext cx="7257747" cy="350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r>
              <a:rPr lang="ru-RU" sz="1579" dirty="0">
                <a:solidFill>
                  <a:srgbClr val="2FA2D9"/>
                </a:solidFill>
                <a:latin typeface="TT Norms Regular" panose="02000503030000020003" pitchFamily="2" charset="-52"/>
                <a:cs typeface="Calibri"/>
                <a:sym typeface="Calibri"/>
              </a:rPr>
              <a:t>Отношение к карьере и развитию: </a:t>
            </a:r>
          </a:p>
          <a:p>
            <a:endParaRPr lang="ru-RU" sz="1579" dirty="0">
              <a:solidFill>
                <a:srgbClr val="2FA2D9"/>
              </a:solidFill>
              <a:latin typeface="TT Norms Regular" panose="02000503030000020003" pitchFamily="2" charset="-52"/>
              <a:cs typeface="Calibri"/>
              <a:sym typeface="Calibri"/>
            </a:endParaRPr>
          </a:p>
        </p:txBody>
      </p:sp>
      <p:sp>
        <p:nvSpPr>
          <p:cNvPr id="366" name="Google Shape;366;g91919e5d68_0_4"/>
          <p:cNvSpPr txBox="1"/>
          <p:nvPr/>
        </p:nvSpPr>
        <p:spPr>
          <a:xfrm>
            <a:off x="1604313" y="1563917"/>
            <a:ext cx="8835087" cy="1138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Все больше молодых людей хотели бы стать предпринимателями и начать свой бизнес, но не знают как и с чего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Снижение интереса молодежи к научной деятельности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Значимость заботы об окружающей среде, высокая экологическая отвественность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Участие молодежи в неформальной экономике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Возрастающая значимость творческой среды и возможности выполнять разнообразные (не рутинные) задачи при выборе мест для стажировки 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Миллениалы начинают перебираться обратно из крупных городов в небольшие и сельскую местность - проще начать и вести бизнес, возможность удаленной работы, дешевле жилье, меньше суеты и конкуренции </a:t>
            </a:r>
            <a:endParaRPr lang="ru-RU" sz="1300" dirty="0">
              <a:solidFill>
                <a:schemeClr val="tx1">
                  <a:lumMod val="65000"/>
                  <a:lumOff val="35000"/>
                </a:schemeClr>
              </a:solidFill>
              <a:latin typeface="TT Norms Light" panose="02000503020000020003" pitchFamily="2" charset="-52"/>
              <a:cs typeface="Calibri"/>
              <a:sym typeface="Calibri"/>
            </a:endParaRPr>
          </a:p>
        </p:txBody>
      </p:sp>
      <p:sp>
        <p:nvSpPr>
          <p:cNvPr id="5" name="Google Shape;129;g917cd6a6e9_2_131">
            <a:extLst>
              <a:ext uri="{FF2B5EF4-FFF2-40B4-BE49-F238E27FC236}">
                <a16:creationId xmlns:a16="http://schemas.microsoft.com/office/drawing/2014/main" id="{3DB9A1F9-9888-4E10-849C-73EE982C3C22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4491" y="7100476"/>
            <a:ext cx="2405658" cy="402483"/>
          </a:xfrm>
          <a:prstGeom prst="rect">
            <a:avLst/>
          </a:prstGeom>
        </p:spPr>
        <p:txBody>
          <a:bodyPr spcFirstLastPara="1" wrap="square" lIns="80175" tIns="40077" rIns="80175" bIns="40077" anchor="ctr" anchorCtr="0">
            <a:noAutofit/>
          </a:bodyPr>
          <a:lstStyle/>
          <a:p>
            <a:fld id="{00000000-1234-1234-1234-123412341234}" type="slidenum">
              <a:rPr lang="ru-RU">
                <a:latin typeface="TT Norms Light" panose="02000503020000020003" pitchFamily="2" charset="-52"/>
              </a:rPr>
              <a:pPr/>
              <a:t>40</a:t>
            </a:fld>
            <a:endParaRPr dirty="0">
              <a:latin typeface="TT Norms Light" panose="02000503020000020003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11537794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91919e5d68_0_4"/>
          <p:cNvSpPr txBox="1">
            <a:spLocks noGrp="1"/>
          </p:cNvSpPr>
          <p:nvPr>
            <p:ph type="title"/>
          </p:nvPr>
        </p:nvSpPr>
        <p:spPr>
          <a:xfrm>
            <a:off x="1545996" y="395649"/>
            <a:ext cx="8410754" cy="975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pPr>
              <a:buSzPts val="3200"/>
            </a:pPr>
            <a:r>
              <a:rPr lang="ru-RU" sz="2806" dirty="0">
                <a:latin typeface="TT Norms Light" panose="02000503020000020003" pitchFamily="2" charset="-52"/>
              </a:rPr>
              <a:t>6. Новая городская политика: </a:t>
            </a:r>
            <a:r>
              <a:rPr lang="en-US" sz="2806" dirty="0">
                <a:latin typeface="TT Norms Light" panose="02000503020000020003" pitchFamily="2" charset="-52"/>
              </a:rPr>
              <a:t/>
            </a:r>
            <a:br>
              <a:rPr lang="en-US" sz="2806" dirty="0">
                <a:latin typeface="TT Norms Light" panose="02000503020000020003" pitchFamily="2" charset="-52"/>
              </a:rPr>
            </a:br>
            <a:r>
              <a:rPr lang="ru-RU" sz="2806" dirty="0">
                <a:latin typeface="TT Norms Light" panose="02000503020000020003" pitchFamily="2" charset="-52"/>
              </a:rPr>
              <a:t>тренды</a:t>
            </a:r>
            <a:endParaRPr sz="2806" dirty="0">
              <a:latin typeface="TT Norms Light" panose="02000503020000020003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g91919e5d68_0_4"/>
          <p:cNvSpPr txBox="1"/>
          <p:nvPr/>
        </p:nvSpPr>
        <p:spPr>
          <a:xfrm>
            <a:off x="1604313" y="1208283"/>
            <a:ext cx="7257747" cy="350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r>
              <a:rPr lang="ru-RU" sz="1579" dirty="0">
                <a:solidFill>
                  <a:srgbClr val="2FA2D9"/>
                </a:solidFill>
                <a:latin typeface="TT Norms Regular" panose="02000503030000020003" pitchFamily="2" charset="-52"/>
                <a:cs typeface="Calibri"/>
                <a:sym typeface="Calibri"/>
              </a:rPr>
              <a:t>«Умные города»: </a:t>
            </a:r>
          </a:p>
          <a:p>
            <a:endParaRPr lang="ru-RU" sz="1579" dirty="0">
              <a:solidFill>
                <a:srgbClr val="2FA2D9"/>
              </a:solidFill>
              <a:latin typeface="TT Norms Regular" panose="02000503030000020003" pitchFamily="2" charset="-52"/>
              <a:cs typeface="Calibri"/>
              <a:sym typeface="Calibri"/>
            </a:endParaRPr>
          </a:p>
        </p:txBody>
      </p:sp>
      <p:sp>
        <p:nvSpPr>
          <p:cNvPr id="366" name="Google Shape;366;g91919e5d68_0_4"/>
          <p:cNvSpPr txBox="1"/>
          <p:nvPr/>
        </p:nvSpPr>
        <p:spPr>
          <a:xfrm>
            <a:off x="1604313" y="1563917"/>
            <a:ext cx="8835087" cy="1138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Развитие решений  умного города (умные системы управления, основанные на поступлении данных в режиме реального времени, повсеместное использование датчиков и сенсоров, анализ  рисков и предотвращение неблагоприятных событий) 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Масштабные проекты строительства "умных«, энергоэффективных, "зеленых" городов с нуля в развивающихся экономиках (</a:t>
            </a:r>
            <a:r>
              <a:rPr lang="ru-RU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Неом</a:t>
            </a: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, </a:t>
            </a:r>
            <a:r>
              <a:rPr lang="ru-RU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Масдар</a:t>
            </a: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, ряд проектов в Китае, Малайзии). Как правило (кроме КНР) – медленно реализуются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Строительсво</a:t>
            </a: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 домов, устойчивых к природным катастрофам (в локациях подверженных </a:t>
            </a:r>
            <a:r>
              <a:rPr lang="ru-RU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соотвествующим</a:t>
            </a: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 рискам)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Энергоположительные</a:t>
            </a: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 здания. 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Внедрение BIM на всех этапах жизненного цикла объектов недвижимости, управление рисками при строительстве и эксплуатации на основе ИИ и данных, поступающих в режиме реального времени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Модульное строительство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Многофункциональное использование объектов недвижимости и строительство с возможностью перепрофилировать назначение объекта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Развитие электронной демократии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Виртуальные прогулки по городу и городским объектам (панорамы улиц, музеи и арт объекты) 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Использование новых технологий для распознавания человеческих эмоций и реагирования на них с целью снятия стресса и беспокойства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endParaRPr lang="ru-RU" sz="1300" dirty="0">
              <a:solidFill>
                <a:schemeClr val="tx1">
                  <a:lumMod val="65000"/>
                  <a:lumOff val="35000"/>
                </a:schemeClr>
              </a:solidFill>
              <a:latin typeface="TT Norms Light" panose="02000503020000020003" pitchFamily="2" charset="-52"/>
              <a:cs typeface="Calibri"/>
              <a:sym typeface="Calibri"/>
            </a:endParaRPr>
          </a:p>
        </p:txBody>
      </p:sp>
      <p:sp>
        <p:nvSpPr>
          <p:cNvPr id="5" name="Google Shape;129;g917cd6a6e9_2_131">
            <a:extLst>
              <a:ext uri="{FF2B5EF4-FFF2-40B4-BE49-F238E27FC236}">
                <a16:creationId xmlns:a16="http://schemas.microsoft.com/office/drawing/2014/main" id="{D4E472B7-4D03-44F2-A868-4F5B027E14E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4491" y="7100476"/>
            <a:ext cx="2405658" cy="402483"/>
          </a:xfrm>
          <a:prstGeom prst="rect">
            <a:avLst/>
          </a:prstGeom>
        </p:spPr>
        <p:txBody>
          <a:bodyPr spcFirstLastPara="1" wrap="square" lIns="80175" tIns="40077" rIns="80175" bIns="40077" anchor="ctr" anchorCtr="0">
            <a:noAutofit/>
          </a:bodyPr>
          <a:lstStyle/>
          <a:p>
            <a:fld id="{00000000-1234-1234-1234-123412341234}" type="slidenum">
              <a:rPr lang="ru-RU">
                <a:latin typeface="TT Norms Light" panose="02000503020000020003" pitchFamily="2" charset="-52"/>
              </a:rPr>
              <a:pPr/>
              <a:t>41</a:t>
            </a:fld>
            <a:endParaRPr dirty="0">
              <a:latin typeface="TT Norms Light" panose="02000503020000020003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84379711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91919e5d68_0_4"/>
          <p:cNvSpPr txBox="1">
            <a:spLocks noGrp="1"/>
          </p:cNvSpPr>
          <p:nvPr>
            <p:ph type="title"/>
          </p:nvPr>
        </p:nvSpPr>
        <p:spPr>
          <a:xfrm>
            <a:off x="1545996" y="395649"/>
            <a:ext cx="8410754" cy="975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pPr>
              <a:buSzPts val="3200"/>
            </a:pPr>
            <a:r>
              <a:rPr lang="ru-RU" sz="2806" dirty="0">
                <a:latin typeface="TT Norms Light" panose="02000503020000020003" pitchFamily="2" charset="-52"/>
              </a:rPr>
              <a:t>6. Новая городская политика: </a:t>
            </a:r>
            <a:r>
              <a:rPr lang="en-US" sz="2806" dirty="0">
                <a:latin typeface="TT Norms Light" panose="02000503020000020003" pitchFamily="2" charset="-52"/>
              </a:rPr>
              <a:t/>
            </a:r>
            <a:br>
              <a:rPr lang="en-US" sz="2806" dirty="0">
                <a:latin typeface="TT Norms Light" panose="02000503020000020003" pitchFamily="2" charset="-52"/>
              </a:rPr>
            </a:br>
            <a:r>
              <a:rPr lang="ru-RU" sz="2806" dirty="0">
                <a:latin typeface="TT Norms Light" panose="02000503020000020003" pitchFamily="2" charset="-52"/>
              </a:rPr>
              <a:t>тренды</a:t>
            </a:r>
            <a:endParaRPr sz="2806" dirty="0">
              <a:latin typeface="TT Norms Light" panose="02000503020000020003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g91919e5d68_0_4"/>
          <p:cNvSpPr txBox="1"/>
          <p:nvPr/>
        </p:nvSpPr>
        <p:spPr>
          <a:xfrm>
            <a:off x="1604313" y="1208283"/>
            <a:ext cx="7257747" cy="350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r>
              <a:rPr lang="ru-RU" sz="1579" dirty="0">
                <a:solidFill>
                  <a:srgbClr val="2FA2D9"/>
                </a:solidFill>
                <a:latin typeface="TT Norms Regular" panose="02000503030000020003" pitchFamily="2" charset="-52"/>
                <a:cs typeface="Calibri"/>
                <a:sym typeface="Calibri"/>
              </a:rPr>
              <a:t>Здоровый город. Городская мобильность</a:t>
            </a:r>
          </a:p>
        </p:txBody>
      </p:sp>
      <p:sp>
        <p:nvSpPr>
          <p:cNvPr id="366" name="Google Shape;366;g91919e5d68_0_4"/>
          <p:cNvSpPr txBox="1"/>
          <p:nvPr/>
        </p:nvSpPr>
        <p:spPr>
          <a:xfrm>
            <a:off x="1604313" y="1563917"/>
            <a:ext cx="8835087" cy="1138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Трансформация  транспорта и </a:t>
            </a:r>
            <a:r>
              <a:rPr lang="ru-RU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инфр-ры</a:t>
            </a: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: </a:t>
            </a:r>
            <a:r>
              <a:rPr lang="ru-RU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Гиперлуп</a:t>
            </a: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, дроны, дальнейшее развитие роботизированных беспилотных  ТС и формирование инфраструктуры роботизированных транспортных коридоров (параметры дорог (минимизация светофоров и пересечений, оснащенность интеллектуальными системами управления)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Беспилотный общественный транспорт (метро, трамвай)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Микромобильность</a:t>
            </a: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 в городах (велосипеды, электровелосипеды, скутеры, </a:t>
            </a:r>
            <a:r>
              <a:rPr lang="ru-RU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электросамокаты</a:t>
            </a: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)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Переход на электромобили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Города/ районы без автомобилей</a:t>
            </a:r>
          </a:p>
        </p:txBody>
      </p:sp>
      <p:sp>
        <p:nvSpPr>
          <p:cNvPr id="5" name="Google Shape;365;g91919e5d68_0_4">
            <a:extLst>
              <a:ext uri="{FF2B5EF4-FFF2-40B4-BE49-F238E27FC236}">
                <a16:creationId xmlns:a16="http://schemas.microsoft.com/office/drawing/2014/main" id="{7B4C81DF-BED0-471D-8F38-56A0C976EBB0}"/>
              </a:ext>
            </a:extLst>
          </p:cNvPr>
          <p:cNvSpPr txBox="1"/>
          <p:nvPr/>
        </p:nvSpPr>
        <p:spPr>
          <a:xfrm>
            <a:off x="1604313" y="3118363"/>
            <a:ext cx="7257747" cy="350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r>
              <a:rPr lang="ru-RU" sz="1579" dirty="0">
                <a:solidFill>
                  <a:srgbClr val="2FA2D9"/>
                </a:solidFill>
                <a:latin typeface="TT Norms Regular" panose="02000503030000020003" pitchFamily="2" charset="-52"/>
                <a:cs typeface="Calibri"/>
                <a:sym typeface="Calibri"/>
              </a:rPr>
              <a:t>Здоровый город. Зелено-водный каркас города</a:t>
            </a:r>
          </a:p>
        </p:txBody>
      </p:sp>
      <p:sp>
        <p:nvSpPr>
          <p:cNvPr id="6" name="Google Shape;366;g91919e5d68_0_4">
            <a:extLst>
              <a:ext uri="{FF2B5EF4-FFF2-40B4-BE49-F238E27FC236}">
                <a16:creationId xmlns:a16="http://schemas.microsoft.com/office/drawing/2014/main" id="{37C4D572-89FD-4C5C-BA08-AAB2F7C60768}"/>
              </a:ext>
            </a:extLst>
          </p:cNvPr>
          <p:cNvSpPr txBox="1"/>
          <p:nvPr/>
        </p:nvSpPr>
        <p:spPr>
          <a:xfrm>
            <a:off x="1604313" y="3473997"/>
            <a:ext cx="8835087" cy="1138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Инф-</a:t>
            </a:r>
            <a:r>
              <a:rPr lang="ru-RU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ра</a:t>
            </a: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 здорового города (комфортная и безопасная городская среда, здоровая-быстрая еда, спортивная </a:t>
            </a:r>
            <a:r>
              <a:rPr lang="ru-RU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инфр-ра</a:t>
            </a: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) 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Пространства для краткосрочного релакса и восстановления в городах 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Оказание мед. помощи на местном уровне (из амбулаторного звена): мед помощь на дому, телемедицина, в общественных местах (торговые центры, парки, транспортные узлы) 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Рост количества технологий переработки, использования и сортировки мусора (отходов) в мире</a:t>
            </a:r>
          </a:p>
        </p:txBody>
      </p:sp>
      <p:sp>
        <p:nvSpPr>
          <p:cNvPr id="7" name="Google Shape;365;g91919e5d68_0_4">
            <a:extLst>
              <a:ext uri="{FF2B5EF4-FFF2-40B4-BE49-F238E27FC236}">
                <a16:creationId xmlns:a16="http://schemas.microsoft.com/office/drawing/2014/main" id="{A33D7462-3BFE-4410-B2F3-FB04F7DDC4A6}"/>
              </a:ext>
            </a:extLst>
          </p:cNvPr>
          <p:cNvSpPr txBox="1"/>
          <p:nvPr/>
        </p:nvSpPr>
        <p:spPr>
          <a:xfrm>
            <a:off x="1604313" y="4896363"/>
            <a:ext cx="7257747" cy="350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r>
              <a:rPr lang="ru-RU" sz="1579" dirty="0">
                <a:solidFill>
                  <a:srgbClr val="2FA2D9"/>
                </a:solidFill>
                <a:latin typeface="TT Norms Regular" panose="02000503030000020003" pitchFamily="2" charset="-52"/>
                <a:cs typeface="Calibri"/>
                <a:sym typeface="Calibri"/>
              </a:rPr>
              <a:t>Новый формат сельской жизни</a:t>
            </a:r>
          </a:p>
        </p:txBody>
      </p:sp>
      <p:sp>
        <p:nvSpPr>
          <p:cNvPr id="8" name="Google Shape;366;g91919e5d68_0_4">
            <a:extLst>
              <a:ext uri="{FF2B5EF4-FFF2-40B4-BE49-F238E27FC236}">
                <a16:creationId xmlns:a16="http://schemas.microsoft.com/office/drawing/2014/main" id="{11E8E441-4089-416D-8922-871684ACE15C}"/>
              </a:ext>
            </a:extLst>
          </p:cNvPr>
          <p:cNvSpPr txBox="1"/>
          <p:nvPr/>
        </p:nvSpPr>
        <p:spPr>
          <a:xfrm>
            <a:off x="1604313" y="5251997"/>
            <a:ext cx="8835087" cy="5900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Городские фермы (Европа, США) и рост спроса на фермерскую продукцию, местную еду, </a:t>
            </a:r>
            <a:r>
              <a:rPr lang="ru-RU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локаворство</a:t>
            </a:r>
            <a:endParaRPr lang="ru-RU" sz="1300" dirty="0">
              <a:solidFill>
                <a:schemeClr val="tx1">
                  <a:lumMod val="65000"/>
                  <a:lumOff val="35000"/>
                </a:schemeClr>
              </a:solidFill>
              <a:latin typeface="TT Norms Light" panose="02000503020000020003" pitchFamily="2" charset="-52"/>
              <a:cs typeface="Calibri"/>
              <a:sym typeface="Calibri"/>
            </a:endParaRP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Возрождение интереса к загородной жизни (COVID)</a:t>
            </a:r>
          </a:p>
        </p:txBody>
      </p:sp>
      <p:sp>
        <p:nvSpPr>
          <p:cNvPr id="9" name="Google Shape;129;g917cd6a6e9_2_131">
            <a:extLst>
              <a:ext uri="{FF2B5EF4-FFF2-40B4-BE49-F238E27FC236}">
                <a16:creationId xmlns:a16="http://schemas.microsoft.com/office/drawing/2014/main" id="{EA3B45D3-FCDC-4315-B547-9C5434ED854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4491" y="7100476"/>
            <a:ext cx="2405658" cy="402483"/>
          </a:xfrm>
          <a:prstGeom prst="rect">
            <a:avLst/>
          </a:prstGeom>
        </p:spPr>
        <p:txBody>
          <a:bodyPr spcFirstLastPara="1" wrap="square" lIns="80175" tIns="40077" rIns="80175" bIns="40077" anchor="ctr" anchorCtr="0">
            <a:noAutofit/>
          </a:bodyPr>
          <a:lstStyle/>
          <a:p>
            <a:fld id="{00000000-1234-1234-1234-123412341234}" type="slidenum">
              <a:rPr lang="ru-RU">
                <a:latin typeface="TT Norms Light" panose="02000503020000020003" pitchFamily="2" charset="-52"/>
              </a:rPr>
              <a:pPr/>
              <a:t>42</a:t>
            </a:fld>
            <a:endParaRPr dirty="0">
              <a:latin typeface="TT Norms Light" panose="02000503020000020003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06270345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91919e5d68_0_4"/>
          <p:cNvSpPr txBox="1">
            <a:spLocks noGrp="1"/>
          </p:cNvSpPr>
          <p:nvPr>
            <p:ph type="title"/>
          </p:nvPr>
        </p:nvSpPr>
        <p:spPr>
          <a:xfrm>
            <a:off x="1545996" y="395649"/>
            <a:ext cx="8410754" cy="975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pPr>
              <a:buSzPts val="3200"/>
            </a:pPr>
            <a:r>
              <a:rPr lang="ru-RU" sz="2806" dirty="0">
                <a:latin typeface="TT Norms Light" panose="02000503020000020003" pitchFamily="2" charset="-52"/>
              </a:rPr>
              <a:t>6. Новая городская политика: </a:t>
            </a:r>
            <a:r>
              <a:rPr lang="en-US" sz="2806" dirty="0">
                <a:latin typeface="TT Norms Light" panose="02000503020000020003" pitchFamily="2" charset="-52"/>
              </a:rPr>
              <a:t/>
            </a:r>
            <a:br>
              <a:rPr lang="en-US" sz="2806" dirty="0">
                <a:latin typeface="TT Norms Light" panose="02000503020000020003" pitchFamily="2" charset="-52"/>
              </a:rPr>
            </a:br>
            <a:r>
              <a:rPr lang="ru-RU" sz="2806" dirty="0">
                <a:latin typeface="TT Norms Light" panose="02000503020000020003" pitchFamily="2" charset="-52"/>
              </a:rPr>
              <a:t>тренды</a:t>
            </a:r>
            <a:endParaRPr sz="2806" dirty="0">
              <a:latin typeface="TT Norms Light" panose="02000503020000020003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g91919e5d68_0_4"/>
          <p:cNvSpPr txBox="1"/>
          <p:nvPr/>
        </p:nvSpPr>
        <p:spPr>
          <a:xfrm>
            <a:off x="1604313" y="1208283"/>
            <a:ext cx="7257747" cy="350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r>
              <a:rPr lang="ru-RU" sz="1579" dirty="0">
                <a:solidFill>
                  <a:srgbClr val="2FA2D9"/>
                </a:solidFill>
                <a:latin typeface="TT Norms Regular" panose="02000503030000020003" pitchFamily="2" charset="-52"/>
                <a:cs typeface="Calibri"/>
                <a:sym typeface="Calibri"/>
              </a:rPr>
              <a:t>Экономика городов</a:t>
            </a:r>
          </a:p>
        </p:txBody>
      </p:sp>
      <p:sp>
        <p:nvSpPr>
          <p:cNvPr id="366" name="Google Shape;366;g91919e5d68_0_4"/>
          <p:cNvSpPr txBox="1"/>
          <p:nvPr/>
        </p:nvSpPr>
        <p:spPr>
          <a:xfrm>
            <a:off x="1604313" y="1563917"/>
            <a:ext cx="8835087" cy="1138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Удаленная занятость, стирание границ между свободным времени и рабочими часами, как следствие - изменение требований к жилым пространствам (место для работы и уединения в доме)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Изменение функционального назначения и значимости офисной недвижимости (как место для переговоров и встреч, меньше места на одного сотрудника, без фиксированных рабочих мест, меньше зон под "бумаги")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Совместное использование (транспорт, проживание, дорогие товары), развитие соответствующих услуг и сервисов (коворкинги, </a:t>
            </a:r>
            <a:r>
              <a:rPr lang="ru-RU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коливинги</a:t>
            </a: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, каршеринг, </a:t>
            </a:r>
            <a:r>
              <a:rPr lang="ru-RU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карпулинг</a:t>
            </a: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); Новейшие концепции городской жизни превращают мегаполисы будущего в самодостаточные энергетические синдикаты, общинные кооперативы, социальные центры разных поколений и фермерские коллективы.  Пространства для совместного приготовления еды и нетворкинга (</a:t>
            </a:r>
            <a:r>
              <a:rPr lang="ru-RU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Co-cooking</a:t>
            </a: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)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Развитие онлайн услуг и сервисов, стремительный рост онлайн торговли, рост востребованности доставки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Снижение спроса на коммерческую недвижимость, стоимости аренды; снижение посещаемости торговых центров; развитие хай стрит ритейла (демонстрация бренда, при смешанном формате покупок - онлайн-офлайн)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Возрастающая потребность в складских помещениях в условиях электронной коммерции (необходимо в 3 раза больше площади складских и логистических помещений, фулфилмент центры, пункты последней мили, </a:t>
            </a:r>
            <a:r>
              <a:rPr lang="ru-RU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постаматы</a:t>
            </a: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)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Развитие многофункциональных креативных кластеров (проживание, </a:t>
            </a:r>
            <a:r>
              <a:rPr lang="ru-RU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мейкерство</a:t>
            </a: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, образовательные центры, нетворкинг, продажа-экспозиция)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Реорганизации промышленных территорий (полная и частичная) в зоны со смешанной жилой, общественно-деловой застройкой с сохранением производственной функции данной территории (Барселона, Чикаго, Москва)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Индустрия онлайн развлечений (в т.ч бары, встречи, игры, культурные мероприятия, спорт), рост значимости виртуального опыта 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Краудфандинг городских инициатив (граждане могут предлагать проекты, лучшие идеи получают финансирование)</a:t>
            </a:r>
          </a:p>
        </p:txBody>
      </p:sp>
      <p:sp>
        <p:nvSpPr>
          <p:cNvPr id="5" name="Google Shape;129;g917cd6a6e9_2_131">
            <a:extLst>
              <a:ext uri="{FF2B5EF4-FFF2-40B4-BE49-F238E27FC236}">
                <a16:creationId xmlns:a16="http://schemas.microsoft.com/office/drawing/2014/main" id="{2639E9F2-234C-48F9-B60A-A866C94B1DB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4491" y="7100476"/>
            <a:ext cx="2405658" cy="402483"/>
          </a:xfrm>
          <a:prstGeom prst="rect">
            <a:avLst/>
          </a:prstGeom>
        </p:spPr>
        <p:txBody>
          <a:bodyPr spcFirstLastPara="1" wrap="square" lIns="80175" tIns="40077" rIns="80175" bIns="40077" anchor="ctr" anchorCtr="0">
            <a:noAutofit/>
          </a:bodyPr>
          <a:lstStyle/>
          <a:p>
            <a:fld id="{00000000-1234-1234-1234-123412341234}" type="slidenum">
              <a:rPr lang="ru-RU">
                <a:latin typeface="TT Norms Light" panose="02000503020000020003" pitchFamily="2" charset="-52"/>
              </a:rPr>
              <a:pPr/>
              <a:t>43</a:t>
            </a:fld>
            <a:endParaRPr dirty="0">
              <a:latin typeface="TT Norms Light" panose="02000503020000020003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64277667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91919e5d68_0_4"/>
          <p:cNvSpPr txBox="1">
            <a:spLocks noGrp="1"/>
          </p:cNvSpPr>
          <p:nvPr>
            <p:ph type="title"/>
          </p:nvPr>
        </p:nvSpPr>
        <p:spPr>
          <a:xfrm>
            <a:off x="1545996" y="395649"/>
            <a:ext cx="8410754" cy="975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pPr>
              <a:buSzPts val="3200"/>
            </a:pPr>
            <a:r>
              <a:rPr lang="ru-RU" sz="2806" dirty="0">
                <a:latin typeface="TT Norms Light" panose="02000503020000020003" pitchFamily="2" charset="-52"/>
              </a:rPr>
              <a:t>6. Новая городская политика: </a:t>
            </a:r>
            <a:r>
              <a:rPr lang="en-US" sz="2806" dirty="0">
                <a:latin typeface="TT Norms Light" panose="02000503020000020003" pitchFamily="2" charset="-52"/>
              </a:rPr>
              <a:t/>
            </a:r>
            <a:br>
              <a:rPr lang="en-US" sz="2806" dirty="0">
                <a:latin typeface="TT Norms Light" panose="02000503020000020003" pitchFamily="2" charset="-52"/>
              </a:rPr>
            </a:br>
            <a:r>
              <a:rPr lang="ru-RU" sz="2806" dirty="0">
                <a:latin typeface="TT Norms Light" panose="02000503020000020003" pitchFamily="2" charset="-52"/>
              </a:rPr>
              <a:t>тренды</a:t>
            </a:r>
            <a:endParaRPr sz="2806" dirty="0">
              <a:latin typeface="TT Norms Light" panose="02000503020000020003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g91919e5d68_0_4"/>
          <p:cNvSpPr txBox="1"/>
          <p:nvPr/>
        </p:nvSpPr>
        <p:spPr>
          <a:xfrm>
            <a:off x="1604313" y="1208283"/>
            <a:ext cx="7257747" cy="350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r>
              <a:rPr lang="ru-RU" sz="1579" dirty="0">
                <a:solidFill>
                  <a:srgbClr val="2FA2D9"/>
                </a:solidFill>
                <a:latin typeface="TT Norms Regular" panose="02000503030000020003" pitchFamily="2" charset="-52"/>
                <a:cs typeface="Calibri"/>
                <a:sym typeface="Calibri"/>
              </a:rPr>
              <a:t>Культура и развлечения </a:t>
            </a:r>
          </a:p>
        </p:txBody>
      </p:sp>
      <p:sp>
        <p:nvSpPr>
          <p:cNvPr id="366" name="Google Shape;366;g91919e5d68_0_4"/>
          <p:cNvSpPr txBox="1"/>
          <p:nvPr/>
        </p:nvSpPr>
        <p:spPr>
          <a:xfrm>
            <a:off x="1604313" y="1563917"/>
            <a:ext cx="8835087" cy="1138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Гибкий подход индивидов к организации своего времени, в том числе и времени на досуг и развлечения ( под влиянием интернета люди хотят получать услугу (в том числе речь про </a:t>
            </a:r>
            <a:r>
              <a:rPr lang="ru-RU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тв</a:t>
            </a: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) не по расписанию а в удобное для них время. Запрос на досуг и развлечения «по требованию»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Вдохновленные антиутопиями, указывающими на конец света, художники, дизайнеры и экспериментаторы создают альтернативные реальности, в которых сталкиваются время, пространство, энергия и материя. Активное использование цифровых технологий и ИИ в </a:t>
            </a:r>
            <a:r>
              <a:rPr lang="ru-RU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исскустве</a:t>
            </a: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 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Появление/развитие контента, восприятие (просмотр) которого можно ускорить или замедлить 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Развлекательные бренды вынуждены предлагать уникальный и оригинальный контент, чтобы выделиться среди конкурентов 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Музыкальные фестивали с фокусом на терапевтические функции, развитие культуры, </a:t>
            </a:r>
            <a:r>
              <a:rPr lang="ru-RU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осознаноости</a:t>
            </a:r>
            <a:endParaRPr lang="ru-RU" sz="1300" dirty="0">
              <a:solidFill>
                <a:schemeClr val="tx1">
                  <a:lumMod val="65000"/>
                  <a:lumOff val="35000"/>
                </a:schemeClr>
              </a:solidFill>
              <a:latin typeface="TT Norms Light" panose="02000503020000020003" pitchFamily="2" charset="-52"/>
              <a:cs typeface="Calibri"/>
              <a:sym typeface="Calibri"/>
            </a:endParaRP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Идентичность моды как форма самовыражения и бегства от реальности. Мода как реакция на все процессы и явления, происходящие в обществе. Экстравагантная мода как результат "разрыва" между "имущими" и «неимущими»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Цифровая мода. Цифровые коллекции одежды свободные от физических и творческих ограничений. 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Смешение физического мира с он-лайн-контентом, использование AR-очков дополненной реальности, которые накладывают цифровые изображения на реальный мир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Игровое сообщество, которое часто обвиняли в поощрении насилия и токсичном поведении, объединяется, чтобы создать более позитивное, безопасное и гостеприимное пространство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endParaRPr lang="ru-RU" sz="1300" dirty="0">
              <a:solidFill>
                <a:schemeClr val="tx1">
                  <a:lumMod val="65000"/>
                  <a:lumOff val="35000"/>
                </a:schemeClr>
              </a:solidFill>
              <a:latin typeface="TT Norms Light" panose="02000503020000020003" pitchFamily="2" charset="-52"/>
              <a:cs typeface="Calibri"/>
              <a:sym typeface="Calibri"/>
            </a:endParaRPr>
          </a:p>
        </p:txBody>
      </p:sp>
      <p:sp>
        <p:nvSpPr>
          <p:cNvPr id="5" name="Google Shape;129;g917cd6a6e9_2_131">
            <a:extLst>
              <a:ext uri="{FF2B5EF4-FFF2-40B4-BE49-F238E27FC236}">
                <a16:creationId xmlns:a16="http://schemas.microsoft.com/office/drawing/2014/main" id="{8A4A3733-8A8B-441D-877D-3A9E9C70363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4491" y="7100476"/>
            <a:ext cx="2405658" cy="402483"/>
          </a:xfrm>
          <a:prstGeom prst="rect">
            <a:avLst/>
          </a:prstGeom>
        </p:spPr>
        <p:txBody>
          <a:bodyPr spcFirstLastPara="1" wrap="square" lIns="80175" tIns="40077" rIns="80175" bIns="40077" anchor="ctr" anchorCtr="0">
            <a:noAutofit/>
          </a:bodyPr>
          <a:lstStyle/>
          <a:p>
            <a:fld id="{00000000-1234-1234-1234-123412341234}" type="slidenum">
              <a:rPr lang="ru-RU">
                <a:latin typeface="TT Norms Light" panose="02000503020000020003" pitchFamily="2" charset="-52"/>
              </a:rPr>
              <a:pPr/>
              <a:t>44</a:t>
            </a:fld>
            <a:endParaRPr dirty="0">
              <a:latin typeface="TT Norms Light" panose="02000503020000020003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57260430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91919e5d68_0_4"/>
          <p:cNvSpPr txBox="1">
            <a:spLocks noGrp="1"/>
          </p:cNvSpPr>
          <p:nvPr>
            <p:ph type="title"/>
          </p:nvPr>
        </p:nvSpPr>
        <p:spPr>
          <a:xfrm>
            <a:off x="1545996" y="395649"/>
            <a:ext cx="8410754" cy="975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pPr>
              <a:buSzPts val="3200"/>
            </a:pPr>
            <a:r>
              <a:rPr lang="ru-RU" sz="2806" dirty="0">
                <a:latin typeface="TT Norms Light" panose="02000503020000020003" pitchFamily="2" charset="-52"/>
              </a:rPr>
              <a:t>7. Новая социальная политика:</a:t>
            </a:r>
            <a:r>
              <a:rPr lang="en-US" sz="2806" dirty="0">
                <a:latin typeface="TT Norms Light" panose="02000503020000020003" pitchFamily="2" charset="-52"/>
              </a:rPr>
              <a:t/>
            </a:r>
            <a:br>
              <a:rPr lang="en-US" sz="2806" dirty="0">
                <a:latin typeface="TT Norms Light" panose="02000503020000020003" pitchFamily="2" charset="-52"/>
              </a:rPr>
            </a:br>
            <a:r>
              <a:rPr lang="ru-RU" sz="2806" dirty="0">
                <a:latin typeface="TT Norms Light" panose="02000503020000020003" pitchFamily="2" charset="-52"/>
              </a:rPr>
              <a:t>тренды</a:t>
            </a:r>
            <a:endParaRPr sz="2806" dirty="0">
              <a:latin typeface="TT Norms Light" panose="02000503020000020003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g91919e5d68_0_4"/>
          <p:cNvSpPr txBox="1"/>
          <p:nvPr/>
        </p:nvSpPr>
        <p:spPr>
          <a:xfrm>
            <a:off x="1604313" y="1208283"/>
            <a:ext cx="7257747" cy="350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r>
              <a:rPr lang="ru-RU" sz="1579" dirty="0">
                <a:solidFill>
                  <a:srgbClr val="2FA2D9"/>
                </a:solidFill>
                <a:latin typeface="TT Norms Regular" panose="02000503030000020003" pitchFamily="2" charset="-52"/>
                <a:cs typeface="Calibri"/>
                <a:sym typeface="Calibri"/>
              </a:rPr>
              <a:t>Семьи с детьми</a:t>
            </a:r>
          </a:p>
        </p:txBody>
      </p:sp>
      <p:sp>
        <p:nvSpPr>
          <p:cNvPr id="366" name="Google Shape;366;g91919e5d68_0_4"/>
          <p:cNvSpPr txBox="1"/>
          <p:nvPr/>
        </p:nvSpPr>
        <p:spPr>
          <a:xfrm>
            <a:off x="1604313" y="1563917"/>
            <a:ext cx="8835087" cy="1138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pPr>
              <a:buClr>
                <a:schemeClr val="dk1"/>
              </a:buClr>
              <a:buSzPts val="1600"/>
            </a:pPr>
            <a:r>
              <a:rPr lang="ru-RU" sz="1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cs typeface="Calibri"/>
                <a:sym typeface="Calibri"/>
              </a:rPr>
              <a:t>Обеспечение благосостояния семьи:</a:t>
            </a:r>
            <a:endParaRPr lang="ru-RU" sz="1700" b="1" dirty="0">
              <a:solidFill>
                <a:schemeClr val="tx1">
                  <a:lumMod val="65000"/>
                  <a:lumOff val="35000"/>
                </a:schemeClr>
              </a:solidFill>
              <a:latin typeface="TT Norms Regular" panose="02000503030000020003" pitchFamily="2" charset="-52"/>
              <a:cs typeface="Calibri"/>
            </a:endParaRP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Снижение пространственной доступности экономически эффективной занятости, обеспечивающей приемлемый уровень благосостояния 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Неструктурированная занятость, </a:t>
            </a:r>
            <a:r>
              <a:rPr lang="ru-RU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квантованность</a:t>
            </a: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 личного времени (эпизодическая или временная занятость, непрерывное пребывание на связи с деловыми партнерами и сотрудниками, проникновение рабочего времени в личное и наоборот) 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Затруднения с сочетанием карьеры и семьи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Утрата династийных траекторий развития (быстрая смена поколений технологий привела к обесцениванию технологического и житейского опыта предшествующих поколений, их способность передать ценности своей профессии резко снизилась)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Поздний выход на пенсию старшего поколения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Снижение финансовой доступности социальных благ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Семья утрачивает функцию института накопления и инвестирования в будущее</a:t>
            </a:r>
          </a:p>
        </p:txBody>
      </p:sp>
      <p:sp>
        <p:nvSpPr>
          <p:cNvPr id="7" name="Google Shape;129;g917cd6a6e9_2_131">
            <a:extLst>
              <a:ext uri="{FF2B5EF4-FFF2-40B4-BE49-F238E27FC236}">
                <a16:creationId xmlns:a16="http://schemas.microsoft.com/office/drawing/2014/main" id="{9FD3B929-2553-4486-8C29-27DDCEFEDB13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4491" y="7100476"/>
            <a:ext cx="2405658" cy="402483"/>
          </a:xfrm>
          <a:prstGeom prst="rect">
            <a:avLst/>
          </a:prstGeom>
        </p:spPr>
        <p:txBody>
          <a:bodyPr spcFirstLastPara="1" wrap="square" lIns="80175" tIns="40077" rIns="80175" bIns="40077" anchor="ctr" anchorCtr="0">
            <a:noAutofit/>
          </a:bodyPr>
          <a:lstStyle/>
          <a:p>
            <a:fld id="{00000000-1234-1234-1234-123412341234}" type="slidenum">
              <a:rPr lang="ru-RU">
                <a:latin typeface="TT Norms Light" panose="02000503020000020003" pitchFamily="2" charset="-52"/>
              </a:rPr>
              <a:pPr/>
              <a:t>45</a:t>
            </a:fld>
            <a:endParaRPr dirty="0">
              <a:latin typeface="TT Norms Light" panose="02000503020000020003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96559812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91919e5d68_0_4"/>
          <p:cNvSpPr txBox="1">
            <a:spLocks noGrp="1"/>
          </p:cNvSpPr>
          <p:nvPr>
            <p:ph type="title"/>
          </p:nvPr>
        </p:nvSpPr>
        <p:spPr>
          <a:xfrm>
            <a:off x="1545996" y="395649"/>
            <a:ext cx="8410754" cy="975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pPr>
              <a:buSzPts val="3200"/>
            </a:pPr>
            <a:r>
              <a:rPr lang="ru-RU" sz="2806" dirty="0">
                <a:latin typeface="TT Norms Light" panose="02000503020000020003" pitchFamily="2" charset="-52"/>
              </a:rPr>
              <a:t>7. Новая социальная политика:</a:t>
            </a:r>
            <a:r>
              <a:rPr lang="en-US" sz="2806" dirty="0">
                <a:latin typeface="TT Norms Light" panose="02000503020000020003" pitchFamily="2" charset="-52"/>
              </a:rPr>
              <a:t/>
            </a:r>
            <a:br>
              <a:rPr lang="en-US" sz="2806" dirty="0">
                <a:latin typeface="TT Norms Light" panose="02000503020000020003" pitchFamily="2" charset="-52"/>
              </a:rPr>
            </a:br>
            <a:r>
              <a:rPr lang="ru-RU" sz="2806" dirty="0">
                <a:latin typeface="TT Norms Light" panose="02000503020000020003" pitchFamily="2" charset="-52"/>
              </a:rPr>
              <a:t>тренды</a:t>
            </a:r>
            <a:endParaRPr sz="2806" dirty="0">
              <a:latin typeface="TT Norms Light" panose="02000503020000020003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g91919e5d68_0_4"/>
          <p:cNvSpPr txBox="1"/>
          <p:nvPr/>
        </p:nvSpPr>
        <p:spPr>
          <a:xfrm>
            <a:off x="1604313" y="1208283"/>
            <a:ext cx="7257747" cy="350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r>
              <a:rPr lang="ru-RU" sz="1579" dirty="0">
                <a:solidFill>
                  <a:srgbClr val="2FA2D9"/>
                </a:solidFill>
                <a:latin typeface="TT Norms Regular" panose="02000503030000020003" pitchFamily="2" charset="-52"/>
                <a:cs typeface="Calibri"/>
                <a:sym typeface="Calibri"/>
              </a:rPr>
              <a:t>Семьи с детьми</a:t>
            </a:r>
          </a:p>
        </p:txBody>
      </p:sp>
      <p:sp>
        <p:nvSpPr>
          <p:cNvPr id="366" name="Google Shape;366;g91919e5d68_0_4"/>
          <p:cNvSpPr txBox="1"/>
          <p:nvPr/>
        </p:nvSpPr>
        <p:spPr>
          <a:xfrm>
            <a:off x="1604313" y="1563917"/>
            <a:ext cx="8835087" cy="1138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pPr>
              <a:buClr>
                <a:schemeClr val="dk1"/>
              </a:buClr>
              <a:buSzPts val="1600"/>
            </a:pPr>
            <a:r>
              <a:rPr lang="ru-RU" sz="1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cs typeface="Calibri"/>
                <a:sym typeface="Calibri"/>
              </a:rPr>
              <a:t>Трансформация моделей поведения и ценностей: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Гедонизм, позднее взросление и боязнь принятия ответственности, позднее деторождение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Размывание гендерных стереотипов в семейном хозяйстве (сферы ответственности родителей)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Рост доли разводов (до 70% Бельгия)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Боязнь детских патологий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Повышение распространенности поведенческих девиаций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Затруднения с делегированием родительских функций (уход за детьми, воспитание), затруднения с делегированием функций потомков (уход за родителями, поддержка)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Межпоколенческие</a:t>
            </a: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 разрывы (культурные, технологические, идеологические) и пространственная разобщенность представителей разных </a:t>
            </a:r>
            <a:r>
              <a:rPr lang="ru-RU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поколенческих</a:t>
            </a: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 страт ( больших семей)</a:t>
            </a:r>
          </a:p>
        </p:txBody>
      </p:sp>
      <p:sp>
        <p:nvSpPr>
          <p:cNvPr id="5" name="Google Shape;129;g917cd6a6e9_2_131">
            <a:extLst>
              <a:ext uri="{FF2B5EF4-FFF2-40B4-BE49-F238E27FC236}">
                <a16:creationId xmlns:a16="http://schemas.microsoft.com/office/drawing/2014/main" id="{016A9191-EAAF-4F13-A88B-CE1C41ADDC1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4491" y="7100476"/>
            <a:ext cx="2405658" cy="402483"/>
          </a:xfrm>
          <a:prstGeom prst="rect">
            <a:avLst/>
          </a:prstGeom>
        </p:spPr>
        <p:txBody>
          <a:bodyPr spcFirstLastPara="1" wrap="square" lIns="80175" tIns="40077" rIns="80175" bIns="40077" anchor="ctr" anchorCtr="0">
            <a:noAutofit/>
          </a:bodyPr>
          <a:lstStyle/>
          <a:p>
            <a:fld id="{00000000-1234-1234-1234-123412341234}" type="slidenum">
              <a:rPr lang="ru-RU">
                <a:latin typeface="TT Norms Light" panose="02000503020000020003" pitchFamily="2" charset="-52"/>
              </a:rPr>
              <a:pPr/>
              <a:t>46</a:t>
            </a:fld>
            <a:endParaRPr dirty="0">
              <a:latin typeface="TT Norms Light" panose="02000503020000020003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60580381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91919e5d68_0_4"/>
          <p:cNvSpPr txBox="1">
            <a:spLocks noGrp="1"/>
          </p:cNvSpPr>
          <p:nvPr>
            <p:ph type="title"/>
          </p:nvPr>
        </p:nvSpPr>
        <p:spPr>
          <a:xfrm>
            <a:off x="1545996" y="395649"/>
            <a:ext cx="8410754" cy="975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pPr>
              <a:buSzPts val="3200"/>
            </a:pPr>
            <a:r>
              <a:rPr lang="ru-RU" sz="2806" dirty="0">
                <a:latin typeface="TT Norms Light" panose="02000503020000020003" pitchFamily="2" charset="-52"/>
              </a:rPr>
              <a:t>7. Новая социальная политика:</a:t>
            </a:r>
            <a:r>
              <a:rPr lang="en-US" sz="2806" dirty="0">
                <a:latin typeface="TT Norms Light" panose="02000503020000020003" pitchFamily="2" charset="-52"/>
              </a:rPr>
              <a:t/>
            </a:r>
            <a:br>
              <a:rPr lang="en-US" sz="2806" dirty="0">
                <a:latin typeface="TT Norms Light" panose="02000503020000020003" pitchFamily="2" charset="-52"/>
              </a:rPr>
            </a:br>
            <a:r>
              <a:rPr lang="ru-RU" sz="2806" dirty="0">
                <a:latin typeface="TT Norms Light" panose="02000503020000020003" pitchFamily="2" charset="-52"/>
              </a:rPr>
              <a:t>тренды</a:t>
            </a:r>
            <a:endParaRPr sz="2806" dirty="0">
              <a:latin typeface="TT Norms Light" panose="02000503020000020003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g91919e5d68_0_4"/>
          <p:cNvSpPr txBox="1"/>
          <p:nvPr/>
        </p:nvSpPr>
        <p:spPr>
          <a:xfrm>
            <a:off x="1604313" y="1208283"/>
            <a:ext cx="7257747" cy="350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r>
              <a:rPr lang="ru-RU" sz="1579" dirty="0">
                <a:solidFill>
                  <a:srgbClr val="2FA2D9"/>
                </a:solidFill>
                <a:latin typeface="TT Norms Regular" panose="02000503030000020003" pitchFamily="2" charset="-52"/>
                <a:cs typeface="Calibri"/>
                <a:sym typeface="Calibri"/>
              </a:rPr>
              <a:t>Ценности общества и модели поведения</a:t>
            </a:r>
          </a:p>
        </p:txBody>
      </p:sp>
      <p:sp>
        <p:nvSpPr>
          <p:cNvPr id="366" name="Google Shape;366;g91919e5d68_0_4"/>
          <p:cNvSpPr txBox="1"/>
          <p:nvPr/>
        </p:nvSpPr>
        <p:spPr>
          <a:xfrm>
            <a:off x="1604313" y="1563917"/>
            <a:ext cx="8835087" cy="1138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pPr>
              <a:buClr>
                <a:schemeClr val="dk1"/>
              </a:buClr>
              <a:buSzPts val="1600"/>
            </a:pPr>
            <a:r>
              <a:rPr lang="ru-RU" sz="1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cs typeface="Calibri"/>
                <a:sym typeface="Calibri"/>
              </a:rPr>
              <a:t>Трансформация моделей поведения и ценностей: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Новая парадигма женской силы. Новые признаки женственности – телесность. Страсть, свобода воли, пот, упорство. Женщины в спорте – как прообраз новой женственности.</a:t>
            </a:r>
          </a:p>
        </p:txBody>
      </p:sp>
      <p:sp>
        <p:nvSpPr>
          <p:cNvPr id="5" name="Google Shape;129;g917cd6a6e9_2_131">
            <a:extLst>
              <a:ext uri="{FF2B5EF4-FFF2-40B4-BE49-F238E27FC236}">
                <a16:creationId xmlns:a16="http://schemas.microsoft.com/office/drawing/2014/main" id="{DB1A8A5E-E97B-4628-9331-60B97683AE4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4491" y="7100476"/>
            <a:ext cx="2405658" cy="402483"/>
          </a:xfrm>
          <a:prstGeom prst="rect">
            <a:avLst/>
          </a:prstGeom>
        </p:spPr>
        <p:txBody>
          <a:bodyPr spcFirstLastPara="1" wrap="square" lIns="80175" tIns="40077" rIns="80175" bIns="40077" anchor="ctr" anchorCtr="0">
            <a:noAutofit/>
          </a:bodyPr>
          <a:lstStyle/>
          <a:p>
            <a:fld id="{00000000-1234-1234-1234-123412341234}" type="slidenum">
              <a:rPr lang="ru-RU">
                <a:latin typeface="TT Norms Light" panose="02000503020000020003" pitchFamily="2" charset="-52"/>
              </a:rPr>
              <a:pPr/>
              <a:t>47</a:t>
            </a:fld>
            <a:endParaRPr dirty="0">
              <a:latin typeface="TT Norms Light" panose="02000503020000020003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52420812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91919e5d68_0_4"/>
          <p:cNvSpPr txBox="1">
            <a:spLocks noGrp="1"/>
          </p:cNvSpPr>
          <p:nvPr>
            <p:ph type="title"/>
          </p:nvPr>
        </p:nvSpPr>
        <p:spPr>
          <a:xfrm>
            <a:off x="1545996" y="395649"/>
            <a:ext cx="8410754" cy="975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pPr>
              <a:buSzPts val="3200"/>
            </a:pPr>
            <a:r>
              <a:rPr lang="ru-RU" sz="2806" dirty="0">
                <a:latin typeface="TT Norms Light" panose="02000503020000020003" pitchFamily="2" charset="-52"/>
              </a:rPr>
              <a:t>7. Новая социальная политика:</a:t>
            </a:r>
            <a:r>
              <a:rPr lang="en-US" sz="2806" dirty="0">
                <a:latin typeface="TT Norms Light" panose="02000503020000020003" pitchFamily="2" charset="-52"/>
              </a:rPr>
              <a:t/>
            </a:r>
            <a:br>
              <a:rPr lang="en-US" sz="2806" dirty="0">
                <a:latin typeface="TT Norms Light" panose="02000503020000020003" pitchFamily="2" charset="-52"/>
              </a:rPr>
            </a:br>
            <a:r>
              <a:rPr lang="ru-RU" sz="2806" dirty="0">
                <a:latin typeface="TT Norms Light" panose="02000503020000020003" pitchFamily="2" charset="-52"/>
              </a:rPr>
              <a:t>тренды</a:t>
            </a:r>
            <a:endParaRPr sz="2806" dirty="0">
              <a:latin typeface="TT Norms Light" panose="02000503020000020003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g91919e5d68_0_4"/>
          <p:cNvSpPr txBox="1"/>
          <p:nvPr/>
        </p:nvSpPr>
        <p:spPr>
          <a:xfrm>
            <a:off x="1604313" y="1208283"/>
            <a:ext cx="7257747" cy="350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r>
              <a:rPr lang="ru-RU" sz="1579" dirty="0">
                <a:solidFill>
                  <a:srgbClr val="2FA2D9"/>
                </a:solidFill>
                <a:latin typeface="TT Norms Regular" panose="02000503030000020003" pitchFamily="2" charset="-52"/>
                <a:cs typeface="Calibri"/>
                <a:sym typeface="Calibri"/>
              </a:rPr>
              <a:t>Семьи с детьми</a:t>
            </a:r>
          </a:p>
        </p:txBody>
      </p:sp>
      <p:sp>
        <p:nvSpPr>
          <p:cNvPr id="366" name="Google Shape;366;g91919e5d68_0_4"/>
          <p:cNvSpPr txBox="1"/>
          <p:nvPr/>
        </p:nvSpPr>
        <p:spPr>
          <a:xfrm>
            <a:off x="1604313" y="1563917"/>
            <a:ext cx="8835087" cy="1138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pPr>
              <a:buClr>
                <a:schemeClr val="dk1"/>
              </a:buClr>
              <a:buSzPts val="1600"/>
            </a:pPr>
            <a:r>
              <a:rPr lang="ru-RU" sz="1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Regular" panose="02000503030000020003" pitchFamily="2" charset="-52"/>
                <a:cs typeface="Calibri"/>
                <a:sym typeface="Calibri"/>
              </a:rPr>
              <a:t>Институты поддержки  семей: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Формирование </a:t>
            </a:r>
            <a:r>
              <a:rPr lang="ru-RU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межсемейных</a:t>
            </a: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 институтов взаимопомощи (семейные коммуны), государственная и частная поддержка институтов взаимопомощи, социального предпринимательства, волонтерского движения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Родительский / материнский / детский капитал (в странах, прошедших фазу демографического перехода, широко распространена практика выплаты целевого капитала, формируемого из средств социальных фондов, правила обращения с таким капиталом варьируются от страны к стране, однако практика формирования такого капитала доказала свою действенность)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Государственное поощрение ответственного родительства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Развитие экономики совместного пользования, экономики хозяйственных сообществ и общин (главная функция - самообеспечение, ценность для государства - снижение социальных расходов, занятость населения, например, Южная Корея - хозяйственные сообщества, основанные на преимущественно меновых отношениях с минимальным низкотехнологичным предложением для экономики туризма), государственная и частная поддержка хозяйственных сообществ и общин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Развитие событийно-ориентированных механизмов предоставления государственных услуг, комплексирование государственных услуг и форм поддержки (по жизненным ситуациям)</a:t>
            </a:r>
          </a:p>
        </p:txBody>
      </p:sp>
      <p:sp>
        <p:nvSpPr>
          <p:cNvPr id="5" name="Google Shape;129;g917cd6a6e9_2_131">
            <a:extLst>
              <a:ext uri="{FF2B5EF4-FFF2-40B4-BE49-F238E27FC236}">
                <a16:creationId xmlns:a16="http://schemas.microsoft.com/office/drawing/2014/main" id="{30C2B959-839D-482A-B0CE-247A33B180A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4491" y="7100476"/>
            <a:ext cx="2405658" cy="402483"/>
          </a:xfrm>
          <a:prstGeom prst="rect">
            <a:avLst/>
          </a:prstGeom>
        </p:spPr>
        <p:txBody>
          <a:bodyPr spcFirstLastPara="1" wrap="square" lIns="80175" tIns="40077" rIns="80175" bIns="40077" anchor="ctr" anchorCtr="0">
            <a:noAutofit/>
          </a:bodyPr>
          <a:lstStyle/>
          <a:p>
            <a:fld id="{00000000-1234-1234-1234-123412341234}" type="slidenum">
              <a:rPr lang="ru-RU">
                <a:latin typeface="TT Norms Light" panose="02000503020000020003" pitchFamily="2" charset="-52"/>
              </a:rPr>
              <a:pPr/>
              <a:t>48</a:t>
            </a:fld>
            <a:endParaRPr dirty="0">
              <a:latin typeface="TT Norms Light" panose="02000503020000020003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06046777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91919e5d68_0_4"/>
          <p:cNvSpPr txBox="1">
            <a:spLocks noGrp="1"/>
          </p:cNvSpPr>
          <p:nvPr>
            <p:ph type="title"/>
          </p:nvPr>
        </p:nvSpPr>
        <p:spPr>
          <a:xfrm>
            <a:off x="1545996" y="395649"/>
            <a:ext cx="8410754" cy="975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pPr>
              <a:buSzPts val="3200"/>
            </a:pPr>
            <a:r>
              <a:rPr lang="ru-RU" sz="2806" dirty="0">
                <a:latin typeface="TT Norms Light" panose="02000503020000020003" pitchFamily="2" charset="-52"/>
              </a:rPr>
              <a:t>7. Новая социальная политика:</a:t>
            </a:r>
            <a:r>
              <a:rPr lang="en-US" sz="2806" dirty="0">
                <a:latin typeface="TT Norms Light" panose="02000503020000020003" pitchFamily="2" charset="-52"/>
              </a:rPr>
              <a:t/>
            </a:r>
            <a:br>
              <a:rPr lang="en-US" sz="2806" dirty="0">
                <a:latin typeface="TT Norms Light" panose="02000503020000020003" pitchFamily="2" charset="-52"/>
              </a:rPr>
            </a:br>
            <a:r>
              <a:rPr lang="ru-RU" sz="2806" dirty="0">
                <a:latin typeface="TT Norms Light" panose="02000503020000020003" pitchFamily="2" charset="-52"/>
              </a:rPr>
              <a:t>тренды</a:t>
            </a:r>
            <a:endParaRPr sz="2806" dirty="0">
              <a:latin typeface="TT Norms Light" panose="02000503020000020003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g91919e5d68_0_4"/>
          <p:cNvSpPr txBox="1"/>
          <p:nvPr/>
        </p:nvSpPr>
        <p:spPr>
          <a:xfrm>
            <a:off x="1604313" y="1208283"/>
            <a:ext cx="7257747" cy="350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r>
              <a:rPr lang="ru-RU" sz="1579" dirty="0">
                <a:solidFill>
                  <a:srgbClr val="2FA2D9"/>
                </a:solidFill>
                <a:latin typeface="TT Norms Regular" panose="02000503030000020003" pitchFamily="2" charset="-52"/>
                <a:cs typeface="Calibri"/>
                <a:sym typeface="Calibri"/>
              </a:rPr>
              <a:t>Социальная мобильность</a:t>
            </a:r>
          </a:p>
        </p:txBody>
      </p:sp>
      <p:sp>
        <p:nvSpPr>
          <p:cNvPr id="366" name="Google Shape;366;g91919e5d68_0_4"/>
          <p:cNvSpPr txBox="1"/>
          <p:nvPr/>
        </p:nvSpPr>
        <p:spPr>
          <a:xfrm>
            <a:off x="1604313" y="1563917"/>
            <a:ext cx="8835087" cy="1138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Снижение социальной мобильности в традиционных сферах экономической деятельности, повышение социальной мобильности в сфере ИТ и ИИ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Формирование государством и корпоративным сектором социальных лифтов, компенсирующих общее снижение социальной мобильности населения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Тенденция к внедрению механизмов солидарной ответственности государства и граждан в сфере пенсионного обеспечения, здравоохранения, образования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Тенденция к внедрению механизмов самообложения граждан в интересах решения социальных и коммунальных проблем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Универсальный базовый доход для отдельных групп населения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Образование как наиболее продуктивный метод социальной поддержки 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endParaRPr lang="ru-RU" sz="1300" dirty="0">
              <a:solidFill>
                <a:schemeClr val="tx1">
                  <a:lumMod val="65000"/>
                  <a:lumOff val="35000"/>
                </a:schemeClr>
              </a:solidFill>
              <a:latin typeface="TT Norms Light" panose="02000503020000020003" pitchFamily="2" charset="-52"/>
              <a:cs typeface="Calibri"/>
              <a:sym typeface="Calibri"/>
            </a:endParaRPr>
          </a:p>
        </p:txBody>
      </p:sp>
      <p:sp>
        <p:nvSpPr>
          <p:cNvPr id="5" name="Google Shape;129;g917cd6a6e9_2_131">
            <a:extLst>
              <a:ext uri="{FF2B5EF4-FFF2-40B4-BE49-F238E27FC236}">
                <a16:creationId xmlns:a16="http://schemas.microsoft.com/office/drawing/2014/main" id="{E216EDFA-C8E8-4C14-9744-1C389BDE7EF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4491" y="7100476"/>
            <a:ext cx="2405658" cy="402483"/>
          </a:xfrm>
          <a:prstGeom prst="rect">
            <a:avLst/>
          </a:prstGeom>
        </p:spPr>
        <p:txBody>
          <a:bodyPr spcFirstLastPara="1" wrap="square" lIns="80175" tIns="40077" rIns="80175" bIns="40077" anchor="ctr" anchorCtr="0">
            <a:noAutofit/>
          </a:bodyPr>
          <a:lstStyle/>
          <a:p>
            <a:fld id="{00000000-1234-1234-1234-123412341234}" type="slidenum">
              <a:rPr lang="ru-RU">
                <a:latin typeface="TT Norms Light" panose="02000503020000020003" pitchFamily="2" charset="-52"/>
              </a:rPr>
              <a:pPr/>
              <a:t>49</a:t>
            </a:fld>
            <a:endParaRPr dirty="0">
              <a:latin typeface="TT Norms Light" panose="02000503020000020003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09023518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91919e5d68_0_4"/>
          <p:cNvSpPr txBox="1">
            <a:spLocks noGrp="1"/>
          </p:cNvSpPr>
          <p:nvPr>
            <p:ph type="title"/>
          </p:nvPr>
        </p:nvSpPr>
        <p:spPr>
          <a:xfrm>
            <a:off x="1545996" y="395649"/>
            <a:ext cx="8410754" cy="975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pPr>
              <a:buSzPts val="3200"/>
            </a:pPr>
            <a:r>
              <a:rPr lang="ru-RU" sz="2806" dirty="0">
                <a:latin typeface="TT Norms Light" panose="02000503020000020003" pitchFamily="2" charset="-52"/>
              </a:rPr>
              <a:t>7. Новая социальная политика:</a:t>
            </a:r>
            <a:r>
              <a:rPr lang="en-US" sz="2806" dirty="0">
                <a:latin typeface="TT Norms Light" panose="02000503020000020003" pitchFamily="2" charset="-52"/>
              </a:rPr>
              <a:t/>
            </a:r>
            <a:br>
              <a:rPr lang="en-US" sz="2806" dirty="0">
                <a:latin typeface="TT Norms Light" panose="02000503020000020003" pitchFamily="2" charset="-52"/>
              </a:rPr>
            </a:br>
            <a:r>
              <a:rPr lang="ru-RU" sz="2806" dirty="0">
                <a:latin typeface="TT Norms Light" panose="02000503020000020003" pitchFamily="2" charset="-52"/>
              </a:rPr>
              <a:t>тренды</a:t>
            </a:r>
            <a:endParaRPr sz="2806" dirty="0">
              <a:latin typeface="TT Norms Light" panose="02000503020000020003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g91919e5d68_0_4"/>
          <p:cNvSpPr txBox="1"/>
          <p:nvPr/>
        </p:nvSpPr>
        <p:spPr>
          <a:xfrm>
            <a:off x="1604313" y="1208283"/>
            <a:ext cx="7257747" cy="350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r>
              <a:rPr lang="ru-RU" sz="1579" dirty="0">
                <a:solidFill>
                  <a:srgbClr val="2FA2D9"/>
                </a:solidFill>
                <a:latin typeface="TT Norms Regular" panose="02000503030000020003" pitchFamily="2" charset="-52"/>
                <a:cs typeface="Calibri"/>
                <a:sym typeface="Calibri"/>
              </a:rPr>
              <a:t>Социальное предпринимательство, КСО и </a:t>
            </a:r>
            <a:r>
              <a:rPr lang="ru-RU" sz="1579" dirty="0" err="1">
                <a:solidFill>
                  <a:srgbClr val="2FA2D9"/>
                </a:solidFill>
                <a:latin typeface="TT Norms Regular" panose="02000503030000020003" pitchFamily="2" charset="-52"/>
                <a:cs typeface="Calibri"/>
                <a:sym typeface="Calibri"/>
              </a:rPr>
              <a:t>волонтерство</a:t>
            </a:r>
            <a:endParaRPr lang="ru-RU" sz="1579" dirty="0">
              <a:solidFill>
                <a:srgbClr val="2FA2D9"/>
              </a:solidFill>
              <a:latin typeface="TT Norms Regular" panose="02000503030000020003" pitchFamily="2" charset="-52"/>
              <a:cs typeface="Calibri"/>
              <a:sym typeface="Calibri"/>
            </a:endParaRPr>
          </a:p>
        </p:txBody>
      </p:sp>
      <p:sp>
        <p:nvSpPr>
          <p:cNvPr id="366" name="Google Shape;366;g91919e5d68_0_4"/>
          <p:cNvSpPr txBox="1"/>
          <p:nvPr/>
        </p:nvSpPr>
        <p:spPr>
          <a:xfrm>
            <a:off x="1604313" y="1563917"/>
            <a:ext cx="8835087" cy="1138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Развитие маркетплейсов социальных услуг и взаимопомощи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Формирование сообществ взаимопомощи и  повышение престижности добровольчества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Внедрение системы социальных рейтингов как инструмента побуждения к социально-одобряемому поведению (практика использования социальных кредитов, рейтингов и т.п. механизмов является достаточно распространенной и применяется на корпоративном /например, кредитные истории/ и государственном уровнях - наиболее известна система социальных кредитов КНР, но аналогичные по функциям механизмы "мягкой силы" используются во многих странах, включая Россию /понуждение к исполнению судебных решений неплательщиков алиментов/ - системы социальных рейтингов способны стимулировать граждан к участию в социально-одобряемых практиках, однако этическая основа социальных рейтингов подвергается сомнению) 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Включение критериев участия в некоммерческих проектах в систему социальных рейтингов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Развитие институтов социального консультирования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Создание </a:t>
            </a:r>
            <a:r>
              <a:rPr lang="ru-RU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просемейных</a:t>
            </a: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 кластеров (интеграция и координация деятельности институтов поддержки семьи, детства и материнства в интересах совершенствования механизмов поддержки, создания специализированных сервисов для семей с детьми - Россия)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Возрастающий спрос на социальную помощь и поддержку (особенно в период пандемии), в том числе и со стороны лиц трудоспособного возраста (в том числе в результате прогресса медицины и роста выживаемости лиц с хроническими заболеваниями в детстве)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Передача функций социальной поддержки местным сообществам, представители местных сообществ выступают в роли координаторов оказания </a:t>
            </a:r>
            <a:r>
              <a:rPr lang="ru-RU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таргетной</a:t>
            </a: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 социальной поддержки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Развитие междисциплинарного подхода в оказании услуг социальной помощи (совместная работа с </a:t>
            </a:r>
            <a:r>
              <a:rPr lang="ru-RU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ситемой</a:t>
            </a: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 здравоохранения, образования, службами занятости и др.)</a:t>
            </a:r>
          </a:p>
        </p:txBody>
      </p:sp>
      <p:sp>
        <p:nvSpPr>
          <p:cNvPr id="5" name="Google Shape;129;g917cd6a6e9_2_131">
            <a:extLst>
              <a:ext uri="{FF2B5EF4-FFF2-40B4-BE49-F238E27FC236}">
                <a16:creationId xmlns:a16="http://schemas.microsoft.com/office/drawing/2014/main" id="{834236F2-B6C3-4189-AF46-B59C93DCD7BE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4491" y="7100476"/>
            <a:ext cx="2405658" cy="402483"/>
          </a:xfrm>
          <a:prstGeom prst="rect">
            <a:avLst/>
          </a:prstGeom>
        </p:spPr>
        <p:txBody>
          <a:bodyPr spcFirstLastPara="1" wrap="square" lIns="80175" tIns="40077" rIns="80175" bIns="40077" anchor="ctr" anchorCtr="0">
            <a:noAutofit/>
          </a:bodyPr>
          <a:lstStyle/>
          <a:p>
            <a:fld id="{00000000-1234-1234-1234-123412341234}" type="slidenum">
              <a:rPr lang="ru-RU">
                <a:latin typeface="TT Norms Light" panose="02000503020000020003" pitchFamily="2" charset="-52"/>
              </a:rPr>
              <a:pPr/>
              <a:t>50</a:t>
            </a:fld>
            <a:endParaRPr dirty="0">
              <a:latin typeface="TT Norms Light" panose="02000503020000020003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84935060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9063B0F-32B9-4367-A57E-70D7D9B1105A}"/>
              </a:ext>
            </a:extLst>
          </p:cNvPr>
          <p:cNvSpPr/>
          <p:nvPr/>
        </p:nvSpPr>
        <p:spPr>
          <a:xfrm>
            <a:off x="8138160" y="6050280"/>
            <a:ext cx="2369820" cy="1219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4" name="Google Shape;364;g91919e5d68_0_4"/>
          <p:cNvSpPr txBox="1">
            <a:spLocks noGrp="1"/>
          </p:cNvSpPr>
          <p:nvPr>
            <p:ph type="title"/>
          </p:nvPr>
        </p:nvSpPr>
        <p:spPr>
          <a:xfrm>
            <a:off x="1545996" y="395649"/>
            <a:ext cx="8410754" cy="975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pPr>
              <a:buSzPts val="3200"/>
            </a:pPr>
            <a:r>
              <a:rPr lang="ru-RU" sz="2806" dirty="0">
                <a:latin typeface="TT Norms Light" panose="02000503020000020003" pitchFamily="2" charset="-52"/>
              </a:rPr>
              <a:t>7. Новая социальная политика:</a:t>
            </a:r>
            <a:r>
              <a:rPr lang="en-US" sz="2806" dirty="0">
                <a:latin typeface="TT Norms Light" panose="02000503020000020003" pitchFamily="2" charset="-52"/>
              </a:rPr>
              <a:t/>
            </a:r>
            <a:br>
              <a:rPr lang="en-US" sz="2806" dirty="0">
                <a:latin typeface="TT Norms Light" panose="02000503020000020003" pitchFamily="2" charset="-52"/>
              </a:rPr>
            </a:br>
            <a:r>
              <a:rPr lang="ru-RU" sz="2806" dirty="0">
                <a:latin typeface="TT Norms Light" panose="02000503020000020003" pitchFamily="2" charset="-52"/>
              </a:rPr>
              <a:t>тренды</a:t>
            </a:r>
            <a:endParaRPr sz="2806" dirty="0">
              <a:latin typeface="TT Norms Light" panose="02000503020000020003" pitchFamily="2" charset="-52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g91919e5d68_0_4"/>
          <p:cNvSpPr txBox="1"/>
          <p:nvPr/>
        </p:nvSpPr>
        <p:spPr>
          <a:xfrm>
            <a:off x="1604313" y="1208283"/>
            <a:ext cx="7257747" cy="350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r>
              <a:rPr lang="ru-RU" sz="1579" dirty="0">
                <a:solidFill>
                  <a:srgbClr val="2FA2D9"/>
                </a:solidFill>
                <a:latin typeface="TT Norms Regular" panose="02000503030000020003" pitchFamily="2" charset="-52"/>
                <a:cs typeface="Calibri"/>
                <a:sym typeface="Calibri"/>
              </a:rPr>
              <a:t>Медико-социальная помощь</a:t>
            </a:r>
          </a:p>
        </p:txBody>
      </p:sp>
      <p:sp>
        <p:nvSpPr>
          <p:cNvPr id="366" name="Google Shape;366;g91919e5d68_0_4"/>
          <p:cNvSpPr txBox="1"/>
          <p:nvPr/>
        </p:nvSpPr>
        <p:spPr>
          <a:xfrm>
            <a:off x="1604313" y="1563917"/>
            <a:ext cx="8835087" cy="1138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/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Высокая стоимость и недоступность для населения услуг продления активной здоровой жизни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Ранняя инвалидизация населения развивающихся стран (бытовой и производственный травматизм, </a:t>
            </a:r>
            <a:r>
              <a:rPr lang="ru-RU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аутодеструктивное</a:t>
            </a: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 поведение, экологические и техногенные факторы)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Изменение структуры заболеваний  (хронические, </a:t>
            </a:r>
            <a:r>
              <a:rPr lang="ru-RU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коморбидность</a:t>
            </a: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, рост заболеваний образа жизни;  возрастающее ожирение и риски диабета, ментальные заболевания) 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Контрасты государственных и коммерческих стандартов оказания медико-социальной помощи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Запрос на услуги для одиноких людей (прежде всего среди лиц пожилого возраста): уход, </a:t>
            </a:r>
            <a:r>
              <a:rPr lang="ru-RU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компаньонство</a:t>
            </a:r>
            <a:endParaRPr lang="ru-RU" sz="1300" dirty="0">
              <a:solidFill>
                <a:schemeClr val="tx1">
                  <a:lumMod val="65000"/>
                  <a:lumOff val="35000"/>
                </a:schemeClr>
              </a:solidFill>
              <a:latin typeface="TT Norms Light" panose="02000503020000020003" pitchFamily="2" charset="-52"/>
              <a:cs typeface="Calibri"/>
              <a:sym typeface="Calibri"/>
            </a:endParaRP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Значительный фокус на предотвращение заболеваний через создание здоровой среды и </a:t>
            </a:r>
            <a:r>
              <a:rPr lang="ru-RU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таргетной</a:t>
            </a: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 предиктивной профилактики:</a:t>
            </a:r>
          </a:p>
          <a:p>
            <a:pPr marL="707803" lvl="1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Таргентная</a:t>
            </a: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 профилактика (риск-ориентированная) и популяризация ЗОЖ</a:t>
            </a:r>
          </a:p>
          <a:p>
            <a:pPr marL="707803" lvl="1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Развитие геронтологии и медико-биологических технологий продления активной здоровой жизни</a:t>
            </a:r>
          </a:p>
          <a:p>
            <a:pPr marL="707803" lvl="1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Адаптация сред обитания к физическим ограничениям 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Развитие </a:t>
            </a:r>
            <a:r>
              <a:rPr lang="ru-RU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таргетного</a:t>
            </a: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 лечения и комплексное задействование новых технологий лечения: </a:t>
            </a:r>
            <a:r>
              <a:rPr lang="ru-RU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таргетная</a:t>
            </a: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/>
            </a:r>
            <a:b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</a:b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и генная медицина, бионика и робототехника, тканевая инженерия и 3D принтеры, малоинвазивная хирургия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Вовлечение пациента в управление своим здоровьем на новом уровне (выбор врача-лечения, самостоятельное выполнение процедур, 24/7 и поддержка управления здоровьем человека в реальном времени), разрешение эвтаназии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Смещение оказания мед помощи из стационара в амбулаторное звено, из амбулаторного звена – на местный уровень (общественные места, дом, телемедицина)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Интегрированная мед. помощь (междисциплинарные команды, координаторы, оплата за результат, единое информационное поле 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Изменение роли врача (концентрация на сложных задачах, построении партнерских отношений с пациентами, повышении своих компетенций); уход от рутины в практике (на средний медперсонал), развитие отрасли производства электронных помощников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Более широкое использование </a:t>
            </a:r>
            <a:r>
              <a:rPr lang="ru-RU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псилоцибина</a:t>
            </a: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  в лечебных целях (для лечения депрессий и др. психических расстройств)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Пространства для краткосрочного релакса и восстановления в городах</a:t>
            </a:r>
          </a:p>
          <a:p>
            <a:pPr marL="250603" indent="-250603">
              <a:buClr>
                <a:schemeClr val="dk1"/>
              </a:buClr>
              <a:buSzPts val="1600"/>
              <a:buFont typeface="Arial"/>
              <a:buChar char="•"/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TT Norms Light" panose="02000503020000020003" pitchFamily="2" charset="-52"/>
                <a:cs typeface="Calibri"/>
                <a:sym typeface="Calibri"/>
              </a:rPr>
              <a:t>ИТ и высокотехнологичные компании активно выходят на рынок медицинских услуг</a:t>
            </a:r>
          </a:p>
        </p:txBody>
      </p:sp>
      <p:sp>
        <p:nvSpPr>
          <p:cNvPr id="7" name="Google Shape;129;g917cd6a6e9_2_131">
            <a:extLst>
              <a:ext uri="{FF2B5EF4-FFF2-40B4-BE49-F238E27FC236}">
                <a16:creationId xmlns:a16="http://schemas.microsoft.com/office/drawing/2014/main" id="{B879B699-E280-46EB-A73F-857EE4E99C92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4491" y="7100476"/>
            <a:ext cx="2405658" cy="402483"/>
          </a:xfrm>
          <a:prstGeom prst="rect">
            <a:avLst/>
          </a:prstGeom>
        </p:spPr>
        <p:txBody>
          <a:bodyPr spcFirstLastPara="1" wrap="square" lIns="80175" tIns="40077" rIns="80175" bIns="40077" anchor="ctr" anchorCtr="0">
            <a:noAutofit/>
          </a:bodyPr>
          <a:lstStyle/>
          <a:p>
            <a:fld id="{00000000-1234-1234-1234-123412341234}" type="slidenum">
              <a:rPr lang="ru-RU">
                <a:latin typeface="TT Norms Light" panose="02000503020000020003" pitchFamily="2" charset="-52"/>
              </a:rPr>
              <a:pPr/>
              <a:t>51</a:t>
            </a:fld>
            <a:endParaRPr dirty="0">
              <a:latin typeface="TT Norms Light" panose="02000503020000020003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804499006"/>
      </p:ext>
    </p:extLst>
  </p:cSld>
  <p:clrMapOvr>
    <a:masterClrMapping/>
  </p:clrMapOvr>
</p:sld>
</file>

<file path=ppt/theme/theme1.xml><?xml version="1.0" encoding="utf-8"?>
<a:theme xmlns:a="http://schemas.openxmlformats.org/drawingml/2006/main" name="Страница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Бланк пустой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Бланк с лого и страницей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итул 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Титул 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Титул 3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Круглый титул 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Круглый титул 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67803</TotalTime>
  <Words>7326</Words>
  <Application>Microsoft Office PowerPoint</Application>
  <PresentationFormat>Произвольный</PresentationFormat>
  <Paragraphs>705</Paragraphs>
  <Slides>51</Slides>
  <Notes>49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13</vt:i4>
      </vt:variant>
      <vt:variant>
        <vt:lpstr>Тема</vt:lpstr>
      </vt:variant>
      <vt:variant>
        <vt:i4>8</vt:i4>
      </vt:variant>
      <vt:variant>
        <vt:lpstr>Внедренные серверы OLE</vt:lpstr>
      </vt:variant>
      <vt:variant>
        <vt:i4>0</vt:i4>
      </vt:variant>
      <vt:variant>
        <vt:lpstr>Заголовки слайдов</vt:lpstr>
      </vt:variant>
      <vt:variant>
        <vt:i4>51</vt:i4>
      </vt:variant>
    </vt:vector>
  </HeadingPairs>
  <TitlesOfParts>
    <vt:vector size="72" baseType="lpstr">
      <vt:lpstr>.HiraKakuInterface-W3</vt:lpstr>
      <vt:lpstr>Arial</vt:lpstr>
      <vt:lpstr>Calibri</vt:lpstr>
      <vt:lpstr>HiraginoSans-W3</vt:lpstr>
      <vt:lpstr>PT Sans</vt:lpstr>
      <vt:lpstr>PT Sans </vt:lpstr>
      <vt:lpstr>PT Sans Bold</vt:lpstr>
      <vt:lpstr>PT Sans Caption</vt:lpstr>
      <vt:lpstr>PT Sans Narrow</vt:lpstr>
      <vt:lpstr>TT Norms Bold</vt:lpstr>
      <vt:lpstr>TT Norms ExtraLight</vt:lpstr>
      <vt:lpstr>TT Norms Light</vt:lpstr>
      <vt:lpstr>TT Norms Regular</vt:lpstr>
      <vt:lpstr>Страница</vt:lpstr>
      <vt:lpstr>Бланк пустой</vt:lpstr>
      <vt:lpstr>Бланк с лого и страницей</vt:lpstr>
      <vt:lpstr>Титул 1</vt:lpstr>
      <vt:lpstr>Титул 2</vt:lpstr>
      <vt:lpstr>Титул 3</vt:lpstr>
      <vt:lpstr>Круглый титул 1</vt:lpstr>
      <vt:lpstr>Круглый титул 2</vt:lpstr>
      <vt:lpstr>Глобальные тренды и вызовы для России: пространство генерации “сильных идей”  Вводная презентация</vt:lpstr>
      <vt:lpstr>Контекст ДАННОГО МАТЕРИАЛА</vt:lpstr>
      <vt:lpstr>ОПРЕДЕЛЕНИЯ: Тренды / вызовы / проблемы</vt:lpstr>
      <vt:lpstr>Тренды / вызовы / проблемы в контексте Форума АСИ</vt:lpstr>
      <vt:lpstr>Презентация PowerPoint</vt:lpstr>
      <vt:lpstr>Презентация PowerPoint</vt:lpstr>
      <vt:lpstr>ТРЕНДЫ 2020-х: ВЗГЛЯД ИЗ ЯНВАРЯ</vt:lpstr>
      <vt:lpstr>Наступающая COVID-реальность 2020х: запускающие процессы</vt:lpstr>
      <vt:lpstr>Факторы COVID-реальности: тренды 2020-2030+</vt:lpstr>
      <vt:lpstr>Определение вызовов для России</vt:lpstr>
      <vt:lpstr>12 глобальных вызовов для России</vt:lpstr>
      <vt:lpstr>Вызов 1: Изменение отношений человека и природы </vt:lpstr>
      <vt:lpstr>Вызов 2: Еда ДЛЯ ПЛАНЕТЫ</vt:lpstr>
      <vt:lpstr>Вызов 3: Здоровье для активной и качественной жизни</vt:lpstr>
      <vt:lpstr>Вызов 4: Общественное расслоение</vt:lpstr>
      <vt:lpstr>Вызов 5: Научно-технический прогресс</vt:lpstr>
      <vt:lpstr>Вызов 6: Развитие и самореализация</vt:lpstr>
      <vt:lpstr>Вызов 7: Повышение эффективности систем управления</vt:lpstr>
      <vt:lpstr>Вызов 8: Тотальная / сквозная безопасность</vt:lpstr>
      <vt:lpstr>Вызов 9: Изменение модели экономики</vt:lpstr>
      <vt:lpstr>Вызов 10: Вовлеченность</vt:lpstr>
      <vt:lpstr>Вызов 11: Новые фронтиры</vt:lpstr>
      <vt:lpstr>Вызов 12: Деглобализация</vt:lpstr>
      <vt:lpstr>Презентация PowerPoint</vt:lpstr>
      <vt:lpstr>1. Современная экономическая политика: тренды</vt:lpstr>
      <vt:lpstr>1. Современная экономическая политика: тренды</vt:lpstr>
      <vt:lpstr>1. Современная экономическая политика: тренды</vt:lpstr>
      <vt:lpstr>1. Современная экономическая политика: тренды</vt:lpstr>
      <vt:lpstr>1. Современная экономическая политика: тренды</vt:lpstr>
      <vt:lpstr>1. Современная экономическая политика: тренды</vt:lpstr>
      <vt:lpstr>2. Новая технологическая политика: тренды</vt:lpstr>
      <vt:lpstr>2. Новая технологическая политика: тренды</vt:lpstr>
      <vt:lpstr>2. Новая технологическая политика: тренды</vt:lpstr>
      <vt:lpstr>2. Новая технологическая политика: тренды</vt:lpstr>
      <vt:lpstr>3. Новые компетенции: тренды</vt:lpstr>
      <vt:lpstr>3. Новые компетенции: тренды</vt:lpstr>
      <vt:lpstr>3. Новые компетенции: тренды</vt:lpstr>
      <vt:lpstr>4. Бизнес в регионах: тренды</vt:lpstr>
      <vt:lpstr>5. Новая молодежная повестка: тренды</vt:lpstr>
      <vt:lpstr>5. Новая молодежная повестка: тренды</vt:lpstr>
      <vt:lpstr>6. Новая городская политика:  тренды</vt:lpstr>
      <vt:lpstr>6. Новая городская политика:  тренды</vt:lpstr>
      <vt:lpstr>6. Новая городская политика:  тренды</vt:lpstr>
      <vt:lpstr>6. Новая городская политика:  тренды</vt:lpstr>
      <vt:lpstr>7. Новая социальная политика: тренды</vt:lpstr>
      <vt:lpstr>7. Новая социальная политика: тренды</vt:lpstr>
      <vt:lpstr>7. Новая социальная политика: тренды</vt:lpstr>
      <vt:lpstr>7. Новая социальная политика: тренды</vt:lpstr>
      <vt:lpstr>7. Новая социальная политика: тренды</vt:lpstr>
      <vt:lpstr>7. Новая социальная политика: тренды</vt:lpstr>
      <vt:lpstr>7. Новая социальная политика: тренды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Denis AFONIN</dc:creator>
  <cp:lastModifiedBy>Гудач Юлия</cp:lastModifiedBy>
  <cp:revision>1905</cp:revision>
  <cp:lastPrinted>2020-02-23T11:16:54Z</cp:lastPrinted>
  <dcterms:created xsi:type="dcterms:W3CDTF">2017-03-21T10:31:48Z</dcterms:created>
  <dcterms:modified xsi:type="dcterms:W3CDTF">2020-11-27T09:32:45Z</dcterms:modified>
</cp:coreProperties>
</file>