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embedTrueTypeFonts="1" saveSubsetFonts="1" autoCompressPictures="0">
  <p:sldMasterIdLst>
    <p:sldMasterId id="2147483669" r:id="rId1"/>
  </p:sldMasterIdLst>
  <p:notesMasterIdLst>
    <p:notesMasterId r:id="rId3"/>
  </p:notesMasterIdLst>
  <p:sldIdLst>
    <p:sldId id="2431" r:id="rId2"/>
  </p:sldIdLst>
  <p:sldSz cx="12801600" cy="9601200" type="A3"/>
  <p:notesSz cx="6797675" cy="9926638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hevin Pro Medium" panose="020F0603030000060003"/>
      <p:regular r:id="rId8"/>
    </p:embeddedFont>
    <p:embeddedFont>
      <p:font typeface="Roboto" panose="02000000000000000000" pitchFamily="2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12" userDrawn="1">
          <p15:clr>
            <a:srgbClr val="000000"/>
          </p15:clr>
        </p15:guide>
        <p15:guide id="2" pos="4032" userDrawn="1">
          <p15:clr>
            <a:srgbClr val="000000"/>
          </p15:clr>
        </p15:guide>
        <p15:guide id="3" pos="5304" userDrawn="1">
          <p15:clr>
            <a:srgbClr val="000000"/>
          </p15:clr>
        </p15:guide>
        <p15:guide id="4" pos="6744" userDrawn="1">
          <p15:clr>
            <a:srgbClr val="000000"/>
          </p15:clr>
        </p15:guide>
        <p15:guide id="5" pos="2784" userDrawn="1">
          <p15:clr>
            <a:srgbClr val="000000"/>
          </p15:clr>
        </p15:guide>
        <p15:guide id="6" pos="1584" userDrawn="1">
          <p15:clr>
            <a:srgbClr val="000000"/>
          </p15:clr>
        </p15:guide>
        <p15:guide id="7" pos="288" userDrawn="1">
          <p15:clr>
            <a:srgbClr val="000000"/>
          </p15:clr>
        </p15:guide>
        <p15:guide id="8" orient="horz" pos="4344" userDrawn="1">
          <p15:clr>
            <a:srgbClr val="000000"/>
          </p15:clr>
        </p15:guide>
        <p15:guide id="9" pos="3624" userDrawn="1">
          <p15:clr>
            <a:srgbClr val="000000"/>
          </p15:clr>
        </p15:guide>
        <p15:guide id="10" orient="horz" pos="2424" userDrawn="1">
          <p15:clr>
            <a:srgbClr val="000000"/>
          </p15:clr>
        </p15:guide>
        <p15:guide id="11" pos="7776" userDrawn="1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875">
          <p15:clr>
            <a:srgbClr val="000000"/>
          </p15:clr>
        </p15:guide>
        <p15:guide id="2" pos="3268">
          <p15:clr>
            <a:srgbClr val="000000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2" roundtripDataSignature="AMtx7mjpZ+Hl/0WWNZlY3sLQpX42j5dfx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831"/>
    <a:srgbClr val="37B9B0"/>
    <a:srgbClr val="FFFFFF"/>
    <a:srgbClr val="F9FFFF"/>
    <a:srgbClr val="000000"/>
    <a:srgbClr val="F7583B"/>
    <a:srgbClr val="FC7C80"/>
    <a:srgbClr val="D6DCE5"/>
    <a:srgbClr val="FBE5D6"/>
    <a:srgbClr val="FDD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DA555EB-1399-411E-BB64-48B1BE70774D}">
  <a:tblStyle styleId="{0DA555EB-1399-411E-BB64-48B1BE70774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E4DCD89-75C9-45CC-8D75-485B0B67C72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3DEA6DB-E370-47F9-80EB-0502D16AA56D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19" autoAdjust="0"/>
    <p:restoredTop sz="96296"/>
  </p:normalViewPr>
  <p:slideViewPr>
    <p:cSldViewPr snapToGrid="0">
      <p:cViewPr>
        <p:scale>
          <a:sx n="100" d="100"/>
          <a:sy n="100" d="100"/>
        </p:scale>
        <p:origin x="616" y="144"/>
      </p:cViewPr>
      <p:guideLst>
        <p:guide orient="horz" pos="3312"/>
        <p:guide pos="4032"/>
        <p:guide pos="5304"/>
        <p:guide pos="6744"/>
        <p:guide pos="2784"/>
        <p:guide pos="1584"/>
        <p:guide pos="288"/>
        <p:guide orient="horz" pos="4344"/>
        <p:guide pos="3624"/>
        <p:guide orient="horz" pos="2424"/>
        <p:guide pos="77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4875"/>
        <p:guide pos="32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63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167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62" Type="http://customschemas.google.com/relationships/presentationmetadata" Target="metadata"/><Relationship Id="rId2" Type="http://schemas.openxmlformats.org/officeDocument/2006/relationships/slide" Target="slides/slide1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65" Type="http://schemas.openxmlformats.org/officeDocument/2006/relationships/viewProps" Target="viewProps.xml"/><Relationship Id="rId10" Type="http://schemas.openxmlformats.org/officeDocument/2006/relationships/font" Target="fonts/font7.fntdata"/><Relationship Id="rId164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21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 2">
  <p:cSld name="OBJECT 2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74"/>
          <p:cNvSpPr txBox="1">
            <a:spLocks noGrp="1"/>
          </p:cNvSpPr>
          <p:nvPr>
            <p:ph type="title"/>
          </p:nvPr>
        </p:nvSpPr>
        <p:spPr>
          <a:xfrm>
            <a:off x="880150" y="511184"/>
            <a:ext cx="11041854" cy="185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0550" tIns="70250" rIns="140550" bIns="702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174"/>
          <p:cNvSpPr txBox="1">
            <a:spLocks noGrp="1"/>
          </p:cNvSpPr>
          <p:nvPr>
            <p:ph type="body" idx="1"/>
          </p:nvPr>
        </p:nvSpPr>
        <p:spPr>
          <a:xfrm>
            <a:off x="880150" y="2555921"/>
            <a:ext cx="11041854" cy="6091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0550" tIns="70250" rIns="140550" bIns="70250" anchor="t" anchorCtr="0">
            <a:noAutofit/>
          </a:bodyPr>
          <a:lstStyle>
            <a:lvl1pPr marL="378964" lvl="0" indent="-336857" algn="l">
              <a:lnSpc>
                <a:spcPct val="90000"/>
              </a:lnSpc>
              <a:spcBef>
                <a:spcPts val="1078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757929" lvl="1" indent="-336857" algn="l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2pPr>
            <a:lvl3pPr marL="1136893" lvl="2" indent="-336857" algn="l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3pPr>
            <a:lvl4pPr marL="1515858" lvl="3" indent="-336857" algn="l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4pPr>
            <a:lvl5pPr marL="1894822" lvl="4" indent="-336857" algn="l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5pPr>
            <a:lvl6pPr marL="2273786" lvl="5" indent="-336857" algn="l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6pPr>
            <a:lvl7pPr marL="2652752" lvl="6" indent="-336857" algn="l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7pPr>
            <a:lvl8pPr marL="3031716" lvl="7" indent="-336857" algn="l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8pPr>
            <a:lvl9pPr marL="3410681" lvl="8" indent="-336857" algn="l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9pPr>
          </a:lstStyle>
          <a:p>
            <a:endParaRPr/>
          </a:p>
        </p:txBody>
      </p:sp>
      <p:sp>
        <p:nvSpPr>
          <p:cNvPr id="439" name="Google Shape;439;p174"/>
          <p:cNvSpPr txBox="1">
            <a:spLocks noGrp="1"/>
          </p:cNvSpPr>
          <p:nvPr>
            <p:ph type="dt" idx="10"/>
          </p:nvPr>
        </p:nvSpPr>
        <p:spPr>
          <a:xfrm>
            <a:off x="880150" y="8899046"/>
            <a:ext cx="2880737" cy="511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0550" tIns="70250" rIns="140550" bIns="702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174"/>
          <p:cNvSpPr txBox="1">
            <a:spLocks noGrp="1"/>
          </p:cNvSpPr>
          <p:nvPr>
            <p:ph type="ftr" idx="11"/>
          </p:nvPr>
        </p:nvSpPr>
        <p:spPr>
          <a:xfrm>
            <a:off x="4240714" y="8899046"/>
            <a:ext cx="4320726" cy="511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0550" tIns="70250" rIns="140550" bIns="702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174"/>
          <p:cNvSpPr txBox="1">
            <a:spLocks noGrp="1"/>
          </p:cNvSpPr>
          <p:nvPr>
            <p:ph type="sldNum" idx="12"/>
          </p:nvPr>
        </p:nvSpPr>
        <p:spPr>
          <a:xfrm>
            <a:off x="9041520" y="8899046"/>
            <a:ext cx="2880737" cy="511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0550" tIns="70250" rIns="140550" bIns="702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 sz="14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 sz="14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 sz="14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 sz="14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 sz="14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 sz="14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 sz="14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 sz="14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Calibri"/>
              <a:buNone/>
              <a:defRPr sz="14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3_Заголовок и объект" preserve="1" userDrawn="1">
  <p:cSld name="4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5" name="Google Shape;164;p19">
            <a:extLst>
              <a:ext uri="{FF2B5EF4-FFF2-40B4-BE49-F238E27FC236}">
                <a16:creationId xmlns:a16="http://schemas.microsoft.com/office/drawing/2014/main" id="{B4878197-6024-2D44-9BD9-7ECEBBEE3DB1}"/>
              </a:ext>
            </a:extLst>
          </p:cNvPr>
          <p:cNvCxnSpPr>
            <a:cxnSpLocks/>
          </p:cNvCxnSpPr>
          <p:nvPr userDrawn="1"/>
        </p:nvCxnSpPr>
        <p:spPr>
          <a:xfrm>
            <a:off x="812728" y="1044904"/>
            <a:ext cx="11377240" cy="0"/>
          </a:xfrm>
          <a:prstGeom prst="straightConnector1">
            <a:avLst/>
          </a:prstGeom>
          <a:noFill/>
          <a:ln w="1587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" name="Google Shape;164;p19">
            <a:extLst>
              <a:ext uri="{FF2B5EF4-FFF2-40B4-BE49-F238E27FC236}">
                <a16:creationId xmlns:a16="http://schemas.microsoft.com/office/drawing/2014/main" id="{B6EB0301-6F71-D04A-B304-A0A5D233364F}"/>
              </a:ext>
            </a:extLst>
          </p:cNvPr>
          <p:cNvCxnSpPr>
            <a:cxnSpLocks/>
          </p:cNvCxnSpPr>
          <p:nvPr userDrawn="1"/>
        </p:nvCxnSpPr>
        <p:spPr>
          <a:xfrm flipV="1">
            <a:off x="773640" y="1044893"/>
            <a:ext cx="3481996" cy="3"/>
          </a:xfrm>
          <a:prstGeom prst="straightConnector1">
            <a:avLst/>
          </a:prstGeom>
          <a:noFill/>
          <a:ln w="15875" cap="flat" cmpd="sng">
            <a:solidFill>
              <a:srgbClr val="FF5C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0A5F90F-5BA8-AB4E-8896-5399BB830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779" y="499475"/>
            <a:ext cx="9506280" cy="471423"/>
          </a:xfrm>
        </p:spPr>
        <p:txBody>
          <a:bodyPr lIns="36000" anchor="t">
            <a:noAutofit/>
          </a:bodyPr>
          <a:lstStyle>
            <a:lvl1pPr>
              <a:defRPr sz="2520" b="0">
                <a:solidFill>
                  <a:srgbClr val="F7583B"/>
                </a:solidFill>
                <a:latin typeface="Chevin Pro Medium" panose="020F0603030000060003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Google Shape;322;p45">
            <a:extLst>
              <a:ext uri="{FF2B5EF4-FFF2-40B4-BE49-F238E27FC236}">
                <a16:creationId xmlns:a16="http://schemas.microsoft.com/office/drawing/2014/main" id="{95AB183B-C58C-114B-A44D-FBD971C6A74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10939279" y="8993600"/>
            <a:ext cx="1584082" cy="386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 b="0" i="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 b="0" i="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 b="0" i="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 b="0" i="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 b="0" i="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 b="0" i="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 b="0" i="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 b="0" i="0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fld id="{00000000-1234-1234-1234-12341234123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16" name="Изображение 17">
            <a:extLst>
              <a:ext uri="{FF2B5EF4-FFF2-40B4-BE49-F238E27FC236}">
                <a16:creationId xmlns:a16="http://schemas.microsoft.com/office/drawing/2014/main" id="{0E1DF700-33A8-764A-B6C5-F820A56634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100000" contrast="-40000"/>
          </a:blip>
          <a:stretch/>
        </p:blipFill>
        <p:spPr bwMode="auto">
          <a:xfrm>
            <a:off x="10440471" y="488313"/>
            <a:ext cx="1758320" cy="3547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2093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25"/>
          <p:cNvSpPr txBox="1">
            <a:spLocks noGrp="1"/>
          </p:cNvSpPr>
          <p:nvPr>
            <p:ph type="title"/>
          </p:nvPr>
        </p:nvSpPr>
        <p:spPr>
          <a:xfrm>
            <a:off x="880150" y="511186"/>
            <a:ext cx="11041854" cy="1855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0550" tIns="70250" rIns="140550" bIns="7025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00"/>
              <a:buFont typeface="Calibri"/>
              <a:buNone/>
              <a:defRPr sz="6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6" name="Google Shape;316;p125"/>
          <p:cNvSpPr txBox="1">
            <a:spLocks noGrp="1"/>
          </p:cNvSpPr>
          <p:nvPr>
            <p:ph type="body" idx="1"/>
          </p:nvPr>
        </p:nvSpPr>
        <p:spPr>
          <a:xfrm>
            <a:off x="880150" y="2555921"/>
            <a:ext cx="11041854" cy="6091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0550" tIns="70250" rIns="140550" bIns="70250" anchor="t" anchorCtr="0">
            <a:noAutofit/>
          </a:bodyPr>
          <a:lstStyle>
            <a:lvl1pPr marL="457200" marR="0" lvl="0" indent="-50165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35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25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Char char="•"/>
              <a:defRPr sz="3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125"/>
          <p:cNvSpPr txBox="1">
            <a:spLocks noGrp="1"/>
          </p:cNvSpPr>
          <p:nvPr>
            <p:ph type="dt" idx="10"/>
          </p:nvPr>
        </p:nvSpPr>
        <p:spPr>
          <a:xfrm>
            <a:off x="880148" y="8899047"/>
            <a:ext cx="2880484" cy="511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0550" tIns="70250" rIns="140550" bIns="702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p125"/>
          <p:cNvSpPr txBox="1">
            <a:spLocks noGrp="1"/>
          </p:cNvSpPr>
          <p:nvPr>
            <p:ph type="ftr" idx="11"/>
          </p:nvPr>
        </p:nvSpPr>
        <p:spPr>
          <a:xfrm>
            <a:off x="4240714" y="8899047"/>
            <a:ext cx="4320726" cy="511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0550" tIns="70250" rIns="140550" bIns="702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19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p125"/>
          <p:cNvSpPr txBox="1">
            <a:spLocks noGrp="1"/>
          </p:cNvSpPr>
          <p:nvPr>
            <p:ph type="sldNum" idx="12"/>
          </p:nvPr>
        </p:nvSpPr>
        <p:spPr>
          <a:xfrm>
            <a:off x="9041520" y="8899047"/>
            <a:ext cx="2880484" cy="511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0550" tIns="70250" rIns="140550" bIns="70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Calibri"/>
              <a:buNone/>
              <a:defRPr sz="124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9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CD40E-73BB-2AA2-7943-CE0EC54E2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7CAF0-D4FE-2D7C-26A6-9D181587D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Дорожная карта Точки кипения – результат 1</a:t>
            </a:r>
            <a:r>
              <a:rPr lang="en-US" sz="2800" dirty="0"/>
              <a:t>0</a:t>
            </a:r>
            <a:r>
              <a:rPr lang="ru-RU" sz="2800" dirty="0"/>
              <a:t> шагов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BA108B6C-8612-16D2-57CC-532EBEDC8B7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599306" y="8977490"/>
            <a:ext cx="2880360" cy="511175"/>
          </a:xfrm>
        </p:spPr>
        <p:txBody>
          <a:bodyPr/>
          <a:lstStyle/>
          <a:p>
            <a:fld id="{00000000-1234-1234-1234-123412341234}" type="slidenum">
              <a:rPr lang="ru-RU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</a:t>
            </a:fld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7455C4-37E9-02BC-AED7-03877C838097}"/>
              </a:ext>
            </a:extLst>
          </p:cNvPr>
          <p:cNvSpPr txBox="1"/>
          <p:nvPr/>
        </p:nvSpPr>
        <p:spPr>
          <a:xfrm>
            <a:off x="703779" y="1144215"/>
            <a:ext cx="117758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7583B"/>
                </a:solidFill>
                <a:cs typeface="Calibri"/>
              </a:rPr>
              <a:t>Ключевой процесс в Точках кипения – поиск сокровищ (люди, компании, проекты, технологии)</a:t>
            </a:r>
          </a:p>
          <a:p>
            <a:endParaRPr lang="ru-RU" sz="2000" dirty="0">
              <a:solidFill>
                <a:srgbClr val="F7583B"/>
              </a:solidFill>
              <a:cs typeface="Calibri"/>
            </a:endParaRPr>
          </a:p>
          <a:p>
            <a:r>
              <a:rPr lang="ru-RU" sz="2000" dirty="0">
                <a:solidFill>
                  <a:srgbClr val="F7583B"/>
                </a:solidFill>
                <a:cs typeface="Calibri"/>
              </a:rPr>
              <a:t>Основной подход – строим дорожную карту не в формате календарного плана мероприятий по месяцам, а в режиме задач и пробных действий с партнерами Точек кипения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BC1F4D4-0ABD-E760-A97E-79F62D1F9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54971"/>
              </p:ext>
            </p:extLst>
          </p:nvPr>
        </p:nvGraphicFramePr>
        <p:xfrm>
          <a:off x="786063" y="2573197"/>
          <a:ext cx="11229474" cy="6781800"/>
        </p:xfrm>
        <a:graphic>
          <a:graphicData uri="http://schemas.openxmlformats.org/drawingml/2006/table">
            <a:tbl>
              <a:tblPr firstRow="1" bandRow="1">
                <a:tableStyleId>{0DA555EB-1399-411E-BB64-48B1BE70774D}</a:tableStyleId>
              </a:tblPr>
              <a:tblGrid>
                <a:gridCol w="529390">
                  <a:extLst>
                    <a:ext uri="{9D8B030D-6E8A-4147-A177-3AD203B41FA5}">
                      <a16:colId xmlns:a16="http://schemas.microsoft.com/office/drawing/2014/main" val="1977417486"/>
                    </a:ext>
                  </a:extLst>
                </a:gridCol>
                <a:gridCol w="7780421">
                  <a:extLst>
                    <a:ext uri="{9D8B030D-6E8A-4147-A177-3AD203B41FA5}">
                      <a16:colId xmlns:a16="http://schemas.microsoft.com/office/drawing/2014/main" val="1346755599"/>
                    </a:ext>
                  </a:extLst>
                </a:gridCol>
                <a:gridCol w="2919663">
                  <a:extLst>
                    <a:ext uri="{9D8B030D-6E8A-4147-A177-3AD203B41FA5}">
                      <a16:colId xmlns:a16="http://schemas.microsoft.com/office/drawing/2014/main" val="578794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1" dirty="0"/>
                        <a:t>Направление работы/Партнеры/Инструменты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Содержание</a:t>
                      </a:r>
                      <a:r>
                        <a:rPr lang="ru-RU" sz="1600" b="1" dirty="0">
                          <a:effectLst/>
                        </a:rPr>
                        <a:t> </a:t>
                      </a:r>
                      <a:endParaRPr lang="ru-RU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253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7625" indent="0">
                        <a:lnSpc>
                          <a:spcPct val="120000"/>
                        </a:lnSpc>
                        <a:spcBef>
                          <a:spcPts val="420"/>
                        </a:spcBef>
                        <a:buFont typeface="+mj-lt"/>
                        <a:buNone/>
                        <a:tabLst/>
                      </a:pPr>
                      <a:r>
                        <a:rPr lang="ru-RU" sz="1600" dirty="0"/>
                        <a:t>Взаимодействие с: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i="1" dirty="0"/>
                        <a:t>Партнеры + темы / направления совместной работы (гипотезы, идеи, форматы)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9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1.1.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15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элементами Национального проекта «Беспилотные авиационные системы»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77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1.2.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15900" indent="0">
                        <a:tabLst/>
                      </a:pPr>
                      <a:r>
                        <a:rPr lang="ru-RU" sz="1600" dirty="0"/>
                        <a:t>партнерами по ближнему космосу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48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1.3.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6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партнерами по </a:t>
                      </a:r>
                      <a:r>
                        <a:rPr lang="ru-RU" sz="1600" dirty="0" err="1"/>
                        <a:t>биотеху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21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Сетевое взаимодействие с участниками экосистемы НТИ (Центры компетенций НТИ, инфраструктурные центры НТИ,</a:t>
                      </a:r>
                      <a:r>
                        <a:rPr lang="en-US" sz="1600" dirty="0"/>
                        <a:t> </a:t>
                      </a:r>
                      <a:r>
                        <a:rPr lang="ru-RU" sz="1600" dirty="0"/>
                        <a:t>кружковое движение, </a:t>
                      </a:r>
                      <a:r>
                        <a:rPr lang="ru-RU" sz="1600" dirty="0" err="1"/>
                        <a:t>киберфизическая</a:t>
                      </a:r>
                      <a:r>
                        <a:rPr lang="ru-RU" sz="1600" dirty="0"/>
                        <a:t> платформа «Берлога» и т.д.)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94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Ключевые смысловые / продуктовые действия по повестке Точки кипения, включая дроны, биотехнологии и ближний космос (в том числе, с участием АНО «Платформа НТИ», Фонда НТИ, Университета 2035)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94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Работа с данными платформы </a:t>
                      </a:r>
                      <a:r>
                        <a:rPr lang="en-US" sz="1600" dirty="0"/>
                        <a:t>Leader-ID</a:t>
                      </a:r>
                      <a:r>
                        <a:rPr lang="ru-RU" sz="1600" dirty="0"/>
                        <a:t>, анализ феноменов и эффектов 7С в Точке кипения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620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Подготовка к проектно-образовательному интенсиву «Архипелаг»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82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Направления национальных проектов по обеспечению технологического лидерства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40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7.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Работа но направлению «Креативные индустрии» и «Бренды»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5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8.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Работа но направлению « Экология»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0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9.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Сетевое взаимодействие с командами Точек кипения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43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10.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/>
                        <a:t>Сетевые партнеры Точки кипения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565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5405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Macintosh PowerPoint</Application>
  <PresentationFormat>A3 (297x420 мм)</PresentationFormat>
  <Paragraphs>35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Roboto</vt:lpstr>
      <vt:lpstr>Chevin Pro Medium</vt:lpstr>
      <vt:lpstr>Calibri</vt:lpstr>
      <vt:lpstr>Тема Office</vt:lpstr>
      <vt:lpstr>Дорожная карта Точки кипения – результат 10 шагов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2020-11-05T15:21:10Z</dcterms:created>
  <dcterms:modified xsi:type="dcterms:W3CDTF">2025-02-28T09:23:55Z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2024-02-12T12:19:26Z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8d04cb25-997c-4c48-b269-0b8a039d125a</vt:lpwstr>
  </property>
  <property fmtid="{D5CDD505-2E9C-101B-9397-08002B2CF9AE}" pid="7" name="MSIP_Label_defa4170-0d19-0005-0004-bc88714345d2_ActionId">
    <vt:lpwstr>e4da1a92-756b-4cf0-a2d6-ba195b38613e</vt:lpwstr>
  </property>
  <property fmtid="{D5CDD505-2E9C-101B-9397-08002B2CF9AE}" pid="8" name="MSIP_Label_defa4170-0d19-0005-0004-bc88714345d2_ContentBits">
    <vt:lpwstr>0</vt:lpwstr>
  </property>
</Properties>
</file>