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43"/>
  </p:notesMasterIdLst>
  <p:sldIdLst>
    <p:sldId id="258" r:id="rId2"/>
    <p:sldId id="257" r:id="rId3"/>
    <p:sldId id="357" r:id="rId4"/>
    <p:sldId id="328" r:id="rId5"/>
    <p:sldId id="365" r:id="rId6"/>
    <p:sldId id="332" r:id="rId7"/>
    <p:sldId id="281" r:id="rId8"/>
    <p:sldId id="283" r:id="rId9"/>
    <p:sldId id="284" r:id="rId10"/>
    <p:sldId id="286" r:id="rId11"/>
    <p:sldId id="287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329" r:id="rId22"/>
    <p:sldId id="299" r:id="rId23"/>
    <p:sldId id="363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358" r:id="rId35"/>
    <p:sldId id="359" r:id="rId36"/>
    <p:sldId id="360" r:id="rId37"/>
    <p:sldId id="361" r:id="rId38"/>
    <p:sldId id="362" r:id="rId39"/>
    <p:sldId id="333" r:id="rId40"/>
    <p:sldId id="317" r:id="rId41"/>
    <p:sldId id="364" r:id="rId42"/>
  </p:sldIdLst>
  <p:sldSz cx="12193588" cy="6858000"/>
  <p:notesSz cx="6858000" cy="9144000"/>
  <p:embeddedFontLst>
    <p:embeddedFont>
      <p:font typeface="Raleway" pitchFamily="2" charset="-52"/>
      <p:regular r:id="rId44"/>
      <p:bold r:id="rId45"/>
      <p:italic r:id="rId46"/>
      <p:boldItalic r:id="rId47"/>
    </p:embeddedFont>
    <p:embeddedFont>
      <p:font typeface="Raleway SemiBold" pitchFamily="2" charset="-52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E32D433-EE92-453D-A8B0-CD213174A052}">
  <a:tblStyle styleId="{CE32D433-EE92-453D-A8B0-CD213174A0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693" autoAdjust="0"/>
  </p:normalViewPr>
  <p:slideViewPr>
    <p:cSldViewPr snapToGrid="0">
      <p:cViewPr>
        <p:scale>
          <a:sx n="80" d="100"/>
          <a:sy n="80" d="100"/>
        </p:scale>
        <p:origin x="68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3df25705ad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g23df25705ad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e252b49d6b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1e252b49d6b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BD1F9-F883-3547-AAAA-DD51CA8C8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0F52A55-C90D-D984-6559-113B9D9CE8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7FD2969-E3A5-289E-B2A6-22DEDB273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B61E51-D2F9-2F7C-EBAD-BC699C619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84DDB-B90A-478C-B821-09B0FE64A94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066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e252b49d6b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1e252b49d6b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60770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BD1F9-F883-3547-AAAA-DD51CA8C8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0F52A55-C90D-D984-6559-113B9D9CE8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7FD2969-E3A5-289E-B2A6-22DEDB273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B61E51-D2F9-2F7C-EBAD-BC699C619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84DDB-B90A-478C-B821-09B0FE64A94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675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e1836146c1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82613" y="0"/>
            <a:ext cx="2665413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0" name="Google Shape;390;g1e1836146c1_0_19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g1e1836146c1_0_19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1e1836146c1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82613" y="0"/>
            <a:ext cx="2665413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2" name="Google Shape;422;g1e1836146c1_0_23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g1e1836146c1_0_23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1e1836146c1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82613" y="0"/>
            <a:ext cx="2665413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5" name="Google Shape;435;g1e1836146c1_0_24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g1e1836146c1_0_24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1e1836146c1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82613" y="0"/>
            <a:ext cx="2665413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6" name="Google Shape;466;g1e1836146c1_0_27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g1e1836146c1_0_27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e1836146c1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82613" y="0"/>
            <a:ext cx="2665413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Google Shape;482;g1e1836146c1_0_29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g1e1836146c1_0_29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1e1836146c1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82613" y="0"/>
            <a:ext cx="2665413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9" name="Google Shape;529;g1e1836146c1_0_34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g1e1836146c1_0_34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1e1836146c1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82613" y="0"/>
            <a:ext cx="2665413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8" name="Google Shape;548;g1e1836146c1_0_36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g1e1836146c1_0_36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1e1836146c1_0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33375" y="0"/>
            <a:ext cx="2667000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7" name="Google Shape;557;g1e1836146c1_0_37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g1e1836146c1_0_37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1e1836146c1_0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33375" y="0"/>
            <a:ext cx="2667000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8" name="Google Shape;578;g1e1836146c1_0_57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g1e1836146c1_0_57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1e1836146c1_0_5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33375" y="0"/>
            <a:ext cx="2667000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0" name="Google Shape;600;g1e1836146c1_0_59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g1e1836146c1_0_59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1e1836146c1_0_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82613" y="0"/>
            <a:ext cx="2665413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2" name="Google Shape;622;g1e1836146c1_0_61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g1e1836146c1_0_6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1e1836146c1_0_6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82613" y="0"/>
            <a:ext cx="2665413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8" name="Google Shape;638;g1e1836146c1_0_62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g1e1836146c1_0_62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1e1836146c1_0_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582613" y="0"/>
            <a:ext cx="2665413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3" name="Google Shape;653;g1e1836146c1_0_63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g1e1836146c1_0_63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1e1836146c1_0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33375" y="0"/>
            <a:ext cx="2667000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1" name="Google Shape;671;g1e1836146c1_0_64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g1e1836146c1_0_64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>
          <a:extLst>
            <a:ext uri="{FF2B5EF4-FFF2-40B4-BE49-F238E27FC236}">
              <a16:creationId xmlns:a16="http://schemas.microsoft.com/office/drawing/2014/main" id="{CB799222-4C1A-02B7-6891-7A2322082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1e1836146c1_0_660:notes">
            <a:extLst>
              <a:ext uri="{FF2B5EF4-FFF2-40B4-BE49-F238E27FC236}">
                <a16:creationId xmlns:a16="http://schemas.microsoft.com/office/drawing/2014/main" id="{E702006A-3A2D-F5EC-3201-0B4FC8EA78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333375" y="0"/>
            <a:ext cx="2667000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8" name="Google Shape;688;g1e1836146c1_0_660:notes">
            <a:extLst>
              <a:ext uri="{FF2B5EF4-FFF2-40B4-BE49-F238E27FC236}">
                <a16:creationId xmlns:a16="http://schemas.microsoft.com/office/drawing/2014/main" id="{D6D59CF3-39DE-6132-D1C8-B83AFC111C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g1e1836146c1_0_660:notes">
            <a:extLst>
              <a:ext uri="{FF2B5EF4-FFF2-40B4-BE49-F238E27FC236}">
                <a16:creationId xmlns:a16="http://schemas.microsoft.com/office/drawing/2014/main" id="{3B1C7353-293A-954F-A918-9CF49A5D058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7345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1e1836146c1_0_9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33375" y="0"/>
            <a:ext cx="2667000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7" name="Google Shape;717;g1e1836146c1_0_99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g1e1836146c1_0_99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1e1836146c1_0_1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33375" y="0"/>
            <a:ext cx="2667000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5" name="Google Shape;975;g1e1836146c1_0_127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g1e1836146c1_0_127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98627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3df25705ad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g23df25705ad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3df25705ad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g23df25705ad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3df25705ad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g23df25705ad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3df25705ad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g23df25705ad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3df25705ad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g23df25705ad_0_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3df25705ad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g23df25705ad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3df25705ad_0_3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g23df25705ad_0_3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3df25705ad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g23df25705ad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3df25705ad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g23df25705ad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3df25705ad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g23df25705ad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3df25705ad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0" name="Google Shape;380;g23df25705ad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3df25705ad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g23df25705ad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3df25705ad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g23df25705ad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3df25705ad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5" name="Google Shape;415;g23df25705ad_0_3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3df25705ad_0_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3" name="Google Shape;423;g23df25705ad_0_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BD1F9-F883-3547-AAAA-DD51CA8C8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0F52A55-C90D-D984-6559-113B9D9CE8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7FD2969-E3A5-289E-B2A6-22DEDB273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B61E51-D2F9-2F7C-EBAD-BC699C619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84DDB-B90A-478C-B821-09B0FE64A947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634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1e1836146c1_0_1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33375" y="0"/>
            <a:ext cx="2667000" cy="15001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5" name="Google Shape;975;g1e1836146c1_0_127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g1e1836146c1_0_127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000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</a:t>
            </a:fld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BD1F9-F883-3547-AAAA-DD51CA8C8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0F52A55-C90D-D984-6559-113B9D9CE8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7FD2969-E3A5-289E-B2A6-22DEDB273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B61E51-D2F9-2F7C-EBAD-BC699C619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84DDB-B90A-478C-B821-09B0FE64A947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74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89202" y="1954650"/>
            <a:ext cx="7527000" cy="1564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Raleway SemiBold"/>
              <a:buNone/>
              <a:defRPr sz="5200" b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89208" y="3597225"/>
            <a:ext cx="7527000" cy="291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71">
          <p15:clr>
            <a:srgbClr val="E46962"/>
          </p15:clr>
        </p15:guide>
        <p15:guide id="2" orient="horz" pos="1231">
          <p15:clr>
            <a:srgbClr val="E46962"/>
          </p15:clr>
        </p15:guide>
        <p15:guide id="3" orient="horz" pos="2266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576557" y="2610000"/>
            <a:ext cx="8244000" cy="1863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 SemiBold"/>
              <a:buNone/>
              <a:defRPr sz="4000" b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Raleway SemiBold"/>
              <a:buNone/>
              <a:defRPr sz="4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Raleway SemiBold"/>
              <a:buNone/>
              <a:defRPr sz="4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Raleway SemiBold"/>
              <a:buNone/>
              <a:defRPr sz="4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Raleway SemiBold"/>
              <a:buNone/>
              <a:defRPr sz="4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Raleway SemiBold"/>
              <a:buNone/>
              <a:defRPr sz="4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Raleway SemiBold"/>
              <a:buNone/>
              <a:defRPr sz="4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Raleway SemiBold"/>
              <a:buNone/>
              <a:defRPr sz="4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000"/>
              <a:buFont typeface="Raleway SemiBold"/>
              <a:buNone/>
              <a:defRPr sz="40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/>
          <p:nvPr/>
        </p:nvSpPr>
        <p:spPr>
          <a:xfrm>
            <a:off x="576557" y="1678450"/>
            <a:ext cx="1715100" cy="68670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/>
          </p:nvPr>
        </p:nvSpPr>
        <p:spPr>
          <a:xfrm>
            <a:off x="576557" y="1629000"/>
            <a:ext cx="8244000" cy="1125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Raleway SemiBold"/>
              <a:buNone/>
              <a:defRPr sz="3100" b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Raleway SemiBold"/>
              <a:buNone/>
              <a:defRPr sz="4000"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63">
          <p15:clr>
            <a:srgbClr val="E46962"/>
          </p15:clr>
        </p15:guide>
        <p15:guide id="2" orient="horz" pos="1644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85400" y="1677175"/>
            <a:ext cx="66423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SemiBold"/>
              <a:buNone/>
              <a:defRPr sz="3600" b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Raleway SemiBold"/>
              <a:buNone/>
              <a:defRPr sz="48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Raleway SemiBold"/>
              <a:buNone/>
              <a:defRPr sz="48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Raleway SemiBold"/>
              <a:buNone/>
              <a:defRPr sz="48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Raleway SemiBold"/>
              <a:buNone/>
              <a:defRPr sz="48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Raleway SemiBold"/>
              <a:buNone/>
              <a:defRPr sz="48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Raleway SemiBold"/>
              <a:buNone/>
              <a:defRPr sz="48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Raleway SemiBold"/>
              <a:buNone/>
              <a:defRPr sz="48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Raleway SemiBold"/>
              <a:buNone/>
              <a:defRPr sz="48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609208" y="2547300"/>
            <a:ext cx="6642300" cy="291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">
          <p15:clr>
            <a:srgbClr val="E46962"/>
          </p15:clr>
        </p15:guide>
        <p15:guide id="2" orient="horz" pos="1056">
          <p15:clr>
            <a:srgbClr val="E46962"/>
          </p15:clr>
        </p15:guide>
        <p15:guide id="3" orient="horz" pos="1605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">
  <p:cSld name="TITLE_AND_BODY_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609150" y="1677175"/>
            <a:ext cx="63663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SemiBold"/>
              <a:buNone/>
              <a:defRPr sz="3600" b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1"/>
          </p:nvPr>
        </p:nvSpPr>
        <p:spPr>
          <a:xfrm>
            <a:off x="609150" y="3044175"/>
            <a:ext cx="6366300" cy="291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aleway"/>
              <a:buNone/>
              <a:defRPr sz="2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aleway"/>
              <a:buNone/>
              <a:defRPr sz="2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aleway"/>
              <a:buNone/>
              <a:defRPr sz="2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aleway"/>
              <a:buNone/>
              <a:defRPr sz="2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aleway"/>
              <a:buNone/>
              <a:defRPr sz="2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aleway"/>
              <a:buNone/>
              <a:defRPr sz="2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aleway"/>
              <a:buNone/>
              <a:defRPr sz="2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aleway"/>
              <a:buNone/>
              <a:defRPr sz="2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56">
          <p15:clr>
            <a:srgbClr val="E46962"/>
          </p15:clr>
        </p15:guide>
        <p15:guide id="2" pos="384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1 1">
  <p:cSld name="TITLE_AND_BODY_1_1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609200" y="2005975"/>
            <a:ext cx="66423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SemiBold"/>
              <a:buNone/>
              <a:defRPr sz="3600" b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4800"/>
              <a:buFont typeface="Raleway SemiBold"/>
              <a:buNone/>
              <a:defRPr sz="48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>
            <a:off x="609208" y="2876100"/>
            <a:ext cx="6642300" cy="291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64">
          <p15:clr>
            <a:srgbClr val="E46962"/>
          </p15:clr>
        </p15:guide>
        <p15:guide id="2" pos="384">
          <p15:clr>
            <a:srgbClr val="E46962"/>
          </p15:clr>
        </p15:guide>
        <p15:guide id="3" orient="horz" pos="906">
          <p15:clr>
            <a:srgbClr val="E46962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609210" y="593375"/>
            <a:ext cx="106041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SemiBold"/>
              <a:buNone/>
              <a:defRPr sz="36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sz="36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sz="36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sz="36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sz="36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sz="36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sz="36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sz="36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3600"/>
              <a:buFont typeface="Raleway SemiBold"/>
              <a:buNone/>
              <a:defRPr sz="36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609210" y="1536625"/>
            <a:ext cx="111696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Raleway"/>
              <a:buChar char="●"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○"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■"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●"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○"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■"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●"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○"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■"/>
              <a:defRPr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">
          <p15:clr>
            <a:srgbClr val="E46962"/>
          </p15:clr>
        </p15:guide>
        <p15:guide id="2" pos="384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Пользовательский макет">
  <p:cSld name="1_Пользовательский макет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202193" y="318642"/>
            <a:ext cx="105159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425" tIns="27700" rIns="55425" bIns="27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ctrTitle"/>
          </p:nvPr>
        </p:nvSpPr>
        <p:spPr>
          <a:xfrm>
            <a:off x="415652" y="992767"/>
            <a:ext cx="113619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ubTitle" idx="1"/>
          </p:nvPr>
        </p:nvSpPr>
        <p:spPr>
          <a:xfrm>
            <a:off x="415641" y="3778833"/>
            <a:ext cx="113619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446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AND_BODY_2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"/>
          <p:cNvSpPr txBox="1">
            <a:spLocks noGrp="1"/>
          </p:cNvSpPr>
          <p:nvPr>
            <p:ph type="title"/>
          </p:nvPr>
        </p:nvSpPr>
        <p:spPr>
          <a:xfrm>
            <a:off x="415641" y="593367"/>
            <a:ext cx="113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body" idx="1"/>
          </p:nvPr>
        </p:nvSpPr>
        <p:spPr>
          <a:xfrm>
            <a:off x="415641" y="153663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○"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■"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●"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○"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■"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●"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○"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■"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ldNum" idx="12"/>
          </p:nvPr>
        </p:nvSpPr>
        <p:spPr>
          <a:xfrm>
            <a:off x="11297723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47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41" y="593367"/>
            <a:ext cx="11361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41" y="1536633"/>
            <a:ext cx="11361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7722" y="6217622"/>
            <a:ext cx="731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6" r:id="rId7"/>
    <p:sldLayoutId id="2147483657" r:id="rId8"/>
    <p:sldLayoutId id="2147483659" r:id="rId9"/>
    <p:sldLayoutId id="214748366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DataDrivenDecisions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/>
        </p:nvSpPr>
        <p:spPr>
          <a:xfrm>
            <a:off x="462499" y="2689665"/>
            <a:ext cx="9333433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 b="1" dirty="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Юнит – экономика</a:t>
            </a:r>
            <a:endParaRPr lang="ru" sz="3600" dirty="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pic>
        <p:nvPicPr>
          <p:cNvPr id="110" name="Google Shape;11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697" y="1484574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>
                <a:solidFill>
                  <a:srgbClr val="FFFFFF"/>
                </a:solidFill>
              </a:rPr>
              <a:t>1</a:t>
            </a:fld>
            <a:endParaRPr sz="1200" dirty="0">
              <a:solidFill>
                <a:srgbClr val="FFFFFF"/>
              </a:solidFill>
            </a:endParaRPr>
          </a:p>
        </p:txBody>
      </p:sp>
      <p:sp>
        <p:nvSpPr>
          <p:cNvPr id="8" name="Google Shape;127;p24"/>
          <p:cNvSpPr/>
          <p:nvPr/>
        </p:nvSpPr>
        <p:spPr>
          <a:xfrm>
            <a:off x="631497" y="1462014"/>
            <a:ext cx="3351933" cy="55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000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Лекция + практика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1854200"/>
            <a:ext cx="4064000" cy="30416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4" y="4895850"/>
            <a:ext cx="8128000" cy="19621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064794" y="1854200"/>
            <a:ext cx="4064000" cy="30416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54794" y="2082800"/>
            <a:ext cx="3556000" cy="2006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318794" y="2082800"/>
            <a:ext cx="3556000" cy="21209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8128795" y="1854201"/>
            <a:ext cx="3253983" cy="4006467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254794" y="5168900"/>
            <a:ext cx="7620000" cy="1358900"/>
          </a:xfrm>
          <a:prstGeom prst="rect">
            <a:avLst/>
          </a:prstGeom>
        </p:spPr>
      </p:pic>
      <p:sp>
        <p:nvSpPr>
          <p:cNvPr id="11" name="Text 1"/>
          <p:cNvSpPr/>
          <p:nvPr/>
        </p:nvSpPr>
        <p:spPr>
          <a:xfrm>
            <a:off x="254794" y="182585"/>
            <a:ext cx="10585450" cy="42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56"/>
              </a:lnSpc>
            </a:pPr>
            <a:r>
              <a:rPr lang="en-US" sz="3200" dirty="0">
                <a:latin typeface="+mn-lt"/>
                <a:ea typeface="MTS Wide Medium" pitchFamily="34" charset="-122"/>
                <a:cs typeface="MTS Wide Medium" pitchFamily="34" charset="-120"/>
              </a:rPr>
              <a:t>О себе</a:t>
            </a:r>
            <a:endParaRPr lang="en-US" sz="3200" dirty="0">
              <a:latin typeface="+mn-lt"/>
            </a:endParaRPr>
          </a:p>
        </p:txBody>
      </p:sp>
      <p:sp>
        <p:nvSpPr>
          <p:cNvPr id="12" name="Text 2"/>
          <p:cNvSpPr/>
          <p:nvPr/>
        </p:nvSpPr>
        <p:spPr>
          <a:xfrm>
            <a:off x="242094" y="2082800"/>
            <a:ext cx="35687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80"/>
              </a:lnSpc>
            </a:pPr>
            <a:r>
              <a:rPr lang="en-US" sz="1600" b="1" dirty="0">
                <a:latin typeface="+mn-lt"/>
                <a:ea typeface="MTS Text Medium" pitchFamily="34" charset="-122"/>
                <a:cs typeface="MTS Text Medium" pitchFamily="34" charset="-120"/>
              </a:rPr>
              <a:t>Руководитель центра транспортного </a:t>
            </a:r>
            <a:r>
              <a:rPr lang="en-US" sz="1600" b="1" dirty="0" err="1">
                <a:latin typeface="+mn-lt"/>
                <a:ea typeface="MTS Text Medium" pitchFamily="34" charset="-122"/>
                <a:cs typeface="MTS Text Medium" pitchFamily="34" charset="-120"/>
              </a:rPr>
              <a:t>обеспечения</a:t>
            </a:r>
            <a:r>
              <a:rPr lang="en-US" sz="1600" b="1" dirty="0">
                <a:latin typeface="+mn-lt"/>
                <a:ea typeface="MTS Text Medium" pitchFamily="34" charset="-122"/>
                <a:cs typeface="MTS Text Medium" pitchFamily="34" charset="-120"/>
              </a:rPr>
              <a:t> МТС</a:t>
            </a:r>
            <a:endParaRPr lang="en-US" sz="1600" b="1" dirty="0">
              <a:latin typeface="+mn-lt"/>
            </a:endParaRPr>
          </a:p>
        </p:txBody>
      </p:sp>
      <p:sp>
        <p:nvSpPr>
          <p:cNvPr id="13" name="Text 3"/>
          <p:cNvSpPr/>
          <p:nvPr/>
        </p:nvSpPr>
        <p:spPr>
          <a:xfrm>
            <a:off x="680244" y="3048000"/>
            <a:ext cx="313055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en-US" sz="1333" dirty="0">
                <a:latin typeface="+mn-lt"/>
                <a:ea typeface="MTS Text Regular" pitchFamily="34" charset="-122"/>
                <a:cs typeface="MTS Text Regular" pitchFamily="34" charset="-120"/>
              </a:rPr>
              <a:t>2400 автомобилей, спецтехники 
и прицепов в 76 регионах</a:t>
            </a:r>
            <a:endParaRPr lang="en-US" sz="1333" dirty="0">
              <a:latin typeface="+mn-lt"/>
            </a:endParaRPr>
          </a:p>
        </p:txBody>
      </p:sp>
      <p:sp>
        <p:nvSpPr>
          <p:cNvPr id="14" name="Text 4"/>
          <p:cNvSpPr/>
          <p:nvPr/>
        </p:nvSpPr>
        <p:spPr>
          <a:xfrm>
            <a:off x="680244" y="3562350"/>
            <a:ext cx="24003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en-US" sz="1333" dirty="0">
                <a:latin typeface="+mn-lt"/>
                <a:ea typeface="MTS Text Regular" pitchFamily="34" charset="-122"/>
                <a:cs typeface="MTS Text Regular" pitchFamily="34" charset="-120"/>
              </a:rPr>
              <a:t>85 механиков</a:t>
            </a:r>
            <a:endParaRPr lang="en-US" sz="1333" dirty="0">
              <a:latin typeface="+mn-lt"/>
            </a:endParaRPr>
          </a:p>
        </p:txBody>
      </p:sp>
      <p:sp>
        <p:nvSpPr>
          <p:cNvPr id="15" name="Text 5"/>
          <p:cNvSpPr/>
          <p:nvPr/>
        </p:nvSpPr>
        <p:spPr>
          <a:xfrm>
            <a:off x="680244" y="3886200"/>
            <a:ext cx="24003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en-US" sz="1333" dirty="0">
                <a:latin typeface="+mn-lt"/>
                <a:ea typeface="MTS Text Regular" pitchFamily="34" charset="-122"/>
                <a:cs typeface="MTS Text Regular" pitchFamily="34" charset="-120"/>
              </a:rPr>
              <a:t>900 водителей</a:t>
            </a:r>
            <a:endParaRPr lang="en-US" sz="1333" dirty="0">
              <a:latin typeface="+mn-lt"/>
            </a:endParaRPr>
          </a:p>
        </p:txBody>
      </p:sp>
      <p:sp>
        <p:nvSpPr>
          <p:cNvPr id="16" name="Text 6"/>
          <p:cNvSpPr/>
          <p:nvPr/>
        </p:nvSpPr>
        <p:spPr>
          <a:xfrm>
            <a:off x="4306094" y="2082800"/>
            <a:ext cx="3568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80"/>
              </a:lnSpc>
            </a:pPr>
            <a:r>
              <a:rPr lang="en-US" sz="1600" b="1" dirty="0">
                <a:latin typeface="+mn-lt"/>
                <a:ea typeface="MTS Text Medium" pitchFamily="34" charset="-122"/>
                <a:cs typeface="MTS Text Medium" pitchFamily="34" charset="-120"/>
              </a:rPr>
              <a:t>CPO, продуктолог
внутренних </a:t>
            </a:r>
            <a:r>
              <a:rPr lang="en-US" sz="1600" b="1" dirty="0" err="1">
                <a:latin typeface="+mn-lt"/>
                <a:ea typeface="MTS Text Medium" pitchFamily="34" charset="-122"/>
                <a:cs typeface="MTS Text Medium" pitchFamily="34" charset="-120"/>
              </a:rPr>
              <a:t>продуктов</a:t>
            </a:r>
            <a:r>
              <a:rPr lang="en-US" sz="1600" b="1" dirty="0">
                <a:latin typeface="+mn-lt"/>
                <a:ea typeface="MTS Text Medium" pitchFamily="34" charset="-122"/>
                <a:cs typeface="MTS Text Medium" pitchFamily="34" charset="-120"/>
              </a:rPr>
              <a:t>:</a:t>
            </a:r>
            <a:endParaRPr lang="ru-RU" sz="1600" b="1" dirty="0">
              <a:latin typeface="+mn-lt"/>
              <a:ea typeface="MTS Text Medium" pitchFamily="34" charset="-122"/>
              <a:cs typeface="MTS Text Medium" pitchFamily="34" charset="-120"/>
            </a:endParaRPr>
          </a:p>
          <a:p>
            <a:pPr>
              <a:lnSpc>
                <a:spcPts val="1980"/>
              </a:lnSpc>
            </a:pPr>
            <a:endParaRPr lang="ru-RU" sz="1600" b="1" dirty="0">
              <a:latin typeface="+mn-lt"/>
              <a:ea typeface="MTS Text Medium" pitchFamily="34" charset="-122"/>
            </a:endParaRPr>
          </a:p>
          <a:p>
            <a:pPr>
              <a:lnSpc>
                <a:spcPts val="1980"/>
              </a:lnSpc>
            </a:pPr>
            <a:endParaRPr lang="en-US" sz="1600" b="1" dirty="0">
              <a:latin typeface="+mn-lt"/>
            </a:endParaRPr>
          </a:p>
        </p:txBody>
      </p:sp>
      <p:sp>
        <p:nvSpPr>
          <p:cNvPr id="17" name="Text 7"/>
          <p:cNvSpPr/>
          <p:nvPr/>
        </p:nvSpPr>
        <p:spPr>
          <a:xfrm>
            <a:off x="4744244" y="2794000"/>
            <a:ext cx="313055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en-US" sz="1333" dirty="0">
                <a:latin typeface="+mn-lt"/>
                <a:ea typeface="MTS Text Regular" pitchFamily="34" charset="-122"/>
                <a:cs typeface="MTS Text Regular" pitchFamily="34" charset="-120"/>
              </a:rPr>
              <a:t>CorpTaxi: открытие доступов, контроль поездок, лимиты</a:t>
            </a:r>
            <a:endParaRPr lang="en-US" sz="1333" dirty="0">
              <a:latin typeface="+mn-lt"/>
            </a:endParaRPr>
          </a:p>
        </p:txBody>
      </p:sp>
      <p:sp>
        <p:nvSpPr>
          <p:cNvPr id="18" name="Text 8"/>
          <p:cNvSpPr/>
          <p:nvPr/>
        </p:nvSpPr>
        <p:spPr>
          <a:xfrm>
            <a:off x="4744244" y="3302000"/>
            <a:ext cx="313055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en-US" sz="1333" dirty="0">
                <a:latin typeface="+mn-lt"/>
                <a:ea typeface="MTS Text Regular" pitchFamily="34" charset="-122"/>
                <a:cs typeface="MTS Text Regular" pitchFamily="34" charset="-120"/>
              </a:rPr>
              <a:t>MTS Transfer: заказ служебного автотранспорта</a:t>
            </a:r>
            <a:endParaRPr lang="en-US" sz="1333" dirty="0">
              <a:latin typeface="+mn-lt"/>
            </a:endParaRPr>
          </a:p>
        </p:txBody>
      </p:sp>
      <p:sp>
        <p:nvSpPr>
          <p:cNvPr id="19" name="Text 9"/>
          <p:cNvSpPr/>
          <p:nvPr/>
        </p:nvSpPr>
        <p:spPr>
          <a:xfrm>
            <a:off x="4744244" y="3810000"/>
            <a:ext cx="313055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en-US" sz="1333" dirty="0">
                <a:latin typeface="+mn-lt"/>
                <a:ea typeface="MTS Text Regular" pitchFamily="34" charset="-122"/>
                <a:cs typeface="MTS Text Regular" pitchFamily="34" charset="-120"/>
              </a:rPr>
              <a:t>TMS: система управления автопарком</a:t>
            </a:r>
            <a:endParaRPr lang="en-US" sz="1333" dirty="0">
              <a:latin typeface="+mn-lt"/>
            </a:endParaRPr>
          </a:p>
        </p:txBody>
      </p:sp>
      <p:sp>
        <p:nvSpPr>
          <p:cNvPr id="20" name="Text 10"/>
          <p:cNvSpPr/>
          <p:nvPr/>
        </p:nvSpPr>
        <p:spPr>
          <a:xfrm>
            <a:off x="242094" y="5168900"/>
            <a:ext cx="7632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80"/>
              </a:lnSpc>
            </a:pPr>
            <a:r>
              <a:rPr lang="en-US" sz="1600" b="1" dirty="0">
                <a:latin typeface="+mn-lt"/>
                <a:ea typeface="MTS Text Medium" pitchFamily="34" charset="-122"/>
                <a:cs typeface="MTS Text Medium" pitchFamily="34" charset="-120"/>
              </a:rPr>
              <a:t>Старший </a:t>
            </a:r>
            <a:r>
              <a:rPr lang="en-US" sz="1600" b="1" dirty="0" err="1">
                <a:latin typeface="+mn-lt"/>
                <a:ea typeface="MTS Text Medium" pitchFamily="34" charset="-122"/>
                <a:cs typeface="MTS Text Medium" pitchFamily="34" charset="-120"/>
              </a:rPr>
              <a:t>трекер</a:t>
            </a:r>
            <a:r>
              <a:rPr lang="en-US" sz="1600" b="1" dirty="0">
                <a:latin typeface="+mn-lt"/>
                <a:ea typeface="MTS Text Medium" pitchFamily="34" charset="-122"/>
                <a:cs typeface="MTS Text Medium" pitchFamily="34" charset="-120"/>
              </a:rPr>
              <a:t> </a:t>
            </a:r>
            <a:r>
              <a:rPr lang="en-US" sz="1600" b="1" dirty="0" err="1">
                <a:latin typeface="+mn-lt"/>
                <a:ea typeface="MTS Text Medium" pitchFamily="34" charset="-122"/>
                <a:cs typeface="MTS Text Medium" pitchFamily="34" charset="-120"/>
              </a:rPr>
              <a:t>акселераторов</a:t>
            </a:r>
            <a:r>
              <a:rPr lang="en-US" sz="1600" b="1" dirty="0">
                <a:latin typeface="+mn-lt"/>
                <a:ea typeface="MTS Text Medium" pitchFamily="34" charset="-122"/>
                <a:cs typeface="MTS Text Medium" pitchFamily="34" charset="-120"/>
              </a:rPr>
              <a:t>:</a:t>
            </a:r>
            <a:endParaRPr lang="en-US" sz="1600" b="1" dirty="0">
              <a:latin typeface="+mn-lt"/>
            </a:endParaRPr>
          </a:p>
        </p:txBody>
      </p:sp>
      <p:sp>
        <p:nvSpPr>
          <p:cNvPr id="21" name="Text 11"/>
          <p:cNvSpPr/>
          <p:nvPr/>
        </p:nvSpPr>
        <p:spPr>
          <a:xfrm>
            <a:off x="680244" y="5626100"/>
            <a:ext cx="313055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en-US" sz="1333" dirty="0">
                <a:latin typeface="+mn-lt"/>
                <a:ea typeface="MTS Text Regular" pitchFamily="34" charset="-122"/>
                <a:cs typeface="MTS Text Regular" pitchFamily="34" charset="-120"/>
              </a:rPr>
              <a:t>Читаю лекции и провожу практики 
по 10 продуктовым темам</a:t>
            </a:r>
            <a:endParaRPr lang="en-US" sz="1333" dirty="0">
              <a:latin typeface="+mn-lt"/>
            </a:endParaRPr>
          </a:p>
        </p:txBody>
      </p:sp>
      <p:sp>
        <p:nvSpPr>
          <p:cNvPr id="22" name="Text 12"/>
          <p:cNvSpPr/>
          <p:nvPr/>
        </p:nvSpPr>
        <p:spPr>
          <a:xfrm>
            <a:off x="680244" y="6134100"/>
            <a:ext cx="313055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en-US" sz="1333" dirty="0">
                <a:latin typeface="+mn-lt"/>
                <a:ea typeface="MTS Text Regular" pitchFamily="34" charset="-122"/>
                <a:cs typeface="MTS Text Regular" pitchFamily="34" charset="-120"/>
              </a:rPr>
              <a:t>Помогаю командам освоить продуктовую методологию</a:t>
            </a:r>
            <a:endParaRPr lang="en-US" sz="1333" dirty="0">
              <a:latin typeface="+mn-lt"/>
            </a:endParaRPr>
          </a:p>
        </p:txBody>
      </p:sp>
      <p:sp>
        <p:nvSpPr>
          <p:cNvPr id="23" name="Text 13"/>
          <p:cNvSpPr/>
          <p:nvPr/>
        </p:nvSpPr>
        <p:spPr>
          <a:xfrm>
            <a:off x="4744244" y="5626100"/>
            <a:ext cx="313055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en-US" sz="1333" dirty="0">
                <a:latin typeface="+mn-lt"/>
                <a:ea typeface="MTS Text Regular" pitchFamily="34" charset="-122"/>
                <a:cs typeface="MTS Text Regular" pitchFamily="34" charset="-120"/>
              </a:rPr>
              <a:t>Помогаю найти и трансформировать идеи продуктов</a:t>
            </a:r>
            <a:endParaRPr lang="en-US" sz="1333" dirty="0">
              <a:latin typeface="+mn-lt"/>
            </a:endParaRPr>
          </a:p>
        </p:txBody>
      </p:sp>
      <p:sp>
        <p:nvSpPr>
          <p:cNvPr id="24" name="Text 14"/>
          <p:cNvSpPr/>
          <p:nvPr/>
        </p:nvSpPr>
        <p:spPr>
          <a:xfrm>
            <a:off x="4744244" y="6134100"/>
            <a:ext cx="313055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en-US" sz="1333" dirty="0">
                <a:latin typeface="+mn-lt"/>
                <a:ea typeface="MTS Text Regular" pitchFamily="34" charset="-122"/>
                <a:cs typeface="MTS Text Regular" pitchFamily="34" charset="-120"/>
              </a:rPr>
              <a:t>Готовлю к выступлениям 
перед инвесторами</a:t>
            </a:r>
            <a:endParaRPr lang="en-US" sz="1333" dirty="0">
              <a:latin typeface="+mn-lt"/>
            </a:endParaRPr>
          </a:p>
        </p:txBody>
      </p:sp>
      <p:sp>
        <p:nvSpPr>
          <p:cNvPr id="25" name="Text 15"/>
          <p:cNvSpPr/>
          <p:nvPr/>
        </p:nvSpPr>
        <p:spPr>
          <a:xfrm>
            <a:off x="242093" y="863601"/>
            <a:ext cx="4613685" cy="34925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4000" b="1" dirty="0">
                <a:latin typeface="+mn-lt"/>
                <a:ea typeface="MTS Text Medium" pitchFamily="34" charset="-122"/>
                <a:cs typeface="MTS Text Medium" pitchFamily="34" charset="-120"/>
              </a:rPr>
              <a:t>Михаил Горлач</a:t>
            </a:r>
            <a:endParaRPr lang="en-US" sz="4000" b="1" dirty="0">
              <a:latin typeface="+mn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357511" y="5918337"/>
            <a:ext cx="2239716" cy="913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/>
            <a:r>
              <a:rPr lang="en-US" sz="1867" b="1" dirty="0">
                <a:latin typeface="+mn-lt"/>
                <a:ea typeface="Calibri"/>
                <a:cs typeface="Arial" panose="020B0604020202020204" pitchFamily="34" charset="0"/>
              </a:rPr>
              <a:t>@</a:t>
            </a:r>
            <a:r>
              <a:rPr lang="en-US" sz="1867" b="1" dirty="0" err="1">
                <a:latin typeface="+mn-lt"/>
                <a:ea typeface="Calibri"/>
                <a:cs typeface="Arial" panose="020B0604020202020204" pitchFamily="34" charset="0"/>
              </a:rPr>
              <a:t>m_gorlach</a:t>
            </a:r>
            <a:endParaRPr lang="ru-RU" sz="1867" b="1" dirty="0">
              <a:latin typeface="+mn-lt"/>
              <a:ea typeface="Calibri"/>
              <a:cs typeface="Arial" panose="020B0604020202020204" pitchFamily="34" charset="0"/>
            </a:endParaRPr>
          </a:p>
          <a:p>
            <a:pPr defTabSz="609630"/>
            <a:endParaRPr lang="en-US" sz="1600" b="1" dirty="0">
              <a:latin typeface="+mn-lt"/>
              <a:ea typeface="Calibri"/>
              <a:cs typeface="Arial" panose="020B0604020202020204" pitchFamily="34" charset="0"/>
            </a:endParaRPr>
          </a:p>
          <a:p>
            <a:pPr defTabSz="609630"/>
            <a:r>
              <a:rPr lang="ru-RU" sz="1867" b="1" dirty="0">
                <a:latin typeface="+mn-lt"/>
                <a:ea typeface="Calibri"/>
                <a:cs typeface="Arial" panose="020B0604020202020204" pitchFamily="34" charset="0"/>
              </a:rPr>
              <a:t>+7 (910) 127-26-88</a:t>
            </a:r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A9209669-9CC0-8120-7C3E-4CE39CED6084}"/>
              </a:ext>
            </a:extLst>
          </p:cNvPr>
          <p:cNvSpPr/>
          <p:nvPr/>
        </p:nvSpPr>
        <p:spPr>
          <a:xfrm>
            <a:off x="674988" y="4248807"/>
            <a:ext cx="24003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ru-RU" sz="1333" dirty="0">
                <a:latin typeface="+mn-lt"/>
                <a:ea typeface="MTS Text Regular" pitchFamily="34" charset="-122"/>
                <a:cs typeface="MTS Text Regular" pitchFamily="34" charset="-120"/>
              </a:rPr>
              <a:t>Бюджет 4 млрд. руб. в 2023г.</a:t>
            </a:r>
            <a:endParaRPr lang="en-US" sz="1333" dirty="0">
              <a:latin typeface="+mn-lt"/>
            </a:endParaRPr>
          </a:p>
        </p:txBody>
      </p:sp>
      <p:pic>
        <p:nvPicPr>
          <p:cNvPr id="32" name="Рисунок 31" descr="Значок &quot;Галочка1&quot; контур">
            <a:extLst>
              <a:ext uri="{FF2B5EF4-FFF2-40B4-BE49-F238E27FC236}">
                <a16:creationId xmlns:a16="http://schemas.microsoft.com/office/drawing/2014/main" id="{D36B8DCC-DEE2-C016-2C4C-FF6800E1765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34649" y="4225158"/>
            <a:ext cx="248827" cy="248827"/>
          </a:xfrm>
          <a:prstGeom prst="rect">
            <a:avLst/>
          </a:prstGeom>
        </p:spPr>
      </p:pic>
      <p:sp>
        <p:nvSpPr>
          <p:cNvPr id="2" name="Text 9">
            <a:extLst>
              <a:ext uri="{FF2B5EF4-FFF2-40B4-BE49-F238E27FC236}">
                <a16:creationId xmlns:a16="http://schemas.microsoft.com/office/drawing/2014/main" id="{F75C4E89-F4E2-3073-753D-D8DB021F40DF}"/>
              </a:ext>
            </a:extLst>
          </p:cNvPr>
          <p:cNvSpPr/>
          <p:nvPr/>
        </p:nvSpPr>
        <p:spPr>
          <a:xfrm>
            <a:off x="4733358" y="4278086"/>
            <a:ext cx="313055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40"/>
              </a:lnSpc>
            </a:pPr>
            <a:r>
              <a:rPr lang="ru-RU" sz="1333" dirty="0">
                <a:latin typeface="+mn-lt"/>
                <a:ea typeface="MTS Text Regular" pitchFamily="34" charset="-122"/>
              </a:rPr>
              <a:t>МТС Коворкинг: система управления офисными пространствами</a:t>
            </a:r>
            <a:endParaRPr lang="en-US" sz="1333" dirty="0">
              <a:latin typeface="+mn-lt"/>
            </a:endParaRPr>
          </a:p>
        </p:txBody>
      </p:sp>
      <p:pic>
        <p:nvPicPr>
          <p:cNvPr id="10" name="Рисунок 9" descr="Значок &quot;Галочка1&quot; контур">
            <a:extLst>
              <a:ext uri="{FF2B5EF4-FFF2-40B4-BE49-F238E27FC236}">
                <a16:creationId xmlns:a16="http://schemas.microsoft.com/office/drawing/2014/main" id="{ABE308D0-643E-9C34-12FC-23F210BA81A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295021" y="4290473"/>
            <a:ext cx="248827" cy="2488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/>
        </p:nvSpPr>
        <p:spPr>
          <a:xfrm>
            <a:off x="609200" y="3457600"/>
            <a:ext cx="92376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1016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</a:pPr>
            <a:r>
              <a:rPr lang="ru-RU" sz="32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	Вопросы сразу</a:t>
            </a:r>
          </a:p>
          <a:p>
            <a:pPr marL="1016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</a:pPr>
            <a:r>
              <a:rPr lang="ru-RU" sz="3200" dirty="0">
                <a:latin typeface="Raleway"/>
                <a:ea typeface="Raleway"/>
                <a:cs typeface="Raleway"/>
                <a:sym typeface="Raleway"/>
              </a:rPr>
              <a:t>	Безопасная среда</a:t>
            </a:r>
            <a:endParaRPr sz="32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016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</a:pPr>
            <a:r>
              <a:rPr lang="ru-RU" sz="32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	Формат диалога</a:t>
            </a:r>
            <a:endParaRPr sz="32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5" name="Google Shape;105;p24"/>
          <p:cNvSpPr txBox="1"/>
          <p:nvPr/>
        </p:nvSpPr>
        <p:spPr>
          <a:xfrm>
            <a:off x="756294" y="1774396"/>
            <a:ext cx="6208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Договоренности</a:t>
            </a:r>
            <a:endParaRPr sz="36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2" name="Звезда: 5 точек 1">
            <a:extLst>
              <a:ext uri="{FF2B5EF4-FFF2-40B4-BE49-F238E27FC236}">
                <a16:creationId xmlns:a16="http://schemas.microsoft.com/office/drawing/2014/main" id="{F265067E-ACAB-81C0-AFF8-7F92E6ED4919}"/>
              </a:ext>
            </a:extLst>
          </p:cNvPr>
          <p:cNvSpPr/>
          <p:nvPr/>
        </p:nvSpPr>
        <p:spPr>
          <a:xfrm>
            <a:off x="977463" y="3836276"/>
            <a:ext cx="409904" cy="388883"/>
          </a:xfrm>
          <a:prstGeom prst="star5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  <p:sp>
        <p:nvSpPr>
          <p:cNvPr id="3" name="Звезда: 5 точек 2">
            <a:extLst>
              <a:ext uri="{FF2B5EF4-FFF2-40B4-BE49-F238E27FC236}">
                <a16:creationId xmlns:a16="http://schemas.microsoft.com/office/drawing/2014/main" id="{68D8F215-5C7C-5519-6D3E-D202686CCBEA}"/>
              </a:ext>
            </a:extLst>
          </p:cNvPr>
          <p:cNvSpPr/>
          <p:nvPr/>
        </p:nvSpPr>
        <p:spPr>
          <a:xfrm>
            <a:off x="982718" y="4514193"/>
            <a:ext cx="409904" cy="388883"/>
          </a:xfrm>
          <a:prstGeom prst="star5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  <p:sp>
        <p:nvSpPr>
          <p:cNvPr id="4" name="Звезда: 5 точек 3">
            <a:extLst>
              <a:ext uri="{FF2B5EF4-FFF2-40B4-BE49-F238E27FC236}">
                <a16:creationId xmlns:a16="http://schemas.microsoft.com/office/drawing/2014/main" id="{BAB3E9B1-CC69-38EF-348A-77507B26F85C}"/>
              </a:ext>
            </a:extLst>
          </p:cNvPr>
          <p:cNvSpPr/>
          <p:nvPr/>
        </p:nvSpPr>
        <p:spPr>
          <a:xfrm>
            <a:off x="1008994" y="5202621"/>
            <a:ext cx="409904" cy="388883"/>
          </a:xfrm>
          <a:prstGeom prst="star5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10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27695-576F-C327-4231-91E75D58B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58;p30">
            <a:extLst>
              <a:ext uri="{FF2B5EF4-FFF2-40B4-BE49-F238E27FC236}">
                <a16:creationId xmlns:a16="http://schemas.microsoft.com/office/drawing/2014/main" id="{AD6FCF06-BEC5-1300-FB5E-F722EFA127E7}"/>
              </a:ext>
            </a:extLst>
          </p:cNvPr>
          <p:cNvSpPr txBox="1">
            <a:spLocks/>
          </p:cNvSpPr>
          <p:nvPr/>
        </p:nvSpPr>
        <p:spPr>
          <a:xfrm>
            <a:off x="1072055" y="1403224"/>
            <a:ext cx="491579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Raleway SemiBold"/>
              <a:buNone/>
              <a:defRPr sz="5200" b="0" i="0" u="none" strike="noStrike" cap="non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buClr>
                <a:srgbClr val="000000"/>
              </a:buClr>
            </a:pPr>
            <a:r>
              <a:rPr lang="ru-RU" sz="3600" dirty="0">
                <a:solidFill>
                  <a:srgbClr val="8F00FF"/>
                </a:solidFill>
                <a:sym typeface="Arial"/>
              </a:rPr>
              <a:t>План блока</a:t>
            </a:r>
          </a:p>
        </p:txBody>
      </p:sp>
      <p:sp>
        <p:nvSpPr>
          <p:cNvPr id="5" name="Google Shape;257;p30">
            <a:extLst>
              <a:ext uri="{FF2B5EF4-FFF2-40B4-BE49-F238E27FC236}">
                <a16:creationId xmlns:a16="http://schemas.microsoft.com/office/drawing/2014/main" id="{AEA640A1-E8F4-649D-A326-E8BDA2A532E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78069" y="2837225"/>
            <a:ext cx="6526924" cy="166195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" sz="24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Немного теории</a:t>
            </a:r>
          </a:p>
          <a:p>
            <a:pPr marL="0" lvl="0" indent="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" sz="24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</a:t>
            </a:r>
            <a:r>
              <a:rPr lang="ru-RU" sz="24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Расчет вашего продукта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6" name="Рисунок 5" descr="В яблочко со сплошной заливкой">
            <a:extLst>
              <a:ext uri="{FF2B5EF4-FFF2-40B4-BE49-F238E27FC236}">
                <a16:creationId xmlns:a16="http://schemas.microsoft.com/office/drawing/2014/main" id="{0D225C32-EB6C-4415-F134-DCE717E7C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326" y="3142594"/>
            <a:ext cx="567558" cy="567558"/>
          </a:xfrm>
          <a:prstGeom prst="rect">
            <a:avLst/>
          </a:prstGeom>
        </p:spPr>
      </p:pic>
      <p:pic>
        <p:nvPicPr>
          <p:cNvPr id="7" name="Рисунок 6" descr="В яблочко со сплошной заливкой">
            <a:extLst>
              <a:ext uri="{FF2B5EF4-FFF2-40B4-BE49-F238E27FC236}">
                <a16:creationId xmlns:a16="http://schemas.microsoft.com/office/drawing/2014/main" id="{028DF2A3-A9A1-43A2-8462-D5F7ADDAE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581" y="3841532"/>
            <a:ext cx="567558" cy="56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057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/>
        </p:nvSpPr>
        <p:spPr>
          <a:xfrm>
            <a:off x="735324" y="3173821"/>
            <a:ext cx="10531766" cy="3016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Raleway"/>
              <a:buChar char="●"/>
            </a:pPr>
            <a:r>
              <a:rPr lang="ru" sz="24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Расскажите о команде (сколько вас, какой факультет)</a:t>
            </a:r>
            <a:endParaRPr sz="24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Raleway"/>
              <a:buChar char="●"/>
            </a:pPr>
            <a:r>
              <a:rPr lang="ru" sz="24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Расскажите о вашем продукте</a:t>
            </a:r>
            <a:endParaRPr sz="24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Raleway"/>
              <a:buChar char="●"/>
            </a:pPr>
            <a:r>
              <a:rPr lang="ru" sz="24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 каком вы этапе работы с продуктом? Какие есть сложности ? </a:t>
            </a: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Raleway"/>
              <a:buChar char="●"/>
            </a:pPr>
            <a:r>
              <a:rPr lang="ru" sz="24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Для чего сюда пришли?</a:t>
            </a:r>
            <a:endParaRPr sz="24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00FF"/>
              </a:buClr>
              <a:buSzPts val="2000"/>
              <a:buFont typeface="Raleway"/>
              <a:buChar char="●"/>
            </a:pPr>
            <a:r>
              <a:rPr lang="ru" sz="24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Что ожидаете?</a:t>
            </a:r>
            <a:endParaRPr sz="24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5" name="Google Shape;105;p24"/>
          <p:cNvSpPr txBox="1"/>
          <p:nvPr/>
        </p:nvSpPr>
        <p:spPr>
          <a:xfrm>
            <a:off x="756294" y="1774396"/>
            <a:ext cx="6208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ЗНАКОМСТВО</a:t>
            </a:r>
            <a:endParaRPr sz="3600" dirty="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550688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27695-576F-C327-4231-91E75D58B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2C0728-7026-708E-BBF2-24AE2CE6FD59}"/>
              </a:ext>
            </a:extLst>
          </p:cNvPr>
          <p:cNvSpPr/>
          <p:nvPr/>
        </p:nvSpPr>
        <p:spPr>
          <a:xfrm>
            <a:off x="1589" y="-145519"/>
            <a:ext cx="12191999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Google Shape;258;p30">
            <a:extLst>
              <a:ext uri="{FF2B5EF4-FFF2-40B4-BE49-F238E27FC236}">
                <a16:creationId xmlns:a16="http://schemas.microsoft.com/office/drawing/2014/main" id="{AD6FCF06-BEC5-1300-FB5E-F722EFA127E7}"/>
              </a:ext>
            </a:extLst>
          </p:cNvPr>
          <p:cNvSpPr txBox="1">
            <a:spLocks/>
          </p:cNvSpPr>
          <p:nvPr/>
        </p:nvSpPr>
        <p:spPr>
          <a:xfrm>
            <a:off x="756745" y="1403224"/>
            <a:ext cx="523110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buSzPts val="5200"/>
              <a:buFont typeface="Raleway SemiBold"/>
              <a:buNone/>
              <a:defRPr sz="3600">
                <a:solidFill>
                  <a:srgbClr val="8F00FF"/>
                </a:solidFill>
                <a:latin typeface="Raleway SemiBold"/>
                <a:ea typeface="Raleway SemiBold"/>
                <a:cs typeface="Raleway SemiBold"/>
              </a:defRPr>
            </a:lvl1pPr>
            <a:lvl2pPr algn="ctr"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2pPr>
            <a:lvl3pPr algn="ctr"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3pPr>
            <a:lvl4pPr algn="ctr"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4pPr>
            <a:lvl5pPr algn="ctr"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5pPr>
            <a:lvl6pPr algn="ctr"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6pPr>
            <a:lvl7pPr algn="ctr"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7pPr>
            <a:lvl8pPr algn="ctr"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8pPr>
            <a:lvl9pPr algn="ctr">
              <a:buClr>
                <a:srgbClr val="9900FF"/>
              </a:buClr>
              <a:buSzPts val="4900"/>
              <a:buFont typeface="Raleway"/>
              <a:buNone/>
              <a:defRPr sz="4900" b="1">
                <a:solidFill>
                  <a:srgbClr val="9900FF"/>
                </a:solidFill>
                <a:latin typeface="Raleway"/>
                <a:ea typeface="Raleway"/>
                <a:cs typeface="Raleway"/>
              </a:defRPr>
            </a:lvl9pPr>
          </a:lstStyle>
          <a:p>
            <a:r>
              <a:rPr lang="ru-RU" dirty="0"/>
              <a:t>ЧТО ТАКОЕ ЮНИТ</a:t>
            </a:r>
          </a:p>
        </p:txBody>
      </p:sp>
      <p:sp>
        <p:nvSpPr>
          <p:cNvPr id="5" name="Google Shape;257;p30">
            <a:extLst>
              <a:ext uri="{FF2B5EF4-FFF2-40B4-BE49-F238E27FC236}">
                <a16:creationId xmlns:a16="http://schemas.microsoft.com/office/drawing/2014/main" id="{AEA640A1-E8F4-649D-A326-E8BDA2A532E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84461" y="2837225"/>
            <a:ext cx="8817194" cy="56934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ЮНИТ </a:t>
            </a:r>
            <a:r>
              <a:rPr lang="ru" dirty="0">
                <a:solidFill>
                  <a:schemeClr val="dk1"/>
                </a:solidFill>
              </a:rPr>
              <a:t>— базовая единица, которая приносит доход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EF1598-1FE9-AD6F-8DC9-1E94B39EFB56}"/>
              </a:ext>
            </a:extLst>
          </p:cNvPr>
          <p:cNvSpPr/>
          <p:nvPr/>
        </p:nvSpPr>
        <p:spPr>
          <a:xfrm>
            <a:off x="3878316" y="3846786"/>
            <a:ext cx="3436883" cy="641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чаше всего «Клиент»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8E12EA-6EDA-5868-8901-5F5D4D0B0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81" y="3552497"/>
            <a:ext cx="3190175" cy="2955462"/>
          </a:xfrm>
          <a:prstGeom prst="rect">
            <a:avLst/>
          </a:prstGeom>
        </p:spPr>
      </p:pic>
      <p:pic>
        <p:nvPicPr>
          <p:cNvPr id="9" name="Picture 4" descr="Цветной эскиз девушки, которая ест">
            <a:extLst>
              <a:ext uri="{FF2B5EF4-FFF2-40B4-BE49-F238E27FC236}">
                <a16:creationId xmlns:a16="http://schemas.microsoft.com/office/drawing/2014/main" id="{8C6943AD-313B-6D9F-8954-E7477F11A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015" y="4005012"/>
            <a:ext cx="1328302" cy="220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323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9"/>
          <p:cNvSpPr txBox="1">
            <a:spLocks noGrp="1"/>
          </p:cNvSpPr>
          <p:nvPr>
            <p:ph type="title"/>
          </p:nvPr>
        </p:nvSpPr>
        <p:spPr>
          <a:xfrm>
            <a:off x="609200" y="1469960"/>
            <a:ext cx="7683462" cy="800179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</a:rPr>
              <a:t>ЧТО ТАКОЕ ЮНИТ-ЭКОНОМИКА</a:t>
            </a:r>
            <a:endParaRPr dirty="0"/>
          </a:p>
        </p:txBody>
      </p:sp>
      <p:sp>
        <p:nvSpPr>
          <p:cNvPr id="396" name="Google Shape;396;p39"/>
          <p:cNvSpPr txBox="1">
            <a:spLocks noGrp="1"/>
          </p:cNvSpPr>
          <p:nvPr>
            <p:ph type="subTitle" idx="1"/>
          </p:nvPr>
        </p:nvSpPr>
        <p:spPr>
          <a:xfrm>
            <a:off x="609194" y="3269675"/>
            <a:ext cx="111234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оценка прибыльности одной единицы, или юнита</a:t>
            </a:r>
            <a:endParaRPr/>
          </a:p>
        </p:txBody>
      </p:sp>
      <p:sp>
        <p:nvSpPr>
          <p:cNvPr id="397" name="Google Shape;397;p39"/>
          <p:cNvSpPr txBox="1">
            <a:spLocks noGrp="1"/>
          </p:cNvSpPr>
          <p:nvPr>
            <p:ph type="subTitle" idx="1"/>
          </p:nvPr>
        </p:nvSpPr>
        <p:spPr>
          <a:xfrm>
            <a:off x="609200" y="2715575"/>
            <a:ext cx="3353200" cy="5541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ЮНИТ — экономика</a:t>
            </a:r>
            <a:endParaRPr dirty="0"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98" name="Google Shape;398;p39"/>
          <p:cNvSpPr txBox="1"/>
          <p:nvPr/>
        </p:nvSpPr>
        <p:spPr>
          <a:xfrm>
            <a:off x="609200" y="3823775"/>
            <a:ext cx="10479214" cy="1812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ПОМОГАЕТ ПОНЯТЬ:</a:t>
            </a:r>
            <a:endParaRPr sz="20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lang="ru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сколько прибыли приносит каждый клиент или пользователь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lang="ru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сколько можно тратить на привлечение покупателей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lang="ru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какой канал привлечения покупателей наиболее эффективен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aleway"/>
              <a:buChar char="●"/>
            </a:pPr>
            <a:r>
              <a:rPr lang="ru" sz="18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сколько юнитов нужно продать для выхода на планируемый доход</a:t>
            </a:r>
            <a:endParaRPr sz="1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1"/>
          <p:cNvSpPr txBox="1">
            <a:spLocks noGrp="1"/>
          </p:cNvSpPr>
          <p:nvPr>
            <p:ph type="title"/>
          </p:nvPr>
        </p:nvSpPr>
        <p:spPr>
          <a:xfrm>
            <a:off x="609200" y="381000"/>
            <a:ext cx="6642300" cy="80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REVENUE</a:t>
            </a:r>
            <a:endParaRPr/>
          </a:p>
        </p:txBody>
      </p:sp>
      <p:sp>
        <p:nvSpPr>
          <p:cNvPr id="426" name="Google Shape;426;p41" descr="preencoded.png"/>
          <p:cNvSpPr/>
          <p:nvPr/>
        </p:nvSpPr>
        <p:spPr>
          <a:xfrm>
            <a:off x="609200" y="4316350"/>
            <a:ext cx="2125587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1000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7" name="Google Shape;427;p41"/>
          <p:cNvSpPr txBox="1"/>
          <p:nvPr/>
        </p:nvSpPr>
        <p:spPr>
          <a:xfrm>
            <a:off x="609200" y="5564950"/>
            <a:ext cx="1714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Revenue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Выручка</a:t>
            </a:r>
            <a:endParaRPr sz="26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28" name="Google Shape;428;p41"/>
          <p:cNvCxnSpPr/>
          <p:nvPr/>
        </p:nvCxnSpPr>
        <p:spPr>
          <a:xfrm rot="10800000">
            <a:off x="736175" y="5098300"/>
            <a:ext cx="0" cy="4761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29" name="Google Shape;429;p41"/>
          <p:cNvSpPr txBox="1"/>
          <p:nvPr/>
        </p:nvSpPr>
        <p:spPr>
          <a:xfrm>
            <a:off x="3727994" y="459658"/>
            <a:ext cx="3876000" cy="123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91425" bIns="198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ВЫРУЧКА</a:t>
            </a:r>
            <a:r>
              <a:rPr lang="ru" sz="18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 — деньги, которые вы получили от продажи первому клиенту</a:t>
            </a:r>
            <a:endParaRPr sz="1800" dirty="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31" name="Google Shape;431;p41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>
                <a:solidFill>
                  <a:srgbClr val="FFFFFF"/>
                </a:solidFill>
              </a:rPr>
              <a:t>8</a:t>
            </a:fld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2"/>
          <p:cNvSpPr txBox="1">
            <a:spLocks noGrp="1"/>
          </p:cNvSpPr>
          <p:nvPr>
            <p:ph type="title"/>
          </p:nvPr>
        </p:nvSpPr>
        <p:spPr>
          <a:xfrm>
            <a:off x="609200" y="381000"/>
            <a:ext cx="6642300" cy="80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COGS</a:t>
            </a:r>
            <a:endParaRPr/>
          </a:p>
        </p:txBody>
      </p:sp>
      <p:sp>
        <p:nvSpPr>
          <p:cNvPr id="439" name="Google Shape;439;p42"/>
          <p:cNvSpPr txBox="1"/>
          <p:nvPr/>
        </p:nvSpPr>
        <p:spPr>
          <a:xfrm>
            <a:off x="7361425" y="381000"/>
            <a:ext cx="4450800" cy="344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198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ЗАТРАТЫ БЕЗ КОТОРЫХ НЕВОЗМОЖЕН ФАКТ ПРОДАЖИ:</a:t>
            </a:r>
            <a:endParaRPr sz="16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 SemiBold"/>
              <a:buAutoNum type="arabicPeriod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Покупка товара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 SemiBold"/>
              <a:buAutoNum type="arabicPeriod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Доставка товара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 SemiBold"/>
              <a:buAutoNum type="arabicPeriod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Премия менеджеру по продажам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 SemiBold"/>
              <a:buAutoNum type="arabicPeriod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Эквайринг (банковское обслуживание платежа)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 SemiBold"/>
              <a:buAutoNum type="arabicPeriod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Тестирование, интеграция, необходимые для запуска продукта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C40"/>
              </a:buClr>
              <a:buSzPts val="1600"/>
              <a:buFont typeface="Raleway SemiBold"/>
              <a:buAutoNum type="arabicPeriod"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Затраты оператора на подключение: приходмонтажника, провода, роутер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p42" descr="preencoded.png"/>
          <p:cNvSpPr/>
          <p:nvPr/>
        </p:nvSpPr>
        <p:spPr>
          <a:xfrm>
            <a:off x="2786575" y="4316350"/>
            <a:ext cx="2160627" cy="15763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42"/>
          <p:cNvSpPr/>
          <p:nvPr/>
        </p:nvSpPr>
        <p:spPr>
          <a:xfrm>
            <a:off x="3453925" y="3976550"/>
            <a:ext cx="8259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000" i="0" u="none" strike="noStrike" cap="non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200</a:t>
            </a:r>
            <a:endParaRPr sz="200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45" name="Google Shape;445;p42"/>
          <p:cNvSpPr txBox="1"/>
          <p:nvPr/>
        </p:nvSpPr>
        <p:spPr>
          <a:xfrm>
            <a:off x="2687474" y="2547300"/>
            <a:ext cx="24732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COGS</a:t>
            </a:r>
            <a:endParaRPr sz="24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Cost of goods sold</a:t>
            </a:r>
            <a:endParaRPr sz="16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Затраты на обеспечение продажи</a:t>
            </a:r>
            <a:endParaRPr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cxnSp>
        <p:nvCxnSpPr>
          <p:cNvPr id="446" name="Google Shape;446;p42"/>
          <p:cNvCxnSpPr/>
          <p:nvPr/>
        </p:nvCxnSpPr>
        <p:spPr>
          <a:xfrm>
            <a:off x="2797547" y="3758521"/>
            <a:ext cx="0" cy="4383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4"/>
          <p:cNvSpPr txBox="1">
            <a:spLocks noGrp="1"/>
          </p:cNvSpPr>
          <p:nvPr>
            <p:ph type="title"/>
          </p:nvPr>
        </p:nvSpPr>
        <p:spPr>
          <a:xfrm>
            <a:off x="609200" y="381000"/>
            <a:ext cx="5109000" cy="80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GROSS PROFIT</a:t>
            </a:r>
            <a:endParaRPr/>
          </a:p>
        </p:txBody>
      </p:sp>
      <p:sp>
        <p:nvSpPr>
          <p:cNvPr id="470" name="Google Shape;470;p44"/>
          <p:cNvSpPr txBox="1"/>
          <p:nvPr/>
        </p:nvSpPr>
        <p:spPr>
          <a:xfrm>
            <a:off x="2704499" y="5574400"/>
            <a:ext cx="1967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Gross Profit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Валовая прибыль</a:t>
            </a:r>
            <a:endParaRPr sz="25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71" name="Google Shape;471;p44"/>
          <p:cNvSpPr txBox="1"/>
          <p:nvPr/>
        </p:nvSpPr>
        <p:spPr>
          <a:xfrm>
            <a:off x="7114475" y="381000"/>
            <a:ext cx="4698000" cy="123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198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ВАЛОВАЯ ПРИБЫЛЬ 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показывает, как вы зарабатываете на продаже </a:t>
            </a:r>
            <a:b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 насколько хорошо вы продаёте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4" name="Google Shape;474;p44" descr="preencoded.png"/>
          <p:cNvSpPr/>
          <p:nvPr/>
        </p:nvSpPr>
        <p:spPr>
          <a:xfrm>
            <a:off x="2786575" y="4439250"/>
            <a:ext cx="2160627" cy="506730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800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44" descr="preencoded.png"/>
          <p:cNvSpPr/>
          <p:nvPr/>
        </p:nvSpPr>
        <p:spPr>
          <a:xfrm>
            <a:off x="609200" y="4316350"/>
            <a:ext cx="2158163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1000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76" name="Google Shape;476;p44"/>
          <p:cNvCxnSpPr/>
          <p:nvPr/>
        </p:nvCxnSpPr>
        <p:spPr>
          <a:xfrm rot="10800000">
            <a:off x="2805572" y="5098300"/>
            <a:ext cx="0" cy="4761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77" name="Google Shape;477;p44" descr="preencoded.png"/>
          <p:cNvSpPr/>
          <p:nvPr/>
        </p:nvSpPr>
        <p:spPr>
          <a:xfrm>
            <a:off x="2786575" y="4316350"/>
            <a:ext cx="2160627" cy="15763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44"/>
          <p:cNvSpPr/>
          <p:nvPr/>
        </p:nvSpPr>
        <p:spPr>
          <a:xfrm>
            <a:off x="3453925" y="3976550"/>
            <a:ext cx="8259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000" i="0" u="none" strike="noStrike" cap="non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200</a:t>
            </a:r>
            <a:endParaRPr sz="200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5"/>
          <p:cNvSpPr txBox="1">
            <a:spLocks noGrp="1"/>
          </p:cNvSpPr>
          <p:nvPr>
            <p:ph type="title"/>
          </p:nvPr>
        </p:nvSpPr>
        <p:spPr>
          <a:xfrm>
            <a:off x="609200" y="381000"/>
            <a:ext cx="4206600" cy="80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CAС</a:t>
            </a:r>
            <a:endParaRPr/>
          </a:p>
        </p:txBody>
      </p:sp>
      <p:sp>
        <p:nvSpPr>
          <p:cNvPr id="486" name="Google Shape;486;p45"/>
          <p:cNvSpPr txBox="1"/>
          <p:nvPr/>
        </p:nvSpPr>
        <p:spPr>
          <a:xfrm>
            <a:off x="4870700" y="2532050"/>
            <a:ext cx="27471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CAC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Customer Acquisition Cost</a:t>
            </a:r>
            <a:endParaRPr sz="16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Затраты на привлечение </a:t>
            </a:r>
            <a:b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клиента</a:t>
            </a:r>
            <a:endParaRPr sz="20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88" name="Google Shape;488;p4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>
                <a:solidFill>
                  <a:srgbClr val="FFFFFF"/>
                </a:solidFill>
              </a:rPr>
              <a:t>11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489" name="Google Shape;489;p45" descr="preencoded.png"/>
          <p:cNvSpPr/>
          <p:nvPr/>
        </p:nvSpPr>
        <p:spPr>
          <a:xfrm>
            <a:off x="2786575" y="4439250"/>
            <a:ext cx="2160627" cy="506730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800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5" descr="preencoded.png"/>
          <p:cNvSpPr/>
          <p:nvPr/>
        </p:nvSpPr>
        <p:spPr>
          <a:xfrm>
            <a:off x="609200" y="4316350"/>
            <a:ext cx="2158163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1000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91" name="Google Shape;491;p45" descr="preencoded.png"/>
          <p:cNvSpPr/>
          <p:nvPr/>
        </p:nvSpPr>
        <p:spPr>
          <a:xfrm>
            <a:off x="2786575" y="4316350"/>
            <a:ext cx="2160627" cy="15763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45"/>
          <p:cNvSpPr/>
          <p:nvPr/>
        </p:nvSpPr>
        <p:spPr>
          <a:xfrm>
            <a:off x="3453925" y="3976550"/>
            <a:ext cx="8259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000" i="0" u="none" strike="noStrike" cap="non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200</a:t>
            </a:r>
            <a:endParaRPr sz="200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93" name="Google Shape;493;p45" descr="preencoded.png"/>
          <p:cNvSpPr/>
          <p:nvPr/>
        </p:nvSpPr>
        <p:spPr>
          <a:xfrm>
            <a:off x="4966400" y="4476751"/>
            <a:ext cx="2160627" cy="63341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45"/>
          <p:cNvSpPr/>
          <p:nvPr/>
        </p:nvSpPr>
        <p:spPr>
          <a:xfrm>
            <a:off x="5633750" y="4146450"/>
            <a:ext cx="8259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0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100</a:t>
            </a:r>
            <a:endParaRPr sz="200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cxnSp>
        <p:nvCxnSpPr>
          <p:cNvPr id="495" name="Google Shape;495;p45"/>
          <p:cNvCxnSpPr/>
          <p:nvPr/>
        </p:nvCxnSpPr>
        <p:spPr>
          <a:xfrm>
            <a:off x="4975172" y="3758521"/>
            <a:ext cx="0" cy="4383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96" name="Google Shape;496;p45"/>
          <p:cNvSpPr txBox="1"/>
          <p:nvPr/>
        </p:nvSpPr>
        <p:spPr>
          <a:xfrm>
            <a:off x="7874350" y="216079"/>
            <a:ext cx="3938100" cy="318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198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</a:pP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98" name="Google Shape;498;p45"/>
          <p:cNvSpPr/>
          <p:nvPr/>
        </p:nvSpPr>
        <p:spPr>
          <a:xfrm rot="10800000" flipH="1">
            <a:off x="8079223" y="2062230"/>
            <a:ext cx="2113121" cy="9525"/>
          </a:xfrm>
          <a:custGeom>
            <a:avLst/>
            <a:gdLst/>
            <a:ahLst/>
            <a:cxnLst/>
            <a:rect l="l" t="t" r="r" b="b"/>
            <a:pathLst>
              <a:path w="3238500" h="9525" extrusionOk="0">
                <a:moveTo>
                  <a:pt x="0" y="0"/>
                </a:moveTo>
                <a:lnTo>
                  <a:pt x="3238500" y="0"/>
                </a:lnTo>
              </a:path>
            </a:pathLst>
          </a:custGeom>
          <a:noFill/>
          <a:ln w="19050" cap="rnd" cmpd="sng">
            <a:solidFill>
              <a:srgbClr val="132C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2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99" name="Google Shape;499;p45"/>
          <p:cNvSpPr/>
          <p:nvPr/>
        </p:nvSpPr>
        <p:spPr>
          <a:xfrm>
            <a:off x="10387631" y="2027376"/>
            <a:ext cx="171450" cy="95250"/>
          </a:xfrm>
          <a:custGeom>
            <a:avLst/>
            <a:gdLst/>
            <a:ahLst/>
            <a:cxnLst/>
            <a:rect l="l" t="t" r="r" b="b"/>
            <a:pathLst>
              <a:path w="171450" h="95250" extrusionOk="0">
                <a:moveTo>
                  <a:pt x="0" y="95250"/>
                </a:moveTo>
                <a:lnTo>
                  <a:pt x="0" y="66789"/>
                </a:lnTo>
                <a:lnTo>
                  <a:pt x="171450" y="66789"/>
                </a:lnTo>
                <a:lnTo>
                  <a:pt x="171450" y="95250"/>
                </a:lnTo>
                <a:lnTo>
                  <a:pt x="0" y="95250"/>
                </a:lnTo>
                <a:close/>
                <a:moveTo>
                  <a:pt x="0" y="28461"/>
                </a:moveTo>
                <a:lnTo>
                  <a:pt x="0" y="0"/>
                </a:lnTo>
                <a:lnTo>
                  <a:pt x="171450" y="0"/>
                </a:lnTo>
                <a:lnTo>
                  <a:pt x="171450" y="28461"/>
                </a:lnTo>
                <a:lnTo>
                  <a:pt x="0" y="28461"/>
                </a:lnTo>
                <a:close/>
              </a:path>
            </a:pathLst>
          </a:custGeom>
          <a:solidFill>
            <a:srgbClr val="132C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2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0" name="Google Shape;500;p45"/>
          <p:cNvSpPr/>
          <p:nvPr/>
        </p:nvSpPr>
        <p:spPr>
          <a:xfrm>
            <a:off x="8066950" y="479000"/>
            <a:ext cx="35529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ru" sz="160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Маркетинговый бюджет (Acquisition Cost) /на количество клиентов (Customer)</a:t>
            </a:r>
            <a:endParaRPr sz="16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1" name="Google Shape;501;p45"/>
          <p:cNvSpPr/>
          <p:nvPr/>
        </p:nvSpPr>
        <p:spPr>
          <a:xfrm>
            <a:off x="8066950" y="1337025"/>
            <a:ext cx="10326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Примеры:</a:t>
            </a:r>
            <a:endParaRPr sz="16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2" name="Google Shape;502;p45"/>
          <p:cNvSpPr/>
          <p:nvPr/>
        </p:nvSpPr>
        <p:spPr>
          <a:xfrm>
            <a:off x="8066950" y="1786269"/>
            <a:ext cx="24921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ru" sz="120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Затраты на канал продаж</a:t>
            </a:r>
            <a:endParaRPr sz="12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3" name="Google Shape;503;p45"/>
          <p:cNvSpPr/>
          <p:nvPr/>
        </p:nvSpPr>
        <p:spPr>
          <a:xfrm>
            <a:off x="8066950" y="2132268"/>
            <a:ext cx="23208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ru" sz="120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Клиенты из этого</a:t>
            </a: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120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канала продаж</a:t>
            </a:r>
            <a:endParaRPr sz="12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4" name="Google Shape;504;p45"/>
          <p:cNvSpPr/>
          <p:nvPr/>
        </p:nvSpPr>
        <p:spPr>
          <a:xfrm>
            <a:off x="10701850" y="1865471"/>
            <a:ext cx="9180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ru" sz="120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Затраты </a:t>
            </a:r>
            <a:br>
              <a:rPr lang="ru" sz="120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1 клиента</a:t>
            </a:r>
            <a:endParaRPr sz="12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5" name="Google Shape;505;p45"/>
          <p:cNvSpPr/>
          <p:nvPr/>
        </p:nvSpPr>
        <p:spPr>
          <a:xfrm rot="10800000" flipH="1">
            <a:off x="8079223" y="3066876"/>
            <a:ext cx="2113121" cy="9525"/>
          </a:xfrm>
          <a:custGeom>
            <a:avLst/>
            <a:gdLst/>
            <a:ahLst/>
            <a:cxnLst/>
            <a:rect l="l" t="t" r="r" b="b"/>
            <a:pathLst>
              <a:path w="3238500" h="9525" extrusionOk="0">
                <a:moveTo>
                  <a:pt x="0" y="0"/>
                </a:moveTo>
                <a:lnTo>
                  <a:pt x="3238500" y="0"/>
                </a:lnTo>
              </a:path>
            </a:pathLst>
          </a:custGeom>
          <a:noFill/>
          <a:ln w="19050" cap="rnd" cmpd="sng">
            <a:solidFill>
              <a:srgbClr val="132C4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2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6" name="Google Shape;506;p45"/>
          <p:cNvSpPr/>
          <p:nvPr/>
        </p:nvSpPr>
        <p:spPr>
          <a:xfrm>
            <a:off x="10387631" y="3032022"/>
            <a:ext cx="171450" cy="95250"/>
          </a:xfrm>
          <a:custGeom>
            <a:avLst/>
            <a:gdLst/>
            <a:ahLst/>
            <a:cxnLst/>
            <a:rect l="l" t="t" r="r" b="b"/>
            <a:pathLst>
              <a:path w="171450" h="95250" extrusionOk="0">
                <a:moveTo>
                  <a:pt x="0" y="95250"/>
                </a:moveTo>
                <a:lnTo>
                  <a:pt x="0" y="66789"/>
                </a:lnTo>
                <a:lnTo>
                  <a:pt x="171450" y="66789"/>
                </a:lnTo>
                <a:lnTo>
                  <a:pt x="171450" y="95250"/>
                </a:lnTo>
                <a:lnTo>
                  <a:pt x="0" y="95250"/>
                </a:lnTo>
                <a:close/>
                <a:moveTo>
                  <a:pt x="0" y="28461"/>
                </a:moveTo>
                <a:lnTo>
                  <a:pt x="0" y="0"/>
                </a:lnTo>
                <a:lnTo>
                  <a:pt x="171450" y="0"/>
                </a:lnTo>
                <a:lnTo>
                  <a:pt x="171450" y="28461"/>
                </a:lnTo>
                <a:lnTo>
                  <a:pt x="0" y="28461"/>
                </a:lnTo>
                <a:close/>
              </a:path>
            </a:pathLst>
          </a:custGeom>
          <a:solidFill>
            <a:srgbClr val="132C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2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7" name="Google Shape;507;p45"/>
          <p:cNvSpPr/>
          <p:nvPr/>
        </p:nvSpPr>
        <p:spPr>
          <a:xfrm>
            <a:off x="8066950" y="2610019"/>
            <a:ext cx="24921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Затраты на менеджера </a:t>
            </a:r>
            <a:b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 «холодным звонкам»</a:t>
            </a: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8" name="Google Shape;508;p45"/>
          <p:cNvSpPr/>
          <p:nvPr/>
        </p:nvSpPr>
        <p:spPr>
          <a:xfrm>
            <a:off x="8066950" y="3136914"/>
            <a:ext cx="23208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ru" sz="12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Количество продаж</a:t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endParaRPr sz="12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9" name="Google Shape;509;p45"/>
          <p:cNvSpPr/>
          <p:nvPr/>
        </p:nvSpPr>
        <p:spPr>
          <a:xfrm>
            <a:off x="10701850" y="2870116"/>
            <a:ext cx="9180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ru" sz="120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Затраты </a:t>
            </a:r>
            <a:br>
              <a:rPr lang="ru" sz="120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sz="1200" i="0" u="none" strike="noStrike" cap="none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 1 клиента</a:t>
            </a:r>
            <a:endParaRPr sz="120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7"/>
          <p:cNvSpPr txBox="1">
            <a:spLocks noGrp="1"/>
          </p:cNvSpPr>
          <p:nvPr>
            <p:ph type="title"/>
          </p:nvPr>
        </p:nvSpPr>
        <p:spPr>
          <a:xfrm>
            <a:off x="609200" y="381000"/>
            <a:ext cx="6642300" cy="80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CONTRIBUTION MARGIN</a:t>
            </a:r>
            <a:endParaRPr/>
          </a:p>
        </p:txBody>
      </p:sp>
      <p:sp>
        <p:nvSpPr>
          <p:cNvPr id="533" name="Google Shape;533;p47"/>
          <p:cNvSpPr txBox="1"/>
          <p:nvPr/>
        </p:nvSpPr>
        <p:spPr>
          <a:xfrm>
            <a:off x="4887128" y="5574400"/>
            <a:ext cx="28923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Contribution Margin</a:t>
            </a:r>
            <a:endParaRPr sz="24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Маржинальная прибыль</a:t>
            </a:r>
            <a:endParaRPr sz="25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36" name="Google Shape;536;p47" descr="preencoded.png"/>
          <p:cNvSpPr/>
          <p:nvPr/>
        </p:nvSpPr>
        <p:spPr>
          <a:xfrm>
            <a:off x="2786575" y="4439250"/>
            <a:ext cx="2160627" cy="506730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800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47" descr="preencoded.png"/>
          <p:cNvSpPr/>
          <p:nvPr/>
        </p:nvSpPr>
        <p:spPr>
          <a:xfrm>
            <a:off x="609200" y="4316350"/>
            <a:ext cx="2158163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1000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38" name="Google Shape;538;p47" descr="preencoded.png"/>
          <p:cNvSpPr/>
          <p:nvPr/>
        </p:nvSpPr>
        <p:spPr>
          <a:xfrm>
            <a:off x="2786575" y="4316350"/>
            <a:ext cx="2160627" cy="15763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47"/>
          <p:cNvSpPr/>
          <p:nvPr/>
        </p:nvSpPr>
        <p:spPr>
          <a:xfrm>
            <a:off x="3453925" y="3976550"/>
            <a:ext cx="8259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000" i="0" u="none" strike="noStrike" cap="non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200</a:t>
            </a:r>
            <a:endParaRPr sz="200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40" name="Google Shape;540;p47" descr="preencoded.png"/>
          <p:cNvSpPr/>
          <p:nvPr/>
        </p:nvSpPr>
        <p:spPr>
          <a:xfrm>
            <a:off x="4966400" y="4474000"/>
            <a:ext cx="2158163" cy="471581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700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1" name="Google Shape;541;p47" descr="preencoded.png"/>
          <p:cNvSpPr/>
          <p:nvPr/>
        </p:nvSpPr>
        <p:spPr>
          <a:xfrm>
            <a:off x="4966400" y="4476751"/>
            <a:ext cx="2160627" cy="63341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47"/>
          <p:cNvSpPr/>
          <p:nvPr/>
        </p:nvSpPr>
        <p:spPr>
          <a:xfrm>
            <a:off x="5633750" y="4146450"/>
            <a:ext cx="8259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0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100</a:t>
            </a:r>
            <a:endParaRPr sz="200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cxnSp>
        <p:nvCxnSpPr>
          <p:cNvPr id="543" name="Google Shape;543;p47"/>
          <p:cNvCxnSpPr/>
          <p:nvPr/>
        </p:nvCxnSpPr>
        <p:spPr>
          <a:xfrm rot="10800000">
            <a:off x="4994896" y="5098300"/>
            <a:ext cx="0" cy="4761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544" name="Google Shape;544;p47"/>
          <p:cNvSpPr txBox="1"/>
          <p:nvPr/>
        </p:nvSpPr>
        <p:spPr>
          <a:xfrm>
            <a:off x="760300" y="1470666"/>
            <a:ext cx="4346100" cy="123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198000" anchor="t" anchorCtr="0">
            <a:sp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Это основные деньги, которые у вас после привлечения клиента и продажи ему товара</a:t>
            </a:r>
            <a:endParaRPr sz="18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8"/>
          <p:cNvSpPr txBox="1">
            <a:spLocks noGrp="1"/>
          </p:cNvSpPr>
          <p:nvPr>
            <p:ph type="title"/>
          </p:nvPr>
        </p:nvSpPr>
        <p:spPr>
          <a:xfrm>
            <a:off x="609200" y="3132363"/>
            <a:ext cx="6359159" cy="1908174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ЕЩЁ НЕСКОЛЬКО ЦИФР И РАСЧЁТ БУДЕТ ЗАКОНЧЕН</a:t>
            </a:r>
            <a:endParaRPr dirty="0"/>
          </a:p>
        </p:txBody>
      </p:sp>
      <p:sp>
        <p:nvSpPr>
          <p:cNvPr id="552" name="Google Shape;552;p48"/>
          <p:cNvSpPr txBox="1">
            <a:spLocks noGrp="1"/>
          </p:cNvSpPr>
          <p:nvPr>
            <p:ph type="subTitle" idx="1"/>
          </p:nvPr>
        </p:nvSpPr>
        <p:spPr>
          <a:xfrm>
            <a:off x="714311" y="1643411"/>
            <a:ext cx="6642300" cy="861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Этого достаточно, чтобы понять, как вы планируете бизнес и сколько нужно инвестировать</a:t>
            </a:r>
            <a:endParaRPr/>
          </a:p>
        </p:txBody>
      </p:sp>
      <p:pic>
        <p:nvPicPr>
          <p:cNvPr id="1026" name="Picture 2" descr="Смущенный недовольством рыжеволосый мужчина с щетиной, поднимает ладонь и ухмыляется, будучи артистом в отпуске, носит рог единорога и неопрятную белую футболку со следами акварели, изолированную на фиолетовом">
            <a:extLst>
              <a:ext uri="{FF2B5EF4-FFF2-40B4-BE49-F238E27FC236}">
                <a16:creationId xmlns:a16="http://schemas.microsoft.com/office/drawing/2014/main" id="{9BDCA271-EB89-BBD6-3D17-AFD20452F2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4"/>
          <a:stretch/>
        </p:blipFill>
        <p:spPr bwMode="auto">
          <a:xfrm>
            <a:off x="6810704" y="2677511"/>
            <a:ext cx="4484304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49"/>
          <p:cNvSpPr txBox="1">
            <a:spLocks noGrp="1"/>
          </p:cNvSpPr>
          <p:nvPr>
            <p:ph type="title"/>
          </p:nvPr>
        </p:nvSpPr>
        <p:spPr>
          <a:xfrm>
            <a:off x="609204" y="381000"/>
            <a:ext cx="6030300" cy="80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FIXED COSTS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61" name="Google Shape;561;p49"/>
          <p:cNvSpPr txBox="1"/>
          <p:nvPr/>
        </p:nvSpPr>
        <p:spPr>
          <a:xfrm>
            <a:off x="5271025" y="177875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49"/>
          <p:cNvSpPr txBox="1"/>
          <p:nvPr/>
        </p:nvSpPr>
        <p:spPr>
          <a:xfrm>
            <a:off x="7051136" y="2532050"/>
            <a:ext cx="25896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Fixed costs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Постоянные (регулярные) издержки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65" name="Google Shape;565;p49" descr="preencoded.png"/>
          <p:cNvSpPr/>
          <p:nvPr/>
        </p:nvSpPr>
        <p:spPr>
          <a:xfrm>
            <a:off x="2786575" y="4439250"/>
            <a:ext cx="2160627" cy="506730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800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49" descr="preencoded.png"/>
          <p:cNvSpPr/>
          <p:nvPr/>
        </p:nvSpPr>
        <p:spPr>
          <a:xfrm>
            <a:off x="609200" y="4316350"/>
            <a:ext cx="2158163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1000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67" name="Google Shape;567;p49" descr="preencoded.png"/>
          <p:cNvSpPr/>
          <p:nvPr/>
        </p:nvSpPr>
        <p:spPr>
          <a:xfrm>
            <a:off x="2786575" y="4316350"/>
            <a:ext cx="2160627" cy="15763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49"/>
          <p:cNvSpPr/>
          <p:nvPr/>
        </p:nvSpPr>
        <p:spPr>
          <a:xfrm>
            <a:off x="3453925" y="3976550"/>
            <a:ext cx="8259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000" i="0" u="none" strike="noStrike" cap="non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200</a:t>
            </a:r>
            <a:endParaRPr sz="200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69" name="Google Shape;569;p49" descr="preencoded.png"/>
          <p:cNvSpPr/>
          <p:nvPr/>
        </p:nvSpPr>
        <p:spPr>
          <a:xfrm>
            <a:off x="4966400" y="4474000"/>
            <a:ext cx="2158163" cy="471581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700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0" name="Google Shape;570;p49" descr="preencoded.png"/>
          <p:cNvSpPr/>
          <p:nvPr/>
        </p:nvSpPr>
        <p:spPr>
          <a:xfrm>
            <a:off x="4966400" y="4476751"/>
            <a:ext cx="2160627" cy="63341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49"/>
          <p:cNvSpPr/>
          <p:nvPr/>
        </p:nvSpPr>
        <p:spPr>
          <a:xfrm>
            <a:off x="5633750" y="4146450"/>
            <a:ext cx="8259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0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100</a:t>
            </a:r>
            <a:endParaRPr sz="200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72" name="Google Shape;572;p49" descr="preencoded.png"/>
          <p:cNvSpPr/>
          <p:nvPr/>
        </p:nvSpPr>
        <p:spPr>
          <a:xfrm>
            <a:off x="7146225" y="4540100"/>
            <a:ext cx="2158163" cy="1197814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2500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573" name="Google Shape;573;p49"/>
          <p:cNvCxnSpPr/>
          <p:nvPr/>
        </p:nvCxnSpPr>
        <p:spPr>
          <a:xfrm>
            <a:off x="7174718" y="3758521"/>
            <a:ext cx="0" cy="4383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574" name="Google Shape;574;p49"/>
          <p:cNvSpPr txBox="1"/>
          <p:nvPr/>
        </p:nvSpPr>
        <p:spPr>
          <a:xfrm>
            <a:off x="8123880" y="593375"/>
            <a:ext cx="3540900" cy="6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198000" anchor="t" anchorCtr="0">
            <a:sp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Зарплата, аренда и т.п.</a:t>
            </a:r>
            <a:endParaRPr sz="1800" dirty="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0"/>
          <p:cNvSpPr txBox="1"/>
          <p:nvPr/>
        </p:nvSpPr>
        <p:spPr>
          <a:xfrm>
            <a:off x="0" y="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50"/>
          <p:cNvSpPr txBox="1"/>
          <p:nvPr/>
        </p:nvSpPr>
        <p:spPr>
          <a:xfrm>
            <a:off x="9286525" y="2532050"/>
            <a:ext cx="21237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Required investments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Инвестиции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85" name="Google Shape;585;p50"/>
          <p:cNvSpPr txBox="1">
            <a:spLocks noGrp="1"/>
          </p:cNvSpPr>
          <p:nvPr>
            <p:ph type="title"/>
          </p:nvPr>
        </p:nvSpPr>
        <p:spPr>
          <a:xfrm>
            <a:off x="609210" y="381000"/>
            <a:ext cx="6450000" cy="80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REQUIRED INVESTMENTS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86" name="Google Shape;586;p50" descr="preencoded.png"/>
          <p:cNvSpPr/>
          <p:nvPr/>
        </p:nvSpPr>
        <p:spPr>
          <a:xfrm>
            <a:off x="2786575" y="4439250"/>
            <a:ext cx="2160627" cy="506730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800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50" descr="preencoded.png"/>
          <p:cNvSpPr/>
          <p:nvPr/>
        </p:nvSpPr>
        <p:spPr>
          <a:xfrm>
            <a:off x="609200" y="4316350"/>
            <a:ext cx="2158163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1000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8" name="Google Shape;588;p50" descr="preencoded.png"/>
          <p:cNvSpPr/>
          <p:nvPr/>
        </p:nvSpPr>
        <p:spPr>
          <a:xfrm>
            <a:off x="2786575" y="4316350"/>
            <a:ext cx="2160627" cy="15763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50"/>
          <p:cNvSpPr/>
          <p:nvPr/>
        </p:nvSpPr>
        <p:spPr>
          <a:xfrm>
            <a:off x="3453925" y="3976550"/>
            <a:ext cx="8259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000" i="0" u="none" strike="noStrike" cap="none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200</a:t>
            </a:r>
            <a:endParaRPr sz="200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90" name="Google Shape;590;p50" descr="preencoded.png"/>
          <p:cNvSpPr/>
          <p:nvPr/>
        </p:nvSpPr>
        <p:spPr>
          <a:xfrm>
            <a:off x="4966400" y="4474000"/>
            <a:ext cx="2158163" cy="471581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700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1" name="Google Shape;591;p50" descr="preencoded.png"/>
          <p:cNvSpPr/>
          <p:nvPr/>
        </p:nvSpPr>
        <p:spPr>
          <a:xfrm>
            <a:off x="4966400" y="4476751"/>
            <a:ext cx="2160627" cy="63341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50"/>
          <p:cNvSpPr/>
          <p:nvPr/>
        </p:nvSpPr>
        <p:spPr>
          <a:xfrm>
            <a:off x="5633750" y="4146450"/>
            <a:ext cx="8259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0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100</a:t>
            </a:r>
            <a:endParaRPr sz="2000" i="0" u="none" strike="noStrike" cap="none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93" name="Google Shape;593;p50" descr="preencoded.png"/>
          <p:cNvSpPr/>
          <p:nvPr/>
        </p:nvSpPr>
        <p:spPr>
          <a:xfrm>
            <a:off x="7146225" y="4540100"/>
            <a:ext cx="2158163" cy="1197814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2500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594" name="Google Shape;594;p50"/>
          <p:cNvCxnSpPr/>
          <p:nvPr/>
        </p:nvCxnSpPr>
        <p:spPr>
          <a:xfrm>
            <a:off x="9397393" y="3758521"/>
            <a:ext cx="0" cy="4383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595" name="Google Shape;595;p50" descr="preencoded.png"/>
          <p:cNvSpPr/>
          <p:nvPr/>
        </p:nvSpPr>
        <p:spPr>
          <a:xfrm>
            <a:off x="9323600" y="4796798"/>
            <a:ext cx="2158163" cy="940803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-1800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6" name="Google Shape;596;p50"/>
          <p:cNvSpPr txBox="1"/>
          <p:nvPr/>
        </p:nvSpPr>
        <p:spPr>
          <a:xfrm>
            <a:off x="7551400" y="381000"/>
            <a:ext cx="4260600" cy="150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198000" anchor="t" anchorCtr="0">
            <a:sp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ИНВЕСТИЦИИ </a:t>
            </a: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— объем денег, который необходимо иметь, пока вы не можете покрывать их маржинальной прибылью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1"/>
          <p:cNvSpPr txBox="1">
            <a:spLocks noGrp="1"/>
          </p:cNvSpPr>
          <p:nvPr>
            <p:ph type="title"/>
          </p:nvPr>
        </p:nvSpPr>
        <p:spPr>
          <a:xfrm>
            <a:off x="609205" y="381000"/>
            <a:ext cx="5422500" cy="80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2 UNIT</a:t>
            </a:r>
            <a:endParaRPr/>
          </a:p>
        </p:txBody>
      </p:sp>
      <p:sp>
        <p:nvSpPr>
          <p:cNvPr id="606" name="Google Shape;606;p51" descr="preencoded.png"/>
          <p:cNvSpPr/>
          <p:nvPr/>
        </p:nvSpPr>
        <p:spPr>
          <a:xfrm>
            <a:off x="2786575" y="4439250"/>
            <a:ext cx="2160627" cy="506730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51" descr="preencoded.png"/>
          <p:cNvSpPr/>
          <p:nvPr/>
        </p:nvSpPr>
        <p:spPr>
          <a:xfrm>
            <a:off x="609200" y="4316350"/>
            <a:ext cx="2158163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08" name="Google Shape;608;p51" descr="preencoded.png"/>
          <p:cNvSpPr/>
          <p:nvPr/>
        </p:nvSpPr>
        <p:spPr>
          <a:xfrm>
            <a:off x="2786575" y="4316350"/>
            <a:ext cx="2160627" cy="15763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51" descr="preencoded.png"/>
          <p:cNvSpPr/>
          <p:nvPr/>
        </p:nvSpPr>
        <p:spPr>
          <a:xfrm>
            <a:off x="4966400" y="4474000"/>
            <a:ext cx="2158163" cy="471581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0" name="Google Shape;610;p51" descr="preencoded.png"/>
          <p:cNvSpPr/>
          <p:nvPr/>
        </p:nvSpPr>
        <p:spPr>
          <a:xfrm>
            <a:off x="4966400" y="4476751"/>
            <a:ext cx="2160627" cy="63341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51" descr="preencoded.png"/>
          <p:cNvSpPr/>
          <p:nvPr/>
        </p:nvSpPr>
        <p:spPr>
          <a:xfrm>
            <a:off x="7146225" y="4540100"/>
            <a:ext cx="2158163" cy="1197814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2" name="Google Shape;612;p51" descr="preencoded.png"/>
          <p:cNvSpPr/>
          <p:nvPr/>
        </p:nvSpPr>
        <p:spPr>
          <a:xfrm>
            <a:off x="9323600" y="4796798"/>
            <a:ext cx="2158163" cy="940803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3" name="Google Shape;613;p51" descr="preencoded.png"/>
          <p:cNvSpPr/>
          <p:nvPr/>
        </p:nvSpPr>
        <p:spPr>
          <a:xfrm>
            <a:off x="2786575" y="3790628"/>
            <a:ext cx="2160627" cy="506730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51" descr="preencoded.png"/>
          <p:cNvSpPr/>
          <p:nvPr/>
        </p:nvSpPr>
        <p:spPr>
          <a:xfrm>
            <a:off x="609200" y="3667728"/>
            <a:ext cx="2158163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5" name="Google Shape;615;p51" descr="preencoded.png"/>
          <p:cNvSpPr/>
          <p:nvPr/>
        </p:nvSpPr>
        <p:spPr>
          <a:xfrm>
            <a:off x="2786575" y="3667728"/>
            <a:ext cx="2160627" cy="15763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51" descr="preencoded.png"/>
          <p:cNvSpPr/>
          <p:nvPr/>
        </p:nvSpPr>
        <p:spPr>
          <a:xfrm>
            <a:off x="4966400" y="3825378"/>
            <a:ext cx="2158163" cy="471581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7" name="Google Shape;617;p51" descr="preencoded.png"/>
          <p:cNvSpPr/>
          <p:nvPr/>
        </p:nvSpPr>
        <p:spPr>
          <a:xfrm>
            <a:off x="4966400" y="3828129"/>
            <a:ext cx="2160627" cy="63341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51"/>
          <p:cNvSpPr txBox="1"/>
          <p:nvPr/>
        </p:nvSpPr>
        <p:spPr>
          <a:xfrm>
            <a:off x="7446925" y="381000"/>
            <a:ext cx="4365000" cy="9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198000" anchor="t" anchorCtr="0">
            <a:sp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Рассчитали инвестиции для одного юнита, а если их два?</a:t>
            </a:r>
            <a:endParaRPr sz="1800">
              <a:solidFill>
                <a:srgbClr val="132C4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52"/>
          <p:cNvSpPr txBox="1">
            <a:spLocks noGrp="1"/>
          </p:cNvSpPr>
          <p:nvPr>
            <p:ph type="title"/>
          </p:nvPr>
        </p:nvSpPr>
        <p:spPr>
          <a:xfrm>
            <a:off x="609210" y="381000"/>
            <a:ext cx="10604100" cy="80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2 UNIT</a:t>
            </a:r>
            <a:endParaRPr/>
          </a:p>
        </p:txBody>
      </p:sp>
      <p:sp>
        <p:nvSpPr>
          <p:cNvPr id="627" name="Google Shape;627;p52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>
                <a:solidFill>
                  <a:srgbClr val="FFFFFF"/>
                </a:solidFill>
              </a:rPr>
              <a:t>17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628" name="Google Shape;628;p52" descr="preencoded.png"/>
          <p:cNvSpPr/>
          <p:nvPr/>
        </p:nvSpPr>
        <p:spPr>
          <a:xfrm>
            <a:off x="2786575" y="4005174"/>
            <a:ext cx="2160627" cy="940594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52" descr="preencoded.png"/>
          <p:cNvSpPr/>
          <p:nvPr/>
        </p:nvSpPr>
        <p:spPr>
          <a:xfrm>
            <a:off x="609200" y="4316350"/>
            <a:ext cx="2158163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0" name="Google Shape;630;p52" descr="preencoded.png"/>
          <p:cNvSpPr/>
          <p:nvPr/>
        </p:nvSpPr>
        <p:spPr>
          <a:xfrm>
            <a:off x="4966400" y="4217372"/>
            <a:ext cx="2158163" cy="728592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1" name="Google Shape;631;p52" descr="preencoded.png"/>
          <p:cNvSpPr/>
          <p:nvPr/>
        </p:nvSpPr>
        <p:spPr>
          <a:xfrm>
            <a:off x="7146225" y="4264450"/>
            <a:ext cx="2158163" cy="1096425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2" name="Google Shape;632;p52" descr="preencoded.png"/>
          <p:cNvSpPr/>
          <p:nvPr/>
        </p:nvSpPr>
        <p:spPr>
          <a:xfrm>
            <a:off x="9323600" y="5041075"/>
            <a:ext cx="2158163" cy="320675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3" name="Google Shape;633;p52" descr="preencoded.png"/>
          <p:cNvSpPr/>
          <p:nvPr/>
        </p:nvSpPr>
        <p:spPr>
          <a:xfrm>
            <a:off x="609200" y="3667728"/>
            <a:ext cx="2158163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4" name="Google Shape;634;p52" descr="preencoded.png"/>
          <p:cNvSpPr/>
          <p:nvPr/>
        </p:nvSpPr>
        <p:spPr>
          <a:xfrm>
            <a:off x="2786575" y="3667721"/>
            <a:ext cx="2160627" cy="39766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52" descr="preencoded.png"/>
          <p:cNvSpPr/>
          <p:nvPr/>
        </p:nvSpPr>
        <p:spPr>
          <a:xfrm>
            <a:off x="4966400" y="4065389"/>
            <a:ext cx="2160627" cy="199072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53"/>
          <p:cNvSpPr txBox="1">
            <a:spLocks noGrp="1"/>
          </p:cNvSpPr>
          <p:nvPr>
            <p:ph type="title"/>
          </p:nvPr>
        </p:nvSpPr>
        <p:spPr>
          <a:xfrm>
            <a:off x="609210" y="381000"/>
            <a:ext cx="10604100" cy="80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3 UNIT</a:t>
            </a:r>
            <a:endParaRPr/>
          </a:p>
        </p:txBody>
      </p:sp>
      <p:sp>
        <p:nvSpPr>
          <p:cNvPr id="644" name="Google Shape;644;p53" descr="preencoded.png"/>
          <p:cNvSpPr/>
          <p:nvPr/>
        </p:nvSpPr>
        <p:spPr>
          <a:xfrm>
            <a:off x="2786577" y="4099961"/>
            <a:ext cx="2160627" cy="1204913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53" descr="preencoded.png"/>
          <p:cNvSpPr/>
          <p:nvPr/>
        </p:nvSpPr>
        <p:spPr>
          <a:xfrm>
            <a:off x="609200" y="3667725"/>
            <a:ext cx="2158163" cy="1636384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6" name="Google Shape;646;p53" descr="preencoded.png"/>
          <p:cNvSpPr/>
          <p:nvPr/>
        </p:nvSpPr>
        <p:spPr>
          <a:xfrm>
            <a:off x="4966404" y="4371755"/>
            <a:ext cx="2158163" cy="931371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7" name="Google Shape;647;p53" descr="preencoded.png"/>
          <p:cNvSpPr/>
          <p:nvPr/>
        </p:nvSpPr>
        <p:spPr>
          <a:xfrm>
            <a:off x="7146234" y="4432224"/>
            <a:ext cx="2158163" cy="1049267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8" name="Google Shape;648;p53" descr="preencoded.png"/>
          <p:cNvSpPr/>
          <p:nvPr/>
        </p:nvSpPr>
        <p:spPr>
          <a:xfrm>
            <a:off x="9323600" y="5316450"/>
            <a:ext cx="2158163" cy="165053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9" name="Google Shape;649;p53" descr="preencoded.png"/>
          <p:cNvSpPr/>
          <p:nvPr/>
        </p:nvSpPr>
        <p:spPr>
          <a:xfrm>
            <a:off x="2786577" y="3667733"/>
            <a:ext cx="2160627" cy="509111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53" descr="preencoded.png"/>
          <p:cNvSpPr/>
          <p:nvPr/>
        </p:nvSpPr>
        <p:spPr>
          <a:xfrm>
            <a:off x="4966404" y="4177087"/>
            <a:ext cx="2160627" cy="255270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54"/>
          <p:cNvSpPr txBox="1">
            <a:spLocks noGrp="1"/>
          </p:cNvSpPr>
          <p:nvPr>
            <p:ph type="title"/>
          </p:nvPr>
        </p:nvSpPr>
        <p:spPr>
          <a:xfrm>
            <a:off x="609205" y="381000"/>
            <a:ext cx="5716800" cy="80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4 UNIT</a:t>
            </a:r>
            <a:endParaRPr/>
          </a:p>
        </p:txBody>
      </p:sp>
      <p:sp>
        <p:nvSpPr>
          <p:cNvPr id="657" name="Google Shape;657;p54"/>
          <p:cNvSpPr txBox="1"/>
          <p:nvPr/>
        </p:nvSpPr>
        <p:spPr>
          <a:xfrm>
            <a:off x="7124575" y="5574400"/>
            <a:ext cx="36753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EBITDA</a:t>
            </a:r>
            <a:endParaRPr sz="24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Прибыль до вычета </a:t>
            </a:r>
            <a:br>
              <a:rPr lang="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 dirty="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налогов и амортизации</a:t>
            </a:r>
            <a:endParaRPr sz="2300" dirty="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659" name="Google Shape;659;p54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>
                <a:solidFill>
                  <a:srgbClr val="FFFFFF"/>
                </a:solidFill>
              </a:rPr>
              <a:t>19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660" name="Google Shape;660;p54"/>
          <p:cNvSpPr txBox="1"/>
          <p:nvPr/>
        </p:nvSpPr>
        <p:spPr>
          <a:xfrm>
            <a:off x="7446925" y="381000"/>
            <a:ext cx="4365000" cy="123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198000" anchor="t" anchorCtr="0">
            <a:sp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Положительная разница между маржинальной прибылью и постоянными издержками</a:t>
            </a:r>
            <a:endParaRPr sz="1800">
              <a:solidFill>
                <a:srgbClr val="132C4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2" name="Google Shape;662;p54" descr="preencoded.png"/>
          <p:cNvSpPr/>
          <p:nvPr/>
        </p:nvSpPr>
        <p:spPr>
          <a:xfrm>
            <a:off x="2786575" y="4146594"/>
            <a:ext cx="2160627" cy="133492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54" descr="preencoded.png"/>
          <p:cNvSpPr/>
          <p:nvPr/>
        </p:nvSpPr>
        <p:spPr>
          <a:xfrm>
            <a:off x="609200" y="3667725"/>
            <a:ext cx="2158163" cy="1813227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4" name="Google Shape;664;p54" descr="preencoded.png"/>
          <p:cNvSpPr/>
          <p:nvPr/>
        </p:nvSpPr>
        <p:spPr>
          <a:xfrm>
            <a:off x="4966400" y="4447711"/>
            <a:ext cx="2158163" cy="1032761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5" name="Google Shape;665;p54" descr="preencoded.png"/>
          <p:cNvSpPr/>
          <p:nvPr/>
        </p:nvSpPr>
        <p:spPr>
          <a:xfrm>
            <a:off x="7146225" y="4514924"/>
            <a:ext cx="2158163" cy="96674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6" name="Google Shape;666;p54" descr="preencoded.png"/>
          <p:cNvSpPr/>
          <p:nvPr/>
        </p:nvSpPr>
        <p:spPr>
          <a:xfrm>
            <a:off x="7143775" y="5316450"/>
            <a:ext cx="2158163" cy="165053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7" name="Google Shape;667;p54" descr="preencoded.png"/>
          <p:cNvSpPr/>
          <p:nvPr/>
        </p:nvSpPr>
        <p:spPr>
          <a:xfrm>
            <a:off x="2786575" y="3667734"/>
            <a:ext cx="2160627" cy="563880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54" descr="preencoded.png"/>
          <p:cNvSpPr/>
          <p:nvPr/>
        </p:nvSpPr>
        <p:spPr>
          <a:xfrm>
            <a:off x="4966400" y="4232041"/>
            <a:ext cx="2160627" cy="282893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55"/>
          <p:cNvSpPr txBox="1">
            <a:spLocks noGrp="1"/>
          </p:cNvSpPr>
          <p:nvPr>
            <p:ph type="title"/>
          </p:nvPr>
        </p:nvSpPr>
        <p:spPr>
          <a:xfrm>
            <a:off x="609210" y="381000"/>
            <a:ext cx="10604100" cy="80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4 UNIT</a:t>
            </a:r>
            <a:endParaRPr/>
          </a:p>
        </p:txBody>
      </p:sp>
      <p:sp>
        <p:nvSpPr>
          <p:cNvPr id="676" name="Google Shape;676;p5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>
                <a:solidFill>
                  <a:srgbClr val="FFFFFF"/>
                </a:solidFill>
              </a:rPr>
              <a:t>20</a:t>
            </a:fld>
            <a:endParaRPr sz="1200" dirty="0">
              <a:solidFill>
                <a:srgbClr val="FFFFFF"/>
              </a:solidFill>
            </a:endParaRPr>
          </a:p>
        </p:txBody>
      </p:sp>
      <p:sp>
        <p:nvSpPr>
          <p:cNvPr id="677" name="Google Shape;677;p55"/>
          <p:cNvSpPr txBox="1"/>
          <p:nvPr/>
        </p:nvSpPr>
        <p:spPr>
          <a:xfrm>
            <a:off x="7313761" y="5728300"/>
            <a:ext cx="36753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EBITDA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Прибыль до вычета </a:t>
            </a:r>
            <a:b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налогов и амортизации</a:t>
            </a:r>
            <a:endParaRPr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678" name="Google Shape;678;p55" descr="preencoded.png"/>
          <p:cNvSpPr/>
          <p:nvPr/>
        </p:nvSpPr>
        <p:spPr>
          <a:xfrm>
            <a:off x="2786575" y="4146594"/>
            <a:ext cx="2160627" cy="133492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55" descr="preencoded.png"/>
          <p:cNvSpPr/>
          <p:nvPr/>
        </p:nvSpPr>
        <p:spPr>
          <a:xfrm>
            <a:off x="609200" y="3667725"/>
            <a:ext cx="2158163" cy="1813227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0" name="Google Shape;680;p55" descr="preencoded.png"/>
          <p:cNvSpPr/>
          <p:nvPr/>
        </p:nvSpPr>
        <p:spPr>
          <a:xfrm>
            <a:off x="4966400" y="4514925"/>
            <a:ext cx="2158163" cy="964382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2 800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1" name="Google Shape;681;p55" descr="preencoded.png"/>
          <p:cNvSpPr/>
          <p:nvPr/>
        </p:nvSpPr>
        <p:spPr>
          <a:xfrm>
            <a:off x="7146225" y="4514925"/>
            <a:ext cx="2158163" cy="799329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B4A7D6"/>
          </a:solidFill>
          <a:ln>
            <a:solidFill>
              <a:srgbClr val="C00000"/>
            </a:solidFill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2 500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2" name="Google Shape;682;p55" descr="preencoded.png"/>
          <p:cNvSpPr/>
          <p:nvPr/>
        </p:nvSpPr>
        <p:spPr>
          <a:xfrm>
            <a:off x="7143775" y="5316450"/>
            <a:ext cx="2158163" cy="165053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C00000"/>
            </a:solidFill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ru" sz="2100">
                <a:solidFill>
                  <a:srgbClr val="FDFDFD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300</a:t>
            </a: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3" name="Google Shape;683;p55" descr="preencoded.png"/>
          <p:cNvSpPr/>
          <p:nvPr/>
        </p:nvSpPr>
        <p:spPr>
          <a:xfrm>
            <a:off x="2786575" y="3667734"/>
            <a:ext cx="2160627" cy="563880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55" descr="preencoded.png"/>
          <p:cNvSpPr/>
          <p:nvPr/>
        </p:nvSpPr>
        <p:spPr>
          <a:xfrm>
            <a:off x="4966400" y="4232041"/>
            <a:ext cx="2160627" cy="282893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55"/>
          <p:cNvSpPr txBox="1"/>
          <p:nvPr/>
        </p:nvSpPr>
        <p:spPr>
          <a:xfrm>
            <a:off x="4887128" y="5574400"/>
            <a:ext cx="28923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Contribution Margin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Маржинальная прибыль</a:t>
            </a:r>
            <a:endParaRPr sz="23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>
          <a:extLst>
            <a:ext uri="{FF2B5EF4-FFF2-40B4-BE49-F238E27FC236}">
              <a16:creationId xmlns:a16="http://schemas.microsoft.com/office/drawing/2014/main" id="{086C61BE-9D1C-2B39-4A2A-240220F31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56">
            <a:extLst>
              <a:ext uri="{FF2B5EF4-FFF2-40B4-BE49-F238E27FC236}">
                <a16:creationId xmlns:a16="http://schemas.microsoft.com/office/drawing/2014/main" id="{C093309F-8196-FECC-256B-6367888BAC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210" y="381000"/>
            <a:ext cx="10604100" cy="80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1 UNIT</a:t>
            </a:r>
            <a:endParaRPr/>
          </a:p>
        </p:txBody>
      </p:sp>
      <p:sp>
        <p:nvSpPr>
          <p:cNvPr id="692" name="Google Shape;692;p56">
            <a:extLst>
              <a:ext uri="{FF2B5EF4-FFF2-40B4-BE49-F238E27FC236}">
                <a16:creationId xmlns:a16="http://schemas.microsoft.com/office/drawing/2014/main" id="{D4AC9466-8201-5BE0-2193-86A26AF24673}"/>
              </a:ext>
            </a:extLst>
          </p:cNvPr>
          <p:cNvSpPr txBox="1"/>
          <p:nvPr/>
        </p:nvSpPr>
        <p:spPr>
          <a:xfrm>
            <a:off x="505007" y="5178600"/>
            <a:ext cx="1714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Revenue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Выручка</a:t>
            </a:r>
            <a:endParaRPr sz="26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3" name="Google Shape;693;p56">
            <a:extLst>
              <a:ext uri="{FF2B5EF4-FFF2-40B4-BE49-F238E27FC236}">
                <a16:creationId xmlns:a16="http://schemas.microsoft.com/office/drawing/2014/main" id="{036DD62E-5984-5981-A20C-87D6A15BF38E}"/>
              </a:ext>
            </a:extLst>
          </p:cNvPr>
          <p:cNvSpPr txBox="1"/>
          <p:nvPr/>
        </p:nvSpPr>
        <p:spPr>
          <a:xfrm>
            <a:off x="2685301" y="5178600"/>
            <a:ext cx="1967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Gross Profit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Валовая прибыль</a:t>
            </a:r>
            <a:endParaRPr sz="25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694" name="Google Shape;694;p56">
            <a:extLst>
              <a:ext uri="{FF2B5EF4-FFF2-40B4-BE49-F238E27FC236}">
                <a16:creationId xmlns:a16="http://schemas.microsoft.com/office/drawing/2014/main" id="{DE0B84F7-103E-F245-942D-D72C5DD2C8F6}"/>
              </a:ext>
            </a:extLst>
          </p:cNvPr>
          <p:cNvSpPr txBox="1"/>
          <p:nvPr/>
        </p:nvSpPr>
        <p:spPr>
          <a:xfrm>
            <a:off x="4877432" y="5178600"/>
            <a:ext cx="21423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Contribution Margin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Маржинальная прибыль</a:t>
            </a:r>
            <a:endParaRPr sz="25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695" name="Google Shape;695;p56">
            <a:extLst>
              <a:ext uri="{FF2B5EF4-FFF2-40B4-BE49-F238E27FC236}">
                <a16:creationId xmlns:a16="http://schemas.microsoft.com/office/drawing/2014/main" id="{EEDAFD82-AE96-053D-3339-982305CAADFD}"/>
              </a:ext>
            </a:extLst>
          </p:cNvPr>
          <p:cNvSpPr txBox="1"/>
          <p:nvPr/>
        </p:nvSpPr>
        <p:spPr>
          <a:xfrm>
            <a:off x="9232019" y="5178600"/>
            <a:ext cx="21681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Required investments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Инвестиции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696" name="Google Shape;696;p56">
            <a:extLst>
              <a:ext uri="{FF2B5EF4-FFF2-40B4-BE49-F238E27FC236}">
                <a16:creationId xmlns:a16="http://schemas.microsoft.com/office/drawing/2014/main" id="{F170C405-56AA-08DB-59CA-75C184944FDD}"/>
              </a:ext>
            </a:extLst>
          </p:cNvPr>
          <p:cNvSpPr txBox="1"/>
          <p:nvPr/>
        </p:nvSpPr>
        <p:spPr>
          <a:xfrm>
            <a:off x="2674831" y="1357425"/>
            <a:ext cx="2168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COGS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Cost of goods sold</a:t>
            </a:r>
            <a:endParaRPr sz="16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Затраты на обеспечение продажи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697" name="Google Shape;697;p56">
            <a:extLst>
              <a:ext uri="{FF2B5EF4-FFF2-40B4-BE49-F238E27FC236}">
                <a16:creationId xmlns:a16="http://schemas.microsoft.com/office/drawing/2014/main" id="{D82E88F3-2FB5-37E5-4551-CA8ABA74B602}"/>
              </a:ext>
            </a:extLst>
          </p:cNvPr>
          <p:cNvSpPr txBox="1"/>
          <p:nvPr/>
        </p:nvSpPr>
        <p:spPr>
          <a:xfrm>
            <a:off x="4860981" y="1357425"/>
            <a:ext cx="22101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CAC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Customer Acquisition Cost</a:t>
            </a:r>
            <a:endParaRPr sz="16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Затраты на привлечение клиента</a:t>
            </a:r>
            <a:endParaRPr sz="22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698" name="Google Shape;698;p56">
            <a:extLst>
              <a:ext uri="{FF2B5EF4-FFF2-40B4-BE49-F238E27FC236}">
                <a16:creationId xmlns:a16="http://schemas.microsoft.com/office/drawing/2014/main" id="{92B0AC66-AE84-C182-5F7C-D944DF797D64}"/>
              </a:ext>
            </a:extLst>
          </p:cNvPr>
          <p:cNvSpPr txBox="1"/>
          <p:nvPr/>
        </p:nvSpPr>
        <p:spPr>
          <a:xfrm>
            <a:off x="7089131" y="1357425"/>
            <a:ext cx="21942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Fixed costs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rgbClr val="132C40"/>
                </a:solidFill>
                <a:latin typeface="Raleway"/>
                <a:ea typeface="Raleway"/>
                <a:cs typeface="Raleway"/>
                <a:sym typeface="Raleway"/>
              </a:rPr>
              <a:t>Постоянные (регулярные) издержки</a:t>
            </a:r>
            <a:endParaRPr sz="2400">
              <a:solidFill>
                <a:schemeClr val="dk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700" name="Google Shape;700;p56">
            <a:extLst>
              <a:ext uri="{FF2B5EF4-FFF2-40B4-BE49-F238E27FC236}">
                <a16:creationId xmlns:a16="http://schemas.microsoft.com/office/drawing/2014/main" id="{1B6640B4-5E9A-520E-C081-C5E13B3EA898}"/>
              </a:ext>
            </a:extLst>
          </p:cNvPr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>
                <a:solidFill>
                  <a:srgbClr val="FFFFFF"/>
                </a:solidFill>
              </a:rPr>
              <a:t>21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701" name="Google Shape;701;p56" descr="preencoded.png">
            <a:extLst>
              <a:ext uri="{FF2B5EF4-FFF2-40B4-BE49-F238E27FC236}">
                <a16:creationId xmlns:a16="http://schemas.microsoft.com/office/drawing/2014/main" id="{AF482923-5E4F-2A33-F627-65D29B5D99DE}"/>
              </a:ext>
            </a:extLst>
          </p:cNvPr>
          <p:cNvSpPr/>
          <p:nvPr/>
        </p:nvSpPr>
        <p:spPr>
          <a:xfrm>
            <a:off x="2786575" y="3856625"/>
            <a:ext cx="2160627" cy="506730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56" descr="preencoded.png">
            <a:extLst>
              <a:ext uri="{FF2B5EF4-FFF2-40B4-BE49-F238E27FC236}">
                <a16:creationId xmlns:a16="http://schemas.microsoft.com/office/drawing/2014/main" id="{521795F6-525F-C7F8-78FF-9411AB284761}"/>
              </a:ext>
            </a:extLst>
          </p:cNvPr>
          <p:cNvSpPr/>
          <p:nvPr/>
        </p:nvSpPr>
        <p:spPr>
          <a:xfrm>
            <a:off x="609200" y="3733725"/>
            <a:ext cx="2158163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3" name="Google Shape;703;p56" descr="preencoded.png">
            <a:extLst>
              <a:ext uri="{FF2B5EF4-FFF2-40B4-BE49-F238E27FC236}">
                <a16:creationId xmlns:a16="http://schemas.microsoft.com/office/drawing/2014/main" id="{111AEF30-6355-16A0-2408-945FA0656D07}"/>
              </a:ext>
            </a:extLst>
          </p:cNvPr>
          <p:cNvSpPr/>
          <p:nvPr/>
        </p:nvSpPr>
        <p:spPr>
          <a:xfrm>
            <a:off x="2786575" y="3733725"/>
            <a:ext cx="2160627" cy="157639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56" descr="preencoded.png">
            <a:extLst>
              <a:ext uri="{FF2B5EF4-FFF2-40B4-BE49-F238E27FC236}">
                <a16:creationId xmlns:a16="http://schemas.microsoft.com/office/drawing/2014/main" id="{05F8772F-8150-1A6C-4AFE-946BF366039A}"/>
              </a:ext>
            </a:extLst>
          </p:cNvPr>
          <p:cNvSpPr/>
          <p:nvPr/>
        </p:nvSpPr>
        <p:spPr>
          <a:xfrm>
            <a:off x="4966400" y="3891375"/>
            <a:ext cx="2158163" cy="471581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5" name="Google Shape;705;p56" descr="preencoded.png">
            <a:extLst>
              <a:ext uri="{FF2B5EF4-FFF2-40B4-BE49-F238E27FC236}">
                <a16:creationId xmlns:a16="http://schemas.microsoft.com/office/drawing/2014/main" id="{4533F775-BDA2-45E6-A836-F588E8274464}"/>
              </a:ext>
            </a:extLst>
          </p:cNvPr>
          <p:cNvSpPr/>
          <p:nvPr/>
        </p:nvSpPr>
        <p:spPr>
          <a:xfrm>
            <a:off x="4966400" y="3894126"/>
            <a:ext cx="2160627" cy="63341"/>
          </a:xfrm>
          <a:custGeom>
            <a:avLst/>
            <a:gdLst/>
            <a:ahLst/>
            <a:cxnLst/>
            <a:rect l="l" t="t" r="r" b="b"/>
            <a:pathLst>
              <a:path w="3286125" h="190500" extrusionOk="0">
                <a:moveTo>
                  <a:pt x="0" y="0"/>
                </a:moveTo>
                <a:lnTo>
                  <a:pt x="3286125" y="0"/>
                </a:lnTo>
                <a:lnTo>
                  <a:pt x="3286125" y="190500"/>
                </a:lnTo>
                <a:lnTo>
                  <a:pt x="0" y="1905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56" descr="preencoded.png">
            <a:extLst>
              <a:ext uri="{FF2B5EF4-FFF2-40B4-BE49-F238E27FC236}">
                <a16:creationId xmlns:a16="http://schemas.microsoft.com/office/drawing/2014/main" id="{79639902-B557-A329-D2BA-19BD561BE811}"/>
              </a:ext>
            </a:extLst>
          </p:cNvPr>
          <p:cNvSpPr/>
          <p:nvPr/>
        </p:nvSpPr>
        <p:spPr>
          <a:xfrm>
            <a:off x="7146225" y="3957475"/>
            <a:ext cx="2158163" cy="629560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7" name="Google Shape;707;p56" descr="preencoded.png">
            <a:extLst>
              <a:ext uri="{FF2B5EF4-FFF2-40B4-BE49-F238E27FC236}">
                <a16:creationId xmlns:a16="http://schemas.microsoft.com/office/drawing/2014/main" id="{0E02F05D-5227-D36A-A885-9FCBA3152BD2}"/>
              </a:ext>
            </a:extLst>
          </p:cNvPr>
          <p:cNvSpPr/>
          <p:nvPr/>
        </p:nvSpPr>
        <p:spPr>
          <a:xfrm>
            <a:off x="9323600" y="4218850"/>
            <a:ext cx="2158163" cy="367833"/>
          </a:xfrm>
          <a:custGeom>
            <a:avLst/>
            <a:gdLst/>
            <a:ahLst/>
            <a:cxnLst/>
            <a:rect l="l" t="t" r="r" b="b"/>
            <a:pathLst>
              <a:path w="3257605" h="943161" extrusionOk="0">
                <a:moveTo>
                  <a:pt x="0" y="0"/>
                </a:moveTo>
                <a:lnTo>
                  <a:pt x="3257605" y="0"/>
                </a:lnTo>
                <a:lnTo>
                  <a:pt x="3257605" y="943162"/>
                </a:lnTo>
                <a:lnTo>
                  <a:pt x="0" y="943162"/>
                </a:ln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2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708" name="Google Shape;708;p56">
            <a:extLst>
              <a:ext uri="{FF2B5EF4-FFF2-40B4-BE49-F238E27FC236}">
                <a16:creationId xmlns:a16="http://schemas.microsoft.com/office/drawing/2014/main" id="{B87E9EDD-1B15-885F-4AB4-39D056CEFB09}"/>
              </a:ext>
            </a:extLst>
          </p:cNvPr>
          <p:cNvCxnSpPr/>
          <p:nvPr/>
        </p:nvCxnSpPr>
        <p:spPr>
          <a:xfrm>
            <a:off x="7185268" y="3143021"/>
            <a:ext cx="0" cy="4383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709" name="Google Shape;709;p56">
            <a:extLst>
              <a:ext uri="{FF2B5EF4-FFF2-40B4-BE49-F238E27FC236}">
                <a16:creationId xmlns:a16="http://schemas.microsoft.com/office/drawing/2014/main" id="{48D858A2-8ED1-C877-7DB7-1470DC9EEE54}"/>
              </a:ext>
            </a:extLst>
          </p:cNvPr>
          <p:cNvCxnSpPr/>
          <p:nvPr/>
        </p:nvCxnSpPr>
        <p:spPr>
          <a:xfrm>
            <a:off x="4991619" y="3143021"/>
            <a:ext cx="0" cy="4383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710" name="Google Shape;710;p56">
            <a:extLst>
              <a:ext uri="{FF2B5EF4-FFF2-40B4-BE49-F238E27FC236}">
                <a16:creationId xmlns:a16="http://schemas.microsoft.com/office/drawing/2014/main" id="{F61696AB-768E-D783-0023-854E3792B45D}"/>
              </a:ext>
            </a:extLst>
          </p:cNvPr>
          <p:cNvCxnSpPr/>
          <p:nvPr/>
        </p:nvCxnSpPr>
        <p:spPr>
          <a:xfrm>
            <a:off x="2808219" y="3143021"/>
            <a:ext cx="0" cy="4383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711" name="Google Shape;711;p56">
            <a:extLst>
              <a:ext uri="{FF2B5EF4-FFF2-40B4-BE49-F238E27FC236}">
                <a16:creationId xmlns:a16="http://schemas.microsoft.com/office/drawing/2014/main" id="{5A88D8E8-A153-AF40-E2EA-7FF8B5829659}"/>
              </a:ext>
            </a:extLst>
          </p:cNvPr>
          <p:cNvCxnSpPr/>
          <p:nvPr/>
        </p:nvCxnSpPr>
        <p:spPr>
          <a:xfrm rot="10800000">
            <a:off x="2805572" y="4702500"/>
            <a:ext cx="0" cy="4761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712" name="Google Shape;712;p56">
            <a:extLst>
              <a:ext uri="{FF2B5EF4-FFF2-40B4-BE49-F238E27FC236}">
                <a16:creationId xmlns:a16="http://schemas.microsoft.com/office/drawing/2014/main" id="{FD7848CE-102C-CCAD-9725-6318A8EBD9C5}"/>
              </a:ext>
            </a:extLst>
          </p:cNvPr>
          <p:cNvCxnSpPr/>
          <p:nvPr/>
        </p:nvCxnSpPr>
        <p:spPr>
          <a:xfrm rot="10800000">
            <a:off x="622585" y="4702500"/>
            <a:ext cx="0" cy="4761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713" name="Google Shape;713;p56">
            <a:extLst>
              <a:ext uri="{FF2B5EF4-FFF2-40B4-BE49-F238E27FC236}">
                <a16:creationId xmlns:a16="http://schemas.microsoft.com/office/drawing/2014/main" id="{CFA0DCF1-F2A9-6DC9-F443-46E62E1D50D2}"/>
              </a:ext>
            </a:extLst>
          </p:cNvPr>
          <p:cNvCxnSpPr/>
          <p:nvPr/>
        </p:nvCxnSpPr>
        <p:spPr>
          <a:xfrm rot="10800000">
            <a:off x="4991635" y="4702500"/>
            <a:ext cx="0" cy="4761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714" name="Google Shape;714;p56">
            <a:extLst>
              <a:ext uri="{FF2B5EF4-FFF2-40B4-BE49-F238E27FC236}">
                <a16:creationId xmlns:a16="http://schemas.microsoft.com/office/drawing/2014/main" id="{C92173C1-A2FA-6287-AE86-B52B713D9C73}"/>
              </a:ext>
            </a:extLst>
          </p:cNvPr>
          <p:cNvCxnSpPr/>
          <p:nvPr/>
        </p:nvCxnSpPr>
        <p:spPr>
          <a:xfrm rot="10800000">
            <a:off x="9323610" y="4702500"/>
            <a:ext cx="0" cy="476100"/>
          </a:xfrm>
          <a:prstGeom prst="straightConnector1">
            <a:avLst/>
          </a:prstGeom>
          <a:noFill/>
          <a:ln w="19050" cap="flat" cmpd="sng">
            <a:solidFill>
              <a:srgbClr val="B7B7B7"/>
            </a:solidFill>
            <a:prstDash val="solid"/>
            <a:round/>
            <a:headEnd type="none" w="med" len="med"/>
            <a:tailEnd type="stealth" w="med" len="med"/>
          </a:ln>
        </p:spPr>
      </p:cxnSp>
    </p:spTree>
    <p:extLst>
      <p:ext uri="{BB962C8B-B14F-4D97-AF65-F5344CB8AC3E}">
        <p14:creationId xmlns:p14="http://schemas.microsoft.com/office/powerpoint/2010/main" val="35478916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6642300" cy="80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ОПРЕДЕЛЕНИЕ</a:t>
            </a:r>
            <a:endParaRPr/>
          </a:p>
        </p:txBody>
      </p:sp>
      <p:sp>
        <p:nvSpPr>
          <p:cNvPr id="721" name="Google Shape;721;p57"/>
          <p:cNvSpPr txBox="1">
            <a:spLocks noGrp="1"/>
          </p:cNvSpPr>
          <p:nvPr>
            <p:ph type="subTitle" idx="1"/>
          </p:nvPr>
        </p:nvSpPr>
        <p:spPr>
          <a:xfrm>
            <a:off x="609207" y="2547300"/>
            <a:ext cx="9491233" cy="166195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Raleway SemiBold"/>
                <a:ea typeface="Raleway SemiBold"/>
                <a:cs typeface="Raleway SemiBold"/>
                <a:sym typeface="Raleway SemiBold"/>
              </a:rPr>
              <a:t>ЮНИТ-ЭКОНОМИКА (UNIT-ЭКОНОМИКА)</a:t>
            </a:r>
            <a:r>
              <a:rPr lang="ru" dirty="0"/>
              <a:t> </a:t>
            </a:r>
            <a:r>
              <a:rPr lang="ru" dirty="0">
                <a:latin typeface="Raleway SemiBold"/>
                <a:ea typeface="Raleway SemiBold"/>
                <a:cs typeface="Raleway SemiBold"/>
                <a:sym typeface="Raleway SemiBold"/>
              </a:rPr>
              <a:t>—</a:t>
            </a:r>
            <a:r>
              <a:rPr lang="ru" dirty="0"/>
              <a:t> это определение числа юнитов масштабирования, маржинальная прибыль от которых необходима для покрытия постоянных издержек и выхода на заданный уровень прибыли</a:t>
            </a:r>
            <a:endParaRPr dirty="0"/>
          </a:p>
        </p:txBody>
      </p:sp>
      <p:sp>
        <p:nvSpPr>
          <p:cNvPr id="722" name="Google Shape;722;p57"/>
          <p:cNvSpPr/>
          <p:nvPr/>
        </p:nvSpPr>
        <p:spPr>
          <a:xfrm>
            <a:off x="609200" y="4587125"/>
            <a:ext cx="5260800" cy="114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19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СКОЛЬКО ЮНИТОВ НУЖНО ПРОДАТЬ, ЧТОБЫ ПОЛУЧИТЬ НУЖНОЕ ВАМ </a:t>
            </a:r>
            <a:br>
              <a:rPr lang="ru" sz="20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</a:br>
            <a:r>
              <a:rPr lang="ru" sz="2000">
                <a:solidFill>
                  <a:schemeClr val="lt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КОЛИЧЕСТВО ДЕНЕГ!</a:t>
            </a:r>
            <a:endParaRPr sz="2000">
              <a:solidFill>
                <a:schemeClr val="lt1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7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>
                <a:solidFill>
                  <a:srgbClr val="FFFFFF"/>
                </a:solidFill>
              </a:rPr>
              <a:t>23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270" name="Google Shape;270;p34"/>
          <p:cNvSpPr txBox="1">
            <a:spLocks noGrp="1"/>
          </p:cNvSpPr>
          <p:nvPr>
            <p:ph type="title"/>
          </p:nvPr>
        </p:nvSpPr>
        <p:spPr>
          <a:xfrm>
            <a:off x="701674" y="2245069"/>
            <a:ext cx="7244147" cy="80017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2"/>
                </a:solidFill>
              </a:rPr>
              <a:t>РАССЧИТАЕМ ВАШ ПРОДУКТ</a:t>
            </a:r>
            <a:endParaRPr dirty="0"/>
          </a:p>
        </p:txBody>
      </p:sp>
      <p:pic>
        <p:nvPicPr>
          <p:cNvPr id="3074" name="Picture 2" descr="Тусовщица позирует с конфетти">
            <a:extLst>
              <a:ext uri="{FF2B5EF4-FFF2-40B4-BE49-F238E27FC236}">
                <a16:creationId xmlns:a16="http://schemas.microsoft.com/office/drawing/2014/main" id="{0FB109DD-0E19-B018-329F-B78DD12C7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978" y="573800"/>
            <a:ext cx="39814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631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5"/>
          <p:cNvSpPr txBox="1"/>
          <p:nvPr/>
        </p:nvSpPr>
        <p:spPr>
          <a:xfrm>
            <a:off x="609200" y="3031675"/>
            <a:ext cx="10782600" cy="35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Команда рассказывает о результатах привлечения клиентов.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Если результатов пока нет говорим о планах по привлечению клиентов.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Нет планов: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Char char="●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Вы проводили CustDev ? Вы проводили оценку рынка?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Char char="●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Кто ваши клиенты ?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Char char="●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Где их найти ? 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Raleway"/>
              <a:buAutoNum type="arabicPeriod" startAt="3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Определяем возможные каналы привлечения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Raleway"/>
              <a:buAutoNum type="arabicPeriod" startAt="3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Указываем количество пользователей, которое привлечено в самом перспективном канале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Raleway"/>
              <a:buAutoNum type="arabicPeriod" startAt="3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Вносим данные в Excel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9" name="Google Shape;279;p35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10782600" cy="1354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1.</a:t>
            </a:r>
            <a:r>
              <a:rPr lang="ru">
                <a:solidFill>
                  <a:schemeClr val="dk2"/>
                </a:solidFill>
              </a:rPr>
              <a:t> UA-ЧИСЛО ПРИВЛЕЧЕННЫХ ПОЛЬЗОВАТЕЛЕЙ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6"/>
          <p:cNvSpPr txBox="1"/>
          <p:nvPr/>
        </p:nvSpPr>
        <p:spPr>
          <a:xfrm>
            <a:off x="608250" y="3000769"/>
            <a:ext cx="11185500" cy="32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Команда рассказывает о результатах привлечения клиентов. 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Raleway"/>
              <a:buAutoNum type="arabicPeriod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Если результатов пока нет говорим о планах по привлечению клиентов.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Нет планов: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Char char="●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Какие каналы знаете ?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Char char="●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Где можете узнать про конверсию для самого перспективного для вашего бизнеса канала?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Raleway"/>
              <a:buAutoNum type="arabicPeriod" startAt="3"/>
            </a:pPr>
            <a:r>
              <a:rPr lang="ru" sz="2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Вносим данные в Excel</a:t>
            </a:r>
            <a:endParaRPr sz="2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7" name="Google Shape;287;p36"/>
          <p:cNvSpPr txBox="1"/>
          <p:nvPr/>
        </p:nvSpPr>
        <p:spPr>
          <a:xfrm>
            <a:off x="608250" y="1677175"/>
            <a:ext cx="91479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7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ШАГ 2. </a:t>
            </a:r>
            <a:r>
              <a:rPr lang="ru" sz="3700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C1-КОНВЕРСИЯ ПОЛЬЗОВАТЕЛЕЙ В КЛИЕНТОВ,%</a:t>
            </a:r>
            <a:endParaRPr sz="3700">
              <a:solidFill>
                <a:schemeClr val="dk2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/>
          <p:nvPr/>
        </p:nvSpPr>
        <p:spPr>
          <a:xfrm>
            <a:off x="609200" y="4322300"/>
            <a:ext cx="5939700" cy="1169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B5D8E1"/>
            </a:solidFill>
            <a:prstDash val="solid"/>
            <a:round/>
            <a:headEnd type="none" w="sm" len="sm"/>
            <a:tailEnd type="none" w="sm" len="sm"/>
          </a:ln>
          <a:effectLst>
            <a:outerShdw blurRad="385763" dist="123825" dir="546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7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6642300" cy="80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3.</a:t>
            </a:r>
            <a:r>
              <a:rPr lang="ru">
                <a:solidFill>
                  <a:schemeClr val="dk2"/>
                </a:solidFill>
              </a:rPr>
              <a:t> В-ЧИСЛО КЛИЕНТОВ</a:t>
            </a:r>
            <a:endParaRPr/>
          </a:p>
        </p:txBody>
      </p:sp>
      <p:sp>
        <p:nvSpPr>
          <p:cNvPr id="296" name="Google Shape;296;p37"/>
          <p:cNvSpPr txBox="1"/>
          <p:nvPr/>
        </p:nvSpPr>
        <p:spPr>
          <a:xfrm>
            <a:off x="1022750" y="4578200"/>
            <a:ext cx="51126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= 1000*0,01 = 10 клиентов</a:t>
            </a:r>
            <a:endParaRPr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7" name="Google Shape;297;p37"/>
          <p:cNvSpPr txBox="1">
            <a:spLocks noGrp="1"/>
          </p:cNvSpPr>
          <p:nvPr>
            <p:ph type="subTitle" idx="1"/>
          </p:nvPr>
        </p:nvSpPr>
        <p:spPr>
          <a:xfrm>
            <a:off x="609200" y="2553413"/>
            <a:ext cx="67572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Формула в Excel рассчитывает число клиентов</a:t>
            </a:r>
            <a:endParaRPr/>
          </a:p>
        </p:txBody>
      </p:sp>
      <p:sp>
        <p:nvSpPr>
          <p:cNvPr id="298" name="Google Shape;298;p37"/>
          <p:cNvSpPr txBox="1">
            <a:spLocks noGrp="1"/>
          </p:cNvSpPr>
          <p:nvPr>
            <p:ph type="subTitle" idx="1"/>
          </p:nvPr>
        </p:nvSpPr>
        <p:spPr>
          <a:xfrm>
            <a:off x="609200" y="3300363"/>
            <a:ext cx="67572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Например:</a:t>
            </a:r>
            <a:r>
              <a:rPr lang="ru"/>
              <a:t> </a:t>
            </a:r>
            <a:endParaRPr/>
          </a:p>
        </p:txBody>
      </p:sp>
      <p:sp>
        <p:nvSpPr>
          <p:cNvPr id="299" name="Google Shape;299;p37"/>
          <p:cNvSpPr txBox="1">
            <a:spLocks noGrp="1"/>
          </p:cNvSpPr>
          <p:nvPr>
            <p:ph type="subTitle" idx="1"/>
          </p:nvPr>
        </p:nvSpPr>
        <p:spPr>
          <a:xfrm>
            <a:off x="609200" y="3692363"/>
            <a:ext cx="32484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UA</a:t>
            </a:r>
            <a:r>
              <a:rPr lang="ru"/>
              <a:t>=1000 пользователей</a:t>
            </a:r>
            <a:endParaRPr/>
          </a:p>
        </p:txBody>
      </p:sp>
      <p:sp>
        <p:nvSpPr>
          <p:cNvPr id="300" name="Google Shape;300;p37"/>
          <p:cNvSpPr txBox="1">
            <a:spLocks noGrp="1"/>
          </p:cNvSpPr>
          <p:nvPr>
            <p:ph type="subTitle" idx="1"/>
          </p:nvPr>
        </p:nvSpPr>
        <p:spPr>
          <a:xfrm>
            <a:off x="4118000" y="3692363"/>
            <a:ext cx="32484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С1</a:t>
            </a:r>
            <a:r>
              <a:rPr lang="ru"/>
              <a:t>=1% конверсия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>
            <a:spLocks noGrp="1"/>
          </p:cNvSpPr>
          <p:nvPr>
            <p:ph type="subTitle" idx="1"/>
          </p:nvPr>
        </p:nvSpPr>
        <p:spPr>
          <a:xfrm>
            <a:off x="609200" y="3105500"/>
            <a:ext cx="9022800" cy="2955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Сколько товаров клиент будет покупать у вас за 1 раз ?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Как это можно спрогнозировать ?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Например: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Физические лица чаше покупают по 1 машине и по 4 колеса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Понятно, что есть исключения, но общая модель поведения потребителей выглядит так?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 startAt="3"/>
            </a:pPr>
            <a:r>
              <a:rPr lang="ru"/>
              <a:t>Вносим данные в Excel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8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7943400" cy="1354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ШАГ 4. </a:t>
            </a:r>
            <a:r>
              <a:rPr lang="ru" dirty="0">
                <a:solidFill>
                  <a:schemeClr val="dk2"/>
                </a:solidFill>
              </a:rPr>
              <a:t>ICOUNT -ЧИСЛО ТОВАРОВ В  КОРЗИНЕ</a:t>
            </a: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9019800" cy="1354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5. </a:t>
            </a:r>
            <a:r>
              <a:rPr lang="ru">
                <a:solidFill>
                  <a:schemeClr val="dk2"/>
                </a:solidFill>
              </a:rPr>
              <a:t> IPRICE-СРЕДНЯЯ ЦЕНА ТОВАРА В КОРЗИНЕ</a:t>
            </a:r>
            <a:endParaRPr/>
          </a:p>
        </p:txBody>
      </p:sp>
      <p:sp>
        <p:nvSpPr>
          <p:cNvPr id="316" name="Google Shape;316;p39"/>
          <p:cNvSpPr txBox="1">
            <a:spLocks noGrp="1"/>
          </p:cNvSpPr>
          <p:nvPr>
            <p:ph type="subTitle" idx="1"/>
          </p:nvPr>
        </p:nvSpPr>
        <p:spPr>
          <a:xfrm>
            <a:off x="609195" y="3031675"/>
            <a:ext cx="10266000" cy="267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Проводили расчет себестоимости? Сколько получилось?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Какие цены у конкурентов?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Вспомните лекцию и практику о ценностном предложении. Насколько материальна для пользователя решаемая вами проблема?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Что получалось при проведении/прогнозировании MVP 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Выберете значение на пересечении этих знаний 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Вносим данные в Excel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9817500" cy="80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6.</a:t>
            </a:r>
            <a:r>
              <a:rPr lang="ru">
                <a:solidFill>
                  <a:schemeClr val="dk2"/>
                </a:solidFill>
              </a:rPr>
              <a:t> AVERAGE PRICE –СРЕДНИЙ ЧЕК</a:t>
            </a:r>
            <a:endParaRPr/>
          </a:p>
        </p:txBody>
      </p:sp>
      <p:sp>
        <p:nvSpPr>
          <p:cNvPr id="324" name="Google Shape;324;p40"/>
          <p:cNvSpPr/>
          <p:nvPr/>
        </p:nvSpPr>
        <p:spPr>
          <a:xfrm>
            <a:off x="609200" y="4322300"/>
            <a:ext cx="6318600" cy="1169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B5D8E1"/>
            </a:solidFill>
            <a:prstDash val="solid"/>
            <a:round/>
            <a:headEnd type="none" w="sm" len="sm"/>
            <a:tailEnd type="none" w="sm" len="sm"/>
          </a:ln>
          <a:effectLst>
            <a:outerShdw blurRad="385763" dist="123825" dir="546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0"/>
          <p:cNvSpPr txBox="1">
            <a:spLocks noGrp="1"/>
          </p:cNvSpPr>
          <p:nvPr>
            <p:ph type="subTitle" idx="1"/>
          </p:nvPr>
        </p:nvSpPr>
        <p:spPr>
          <a:xfrm>
            <a:off x="609200" y="2553425"/>
            <a:ext cx="77439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Формула в Excel рассчитывает сколько заплатит клиент</a:t>
            </a:r>
            <a:endParaRPr/>
          </a:p>
        </p:txBody>
      </p:sp>
      <p:sp>
        <p:nvSpPr>
          <p:cNvPr id="326" name="Google Shape;326;p40"/>
          <p:cNvSpPr txBox="1">
            <a:spLocks noGrp="1"/>
          </p:cNvSpPr>
          <p:nvPr>
            <p:ph type="subTitle" idx="1"/>
          </p:nvPr>
        </p:nvSpPr>
        <p:spPr>
          <a:xfrm>
            <a:off x="609200" y="3300363"/>
            <a:ext cx="67572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Например:</a:t>
            </a:r>
            <a:r>
              <a:rPr lang="ru"/>
              <a:t> </a:t>
            </a:r>
            <a:endParaRPr/>
          </a:p>
        </p:txBody>
      </p:sp>
      <p:sp>
        <p:nvSpPr>
          <p:cNvPr id="327" name="Google Shape;327;p40"/>
          <p:cNvSpPr txBox="1">
            <a:spLocks noGrp="1"/>
          </p:cNvSpPr>
          <p:nvPr>
            <p:ph type="subTitle" idx="1"/>
          </p:nvPr>
        </p:nvSpPr>
        <p:spPr>
          <a:xfrm>
            <a:off x="609200" y="3692375"/>
            <a:ext cx="26505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iPrice</a:t>
            </a:r>
            <a:r>
              <a:rPr lang="ru"/>
              <a:t> =1000 рублей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28" name="Google Shape;328;p40"/>
          <p:cNvSpPr txBox="1">
            <a:spLocks noGrp="1"/>
          </p:cNvSpPr>
          <p:nvPr>
            <p:ph type="subTitle" idx="1"/>
          </p:nvPr>
        </p:nvSpPr>
        <p:spPr>
          <a:xfrm>
            <a:off x="3507100" y="3692375"/>
            <a:ext cx="23655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iCount</a:t>
            </a:r>
            <a:r>
              <a:rPr lang="ru"/>
              <a:t> = 2 товара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29" name="Google Shape;329;p40"/>
          <p:cNvSpPr txBox="1">
            <a:spLocks noGrp="1"/>
          </p:cNvSpPr>
          <p:nvPr>
            <p:ph type="subTitle" idx="1"/>
          </p:nvPr>
        </p:nvSpPr>
        <p:spPr>
          <a:xfrm>
            <a:off x="830525" y="4553150"/>
            <a:ext cx="5939700" cy="708000"/>
          </a:xfrm>
          <a:prstGeom prst="rect">
            <a:avLst/>
          </a:prstGeom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/>
              <a:t>Av.Price = 1000*2 = 2000 рублей</a:t>
            </a:r>
            <a:endParaRPr sz="3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1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8312100" cy="1354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7.</a:t>
            </a:r>
            <a:r>
              <a:rPr lang="ru">
                <a:solidFill>
                  <a:schemeClr val="dk2"/>
                </a:solidFill>
              </a:rPr>
              <a:t> COGS,%-СЕБЕСТОИМОСТЬ ПЕРЕМЕННАЯ</a:t>
            </a:r>
            <a:endParaRPr/>
          </a:p>
        </p:txBody>
      </p:sp>
      <p:sp>
        <p:nvSpPr>
          <p:cNvPr id="337" name="Google Shape;337;p41"/>
          <p:cNvSpPr txBox="1">
            <a:spLocks noGrp="1"/>
          </p:cNvSpPr>
          <p:nvPr>
            <p:ph type="subTitle" idx="1"/>
          </p:nvPr>
        </p:nvSpPr>
        <p:spPr>
          <a:xfrm>
            <a:off x="609208" y="3031675"/>
            <a:ext cx="6642300" cy="232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Какие затраты вы несете для продажи товара, который зависит от стоимости товара?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Есть эквайринг 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Менеджер по продажам будет на зарплате или на проценте от продажи 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Вносим данные в Excel</a:t>
            </a:r>
            <a:endParaRPr/>
          </a:p>
        </p:txBody>
      </p:sp>
      <p:sp>
        <p:nvSpPr>
          <p:cNvPr id="338" name="Google Shape;338;p41"/>
          <p:cNvSpPr txBox="1"/>
          <p:nvPr/>
        </p:nvSpPr>
        <p:spPr>
          <a:xfrm>
            <a:off x="0" y="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2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9229200" cy="1354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8.</a:t>
            </a:r>
            <a:r>
              <a:rPr lang="ru">
                <a:solidFill>
                  <a:schemeClr val="dk2"/>
                </a:solidFill>
              </a:rPr>
              <a:t> COGS,FIX - СЕБЕСТОИМОСТЬ ПОСТОЯННАЯ</a:t>
            </a:r>
            <a:endParaRPr/>
          </a:p>
        </p:txBody>
      </p:sp>
      <p:sp>
        <p:nvSpPr>
          <p:cNvPr id="346" name="Google Shape;346;p42"/>
          <p:cNvSpPr txBox="1"/>
          <p:nvPr/>
        </p:nvSpPr>
        <p:spPr>
          <a:xfrm>
            <a:off x="-2390800" y="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8F00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47" name="Google Shape;347;p42"/>
          <p:cNvSpPr txBox="1">
            <a:spLocks noGrp="1"/>
          </p:cNvSpPr>
          <p:nvPr>
            <p:ph type="subTitle" idx="1"/>
          </p:nvPr>
        </p:nvSpPr>
        <p:spPr>
          <a:xfrm>
            <a:off x="609196" y="3031675"/>
            <a:ext cx="9598200" cy="3032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Какие затраты вы несете для продажи товара, которые не зависят от стоимости товара?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Как произведете товар ? Сколько на это потратите 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Точно нужно стоить завод или первые партии можно заказать на существующем заводе?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Как планировали делать MVP ? Сколько тогда получилось ? Если работать большими партиями будет дешевле?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Вносим данные в Excel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3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9129600" cy="80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9.</a:t>
            </a:r>
            <a:r>
              <a:rPr lang="ru">
                <a:solidFill>
                  <a:schemeClr val="dk2"/>
                </a:solidFill>
              </a:rPr>
              <a:t> COGS - СЕБЕСТОИМОСТЬ</a:t>
            </a:r>
            <a:endParaRPr/>
          </a:p>
        </p:txBody>
      </p:sp>
      <p:sp>
        <p:nvSpPr>
          <p:cNvPr id="355" name="Google Shape;355;p43"/>
          <p:cNvSpPr/>
          <p:nvPr/>
        </p:nvSpPr>
        <p:spPr>
          <a:xfrm>
            <a:off x="609200" y="4246450"/>
            <a:ext cx="7813800" cy="1169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B5D8E1"/>
            </a:solidFill>
            <a:prstDash val="solid"/>
            <a:round/>
            <a:headEnd type="none" w="sm" len="sm"/>
            <a:tailEnd type="none" w="sm" len="sm"/>
          </a:ln>
          <a:effectLst>
            <a:outerShdw blurRad="385763" dist="123825" dir="546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43"/>
          <p:cNvSpPr txBox="1">
            <a:spLocks noGrp="1"/>
          </p:cNvSpPr>
          <p:nvPr>
            <p:ph type="subTitle" idx="1"/>
          </p:nvPr>
        </p:nvSpPr>
        <p:spPr>
          <a:xfrm>
            <a:off x="609200" y="2477575"/>
            <a:ext cx="77439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Формула в Excel рассчитывает сколько заплатит клиент</a:t>
            </a:r>
            <a:endParaRPr/>
          </a:p>
        </p:txBody>
      </p:sp>
      <p:sp>
        <p:nvSpPr>
          <p:cNvPr id="357" name="Google Shape;357;p43"/>
          <p:cNvSpPr txBox="1">
            <a:spLocks noGrp="1"/>
          </p:cNvSpPr>
          <p:nvPr>
            <p:ph type="subTitle" idx="1"/>
          </p:nvPr>
        </p:nvSpPr>
        <p:spPr>
          <a:xfrm>
            <a:off x="609200" y="3224513"/>
            <a:ext cx="67572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Например:</a:t>
            </a:r>
            <a:r>
              <a:rPr lang="ru"/>
              <a:t> </a:t>
            </a:r>
            <a:endParaRPr/>
          </a:p>
        </p:txBody>
      </p:sp>
      <p:sp>
        <p:nvSpPr>
          <p:cNvPr id="358" name="Google Shape;358;p43"/>
          <p:cNvSpPr txBox="1">
            <a:spLocks noGrp="1"/>
          </p:cNvSpPr>
          <p:nvPr>
            <p:ph type="subTitle" idx="1"/>
          </p:nvPr>
        </p:nvSpPr>
        <p:spPr>
          <a:xfrm>
            <a:off x="609200" y="3616525"/>
            <a:ext cx="30888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Av.Price</a:t>
            </a:r>
            <a:r>
              <a:rPr lang="ru"/>
              <a:t> = 2000 рублей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59" name="Google Shape;359;p43"/>
          <p:cNvSpPr txBox="1"/>
          <p:nvPr/>
        </p:nvSpPr>
        <p:spPr>
          <a:xfrm>
            <a:off x="926900" y="4508050"/>
            <a:ext cx="7426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COGS = (2000*10%) +1000= 1200 рублей</a:t>
            </a:r>
            <a:endParaRPr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0" name="Google Shape;360;p43"/>
          <p:cNvSpPr txBox="1">
            <a:spLocks noGrp="1"/>
          </p:cNvSpPr>
          <p:nvPr>
            <p:ph type="subTitle" idx="1"/>
          </p:nvPr>
        </p:nvSpPr>
        <p:spPr>
          <a:xfrm>
            <a:off x="3698000" y="3616525"/>
            <a:ext cx="28611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COGS,%</a:t>
            </a:r>
            <a:r>
              <a:rPr lang="ru"/>
              <a:t> =10% рублей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61" name="Google Shape;361;p43"/>
          <p:cNvSpPr txBox="1">
            <a:spLocks noGrp="1"/>
          </p:cNvSpPr>
          <p:nvPr>
            <p:ph type="subTitle" idx="1"/>
          </p:nvPr>
        </p:nvSpPr>
        <p:spPr>
          <a:xfrm>
            <a:off x="6559100" y="3616525"/>
            <a:ext cx="30888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COGS,fix </a:t>
            </a:r>
            <a:r>
              <a:rPr lang="ru"/>
              <a:t>= 1000 рублей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4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8760600" cy="1354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10. </a:t>
            </a:r>
            <a:r>
              <a:rPr lang="ru">
                <a:solidFill>
                  <a:schemeClr val="dk2"/>
                </a:solidFill>
              </a:rPr>
              <a:t>ARPPU — СРЕДНИЙ ДОХОД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2"/>
                </a:solidFill>
              </a:rPr>
              <a:t>С ПЛАТЯЩЕГО</a:t>
            </a:r>
            <a:endParaRPr/>
          </a:p>
        </p:txBody>
      </p:sp>
      <p:sp>
        <p:nvSpPr>
          <p:cNvPr id="369" name="Google Shape;369;p44"/>
          <p:cNvSpPr/>
          <p:nvPr/>
        </p:nvSpPr>
        <p:spPr>
          <a:xfrm>
            <a:off x="609200" y="4730825"/>
            <a:ext cx="7813800" cy="1169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B5D8E1"/>
            </a:solidFill>
            <a:prstDash val="solid"/>
            <a:round/>
            <a:headEnd type="none" w="sm" len="sm"/>
            <a:tailEnd type="none" w="sm" len="sm"/>
          </a:ln>
          <a:effectLst>
            <a:outerShdw blurRad="385763" dist="123825" dir="546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44"/>
          <p:cNvSpPr txBox="1">
            <a:spLocks noGrp="1"/>
          </p:cNvSpPr>
          <p:nvPr>
            <p:ph type="subTitle" idx="1"/>
          </p:nvPr>
        </p:nvSpPr>
        <p:spPr>
          <a:xfrm>
            <a:off x="609200" y="2961950"/>
            <a:ext cx="77439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Формула в Excel рассчитывает сколько заплатит клиент</a:t>
            </a:r>
            <a:endParaRPr/>
          </a:p>
        </p:txBody>
      </p:sp>
      <p:sp>
        <p:nvSpPr>
          <p:cNvPr id="371" name="Google Shape;371;p44"/>
          <p:cNvSpPr txBox="1">
            <a:spLocks noGrp="1"/>
          </p:cNvSpPr>
          <p:nvPr>
            <p:ph type="subTitle" idx="1"/>
          </p:nvPr>
        </p:nvSpPr>
        <p:spPr>
          <a:xfrm>
            <a:off x="609200" y="3708888"/>
            <a:ext cx="67572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Например:</a:t>
            </a:r>
            <a:r>
              <a:rPr lang="ru"/>
              <a:t> </a:t>
            </a:r>
            <a:endParaRPr/>
          </a:p>
        </p:txBody>
      </p:sp>
      <p:sp>
        <p:nvSpPr>
          <p:cNvPr id="372" name="Google Shape;372;p44"/>
          <p:cNvSpPr txBox="1">
            <a:spLocks noGrp="1"/>
          </p:cNvSpPr>
          <p:nvPr>
            <p:ph type="subTitle" idx="1"/>
          </p:nvPr>
        </p:nvSpPr>
        <p:spPr>
          <a:xfrm>
            <a:off x="609200" y="4100900"/>
            <a:ext cx="30888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Av.Price</a:t>
            </a:r>
            <a:r>
              <a:rPr lang="ru"/>
              <a:t> = 2000 рублей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73" name="Google Shape;373;p44"/>
          <p:cNvSpPr txBox="1"/>
          <p:nvPr/>
        </p:nvSpPr>
        <p:spPr>
          <a:xfrm>
            <a:off x="926900" y="4992425"/>
            <a:ext cx="7426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COGS = (2000*10%) +1000= 1200 рублей</a:t>
            </a:r>
            <a:endParaRPr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4" name="Google Shape;374;p44"/>
          <p:cNvSpPr txBox="1">
            <a:spLocks noGrp="1"/>
          </p:cNvSpPr>
          <p:nvPr>
            <p:ph type="subTitle" idx="1"/>
          </p:nvPr>
        </p:nvSpPr>
        <p:spPr>
          <a:xfrm>
            <a:off x="3698000" y="4100900"/>
            <a:ext cx="27414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COGS </a:t>
            </a:r>
            <a:r>
              <a:rPr lang="ru"/>
              <a:t>= 1200 рублей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75" name="Google Shape;375;p44"/>
          <p:cNvSpPr txBox="1">
            <a:spLocks noGrp="1"/>
          </p:cNvSpPr>
          <p:nvPr>
            <p:ph type="subTitle" idx="1"/>
          </p:nvPr>
        </p:nvSpPr>
        <p:spPr>
          <a:xfrm>
            <a:off x="6439400" y="4100900"/>
            <a:ext cx="45453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ARPPU </a:t>
            </a:r>
            <a:r>
              <a:rPr lang="ru"/>
              <a:t>= 2000 – 1200 = 800 рублей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5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9548100" cy="1908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11.</a:t>
            </a:r>
            <a:r>
              <a:rPr lang="ru">
                <a:solidFill>
                  <a:schemeClr val="dk2"/>
                </a:solidFill>
              </a:rPr>
              <a:t> APC — СРЕДНЕЕ ЧИСЛО СДЕЛОК НА ОДНОГО ПОКУПАТЕЛЯ ЗА ВЕСЬ ПЕРИОД ЖИЗНИ</a:t>
            </a:r>
            <a:endParaRPr/>
          </a:p>
        </p:txBody>
      </p:sp>
      <p:sp>
        <p:nvSpPr>
          <p:cNvPr id="383" name="Google Shape;383;p45"/>
          <p:cNvSpPr txBox="1">
            <a:spLocks noGrp="1"/>
          </p:cNvSpPr>
          <p:nvPr>
            <p:ph type="subTitle" idx="1"/>
          </p:nvPr>
        </p:nvSpPr>
        <p:spPr>
          <a:xfrm>
            <a:off x="609200" y="3585775"/>
            <a:ext cx="9627900" cy="264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Сколько раз ваш клиент может повторять покупку ?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Например: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Вы продаете черепицу для дома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Срок службы – 20 лет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Средний возраст клиента который делает первую покупку 40 лет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Высока вероятность того, что APC = 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 startAt="2"/>
            </a:pPr>
            <a:r>
              <a:rPr lang="ru"/>
              <a:t>Вносим данные в Excel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6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6642300" cy="1354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12. </a:t>
            </a:r>
            <a:r>
              <a:rPr lang="ru">
                <a:solidFill>
                  <a:schemeClr val="dk2"/>
                </a:solidFill>
              </a:rPr>
              <a:t>ARPС — СРЕДНЯЯ ДОХОДНОСТЬ НА КЛИЕНТА</a:t>
            </a:r>
            <a:endParaRPr/>
          </a:p>
        </p:txBody>
      </p:sp>
      <p:sp>
        <p:nvSpPr>
          <p:cNvPr id="391" name="Google Shape;391;p46"/>
          <p:cNvSpPr/>
          <p:nvPr/>
        </p:nvSpPr>
        <p:spPr>
          <a:xfrm>
            <a:off x="609200" y="4800550"/>
            <a:ext cx="7813800" cy="1169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B5D8E1"/>
            </a:solidFill>
            <a:prstDash val="solid"/>
            <a:round/>
            <a:headEnd type="none" w="sm" len="sm"/>
            <a:tailEnd type="none" w="sm" len="sm"/>
          </a:ln>
          <a:effectLst>
            <a:outerShdw blurRad="385763" dist="123825" dir="546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46"/>
          <p:cNvSpPr txBox="1">
            <a:spLocks noGrp="1"/>
          </p:cNvSpPr>
          <p:nvPr>
            <p:ph type="subTitle" idx="1"/>
          </p:nvPr>
        </p:nvSpPr>
        <p:spPr>
          <a:xfrm>
            <a:off x="609200" y="3031675"/>
            <a:ext cx="77439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Формула в Excel рассчитывает</a:t>
            </a:r>
            <a:endParaRPr/>
          </a:p>
        </p:txBody>
      </p:sp>
      <p:sp>
        <p:nvSpPr>
          <p:cNvPr id="393" name="Google Shape;393;p46"/>
          <p:cNvSpPr txBox="1">
            <a:spLocks noGrp="1"/>
          </p:cNvSpPr>
          <p:nvPr>
            <p:ph type="subTitle" idx="1"/>
          </p:nvPr>
        </p:nvSpPr>
        <p:spPr>
          <a:xfrm>
            <a:off x="609200" y="3778613"/>
            <a:ext cx="67572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Например:</a:t>
            </a:r>
            <a:r>
              <a:rPr lang="ru"/>
              <a:t> </a:t>
            </a:r>
            <a:endParaRPr/>
          </a:p>
        </p:txBody>
      </p:sp>
      <p:sp>
        <p:nvSpPr>
          <p:cNvPr id="394" name="Google Shape;394;p46"/>
          <p:cNvSpPr txBox="1">
            <a:spLocks noGrp="1"/>
          </p:cNvSpPr>
          <p:nvPr>
            <p:ph type="subTitle" idx="1"/>
          </p:nvPr>
        </p:nvSpPr>
        <p:spPr>
          <a:xfrm>
            <a:off x="609200" y="4170625"/>
            <a:ext cx="30888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Av.Price</a:t>
            </a:r>
            <a:r>
              <a:rPr lang="ru"/>
              <a:t> = 2000 рублей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95" name="Google Shape;395;p46"/>
          <p:cNvSpPr txBox="1"/>
          <p:nvPr/>
        </p:nvSpPr>
        <p:spPr>
          <a:xfrm>
            <a:off x="926900" y="5062150"/>
            <a:ext cx="7426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ARPС =(2000-1200)*2 =1600 рублей  </a:t>
            </a:r>
            <a:endParaRPr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6" name="Google Shape;396;p46"/>
          <p:cNvSpPr txBox="1">
            <a:spLocks noGrp="1"/>
          </p:cNvSpPr>
          <p:nvPr>
            <p:ph type="subTitle" idx="1"/>
          </p:nvPr>
        </p:nvSpPr>
        <p:spPr>
          <a:xfrm>
            <a:off x="3698000" y="4170625"/>
            <a:ext cx="27315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COGS</a:t>
            </a:r>
            <a:r>
              <a:rPr lang="ru"/>
              <a:t> = 1200 рублей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397" name="Google Shape;397;p46"/>
          <p:cNvSpPr txBox="1">
            <a:spLocks noGrp="1"/>
          </p:cNvSpPr>
          <p:nvPr>
            <p:ph type="subTitle" idx="1"/>
          </p:nvPr>
        </p:nvSpPr>
        <p:spPr>
          <a:xfrm>
            <a:off x="6559100" y="4170625"/>
            <a:ext cx="30888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APC</a:t>
            </a:r>
            <a:r>
              <a:rPr lang="ru"/>
              <a:t> =2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7"/>
          <p:cNvSpPr txBox="1">
            <a:spLocks noGrp="1"/>
          </p:cNvSpPr>
          <p:nvPr>
            <p:ph type="title"/>
          </p:nvPr>
        </p:nvSpPr>
        <p:spPr>
          <a:xfrm>
            <a:off x="609200" y="1694700"/>
            <a:ext cx="10445400" cy="1354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13.</a:t>
            </a:r>
            <a:r>
              <a:rPr lang="ru">
                <a:solidFill>
                  <a:schemeClr val="dk2"/>
                </a:solidFill>
              </a:rPr>
              <a:t> ARPU — СРЕДНЯЯ ДОХОДНОСТЬ НА ПОЛЬЗОВАТЕЛЯ</a:t>
            </a:r>
            <a:endParaRPr/>
          </a:p>
        </p:txBody>
      </p:sp>
      <p:sp>
        <p:nvSpPr>
          <p:cNvPr id="405" name="Google Shape;405;p47"/>
          <p:cNvSpPr/>
          <p:nvPr/>
        </p:nvSpPr>
        <p:spPr>
          <a:xfrm>
            <a:off x="609200" y="4800550"/>
            <a:ext cx="5720400" cy="1169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B5D8E1"/>
            </a:solidFill>
            <a:prstDash val="solid"/>
            <a:round/>
            <a:headEnd type="none" w="sm" len="sm"/>
            <a:tailEnd type="none" w="sm" len="sm"/>
          </a:ln>
          <a:effectLst>
            <a:outerShdw blurRad="385763" dist="123825" dir="546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47"/>
          <p:cNvSpPr txBox="1">
            <a:spLocks noGrp="1"/>
          </p:cNvSpPr>
          <p:nvPr>
            <p:ph type="subTitle" idx="1"/>
          </p:nvPr>
        </p:nvSpPr>
        <p:spPr>
          <a:xfrm>
            <a:off x="609200" y="3031675"/>
            <a:ext cx="77439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Формула в Excel рассчитывает</a:t>
            </a:r>
            <a:endParaRPr/>
          </a:p>
        </p:txBody>
      </p:sp>
      <p:sp>
        <p:nvSpPr>
          <p:cNvPr id="407" name="Google Shape;407;p47"/>
          <p:cNvSpPr txBox="1">
            <a:spLocks noGrp="1"/>
          </p:cNvSpPr>
          <p:nvPr>
            <p:ph type="subTitle" idx="1"/>
          </p:nvPr>
        </p:nvSpPr>
        <p:spPr>
          <a:xfrm>
            <a:off x="609200" y="3778613"/>
            <a:ext cx="67572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Например:</a:t>
            </a:r>
            <a:r>
              <a:rPr lang="ru"/>
              <a:t> </a:t>
            </a:r>
            <a:endParaRPr/>
          </a:p>
        </p:txBody>
      </p:sp>
      <p:sp>
        <p:nvSpPr>
          <p:cNvPr id="408" name="Google Shape;408;p47"/>
          <p:cNvSpPr txBox="1">
            <a:spLocks noGrp="1"/>
          </p:cNvSpPr>
          <p:nvPr>
            <p:ph type="subTitle" idx="1"/>
          </p:nvPr>
        </p:nvSpPr>
        <p:spPr>
          <a:xfrm>
            <a:off x="609200" y="4170625"/>
            <a:ext cx="2859214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Raleway SemiBold"/>
                <a:ea typeface="Raleway SemiBold"/>
                <a:cs typeface="Raleway SemiBold"/>
                <a:sym typeface="Raleway SemiBold"/>
              </a:rPr>
              <a:t>ARPС</a:t>
            </a:r>
            <a:r>
              <a:rPr lang="ru" dirty="0"/>
              <a:t> =1600 рублей</a:t>
            </a:r>
            <a:endParaRPr dirty="0"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09" name="Google Shape;409;p47"/>
          <p:cNvSpPr txBox="1"/>
          <p:nvPr/>
        </p:nvSpPr>
        <p:spPr>
          <a:xfrm>
            <a:off x="926900" y="5062150"/>
            <a:ext cx="5193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ARPU= 1600*1% = 16 рублей</a:t>
            </a:r>
            <a:endParaRPr sz="3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0" name="Google Shape;410;p47"/>
          <p:cNvSpPr txBox="1">
            <a:spLocks noGrp="1"/>
          </p:cNvSpPr>
          <p:nvPr>
            <p:ph type="subTitle" idx="1"/>
          </p:nvPr>
        </p:nvSpPr>
        <p:spPr>
          <a:xfrm>
            <a:off x="3229700" y="4170625"/>
            <a:ext cx="9570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aleway SemiBold"/>
                <a:ea typeface="Raleway SemiBold"/>
                <a:cs typeface="Raleway SemiBold"/>
                <a:sym typeface="Raleway SemiBold"/>
              </a:rPr>
              <a:t>С1</a:t>
            </a:r>
            <a:r>
              <a:rPr lang="ru"/>
              <a:t>=1% </a:t>
            </a:r>
            <a:endParaRPr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8"/>
          <p:cNvSpPr txBox="1">
            <a:spLocks noGrp="1"/>
          </p:cNvSpPr>
          <p:nvPr>
            <p:ph type="title"/>
          </p:nvPr>
        </p:nvSpPr>
        <p:spPr>
          <a:xfrm>
            <a:off x="609200" y="1677175"/>
            <a:ext cx="6642300" cy="1354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14. </a:t>
            </a:r>
            <a:r>
              <a:rPr lang="ru">
                <a:solidFill>
                  <a:schemeClr val="dk2"/>
                </a:solidFill>
              </a:rPr>
              <a:t>CAC — СТОИМОСТЬ ПРИВЛЕЧЕНИЯ КЛИЕНТА</a:t>
            </a:r>
            <a:endParaRPr/>
          </a:p>
        </p:txBody>
      </p:sp>
      <p:sp>
        <p:nvSpPr>
          <p:cNvPr id="418" name="Google Shape;418;p48"/>
          <p:cNvSpPr txBox="1">
            <a:spLocks noGrp="1"/>
          </p:cNvSpPr>
          <p:nvPr>
            <p:ph type="subTitle" idx="1"/>
          </p:nvPr>
        </p:nvSpPr>
        <p:spPr>
          <a:xfrm>
            <a:off x="609196" y="2975925"/>
            <a:ext cx="9498300" cy="161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Когда обсуждали конверсию, мы уже говорили о каналах продаж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/>
            </a:pPr>
            <a:r>
              <a:rPr lang="ru"/>
              <a:t>Какая стоимость привлечения пользователя в этих каналах ?</a:t>
            </a: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Что получалось при проведении/прогнозировании MVP ?</a:t>
            </a:r>
            <a:endParaRPr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AutoNum type="arabicPeriod" startAt="3"/>
            </a:pPr>
            <a:r>
              <a:rPr lang="ru"/>
              <a:t>Вносим данные в Excel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9"/>
          <p:cNvSpPr txBox="1">
            <a:spLocks noGrp="1"/>
          </p:cNvSpPr>
          <p:nvPr>
            <p:ph type="title"/>
          </p:nvPr>
        </p:nvSpPr>
        <p:spPr>
          <a:xfrm>
            <a:off x="609210" y="593375"/>
            <a:ext cx="10604100" cy="135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ШАГ 15. </a:t>
            </a:r>
            <a:r>
              <a:rPr lang="ru">
                <a:solidFill>
                  <a:schemeClr val="dk2"/>
                </a:solidFill>
              </a:rPr>
              <a:t>CPA — ЗАТРАТЫ НА ПРИВЛЕЧЕНИЕ ОДНОГО ПОЛЬЗОВАТЕЛЯ</a:t>
            </a:r>
            <a:endParaRPr/>
          </a:p>
        </p:txBody>
      </p:sp>
      <p:sp>
        <p:nvSpPr>
          <p:cNvPr id="426" name="Google Shape;426;p49"/>
          <p:cNvSpPr/>
          <p:nvPr/>
        </p:nvSpPr>
        <p:spPr>
          <a:xfrm>
            <a:off x="618500" y="4800550"/>
            <a:ext cx="8382600" cy="13545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B5D8E1"/>
            </a:solidFill>
            <a:prstDash val="solid"/>
            <a:round/>
            <a:headEnd type="none" w="sm" len="sm"/>
            <a:tailEnd type="none" w="sm" len="sm"/>
          </a:ln>
          <a:effectLst>
            <a:outerShdw blurRad="385763" dist="123825" dir="5460000" algn="bl" rotWithShape="0">
              <a:srgbClr val="000000">
                <a:alpha val="1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49"/>
          <p:cNvSpPr txBox="1">
            <a:spLocks noGrp="1"/>
          </p:cNvSpPr>
          <p:nvPr>
            <p:ph type="body" idx="1"/>
          </p:nvPr>
        </p:nvSpPr>
        <p:spPr>
          <a:xfrm>
            <a:off x="609210" y="1947875"/>
            <a:ext cx="11169600" cy="55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Формула в Excel рассчитывает</a:t>
            </a:r>
            <a:endParaRPr/>
          </a:p>
        </p:txBody>
      </p:sp>
      <p:sp>
        <p:nvSpPr>
          <p:cNvPr id="428" name="Google Shape;428;p49"/>
          <p:cNvSpPr txBox="1">
            <a:spLocks noGrp="1"/>
          </p:cNvSpPr>
          <p:nvPr>
            <p:ph type="subTitle" idx="4294967295"/>
          </p:nvPr>
        </p:nvSpPr>
        <p:spPr>
          <a:xfrm>
            <a:off x="609199" y="2501975"/>
            <a:ext cx="11584389" cy="168247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2000" dirty="0">
                <a:latin typeface="Raleway SemiBold"/>
                <a:ea typeface="Raleway SemiBold"/>
                <a:cs typeface="Raleway SemiBold"/>
                <a:sym typeface="Raleway SemiBold"/>
              </a:rPr>
              <a:t>Например:</a:t>
            </a:r>
            <a:endParaRPr sz="2000" dirty="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2000" dirty="0"/>
              <a:t>Размещение ТГ канале стоит 10 тыс. руб</a:t>
            </a: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 dirty="0"/>
              <a:t>Вышу рекламу увидели просмотрели 2000 пользователей</a:t>
            </a: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/>
              <a:t>Из них 20 заинтересовались и купили продукт </a:t>
            </a:r>
            <a:endParaRPr sz="2000" dirty="0"/>
          </a:p>
        </p:txBody>
      </p:sp>
      <p:sp>
        <p:nvSpPr>
          <p:cNvPr id="429" name="Google Shape;429;p49"/>
          <p:cNvSpPr txBox="1">
            <a:spLocks noGrp="1"/>
          </p:cNvSpPr>
          <p:nvPr>
            <p:ph type="subTitle" idx="4294967295"/>
          </p:nvPr>
        </p:nvSpPr>
        <p:spPr>
          <a:xfrm>
            <a:off x="609200" y="4170625"/>
            <a:ext cx="3836676" cy="80530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2000" dirty="0">
                <a:latin typeface="Raleway SemiBold"/>
                <a:ea typeface="Raleway SemiBold"/>
                <a:cs typeface="Raleway SemiBold"/>
                <a:sym typeface="Raleway SemiBold"/>
              </a:rPr>
              <a:t>С1</a:t>
            </a:r>
            <a:r>
              <a:rPr lang="ru" sz="2000" dirty="0"/>
              <a:t>= (20/2000*100) =1%</a:t>
            </a:r>
            <a:endParaRPr sz="2000" dirty="0"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30" name="Google Shape;430;p49"/>
          <p:cNvSpPr txBox="1"/>
          <p:nvPr/>
        </p:nvSpPr>
        <p:spPr>
          <a:xfrm>
            <a:off x="962300" y="5000650"/>
            <a:ext cx="7889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CPA= 500*1% или 10 000/2 000 = 5 рублей </a:t>
            </a:r>
            <a:endParaRPr sz="3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 зависимости от имеющихся данных</a:t>
            </a:r>
            <a:endParaRPr sz="20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1" name="Google Shape;431;p49"/>
          <p:cNvSpPr txBox="1">
            <a:spLocks noGrp="1"/>
          </p:cNvSpPr>
          <p:nvPr>
            <p:ph type="subTitle" idx="4294967295"/>
          </p:nvPr>
        </p:nvSpPr>
        <p:spPr>
          <a:xfrm>
            <a:off x="4770055" y="4170625"/>
            <a:ext cx="5456510" cy="80530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2000" dirty="0">
                <a:latin typeface="Raleway SemiBold"/>
                <a:ea typeface="Raleway SemiBold"/>
                <a:cs typeface="Raleway SemiBold"/>
                <a:sym typeface="Raleway SemiBold"/>
              </a:rPr>
              <a:t>CAC</a:t>
            </a:r>
            <a:r>
              <a:rPr lang="ru" sz="2000" dirty="0"/>
              <a:t> = 10 000 / 20 = 500 рублей </a:t>
            </a:r>
            <a:endParaRPr sz="2000" dirty="0"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27695-576F-C327-4231-91E75D58B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58;p30">
            <a:extLst>
              <a:ext uri="{FF2B5EF4-FFF2-40B4-BE49-F238E27FC236}">
                <a16:creationId xmlns:a16="http://schemas.microsoft.com/office/drawing/2014/main" id="{AD6FCF06-BEC5-1300-FB5E-F722EFA127E7}"/>
              </a:ext>
            </a:extLst>
          </p:cNvPr>
          <p:cNvSpPr txBox="1">
            <a:spLocks/>
          </p:cNvSpPr>
          <p:nvPr/>
        </p:nvSpPr>
        <p:spPr>
          <a:xfrm>
            <a:off x="259806" y="1298121"/>
            <a:ext cx="4701078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Raleway SemiBold"/>
              <a:buNone/>
              <a:defRPr sz="5200" b="0" i="0" u="none" strike="noStrike" cap="non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/>
            <a:r>
              <a:rPr lang="ru-RU" sz="3600" dirty="0">
                <a:solidFill>
                  <a:srgbClr val="8F00FF"/>
                </a:solidFill>
                <a:sym typeface="Arial"/>
              </a:rPr>
              <a:t>Вы узнали</a:t>
            </a:r>
          </a:p>
        </p:txBody>
      </p:sp>
      <p:sp>
        <p:nvSpPr>
          <p:cNvPr id="8" name="Google Shape;257;p30">
            <a:extLst>
              <a:ext uri="{FF2B5EF4-FFF2-40B4-BE49-F238E27FC236}">
                <a16:creationId xmlns:a16="http://schemas.microsoft.com/office/drawing/2014/main" id="{94BB1D5D-175C-3A8D-6867-EDF6011C37B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78069" y="2837225"/>
            <a:ext cx="6526924" cy="166195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" sz="24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Немного теории</a:t>
            </a:r>
          </a:p>
          <a:p>
            <a:pPr marL="0" lvl="0" indent="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" sz="24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	</a:t>
            </a:r>
            <a:r>
              <a:rPr lang="ru-RU" sz="24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Расчет вашего продукта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9" name="Рисунок 8" descr="В яблочко со сплошной заливкой">
            <a:extLst>
              <a:ext uri="{FF2B5EF4-FFF2-40B4-BE49-F238E27FC236}">
                <a16:creationId xmlns:a16="http://schemas.microsoft.com/office/drawing/2014/main" id="{E0863B33-F193-61F6-681C-2929530EE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326" y="3142594"/>
            <a:ext cx="567558" cy="567558"/>
          </a:xfrm>
          <a:prstGeom prst="rect">
            <a:avLst/>
          </a:prstGeom>
        </p:spPr>
      </p:pic>
      <p:pic>
        <p:nvPicPr>
          <p:cNvPr id="10" name="Рисунок 9" descr="В яблочко со сплошной заливкой">
            <a:extLst>
              <a:ext uri="{FF2B5EF4-FFF2-40B4-BE49-F238E27FC236}">
                <a16:creationId xmlns:a16="http://schemas.microsoft.com/office/drawing/2014/main" id="{6EFB6614-B874-B52C-896E-0708CFE86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581" y="3841532"/>
            <a:ext cx="567558" cy="56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456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75"/>
          <p:cNvSpPr txBox="1"/>
          <p:nvPr/>
        </p:nvSpPr>
        <p:spPr>
          <a:xfrm>
            <a:off x="-6775" y="6519100"/>
            <a:ext cx="542400" cy="1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200">
                <a:solidFill>
                  <a:srgbClr val="FFFFFF"/>
                </a:solidFill>
              </a:rPr>
              <a:t>40</a:t>
            </a:fld>
            <a:endParaRPr sz="1200">
              <a:solidFill>
                <a:srgbClr val="FFFFFF"/>
              </a:solidFill>
            </a:endParaRPr>
          </a:p>
        </p:txBody>
      </p:sp>
      <p:sp>
        <p:nvSpPr>
          <p:cNvPr id="980" name="Google Shape;980;p75"/>
          <p:cNvSpPr txBox="1">
            <a:spLocks noGrp="1"/>
          </p:cNvSpPr>
          <p:nvPr>
            <p:ph type="title"/>
          </p:nvPr>
        </p:nvSpPr>
        <p:spPr>
          <a:xfrm>
            <a:off x="1008593" y="513506"/>
            <a:ext cx="6642300" cy="80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ЛИТЕРАТУРА</a:t>
            </a:r>
            <a:endParaRPr/>
          </a:p>
        </p:txBody>
      </p:sp>
      <p:sp>
        <p:nvSpPr>
          <p:cNvPr id="981" name="Google Shape;981;p75"/>
          <p:cNvSpPr txBox="1">
            <a:spLocks noGrp="1"/>
          </p:cNvSpPr>
          <p:nvPr>
            <p:ph type="subTitle" idx="1"/>
          </p:nvPr>
        </p:nvSpPr>
        <p:spPr>
          <a:xfrm>
            <a:off x="1008601" y="1383631"/>
            <a:ext cx="6642300" cy="147728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Raleway SemiBold"/>
                <a:ea typeface="Raleway SemiBold"/>
                <a:cs typeface="Raleway SemiBold"/>
                <a:sym typeface="Raleway SemiBold"/>
              </a:rPr>
              <a:t>Книга Даниила Ханина «Юнит-Экономика»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dirty="0"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</a:t>
            </a:r>
            <a:r>
              <a:rPr lang="ru" dirty="0"/>
              <a:t> канал - Data Driven Decisions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uFill>
                  <a:noFill/>
                </a:uFill>
                <a:hlinkClick r:id="rId3"/>
              </a:rPr>
              <a:t>https://www.youtube.com/c/DataDrivenDecisions</a:t>
            </a:r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CAB90A2-5FFC-ACA5-6340-2C86D6E91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93" y="2627598"/>
            <a:ext cx="2727216" cy="389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27695-576F-C327-4231-91E75D58B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C0B7B6D-E268-D107-6A18-D629FA496AF5}"/>
              </a:ext>
            </a:extLst>
          </p:cNvPr>
          <p:cNvSpPr/>
          <p:nvPr/>
        </p:nvSpPr>
        <p:spPr>
          <a:xfrm>
            <a:off x="441434" y="2554014"/>
            <a:ext cx="3689132" cy="21966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Google Shape;258;p30">
            <a:extLst>
              <a:ext uri="{FF2B5EF4-FFF2-40B4-BE49-F238E27FC236}">
                <a16:creationId xmlns:a16="http://schemas.microsoft.com/office/drawing/2014/main" id="{AD6FCF06-BEC5-1300-FB5E-F722EFA127E7}"/>
              </a:ext>
            </a:extLst>
          </p:cNvPr>
          <p:cNvSpPr txBox="1">
            <a:spLocks/>
          </p:cNvSpPr>
          <p:nvPr/>
        </p:nvSpPr>
        <p:spPr>
          <a:xfrm>
            <a:off x="0" y="1161486"/>
            <a:ext cx="4701078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Raleway SemiBold"/>
              <a:buNone/>
              <a:defRPr sz="5200" b="0" i="0" u="none" strike="noStrike" cap="none">
                <a:solidFill>
                  <a:schemeClr val="dk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4900"/>
              <a:buFont typeface="Raleway"/>
              <a:buNone/>
              <a:defRPr sz="4900" b="1" i="0" u="none" strike="noStrike" cap="none">
                <a:solidFill>
                  <a:srgbClr val="9900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/>
            <a:r>
              <a:rPr lang="ru-RU" sz="3600" dirty="0">
                <a:solidFill>
                  <a:srgbClr val="8F00FF"/>
                </a:solidFill>
                <a:sym typeface="Arial"/>
              </a:rPr>
              <a:t>Обратная связь</a:t>
            </a:r>
          </a:p>
        </p:txBody>
      </p:sp>
      <p:sp>
        <p:nvSpPr>
          <p:cNvPr id="5" name="Google Shape;257;p30">
            <a:extLst>
              <a:ext uri="{FF2B5EF4-FFF2-40B4-BE49-F238E27FC236}">
                <a16:creationId xmlns:a16="http://schemas.microsoft.com/office/drawing/2014/main" id="{AEA640A1-E8F4-649D-A326-E8BDA2A532E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84462" y="2837225"/>
            <a:ext cx="3572532" cy="103101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</a:pPr>
            <a:r>
              <a:rPr lang="ru" sz="2000" dirty="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Сейчас я чувствую себя .....</a:t>
            </a:r>
          </a:p>
          <a:p>
            <a:pPr lvl="0" indent="-457200" algn="ctr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454FE77-1230-903D-CBF9-65AB59E4E23F}"/>
              </a:ext>
            </a:extLst>
          </p:cNvPr>
          <p:cNvSpPr/>
          <p:nvPr/>
        </p:nvSpPr>
        <p:spPr>
          <a:xfrm>
            <a:off x="4367048" y="2575034"/>
            <a:ext cx="3689132" cy="21441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B185DBE-9334-99CA-761F-157FE009579D}"/>
              </a:ext>
            </a:extLst>
          </p:cNvPr>
          <p:cNvSpPr/>
          <p:nvPr/>
        </p:nvSpPr>
        <p:spPr>
          <a:xfrm>
            <a:off x="8282152" y="2564524"/>
            <a:ext cx="3689132" cy="21125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Google Shape;257;p30">
            <a:extLst>
              <a:ext uri="{FF2B5EF4-FFF2-40B4-BE49-F238E27FC236}">
                <a16:creationId xmlns:a16="http://schemas.microsoft.com/office/drawing/2014/main" id="{73EECF26-2EB6-22DF-B1DC-1FF293D7BDF1}"/>
              </a:ext>
            </a:extLst>
          </p:cNvPr>
          <p:cNvSpPr txBox="1">
            <a:spLocks/>
          </p:cNvSpPr>
          <p:nvPr/>
        </p:nvSpPr>
        <p:spPr>
          <a:xfrm>
            <a:off x="4415333" y="2921310"/>
            <a:ext cx="3572532" cy="1031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ctr">
              <a:spcBef>
                <a:spcPts val="1200"/>
              </a:spcBef>
            </a:pPr>
            <a:r>
              <a:rPr lang="ru-RU" sz="2000" dirty="0">
                <a:latin typeface="Raleway SemiBold"/>
                <a:ea typeface="Raleway SemiBold"/>
                <a:cs typeface="Raleway SemiBold"/>
                <a:sym typeface="Raleway SemiBold"/>
              </a:rPr>
              <a:t>Главная мысль для меня.....</a:t>
            </a:r>
          </a:p>
          <a:p>
            <a:pPr indent="-457200" algn="ctr">
              <a:buFont typeface="Raleway"/>
              <a:buAutoNum type="arabicPeriod"/>
            </a:pPr>
            <a:endParaRPr lang="ru-RU" dirty="0"/>
          </a:p>
        </p:txBody>
      </p:sp>
      <p:sp>
        <p:nvSpPr>
          <p:cNvPr id="11" name="Google Shape;257;p30">
            <a:extLst>
              <a:ext uri="{FF2B5EF4-FFF2-40B4-BE49-F238E27FC236}">
                <a16:creationId xmlns:a16="http://schemas.microsoft.com/office/drawing/2014/main" id="{1E2382BF-96F8-6491-EB2A-A9AAA5FFE217}"/>
              </a:ext>
            </a:extLst>
          </p:cNvPr>
          <p:cNvSpPr txBox="1">
            <a:spLocks/>
          </p:cNvSpPr>
          <p:nvPr/>
        </p:nvSpPr>
        <p:spPr>
          <a:xfrm>
            <a:off x="8309416" y="2852992"/>
            <a:ext cx="3572532" cy="1031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aleway"/>
              <a:buNone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 algn="ctr">
              <a:spcBef>
                <a:spcPts val="1200"/>
              </a:spcBef>
            </a:pPr>
            <a:r>
              <a:rPr lang="ru-RU" sz="2000" dirty="0">
                <a:latin typeface="Raleway SemiBold"/>
                <a:ea typeface="Raleway SemiBold"/>
                <a:cs typeface="Raleway SemiBold"/>
                <a:sym typeface="Raleway SemiBold"/>
              </a:rPr>
              <a:t>Осталось непонятным …..</a:t>
            </a:r>
          </a:p>
          <a:p>
            <a:pPr indent="-457200" algn="ctr">
              <a:buFont typeface="Raleway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31067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8F00FF"/>
      </a:dk2>
      <a:lt2>
        <a:srgbClr val="FD493D"/>
      </a:lt2>
      <a:accent1>
        <a:srgbClr val="FCAF17"/>
      </a:accent1>
      <a:accent2>
        <a:srgbClr val="B5D8E1"/>
      </a:accent2>
      <a:accent3>
        <a:srgbClr val="FBB3C1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1395</Words>
  <Application>Microsoft Office PowerPoint</Application>
  <PresentationFormat>Произвольный</PresentationFormat>
  <Paragraphs>312</Paragraphs>
  <Slides>41</Slides>
  <Notes>41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6" baseType="lpstr">
      <vt:lpstr>Arial</vt:lpstr>
      <vt:lpstr>Calibri</vt:lpstr>
      <vt:lpstr>Raleway SemiBold</vt:lpstr>
      <vt:lpstr>Raleway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ТАКОЕ ЮНИТ-ЭКОНОМИКА</vt:lpstr>
      <vt:lpstr>REVENUE</vt:lpstr>
      <vt:lpstr>COGS</vt:lpstr>
      <vt:lpstr>GROSS PROFIT</vt:lpstr>
      <vt:lpstr>CAС</vt:lpstr>
      <vt:lpstr>CONTRIBUTION MARGIN</vt:lpstr>
      <vt:lpstr>ЕЩЁ НЕСКОЛЬКО ЦИФР И РАСЧЁТ БУДЕТ ЗАКОНЧЕН</vt:lpstr>
      <vt:lpstr>FIXED COSTS</vt:lpstr>
      <vt:lpstr>REQUIRED INVESTMENTS</vt:lpstr>
      <vt:lpstr>2 UNIT</vt:lpstr>
      <vt:lpstr>2 UNIT</vt:lpstr>
      <vt:lpstr>3 UNIT</vt:lpstr>
      <vt:lpstr>4 UNIT</vt:lpstr>
      <vt:lpstr>4 UNIT</vt:lpstr>
      <vt:lpstr>1 UNIT</vt:lpstr>
      <vt:lpstr>ОПРЕДЕЛЕНИЕ</vt:lpstr>
      <vt:lpstr>РАССЧИТАЕМ ВАШ ПРОДУКТ</vt:lpstr>
      <vt:lpstr>ШАГ 1. UA-ЧИСЛО ПРИВЛЕЧЕННЫХ ПОЛЬЗОВАТЕЛЕЙ </vt:lpstr>
      <vt:lpstr>Презентация PowerPoint</vt:lpstr>
      <vt:lpstr>ШАГ 3. В-ЧИСЛО КЛИЕНТОВ</vt:lpstr>
      <vt:lpstr>ШАГ 4. ICOUNT -ЧИСЛО ТОВАРОВ В  КОРЗИНЕ</vt:lpstr>
      <vt:lpstr>ШАГ 5.  IPRICE-СРЕДНЯЯ ЦЕНА ТОВАРА В КОРЗИНЕ</vt:lpstr>
      <vt:lpstr>ШАГ 6. AVERAGE PRICE –СРЕДНИЙ ЧЕК</vt:lpstr>
      <vt:lpstr>ШАГ 7. COGS,%-СЕБЕСТОИМОСТЬ ПЕРЕМЕННАЯ</vt:lpstr>
      <vt:lpstr>ШАГ 8. COGS,FIX - СЕБЕСТОИМОСТЬ ПОСТОЯННАЯ</vt:lpstr>
      <vt:lpstr>ШАГ 9. COGS - СЕБЕСТОИМОСТЬ</vt:lpstr>
      <vt:lpstr>ШАГ 10. ARPPU — СРЕДНИЙ ДОХОД  С ПЛАТЯЩЕГО</vt:lpstr>
      <vt:lpstr>ШАГ 11. APC — СРЕДНЕЕ ЧИСЛО СДЕЛОК НА ОДНОГО ПОКУПАТЕЛЯ ЗА ВЕСЬ ПЕРИОД ЖИЗНИ</vt:lpstr>
      <vt:lpstr>ШАГ 12. ARPС — СРЕДНЯЯ ДОХОДНОСТЬ НА КЛИЕНТА</vt:lpstr>
      <vt:lpstr>ШАГ 13. ARPU — СРЕДНЯЯ ДОХОДНОСТЬ НА ПОЛЬЗОВАТЕЛЯ</vt:lpstr>
      <vt:lpstr>ШАГ 14. CAC — СТОИМОСТЬ ПРИВЛЕЧЕНИЯ КЛИЕНТА</vt:lpstr>
      <vt:lpstr>ШАГ 15. CPA — ЗАТРАТЫ НА ПРИВЛЕЧЕНИЕ ОДНОГО ПОЛЬЗОВАТЕЛЯ</vt:lpstr>
      <vt:lpstr>Презентация PowerPoint</vt:lpstr>
      <vt:lpstr>ЛИТЕРАТУРА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ФИНАНСЫ  И ЮНИТ- ЭКОНОМИКА</dc:title>
  <dc:creator>Михаил Горлач</dc:creator>
  <cp:lastModifiedBy>365 Pro Plus</cp:lastModifiedBy>
  <cp:revision>35</cp:revision>
  <dcterms:modified xsi:type="dcterms:W3CDTF">2024-11-19T10:46:04Z</dcterms:modified>
</cp:coreProperties>
</file>