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93" r:id="rId3"/>
    <p:sldId id="342" r:id="rId4"/>
    <p:sldId id="343" r:id="rId5"/>
    <p:sldId id="273" r:id="rId6"/>
    <p:sldId id="344" r:id="rId7"/>
    <p:sldId id="294" r:id="rId8"/>
    <p:sldId id="299" r:id="rId9"/>
    <p:sldId id="345" r:id="rId10"/>
    <p:sldId id="296" r:id="rId11"/>
    <p:sldId id="301" r:id="rId12"/>
    <p:sldId id="309" r:id="rId13"/>
    <p:sldId id="324" r:id="rId14"/>
    <p:sldId id="258" r:id="rId15"/>
    <p:sldId id="272" r:id="rId16"/>
  </p:sldIdLst>
  <p:sldSz cx="9144000" cy="5143500" type="screen16x9"/>
  <p:notesSz cx="6858000" cy="9144000"/>
  <p:embeddedFontLst>
    <p:embeddedFont>
      <p:font typeface="Amatic SC" panose="020B0604020202020204" charset="-79"/>
      <p:regular r:id="rId18"/>
      <p:bold r:id="rId19"/>
    </p:embeddedFont>
    <p:embeddedFont>
      <p:font typeface="Source Code Pro" panose="020B060402020202020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946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8fed3d61f0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8fed3d61f0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8fed3d61f0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28fed3d61f0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5" r:id="rId5"/>
    <p:sldLayoutId id="2147483656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Масштабирование </a:t>
            </a:r>
            <a:r>
              <a:rPr lang="ru-RU" dirty="0" err="1" smtClean="0"/>
              <a:t>стартапов</a:t>
            </a:r>
            <a:endParaRPr dirty="0"/>
          </a:p>
        </p:txBody>
      </p:sp>
      <p:sp>
        <p:nvSpPr>
          <p:cNvPr id="57" name="Google Shape;57;p13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/>
            <a:r>
              <a:rPr lang="ru-RU" dirty="0" smtClean="0"/>
              <a:t>Методики и инструменты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IIDF-Strateg-fond-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03" y="3771684"/>
            <a:ext cx="5446247" cy="3063514"/>
          </a:xfrm>
          <a:prstGeom prst="rect">
            <a:avLst/>
          </a:prstGeom>
        </p:spPr>
      </p:pic>
      <p:sp>
        <p:nvSpPr>
          <p:cNvPr id="11" name="Название 1"/>
          <p:cNvSpPr>
            <a:spLocks noGrp="1"/>
          </p:cNvSpPr>
          <p:nvPr>
            <p:ph type="title"/>
          </p:nvPr>
        </p:nvSpPr>
        <p:spPr>
          <a:xfrm>
            <a:off x="158746" y="90883"/>
            <a:ext cx="8820307" cy="538199"/>
          </a:xfrm>
        </p:spPr>
        <p:txBody>
          <a:bodyPr>
            <a:normAutofit fontScale="90000"/>
          </a:bodyPr>
          <a:lstStyle/>
          <a:p>
            <a:r>
              <a:rPr lang="bg-BG" sz="2400" dirty="0" err="1">
                <a:solidFill>
                  <a:srgbClr val="00AFF0"/>
                </a:solidFill>
                <a:latin typeface="Core Sans NR 35 Light" pitchFamily="34" charset="0"/>
              </a:rPr>
              <a:t>Масштабируемый</a:t>
            </a:r>
            <a:r>
              <a:rPr lang="bg-BG" sz="2400" dirty="0">
                <a:solidFill>
                  <a:srgbClr val="00AFF0"/>
                </a:solidFill>
                <a:latin typeface="Core Sans NR 35 Light" pitchFamily="34" charset="0"/>
              </a:rPr>
              <a:t> бизнес</a:t>
            </a:r>
            <a:endParaRPr lang="ru-RU" sz="2400" dirty="0">
              <a:solidFill>
                <a:srgbClr val="00AFF0"/>
              </a:solidFill>
              <a:latin typeface="Core Sans NR 35 Light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88510" y="639005"/>
            <a:ext cx="8790543" cy="0"/>
          </a:xfrm>
          <a:prstGeom prst="line">
            <a:avLst/>
          </a:prstGeom>
          <a:ln w="25400">
            <a:solidFill>
              <a:srgbClr val="AAE2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97338" y="4838485"/>
            <a:ext cx="2487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2</a:t>
            </a:r>
            <a:endParaRPr lang="ru-RU" sz="900" dirty="0">
              <a:solidFill>
                <a:schemeClr val="bg1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58746" y="896816"/>
            <a:ext cx="8820307" cy="93198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0AEEF"/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Core Sans NR 35 Light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Core Sans NR 35 Light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Core Sans NR 35 Light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Core Sans NR 35 Light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Core Sans NR 35 Ligh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400" dirty="0" err="1"/>
              <a:t>Стартапы</a:t>
            </a:r>
            <a:r>
              <a:rPr lang="ru-RU" sz="2400" dirty="0"/>
              <a:t> не понимают, что конкретно, в каком порядке и когда нужно </a:t>
            </a:r>
            <a:r>
              <a:rPr lang="ru-RU" sz="2400" dirty="0" smtClean="0"/>
              <a:t>делать</a:t>
            </a:r>
          </a:p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None/>
            </a:pPr>
            <a:endParaRPr lang="ru-RU" sz="1875" b="1" dirty="0">
              <a:solidFill>
                <a:srgbClr val="000014"/>
              </a:solidFill>
            </a:endParaRPr>
          </a:p>
        </p:txBody>
      </p:sp>
      <p:pic>
        <p:nvPicPr>
          <p:cNvPr id="1026" name="Picture 2" descr="https://avatars.dzeninfra.ru/get-zen_doc/40456/pub_596a153a4ffd1319f4ef541d_596a15b08146c12e34f9af25/scale_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299" y="1790700"/>
            <a:ext cx="6535496" cy="284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12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Проблемы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4893" y="1427262"/>
            <a:ext cx="7319632" cy="15542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ru-RU" sz="2000" dirty="0" smtClean="0">
                <a:latin typeface="Roboto"/>
              </a:rPr>
              <a:t>реверсивная технология</a:t>
            </a:r>
          </a:p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ru-RU" sz="2000" dirty="0" smtClean="0"/>
              <a:t>уникальность и авторство</a:t>
            </a:r>
          </a:p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ru-RU" sz="2000" dirty="0" smtClean="0"/>
              <a:t>рост или развитие</a:t>
            </a:r>
          </a:p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ru-RU" sz="2000" dirty="0" smtClean="0"/>
              <a:t>цель </a:t>
            </a:r>
            <a:r>
              <a:rPr lang="ru-RU" sz="2000" dirty="0"/>
              <a:t>должна быть конкретной, измеримой и достижимой</a:t>
            </a:r>
          </a:p>
        </p:txBody>
      </p:sp>
    </p:spTree>
    <p:extLst>
      <p:ext uri="{BB962C8B-B14F-4D97-AF65-F5344CB8AC3E}">
        <p14:creationId xmlns:p14="http://schemas.microsoft.com/office/powerpoint/2010/main" val="114277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Модели и канвы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2920" y="1057550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var(--article-header-font-family,'Museo',&quot;Noto Sans Armenian&quot;,&quot;Noto Sans Bengali&quot;,&quot;Noto Sans Cherokee&quot;,&quot;Noto Sans Devanagari&quot;,&quot;Noto Sans Ethiopic&quot;,&quot;Noto Sans Georgian&quot;,&quot;Noto Sans Hebrew&quot;,&quot;Noto Sans Kannada&quot;,&quot;Noto Sans Khmer&quot;,&quot;Noto Sans Lao&quot;,&quot;Noto Sans Osm"/>
              </a:rPr>
              <a:t>Модель Стива Бланка</a:t>
            </a:r>
          </a:p>
          <a:p>
            <a:endParaRPr lang="ru-RU" dirty="0" smtClean="0">
              <a:latin typeface="PT Serif"/>
            </a:endParaRPr>
          </a:p>
          <a:p>
            <a:r>
              <a:rPr lang="ru-RU" dirty="0" err="1" smtClean="0">
                <a:latin typeface="PT Serif"/>
              </a:rPr>
              <a:t>Стартап</a:t>
            </a:r>
            <a:r>
              <a:rPr lang="ru-RU" dirty="0" smtClean="0">
                <a:latin typeface="PT Serif"/>
              </a:rPr>
              <a:t> </a:t>
            </a:r>
            <a:r>
              <a:rPr lang="ru-RU" dirty="0">
                <a:latin typeface="PT Serif"/>
              </a:rPr>
              <a:t>— это временная структура, которая занимается поисками </a:t>
            </a:r>
            <a:r>
              <a:rPr lang="ru-RU" dirty="0" err="1">
                <a:latin typeface="PT Serif"/>
              </a:rPr>
              <a:t>масштабируемои</a:t>
            </a:r>
            <a:r>
              <a:rPr lang="ru-RU" dirty="0">
                <a:latin typeface="PT Serif"/>
              </a:rPr>
              <a:t>̆, </a:t>
            </a:r>
            <a:r>
              <a:rPr lang="ru-RU" dirty="0" err="1">
                <a:latin typeface="PT Serif"/>
              </a:rPr>
              <a:t>воспроизводимои</a:t>
            </a:r>
            <a:r>
              <a:rPr lang="ru-RU" dirty="0">
                <a:latin typeface="PT Serif"/>
              </a:rPr>
              <a:t>̆ и </a:t>
            </a:r>
            <a:r>
              <a:rPr lang="ru-RU" dirty="0" err="1">
                <a:latin typeface="PT Serif"/>
              </a:rPr>
              <a:t>рентабельнои</a:t>
            </a:r>
            <a:r>
              <a:rPr lang="ru-RU" dirty="0">
                <a:latin typeface="PT Serif"/>
              </a:rPr>
              <a:t>̆ бизнес-модели.</a:t>
            </a:r>
          </a:p>
          <a:p>
            <a:r>
              <a:rPr lang="ru-RU" dirty="0">
                <a:latin typeface="PT Serif"/>
              </a:rPr>
              <a:t>Методика </a:t>
            </a:r>
            <a:r>
              <a:rPr lang="ru-RU" dirty="0" err="1">
                <a:latin typeface="PT Serif"/>
              </a:rPr>
              <a:t>Customer</a:t>
            </a:r>
            <a:r>
              <a:rPr lang="ru-RU" dirty="0">
                <a:latin typeface="PT Serif"/>
              </a:rPr>
              <a:t> </a:t>
            </a:r>
            <a:r>
              <a:rPr lang="ru-RU" dirty="0" err="1">
                <a:latin typeface="PT Serif"/>
              </a:rPr>
              <a:t>Development</a:t>
            </a:r>
            <a:r>
              <a:rPr lang="ru-RU" dirty="0">
                <a:latin typeface="PT Serif"/>
              </a:rPr>
              <a:t> </a:t>
            </a:r>
            <a:endParaRPr lang="ru-RU" dirty="0" smtClean="0">
              <a:latin typeface="PT Serif"/>
            </a:endParaRPr>
          </a:p>
          <a:p>
            <a:endParaRPr lang="ru-RU" dirty="0">
              <a:latin typeface="PT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2920" y="2802553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var(--article-header-font-family,'Museo',&quot;Noto Sans Armenian&quot;,&quot;Noto Sans Bengali&quot;,&quot;Noto Sans Cherokee&quot;,&quot;Noto Sans Devanagari&quot;,&quot;Noto Sans Ethiopic&quot;,&quot;Noto Sans Georgian&quot;,&quot;Noto Sans Hebrew&quot;,&quot;Noto Sans Kannada&quot;,&quot;Noto Sans Khmer&quot;,&quot;Noto Sans Lao&quot;,&quot;Noto Sans Osm"/>
              </a:rPr>
              <a:t>Модель </a:t>
            </a:r>
            <a:r>
              <a:rPr lang="ru-RU" b="1" dirty="0" err="1">
                <a:latin typeface="var(--article-header-font-family,'Museo',&quot;Noto Sans Armenian&quot;,&quot;Noto Sans Bengali&quot;,&quot;Noto Sans Cherokee&quot;,&quot;Noto Sans Devanagari&quot;,&quot;Noto Sans Ethiopic&quot;,&quot;Noto Sans Georgian&quot;,&quot;Noto Sans Hebrew&quot;,&quot;Noto Sans Kannada&quot;,&quot;Noto Sans Khmer&quot;,&quot;Noto Sans Lao&quot;,&quot;Noto Sans Osm"/>
              </a:rPr>
              <a:t>Эша</a:t>
            </a:r>
            <a:r>
              <a:rPr lang="ru-RU" b="1" dirty="0">
                <a:latin typeface="var(--article-header-font-family,'Museo',&quot;Noto Sans Armenian&quot;,&quot;Noto Sans Bengali&quot;,&quot;Noto Sans Cherokee&quot;,&quot;Noto Sans Devanagari&quot;,&quot;Noto Sans Ethiopic&quot;,&quot;Noto Sans Georgian&quot;,&quot;Noto Sans Hebrew&quot;,&quot;Noto Sans Kannada&quot;,&quot;Noto Sans Khmer&quot;,&quot;Noto Sans Lao&quot;,&quot;Noto Sans Osm"/>
              </a:rPr>
              <a:t> </a:t>
            </a:r>
            <a:r>
              <a:rPr lang="ru-RU" b="1" dirty="0" err="1">
                <a:latin typeface="var(--article-header-font-family,'Museo',&quot;Noto Sans Armenian&quot;,&quot;Noto Sans Bengali&quot;,&quot;Noto Sans Cherokee&quot;,&quot;Noto Sans Devanagari&quot;,&quot;Noto Sans Ethiopic&quot;,&quot;Noto Sans Georgian&quot;,&quot;Noto Sans Hebrew&quot;,&quot;Noto Sans Kannada&quot;,&quot;Noto Sans Khmer&quot;,&quot;Noto Sans Lao&quot;,&quot;Noto Sans Osm"/>
              </a:rPr>
              <a:t>Маурьи</a:t>
            </a:r>
            <a:endParaRPr lang="ru-RU" b="1" dirty="0">
              <a:latin typeface="var(--article-header-font-family,'Museo',&quot;Noto Sans Armenian&quot;,&quot;Noto Sans Bengali&quot;,&quot;Noto Sans Cherokee&quot;,&quot;Noto Sans Devanagari&quot;,&quot;Noto Sans Ethiopic&quot;,&quot;Noto Sans Georgian&quot;,&quot;Noto Sans Hebrew&quot;,&quot;Noto Sans Kannada&quot;,&quot;Noto Sans Khmer&quot;,&quot;Noto Sans Lao&quot;,&quot;Noto Sans Osm"/>
            </a:endParaRPr>
          </a:p>
          <a:p>
            <a:r>
              <a:rPr lang="ru-RU" dirty="0">
                <a:latin typeface="PT Serif"/>
              </a:rPr>
              <a:t> </a:t>
            </a:r>
          </a:p>
          <a:p>
            <a:r>
              <a:rPr lang="ru-RU" dirty="0">
                <a:latin typeface="PT Serif"/>
              </a:rPr>
              <a:t>Соответствие «проблема-решение» </a:t>
            </a:r>
            <a:endParaRPr lang="ru-RU" dirty="0" smtClean="0">
              <a:latin typeface="PT Serif"/>
            </a:endParaRPr>
          </a:p>
          <a:p>
            <a:r>
              <a:rPr lang="ru-RU" dirty="0" smtClean="0">
                <a:latin typeface="PT Serif"/>
              </a:rPr>
              <a:t>Соответствие </a:t>
            </a:r>
            <a:r>
              <a:rPr lang="ru-RU" dirty="0">
                <a:latin typeface="PT Serif"/>
              </a:rPr>
              <a:t>«продукт-рынок» </a:t>
            </a:r>
            <a:endParaRPr lang="ru-RU" dirty="0" smtClean="0">
              <a:latin typeface="PT Serif"/>
            </a:endParaRPr>
          </a:p>
          <a:p>
            <a:r>
              <a:rPr lang="ru-RU" dirty="0" smtClean="0">
                <a:latin typeface="PT Serif"/>
              </a:rPr>
              <a:t>Масштабирование</a:t>
            </a:r>
            <a:r>
              <a:rPr lang="ru-RU" dirty="0">
                <a:latin typeface="PT Serif"/>
              </a:rPr>
              <a:t> (</a:t>
            </a:r>
            <a:r>
              <a:rPr lang="ru-RU" dirty="0" err="1">
                <a:latin typeface="PT Serif"/>
              </a:rPr>
              <a:t>Scale</a:t>
            </a:r>
            <a:r>
              <a:rPr lang="ru-RU" dirty="0">
                <a:latin typeface="PT Serif"/>
              </a:rPr>
              <a:t>). Если найдено прибыльное соответствие между продуктом и рынком — это значит, что с увеличением количества клиентов, бизнес будет наращивать </a:t>
            </a:r>
            <a:r>
              <a:rPr lang="ru-RU" dirty="0" smtClean="0">
                <a:latin typeface="PT Serif"/>
              </a:rPr>
              <a:t>прибыль. Как </a:t>
            </a:r>
            <a:r>
              <a:rPr lang="ru-RU" dirty="0">
                <a:latin typeface="PT Serif"/>
              </a:rPr>
              <a:t>максимально оптимизировать и ускорить </a:t>
            </a:r>
            <a:r>
              <a:rPr lang="ru-RU" dirty="0" smtClean="0">
                <a:latin typeface="PT Serif"/>
              </a:rPr>
              <a:t>рост?</a:t>
            </a:r>
            <a:endParaRPr lang="ru-RU" dirty="0">
              <a:latin typeface="PT Serif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22520" y="1063325"/>
            <a:ext cx="3718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var(--article-header-font-family,'Museo',&quot;Noto Sans Armenian&quot;,&quot;Noto Sans Bengali&quot;,&quot;Noto Sans Cherokee&quot;,&quot;Noto Sans Devanagari&quot;,&quot;Noto Sans Ethiopic&quot;,&quot;Noto Sans Georgian&quot;,&quot;Noto Sans Hebrew&quot;,&quot;Noto Sans Kannada&quot;,&quot;Noto Sans Khmer&quot;,&quot;Noto Sans Lao&quot;,&quot;Noto Sans Osm"/>
              </a:rPr>
              <a:t>Модель бизнес-акселератора ФРИИ</a:t>
            </a:r>
          </a:p>
          <a:p>
            <a:endParaRPr lang="ru-RU" dirty="0" smtClean="0">
              <a:latin typeface="PT Serif"/>
            </a:endParaRPr>
          </a:p>
          <a:p>
            <a:r>
              <a:rPr lang="ru-RU" dirty="0" smtClean="0">
                <a:latin typeface="PT Serif"/>
              </a:rPr>
              <a:t>Евгений </a:t>
            </a:r>
            <a:r>
              <a:rPr lang="ru-RU" dirty="0">
                <a:latin typeface="PT Serif"/>
              </a:rPr>
              <a:t>Калинин, Илья Красинский, Артем </a:t>
            </a:r>
            <a:r>
              <a:rPr lang="ru-RU" dirty="0" err="1">
                <a:latin typeface="PT Serif"/>
              </a:rPr>
              <a:t>Азевич</a:t>
            </a:r>
            <a:r>
              <a:rPr lang="ru-RU" dirty="0">
                <a:latin typeface="PT Serif"/>
              </a:rPr>
              <a:t> и Инга </a:t>
            </a:r>
            <a:r>
              <a:rPr lang="ru-RU" dirty="0" err="1">
                <a:latin typeface="PT Serif"/>
              </a:rPr>
              <a:t>Фокша</a:t>
            </a:r>
            <a:r>
              <a:rPr lang="ru-RU" dirty="0">
                <a:latin typeface="PT Serif"/>
              </a:rPr>
              <a:t> разработали </a:t>
            </a:r>
            <a:r>
              <a:rPr lang="ru-RU" dirty="0" smtClean="0">
                <a:latin typeface="PT Serif"/>
              </a:rPr>
              <a:t>«</a:t>
            </a:r>
            <a:r>
              <a:rPr lang="ru-RU" dirty="0" err="1">
                <a:latin typeface="PT Serif"/>
              </a:rPr>
              <a:t>трекшн</a:t>
            </a:r>
            <a:r>
              <a:rPr lang="ru-RU" dirty="0">
                <a:latin typeface="PT Serif"/>
              </a:rPr>
              <a:t>-карта» — схему движения по процессу </a:t>
            </a:r>
            <a:r>
              <a:rPr lang="ru-RU" dirty="0" err="1">
                <a:latin typeface="PT Serif"/>
              </a:rPr>
              <a:t>Customer</a:t>
            </a:r>
            <a:r>
              <a:rPr lang="ru-RU" dirty="0">
                <a:latin typeface="PT Serif"/>
              </a:rPr>
              <a:t> </a:t>
            </a:r>
            <a:r>
              <a:rPr lang="ru-RU" dirty="0" err="1">
                <a:latin typeface="PT Serif"/>
              </a:rPr>
              <a:t>Development</a:t>
            </a:r>
            <a:r>
              <a:rPr lang="ru-RU" dirty="0">
                <a:latin typeface="PT Serif"/>
              </a:rPr>
              <a:t>, детализированную до элементарных шагов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22520" y="2879207"/>
            <a:ext cx="40995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SPACE-модель</a:t>
            </a:r>
            <a:r>
              <a:rPr lang="ru-RU" dirty="0"/>
              <a:t>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вы </a:t>
            </a:r>
            <a:r>
              <a:rPr lang="ru-RU" dirty="0"/>
              <a:t>отгружаете готовый продукт, либо разрабатываете сложное </a:t>
            </a:r>
            <a:r>
              <a:rPr lang="ru-RU" dirty="0" smtClean="0"/>
              <a:t>решение.</a:t>
            </a:r>
          </a:p>
          <a:p>
            <a:r>
              <a:rPr lang="ru-RU" dirty="0" err="1"/>
              <a:t>Supplier</a:t>
            </a:r>
            <a:r>
              <a:rPr lang="ru-RU" dirty="0"/>
              <a:t> — вы как поставщик продукта, </a:t>
            </a:r>
            <a:r>
              <a:rPr lang="ru-RU" dirty="0" err="1"/>
              <a:t>Product</a:t>
            </a:r>
            <a:r>
              <a:rPr lang="ru-RU" dirty="0"/>
              <a:t> — ваш продукт, </a:t>
            </a:r>
            <a:r>
              <a:rPr lang="ru-RU" dirty="0" err="1"/>
              <a:t>Average</a:t>
            </a:r>
            <a:r>
              <a:rPr lang="ru-RU" dirty="0"/>
              <a:t> </a:t>
            </a:r>
            <a:r>
              <a:rPr lang="ru-RU" dirty="0" err="1"/>
              <a:t>Revenue</a:t>
            </a:r>
            <a:r>
              <a:rPr lang="ru-RU" dirty="0"/>
              <a:t> </a:t>
            </a:r>
            <a:r>
              <a:rPr lang="ru-RU" dirty="0" err="1"/>
              <a:t>Per</a:t>
            </a:r>
            <a:r>
              <a:rPr lang="ru-RU" dirty="0"/>
              <a:t> </a:t>
            </a:r>
            <a:r>
              <a:rPr lang="ru-RU" dirty="0" err="1"/>
              <a:t>User</a:t>
            </a:r>
            <a:r>
              <a:rPr lang="ru-RU" dirty="0"/>
              <a:t> — средний чек, </a:t>
            </a:r>
            <a:r>
              <a:rPr lang="ru-RU" dirty="0" err="1"/>
              <a:t>Customer</a:t>
            </a:r>
            <a:r>
              <a:rPr lang="ru-RU" dirty="0"/>
              <a:t> — количество потенциальных клиентов, </a:t>
            </a:r>
            <a:r>
              <a:rPr lang="ru-RU" dirty="0" err="1"/>
              <a:t>Evaluation</a:t>
            </a:r>
            <a:r>
              <a:rPr lang="ru-RU" dirty="0"/>
              <a:t> — принятие решения о покупке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21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856" y="1485900"/>
            <a:ext cx="1191453" cy="295273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Блоки канвы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62940" y="1237814"/>
            <a:ext cx="19735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F3F55"/>
                </a:solidFill>
                <a:latin typeface="ALSHauss"/>
              </a:rPr>
              <a:t>Портрет клиента: для кого мы работаем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62940" y="3328376"/>
            <a:ext cx="15773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F3F55"/>
                </a:solidFill>
                <a:latin typeface="ALSHauss"/>
              </a:rPr>
              <a:t>Уникальное ценностное предложение и ваше решение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383280" y="1237814"/>
            <a:ext cx="22021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F3F55"/>
                </a:solidFill>
                <a:latin typeface="ALSHauss"/>
              </a:rPr>
              <a:t>Каналы взаимодействия с клиентом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332220" y="1237814"/>
            <a:ext cx="21412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F3F55"/>
                </a:solidFill>
                <a:latin typeface="ALSHauss"/>
              </a:rPr>
              <a:t>Метрики привлечения, активации, удержания, оплаты и тиражирования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383280" y="3328375"/>
            <a:ext cx="1752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F3F55"/>
                </a:solidFill>
                <a:latin typeface="ALSHauss"/>
              </a:rPr>
              <a:t>Нечестное преимущество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416040" y="3328375"/>
            <a:ext cx="15773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F3F55"/>
                </a:solidFill>
                <a:latin typeface="ALSHauss"/>
              </a:rPr>
              <a:t>Структура затрат и потоки доходов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909" y="1853188"/>
            <a:ext cx="927062" cy="252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56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IIDF-Strateg-fond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Название 1"/>
          <p:cNvSpPr>
            <a:spLocks noGrp="1"/>
          </p:cNvSpPr>
          <p:nvPr>
            <p:ph type="title"/>
          </p:nvPr>
        </p:nvSpPr>
        <p:spPr>
          <a:xfrm>
            <a:off x="158746" y="90883"/>
            <a:ext cx="8820307" cy="538199"/>
          </a:xfrm>
        </p:spPr>
        <p:txBody>
          <a:bodyPr>
            <a:normAutofit fontScale="90000"/>
          </a:bodyPr>
          <a:lstStyle/>
          <a:p>
            <a:r>
              <a:rPr lang="ru-RU" sz="2400" dirty="0" err="1">
                <a:solidFill>
                  <a:srgbClr val="00AFF0"/>
                </a:solidFill>
                <a:latin typeface="Core Sans NR 35 Light" pitchFamily="34" charset="0"/>
              </a:rPr>
              <a:t>Трекшн</a:t>
            </a:r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 карта</a:t>
            </a:r>
            <a:endParaRPr lang="en-US" sz="2400" dirty="0">
              <a:solidFill>
                <a:srgbClr val="00AFF0"/>
              </a:solidFill>
              <a:latin typeface="Core Sans NR 35 Light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88510" y="639005"/>
            <a:ext cx="8790543" cy="0"/>
          </a:xfrm>
          <a:prstGeom prst="line">
            <a:avLst/>
          </a:prstGeom>
          <a:ln w="25400">
            <a:solidFill>
              <a:srgbClr val="AAE2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97338" y="4838485"/>
            <a:ext cx="2487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3</a:t>
            </a:r>
            <a:endParaRPr lang="ru-RU" sz="900" dirty="0">
              <a:solidFill>
                <a:schemeClr val="bg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349523" y="629082"/>
            <a:ext cx="5772247" cy="4580458"/>
            <a:chOff x="-69474" y="193420"/>
            <a:chExt cx="9287345" cy="7067231"/>
          </a:xfrm>
        </p:grpSpPr>
        <p:grpSp>
          <p:nvGrpSpPr>
            <p:cNvPr id="15" name="Группа 54"/>
            <p:cNvGrpSpPr/>
            <p:nvPr/>
          </p:nvGrpSpPr>
          <p:grpSpPr>
            <a:xfrm>
              <a:off x="-69474" y="5464957"/>
              <a:ext cx="1078612" cy="753407"/>
              <a:chOff x="337271" y="4656667"/>
              <a:chExt cx="2424252" cy="1693334"/>
            </a:xfrm>
          </p:grpSpPr>
          <p:sp>
            <p:nvSpPr>
              <p:cNvPr id="60" name="Овал 55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337271" y="5180169"/>
                <a:ext cx="2424252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Ценностное</a:t>
                </a:r>
              </a:p>
              <a:p>
                <a:pPr algn="ctr"/>
                <a:r>
                  <a:rPr lang="ru-RU" sz="600" dirty="0"/>
                  <a:t>предложение</a:t>
                </a:r>
                <a:endParaRPr lang="ru-RU" sz="600" dirty="0"/>
              </a:p>
            </p:txBody>
          </p:sp>
        </p:grpSp>
        <p:grpSp>
          <p:nvGrpSpPr>
            <p:cNvPr id="16" name="Группа 57"/>
            <p:cNvGrpSpPr/>
            <p:nvPr/>
          </p:nvGrpSpPr>
          <p:grpSpPr>
            <a:xfrm>
              <a:off x="630279" y="5316274"/>
              <a:ext cx="1225625" cy="753407"/>
              <a:chOff x="172061" y="4656667"/>
              <a:chExt cx="2754675" cy="1693334"/>
            </a:xfrm>
          </p:grpSpPr>
          <p:sp>
            <p:nvSpPr>
              <p:cNvPr id="58" name="Овал 58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172061" y="5180169"/>
                <a:ext cx="2754675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Подтверждение</a:t>
                </a:r>
              </a:p>
              <a:p>
                <a:pPr algn="ctr"/>
                <a:r>
                  <a:rPr lang="ru-RU" sz="600" dirty="0"/>
                  <a:t>проблемы</a:t>
                </a:r>
                <a:endParaRPr lang="ru-RU" sz="600" dirty="0"/>
              </a:p>
            </p:txBody>
          </p:sp>
        </p:grpSp>
        <p:grpSp>
          <p:nvGrpSpPr>
            <p:cNvPr id="17" name="Группа 60"/>
            <p:cNvGrpSpPr/>
            <p:nvPr/>
          </p:nvGrpSpPr>
          <p:grpSpPr>
            <a:xfrm>
              <a:off x="1358293" y="5030537"/>
              <a:ext cx="1238521" cy="753407"/>
              <a:chOff x="157574" y="4656667"/>
              <a:chExt cx="2783659" cy="1693334"/>
            </a:xfrm>
          </p:grpSpPr>
          <p:sp>
            <p:nvSpPr>
              <p:cNvPr id="56" name="Овал 61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157574" y="5180169"/>
                <a:ext cx="2783659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Моделирование</a:t>
                </a:r>
              </a:p>
              <a:p>
                <a:pPr algn="ctr"/>
                <a:r>
                  <a:rPr lang="ru-RU" sz="600" dirty="0"/>
                  <a:t>экономики</a:t>
                </a:r>
                <a:endParaRPr lang="ru-RU" sz="600" dirty="0"/>
              </a:p>
            </p:txBody>
          </p:sp>
        </p:grpSp>
        <p:grpSp>
          <p:nvGrpSpPr>
            <p:cNvPr id="18" name="Группа 63"/>
            <p:cNvGrpSpPr/>
            <p:nvPr/>
          </p:nvGrpSpPr>
          <p:grpSpPr>
            <a:xfrm>
              <a:off x="2254695" y="4589741"/>
              <a:ext cx="753408" cy="753407"/>
              <a:chOff x="702733" y="4656667"/>
              <a:chExt cx="1693334" cy="1693334"/>
            </a:xfrm>
          </p:grpSpPr>
          <p:sp>
            <p:nvSpPr>
              <p:cNvPr id="54" name="Овал 64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914060" y="5318665"/>
                <a:ext cx="1270677" cy="6403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600" dirty="0"/>
                  <a:t>MVP</a:t>
                </a:r>
                <a:endParaRPr lang="ru-RU" sz="600" dirty="0"/>
              </a:p>
            </p:txBody>
          </p:sp>
        </p:grpSp>
        <p:grpSp>
          <p:nvGrpSpPr>
            <p:cNvPr id="19" name="Группа 66"/>
            <p:cNvGrpSpPr/>
            <p:nvPr/>
          </p:nvGrpSpPr>
          <p:grpSpPr>
            <a:xfrm>
              <a:off x="2601752" y="4056127"/>
              <a:ext cx="1225625" cy="753407"/>
              <a:chOff x="172065" y="4656667"/>
              <a:chExt cx="2754675" cy="1693334"/>
            </a:xfrm>
          </p:grpSpPr>
          <p:sp>
            <p:nvSpPr>
              <p:cNvPr id="52" name="Овал 67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72065" y="5180169"/>
                <a:ext cx="2754675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Подтверждение</a:t>
                </a:r>
              </a:p>
              <a:p>
                <a:pPr algn="ctr"/>
                <a:r>
                  <a:rPr lang="ru-RU" sz="600" dirty="0"/>
                  <a:t>решения</a:t>
                </a:r>
                <a:endParaRPr lang="ru-RU" sz="600" dirty="0"/>
              </a:p>
            </p:txBody>
          </p:sp>
        </p:grpSp>
        <p:grpSp>
          <p:nvGrpSpPr>
            <p:cNvPr id="20" name="Группа 69"/>
            <p:cNvGrpSpPr/>
            <p:nvPr/>
          </p:nvGrpSpPr>
          <p:grpSpPr>
            <a:xfrm>
              <a:off x="3398989" y="3522513"/>
              <a:ext cx="797482" cy="753407"/>
              <a:chOff x="653208" y="4656667"/>
              <a:chExt cx="1792394" cy="1693334"/>
            </a:xfrm>
          </p:grpSpPr>
          <p:sp>
            <p:nvSpPr>
              <p:cNvPr id="50" name="Овал 70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653208" y="5180169"/>
                <a:ext cx="1792394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Первая</a:t>
                </a:r>
              </a:p>
              <a:p>
                <a:pPr algn="ctr"/>
                <a:r>
                  <a:rPr lang="ru-RU" sz="600" dirty="0"/>
                  <a:t>продажа</a:t>
                </a:r>
                <a:endParaRPr lang="ru-RU" sz="600" dirty="0"/>
              </a:p>
            </p:txBody>
          </p:sp>
        </p:grpSp>
        <p:grpSp>
          <p:nvGrpSpPr>
            <p:cNvPr id="21" name="Группа 72"/>
            <p:cNvGrpSpPr/>
            <p:nvPr/>
          </p:nvGrpSpPr>
          <p:grpSpPr>
            <a:xfrm>
              <a:off x="4291356" y="2904447"/>
              <a:ext cx="1078612" cy="796623"/>
              <a:chOff x="337273" y="4656667"/>
              <a:chExt cx="2424251" cy="1790464"/>
            </a:xfrm>
          </p:grpSpPr>
          <p:sp>
            <p:nvSpPr>
              <p:cNvPr id="48" name="Овал 73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37273" y="4846172"/>
                <a:ext cx="2424251" cy="16009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Ценностное</a:t>
                </a:r>
              </a:p>
              <a:p>
                <a:pPr algn="ctr"/>
                <a:r>
                  <a:rPr lang="ru-RU" sz="600" dirty="0"/>
                  <a:t>предложение</a:t>
                </a:r>
              </a:p>
              <a:p>
                <a:pPr algn="ctr"/>
                <a:r>
                  <a:rPr lang="ru-RU" sz="600" dirty="0"/>
                  <a:t>для</a:t>
                </a:r>
                <a:br>
                  <a:rPr lang="ru-RU" sz="600" dirty="0"/>
                </a:br>
                <a:r>
                  <a:rPr lang="ru-RU" sz="600" dirty="0"/>
                  <a:t>канала</a:t>
                </a:r>
                <a:endParaRPr lang="ru-RU" sz="600" dirty="0"/>
              </a:p>
            </p:txBody>
          </p:sp>
        </p:grpSp>
        <p:grpSp>
          <p:nvGrpSpPr>
            <p:cNvPr id="22" name="Группа 75"/>
            <p:cNvGrpSpPr/>
            <p:nvPr/>
          </p:nvGrpSpPr>
          <p:grpSpPr>
            <a:xfrm>
              <a:off x="5011227" y="2697250"/>
              <a:ext cx="1171463" cy="753407"/>
              <a:chOff x="232931" y="4656667"/>
              <a:chExt cx="2632939" cy="1693334"/>
            </a:xfrm>
          </p:grpSpPr>
          <p:sp>
            <p:nvSpPr>
              <p:cNvPr id="46" name="Овал 76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232931" y="5122874"/>
                <a:ext cx="2632939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Привлечение</a:t>
                </a:r>
              </a:p>
              <a:p>
                <a:pPr algn="ctr"/>
                <a:r>
                  <a:rPr lang="ru-RU" sz="600" dirty="0"/>
                  <a:t>пользователей</a:t>
                </a:r>
                <a:endParaRPr lang="ru-RU" sz="600" dirty="0"/>
              </a:p>
            </p:txBody>
          </p:sp>
        </p:grpSp>
        <p:grpSp>
          <p:nvGrpSpPr>
            <p:cNvPr id="23" name="Группа 78"/>
            <p:cNvGrpSpPr/>
            <p:nvPr/>
          </p:nvGrpSpPr>
          <p:grpSpPr>
            <a:xfrm>
              <a:off x="5804109" y="2315215"/>
              <a:ext cx="988341" cy="753407"/>
              <a:chOff x="438728" y="4656667"/>
              <a:chExt cx="2221362" cy="1693334"/>
            </a:xfrm>
          </p:grpSpPr>
          <p:sp>
            <p:nvSpPr>
              <p:cNvPr id="44" name="Овал 79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438728" y="5122874"/>
                <a:ext cx="2221362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Инструмент</a:t>
                </a:r>
                <a:br>
                  <a:rPr lang="ru-RU" sz="600" dirty="0"/>
                </a:br>
                <a:r>
                  <a:rPr lang="ru-RU" sz="600" dirty="0"/>
                  <a:t>продаж</a:t>
                </a:r>
                <a:endParaRPr lang="ru-RU" sz="600" dirty="0"/>
              </a:p>
            </p:txBody>
          </p:sp>
        </p:grpSp>
        <p:grpSp>
          <p:nvGrpSpPr>
            <p:cNvPr id="24" name="Группа 81"/>
            <p:cNvGrpSpPr/>
            <p:nvPr/>
          </p:nvGrpSpPr>
          <p:grpSpPr>
            <a:xfrm>
              <a:off x="6570419" y="1920522"/>
              <a:ext cx="797482" cy="753407"/>
              <a:chOff x="653212" y="4656667"/>
              <a:chExt cx="1792394" cy="1693334"/>
            </a:xfrm>
          </p:grpSpPr>
          <p:sp>
            <p:nvSpPr>
              <p:cNvPr id="42" name="Овал 82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653212" y="5122874"/>
                <a:ext cx="1792394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Первая</a:t>
                </a:r>
              </a:p>
              <a:p>
                <a:pPr algn="ctr"/>
                <a:r>
                  <a:rPr lang="ru-RU" sz="600" dirty="0"/>
                  <a:t>продажа</a:t>
                </a:r>
                <a:endParaRPr lang="ru-RU" sz="600" dirty="0"/>
              </a:p>
            </p:txBody>
          </p:sp>
        </p:grpSp>
        <p:grpSp>
          <p:nvGrpSpPr>
            <p:cNvPr id="25" name="Группа 84"/>
            <p:cNvGrpSpPr/>
            <p:nvPr/>
          </p:nvGrpSpPr>
          <p:grpSpPr>
            <a:xfrm>
              <a:off x="7136855" y="1431640"/>
              <a:ext cx="926441" cy="796623"/>
              <a:chOff x="508283" y="4656667"/>
              <a:chExt cx="2082237" cy="1790464"/>
            </a:xfrm>
          </p:grpSpPr>
          <p:sp>
            <p:nvSpPr>
              <p:cNvPr id="40" name="Овал 85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508283" y="4846172"/>
                <a:ext cx="2082237" cy="16009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Статистич.</a:t>
                </a:r>
                <a:br>
                  <a:rPr lang="ru-RU" sz="600" dirty="0"/>
                </a:br>
                <a:r>
                  <a:rPr lang="ru-RU" sz="600" dirty="0"/>
                  <a:t>значимый</a:t>
                </a:r>
                <a:br>
                  <a:rPr lang="ru-RU" sz="600" dirty="0"/>
                </a:br>
                <a:r>
                  <a:rPr lang="ru-RU" sz="600" dirty="0"/>
                  <a:t>поток</a:t>
                </a:r>
                <a:br>
                  <a:rPr lang="ru-RU" sz="600" dirty="0"/>
                </a:br>
                <a:r>
                  <a:rPr lang="ru-RU" sz="600" dirty="0"/>
                  <a:t>продаж</a:t>
                </a:r>
                <a:endParaRPr lang="ru-RU" sz="600" dirty="0"/>
              </a:p>
            </p:txBody>
          </p:sp>
        </p:grpSp>
        <p:grpSp>
          <p:nvGrpSpPr>
            <p:cNvPr id="26" name="Группа 87"/>
            <p:cNvGrpSpPr/>
            <p:nvPr/>
          </p:nvGrpSpPr>
          <p:grpSpPr>
            <a:xfrm>
              <a:off x="7616143" y="821936"/>
              <a:ext cx="998660" cy="753407"/>
              <a:chOff x="427145" y="4656667"/>
              <a:chExt cx="2244553" cy="1693334"/>
            </a:xfrm>
          </p:grpSpPr>
          <p:sp>
            <p:nvSpPr>
              <p:cNvPr id="38" name="Овал 88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427145" y="5122874"/>
                <a:ext cx="2244553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Сходимость</a:t>
                </a:r>
              </a:p>
              <a:p>
                <a:pPr algn="ctr"/>
                <a:r>
                  <a:rPr lang="ru-RU" sz="600" dirty="0"/>
                  <a:t>экономики</a:t>
                </a:r>
                <a:endParaRPr lang="ru-RU" sz="600" dirty="0"/>
              </a:p>
            </p:txBody>
          </p:sp>
        </p:grpSp>
        <p:grpSp>
          <p:nvGrpSpPr>
            <p:cNvPr id="27" name="Группа 90"/>
            <p:cNvGrpSpPr/>
            <p:nvPr/>
          </p:nvGrpSpPr>
          <p:grpSpPr>
            <a:xfrm>
              <a:off x="8121317" y="248543"/>
              <a:ext cx="1052819" cy="753407"/>
              <a:chOff x="366277" y="4656667"/>
              <a:chExt cx="2366279" cy="1693334"/>
            </a:xfrm>
          </p:grpSpPr>
          <p:sp>
            <p:nvSpPr>
              <p:cNvPr id="36" name="Овал 91"/>
              <p:cNvSpPr/>
              <p:nvPr/>
            </p:nvSpPr>
            <p:spPr>
              <a:xfrm>
                <a:off x="702733" y="4656667"/>
                <a:ext cx="1693334" cy="1693334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375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66277" y="5122874"/>
                <a:ext cx="2366279" cy="9605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600" dirty="0"/>
                  <a:t>Сходимость</a:t>
                </a:r>
              </a:p>
              <a:p>
                <a:pPr algn="ctr"/>
                <a:r>
                  <a:rPr lang="ru-RU" sz="600" dirty="0"/>
                  <a:t>на масштабе</a:t>
                </a:r>
                <a:endParaRPr lang="ru-RU" sz="600" dirty="0"/>
              </a:p>
            </p:txBody>
          </p:sp>
        </p:grpSp>
        <p:sp>
          <p:nvSpPr>
            <p:cNvPr id="28" name="Дуга 93"/>
            <p:cNvSpPr/>
            <p:nvPr/>
          </p:nvSpPr>
          <p:spPr>
            <a:xfrm rot="18035468">
              <a:off x="492693" y="3014045"/>
              <a:ext cx="3994391" cy="4498822"/>
            </a:xfrm>
            <a:prstGeom prst="arc">
              <a:avLst>
                <a:gd name="adj1" fmla="val 14501231"/>
                <a:gd name="adj2" fmla="val 21348332"/>
              </a:avLst>
            </a:prstGeom>
            <a:ln>
              <a:solidFill>
                <a:schemeClr val="accent1">
                  <a:lumMod val="75000"/>
                </a:schemeClr>
              </a:solidFill>
              <a:head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29" name="TextBox 28"/>
            <p:cNvSpPr txBox="1"/>
            <p:nvPr/>
          </p:nvSpPr>
          <p:spPr>
            <a:xfrm rot="20084738">
              <a:off x="290662" y="3180832"/>
              <a:ext cx="2376858" cy="73011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ru-RU" sz="825" i="1" dirty="0">
                  <a:solidFill>
                    <a:schemeClr val="accent1">
                      <a:lumMod val="75000"/>
                    </a:schemeClr>
                  </a:solidFill>
                </a:rPr>
                <a:t>Если не устраивает</a:t>
              </a:r>
              <a:br>
                <a:rPr lang="ru-RU" sz="825" i="1" dirty="0">
                  <a:solidFill>
                    <a:schemeClr val="accent1">
                      <a:lumMod val="75000"/>
                    </a:schemeClr>
                  </a:solidFill>
                </a:rPr>
              </a:br>
              <a:r>
                <a:rPr lang="ru-RU" sz="825" i="1" dirty="0">
                  <a:solidFill>
                    <a:schemeClr val="accent1">
                      <a:lumMod val="75000"/>
                    </a:schemeClr>
                  </a:solidFill>
                </a:rPr>
                <a:t>предоставляемая ценность</a:t>
              </a:r>
              <a:endParaRPr lang="ru-RU" sz="825" i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30" name="Дуга 95"/>
            <p:cNvSpPr/>
            <p:nvPr/>
          </p:nvSpPr>
          <p:spPr>
            <a:xfrm rot="18035468">
              <a:off x="4361725" y="458239"/>
              <a:ext cx="5120965" cy="4591327"/>
            </a:xfrm>
            <a:prstGeom prst="arc">
              <a:avLst>
                <a:gd name="adj1" fmla="val 14501231"/>
                <a:gd name="adj2" fmla="val 21348332"/>
              </a:avLst>
            </a:prstGeom>
            <a:ln>
              <a:solidFill>
                <a:schemeClr val="accent2">
                  <a:lumMod val="75000"/>
                </a:schemeClr>
              </a:solidFill>
              <a:head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1050"/>
            </a:p>
          </p:txBody>
        </p:sp>
        <p:sp>
          <p:nvSpPr>
            <p:cNvPr id="31" name="TextBox 30"/>
            <p:cNvSpPr txBox="1"/>
            <p:nvPr/>
          </p:nvSpPr>
          <p:spPr>
            <a:xfrm rot="19556858">
              <a:off x="5202655" y="583697"/>
              <a:ext cx="1192739" cy="73011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ru-RU" sz="825" i="1" dirty="0">
                  <a:solidFill>
                    <a:schemeClr val="accent2">
                      <a:lumMod val="75000"/>
                    </a:schemeClr>
                  </a:solidFill>
                </a:rPr>
                <a:t>Если не сходится</a:t>
              </a:r>
            </a:p>
            <a:p>
              <a:r>
                <a:rPr lang="ru-RU" sz="825" i="1" dirty="0">
                  <a:solidFill>
                    <a:schemeClr val="accent2">
                      <a:lumMod val="75000"/>
                    </a:schemeClr>
                  </a:solidFill>
                </a:rPr>
                <a:t>экономика</a:t>
              </a:r>
              <a:endParaRPr lang="ru-RU" sz="825" i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cxnSp>
          <p:nvCxnSpPr>
            <p:cNvPr id="32" name="Прямая со стрелкой 97"/>
            <p:cNvCxnSpPr/>
            <p:nvPr/>
          </p:nvCxnSpPr>
          <p:spPr>
            <a:xfrm>
              <a:off x="0" y="6387150"/>
              <a:ext cx="4288124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1485681" y="6407109"/>
              <a:ext cx="1834311" cy="338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25" dirty="0">
                  <a:solidFill>
                    <a:schemeClr val="accent1">
                      <a:lumMod val="75000"/>
                    </a:schemeClr>
                  </a:solidFill>
                </a:rPr>
                <a:t>Customer Discovery</a:t>
              </a:r>
              <a:endParaRPr lang="ru-RU" sz="825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cxnSp>
          <p:nvCxnSpPr>
            <p:cNvPr id="34" name="Прямая со стрелкой 99"/>
            <p:cNvCxnSpPr/>
            <p:nvPr/>
          </p:nvCxnSpPr>
          <p:spPr>
            <a:xfrm>
              <a:off x="4607673" y="6387150"/>
              <a:ext cx="4526490" cy="20720"/>
            </a:xfrm>
            <a:prstGeom prst="straightConnector1">
              <a:avLst/>
            </a:prstGeom>
            <a:ln w="12700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6100514" y="6407109"/>
              <a:ext cx="2105124" cy="338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825" dirty="0">
                  <a:solidFill>
                    <a:schemeClr val="accent2">
                      <a:lumMod val="75000"/>
                    </a:schemeClr>
                  </a:solidFill>
                </a:rPr>
                <a:t>Тестирование каналов</a:t>
              </a:r>
              <a:endParaRPr lang="ru-RU" sz="825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014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IIDF-Strateg-fond-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Название 1"/>
          <p:cNvSpPr>
            <a:spLocks noGrp="1"/>
          </p:cNvSpPr>
          <p:nvPr>
            <p:ph type="title"/>
          </p:nvPr>
        </p:nvSpPr>
        <p:spPr>
          <a:xfrm>
            <a:off x="158746" y="90883"/>
            <a:ext cx="8820307" cy="538199"/>
          </a:xfrm>
        </p:spPr>
        <p:txBody>
          <a:bodyPr>
            <a:normAutofit fontScale="90000"/>
          </a:bodyPr>
          <a:lstStyle/>
          <a:p>
            <a:r>
              <a:rPr lang="ru-RU" sz="2400" dirty="0" err="1">
                <a:solidFill>
                  <a:srgbClr val="00AFF0"/>
                </a:solidFill>
                <a:latin typeface="Core Sans NR 35 Light" pitchFamily="34" charset="0"/>
              </a:rPr>
              <a:t>Трекшн</a:t>
            </a:r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 карта </a:t>
            </a:r>
            <a:r>
              <a:rPr lang="en-US" sz="2400" dirty="0">
                <a:solidFill>
                  <a:srgbClr val="00AFF0"/>
                </a:solidFill>
                <a:latin typeface="Core Sans NR 35 Light" pitchFamily="34" charset="0"/>
              </a:rPr>
              <a:t>| </a:t>
            </a:r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этапы</a:t>
            </a:r>
            <a:endParaRPr lang="en-US" sz="2400" dirty="0">
              <a:solidFill>
                <a:srgbClr val="00AFF0"/>
              </a:solidFill>
              <a:latin typeface="Core Sans NR 35 Light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88510" y="639005"/>
            <a:ext cx="8790543" cy="0"/>
          </a:xfrm>
          <a:prstGeom prst="line">
            <a:avLst/>
          </a:prstGeom>
          <a:ln w="25400">
            <a:solidFill>
              <a:srgbClr val="AAE2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97338" y="4838485"/>
            <a:ext cx="2487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3</a:t>
            </a:r>
            <a:endParaRPr lang="ru-RU" sz="900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1394" y="923083"/>
            <a:ext cx="7976382" cy="293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400" dirty="0"/>
              <a:t> </a:t>
            </a:r>
            <a:r>
              <a:rPr lang="en-US" sz="2400" dirty="0"/>
              <a:t>Customer </a:t>
            </a:r>
            <a:r>
              <a:rPr lang="en-US" sz="2400" dirty="0"/>
              <a:t>discovery: </a:t>
            </a:r>
            <a:r>
              <a:rPr lang="ru-RU" sz="2400" dirty="0"/>
              <a:t>находим клиентские сегменты, в которых есть потребность, которую мы можем удовлетворить. Убеждаемся, что клиенты готовы платить.</a:t>
            </a:r>
            <a:endParaRPr lang="en-IE" sz="2400" dirty="0"/>
          </a:p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400" dirty="0"/>
              <a:t> Тестирование </a:t>
            </a:r>
            <a:r>
              <a:rPr lang="ru-RU" sz="2400" dirty="0"/>
              <a:t>каналов: находим каналы, в которых есть достаточное количество клиентов, сходится экономика и возможно масштабирование.</a:t>
            </a:r>
            <a:endParaRPr lang="en-IE" sz="2400" dirty="0"/>
          </a:p>
        </p:txBody>
      </p:sp>
      <p:sp>
        <p:nvSpPr>
          <p:cNvPr id="4" name="Rectangle 3"/>
          <p:cNvSpPr/>
          <p:nvPr/>
        </p:nvSpPr>
        <p:spPr>
          <a:xfrm>
            <a:off x="1836042" y="3850717"/>
            <a:ext cx="2057400" cy="865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/>
              <a:t>Customer Discovery</a:t>
            </a:r>
            <a:endParaRPr lang="en-US" sz="2100"/>
          </a:p>
        </p:txBody>
      </p:sp>
      <p:sp>
        <p:nvSpPr>
          <p:cNvPr id="10" name="Rectangle 9"/>
          <p:cNvSpPr/>
          <p:nvPr/>
        </p:nvSpPr>
        <p:spPr>
          <a:xfrm>
            <a:off x="5128090" y="3819511"/>
            <a:ext cx="2057400" cy="865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/>
              <a:t>Тестирование каналов</a:t>
            </a:r>
            <a:endParaRPr lang="en-US" sz="1800" dirty="0"/>
          </a:p>
        </p:txBody>
      </p:sp>
      <p:sp>
        <p:nvSpPr>
          <p:cNvPr id="5" name="Right Arrow 4"/>
          <p:cNvSpPr/>
          <p:nvPr/>
        </p:nvSpPr>
        <p:spPr>
          <a:xfrm>
            <a:off x="4242704" y="4005633"/>
            <a:ext cx="536123" cy="49291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</p:spTree>
    <p:extLst>
      <p:ext uri="{BB962C8B-B14F-4D97-AF65-F5344CB8AC3E}">
        <p14:creationId xmlns:p14="http://schemas.microsoft.com/office/powerpoint/2010/main" val="310652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IIDF-Strateg-fond-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Название 1"/>
          <p:cNvSpPr>
            <a:spLocks noGrp="1"/>
          </p:cNvSpPr>
          <p:nvPr>
            <p:ph type="title"/>
          </p:nvPr>
        </p:nvSpPr>
        <p:spPr>
          <a:xfrm>
            <a:off x="158746" y="90883"/>
            <a:ext cx="8820307" cy="538199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solidFill>
                  <a:srgbClr val="00AFF0"/>
                </a:solidFill>
                <a:latin typeface="Core Sans NR 35 Light" pitchFamily="34" charset="0"/>
              </a:rPr>
              <a:t>Customer discovery</a:t>
            </a:r>
            <a:endParaRPr lang="en-US" sz="2400" dirty="0">
              <a:solidFill>
                <a:srgbClr val="00AFF0"/>
              </a:solidFill>
              <a:latin typeface="Core Sans NR 35 Light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88510" y="639005"/>
            <a:ext cx="8790543" cy="0"/>
          </a:xfrm>
          <a:prstGeom prst="line">
            <a:avLst/>
          </a:prstGeom>
          <a:ln w="25400">
            <a:solidFill>
              <a:srgbClr val="AAE2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97338" y="4838485"/>
            <a:ext cx="2487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7" name="Rectangle 3"/>
          <p:cNvSpPr txBox="1">
            <a:spLocks noChangeArrowheads="1"/>
          </p:cNvSpPr>
          <p:nvPr/>
        </p:nvSpPr>
        <p:spPr>
          <a:xfrm>
            <a:off x="158745" y="719966"/>
            <a:ext cx="8820307" cy="334208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100" dirty="0"/>
              <a:t>Определите свои сегменты. Сегмент – это описание клиента, его проблемы и ценности для него. Разные ценностные предложения = разные сегменты.</a:t>
            </a:r>
          </a:p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100" dirty="0"/>
              <a:t>Начальный набор сегментов – это гипотеза, они будут меняться в процессе работы.</a:t>
            </a:r>
          </a:p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100" dirty="0"/>
              <a:t>Сформулируйте ценностное предложение для сегмента и проводите проблемные интервью, чтобы подтвердить, уточнить или опровергнуть гипотезу. Возможно, в процессе интервью вы обнаружите новые сегменты или уточните существующие.</a:t>
            </a:r>
            <a:endParaRPr lang="en-IE" sz="21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88511" y="4220308"/>
            <a:ext cx="8745116" cy="21101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131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Работа с гипотезами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" t="28000" r="5667" b="8445"/>
          <a:stretch/>
        </p:blipFill>
        <p:spPr>
          <a:xfrm>
            <a:off x="594360" y="1057550"/>
            <a:ext cx="8031480" cy="365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IIDF-Strateg-fond-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Название 1"/>
          <p:cNvSpPr>
            <a:spLocks noGrp="1"/>
          </p:cNvSpPr>
          <p:nvPr>
            <p:ph type="title"/>
          </p:nvPr>
        </p:nvSpPr>
        <p:spPr>
          <a:xfrm>
            <a:off x="158746" y="90883"/>
            <a:ext cx="8820307" cy="538199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Этапы </a:t>
            </a:r>
            <a:r>
              <a:rPr lang="ru-RU" sz="2400" dirty="0" err="1">
                <a:solidFill>
                  <a:srgbClr val="00AFF0"/>
                </a:solidFill>
                <a:latin typeface="Core Sans NR 35 Light" pitchFamily="34" charset="0"/>
              </a:rPr>
              <a:t>трекшн</a:t>
            </a:r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-карты</a:t>
            </a:r>
            <a:endParaRPr lang="en-US" sz="2400" dirty="0">
              <a:solidFill>
                <a:srgbClr val="00AFF0"/>
              </a:solidFill>
              <a:latin typeface="Core Sans NR 35 Light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88510" y="639005"/>
            <a:ext cx="8790543" cy="0"/>
          </a:xfrm>
          <a:prstGeom prst="line">
            <a:avLst/>
          </a:prstGeom>
          <a:ln w="25400">
            <a:solidFill>
              <a:srgbClr val="AAE2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97338" y="4838485"/>
            <a:ext cx="2487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3</a:t>
            </a:r>
            <a:endParaRPr lang="ru-RU" sz="900" dirty="0">
              <a:solidFill>
                <a:schemeClr val="bg1"/>
              </a:solidFill>
            </a:endParaRPr>
          </a:p>
        </p:txBody>
      </p:sp>
      <p:pic>
        <p:nvPicPr>
          <p:cNvPr id="16" name="Объект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2" y="22603"/>
            <a:ext cx="9144000" cy="3279838"/>
          </a:xfrm>
          <a:prstGeom prst="rect">
            <a:avLst/>
          </a:prstGeom>
        </p:spPr>
      </p:pic>
      <p:sp>
        <p:nvSpPr>
          <p:cNvPr id="17" name="Объект 2"/>
          <p:cNvSpPr txBox="1">
            <a:spLocks/>
          </p:cNvSpPr>
          <p:nvPr/>
        </p:nvSpPr>
        <p:spPr>
          <a:xfrm>
            <a:off x="538089" y="3450101"/>
            <a:ext cx="8605911" cy="1291118"/>
          </a:xfrm>
          <a:prstGeom prst="rect">
            <a:avLst/>
          </a:prstGeom>
        </p:spPr>
        <p:txBody>
          <a:bodyPr vert="horz" lIns="68580" tIns="34290" rIns="68580" bIns="3429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100" dirty="0"/>
              <a:t>Слева – сегменты. Когда сегмент подтвержден, справа каналы.</a:t>
            </a:r>
          </a:p>
          <a:p>
            <a:r>
              <a:rPr lang="ru-RU" sz="2100" dirty="0"/>
              <a:t>Д</a:t>
            </a:r>
            <a:r>
              <a:rPr lang="ru-RU" sz="2100" dirty="0"/>
              <a:t>ля каждого сегмента – один или несколько каналов.</a:t>
            </a:r>
          </a:p>
          <a:p>
            <a:r>
              <a:rPr lang="ru-RU" sz="2100" dirty="0"/>
              <a:t>В ячейках – описание результата этапа</a:t>
            </a:r>
          </a:p>
          <a:p>
            <a:r>
              <a:rPr lang="ru-RU" sz="2100" dirty="0"/>
              <a:t>Красным – текущий этап. То, что правее красного, делать не надо, рано еще.</a:t>
            </a:r>
          </a:p>
          <a:p>
            <a:r>
              <a:rPr lang="ru-RU" sz="2100" dirty="0"/>
              <a:t>Зеленым – текущий фокус. Фокусироваться можно на 2-3 сегментах или каналах.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21476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IIDF-Strateg-fond-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Название 1"/>
          <p:cNvSpPr>
            <a:spLocks noGrp="1"/>
          </p:cNvSpPr>
          <p:nvPr>
            <p:ph type="title"/>
          </p:nvPr>
        </p:nvSpPr>
        <p:spPr>
          <a:xfrm>
            <a:off x="158746" y="90883"/>
            <a:ext cx="8820307" cy="538199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solidFill>
                  <a:srgbClr val="00AFF0"/>
                </a:solidFill>
                <a:latin typeface="Core Sans NR 35 Light" pitchFamily="34" charset="0"/>
              </a:rPr>
              <a:t>Customer discovery | </a:t>
            </a:r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моделирование экономики</a:t>
            </a:r>
            <a:endParaRPr lang="en-US" sz="2400" dirty="0">
              <a:solidFill>
                <a:srgbClr val="00AFF0"/>
              </a:solidFill>
              <a:latin typeface="Core Sans NR 35 Light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88510" y="639005"/>
            <a:ext cx="8790543" cy="0"/>
          </a:xfrm>
          <a:prstGeom prst="line">
            <a:avLst/>
          </a:prstGeom>
          <a:ln w="25400">
            <a:solidFill>
              <a:srgbClr val="AAE2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97338" y="4838485"/>
            <a:ext cx="2487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4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88511" y="4220308"/>
            <a:ext cx="8745116" cy="21101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4"/>
          <p:cNvSpPr/>
          <p:nvPr/>
        </p:nvSpPr>
        <p:spPr>
          <a:xfrm>
            <a:off x="2796904" y="3513755"/>
            <a:ext cx="3107693" cy="486780"/>
          </a:xfrm>
          <a:prstGeom prst="rect">
            <a:avLst/>
          </a:prstGeom>
          <a:ln w="22225">
            <a:solidFill>
              <a:schemeClr val="accent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3000"/>
              </a:spcBef>
            </a:pPr>
            <a:r>
              <a:rPr lang="en-US" sz="2400" dirty="0">
                <a:solidFill>
                  <a:schemeClr val="tx1"/>
                </a:solidFill>
                <a:latin typeface="Core Sans NR 35 Light" pitchFamily="34" charset="0"/>
              </a:rPr>
              <a:t>ARPU &gt; CPA</a:t>
            </a:r>
            <a:endParaRPr lang="ru-RU" sz="2400" dirty="0">
              <a:solidFill>
                <a:schemeClr val="tx1"/>
              </a:solidFill>
              <a:latin typeface="Core Sans NR 35 Light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9062" y="822960"/>
            <a:ext cx="87240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000" dirty="0"/>
              <a:t>Когда проблема подтверждена – моделируем экономику по сегменту. При каких условиях экономика сходится? Реалистичны ли эти условия? Сколько вообще денег в этом сегменте, есть ли смысл им заниматься</a:t>
            </a:r>
            <a:r>
              <a:rPr lang="ru-RU" sz="2000" dirty="0"/>
              <a:t>?</a:t>
            </a:r>
          </a:p>
          <a:p>
            <a:r>
              <a:rPr lang="ru-RU" sz="2000" dirty="0"/>
              <a:t>Если экономика потенциально сходится – можно делать </a:t>
            </a:r>
            <a:r>
              <a:rPr lang="en-US" sz="2000" dirty="0"/>
              <a:t>MVP</a:t>
            </a:r>
            <a:r>
              <a:rPr lang="ru-RU" sz="2000" dirty="0"/>
              <a:t>. </a:t>
            </a:r>
            <a:endParaRPr lang="ru-RU" sz="2000" dirty="0" smtClean="0"/>
          </a:p>
          <a:p>
            <a:endParaRPr lang="ru-RU" sz="2000" dirty="0"/>
          </a:p>
          <a:p>
            <a:r>
              <a:rPr lang="ru-RU" dirty="0" smtClean="0"/>
              <a:t>Затраты </a:t>
            </a:r>
            <a:r>
              <a:rPr lang="ru-RU" dirty="0"/>
              <a:t>на привлечение пользователя </a:t>
            </a:r>
            <a:r>
              <a:rPr lang="ru-RU" dirty="0" smtClean="0"/>
              <a:t>–CPA</a:t>
            </a:r>
            <a:r>
              <a:rPr lang="ru-RU" dirty="0"/>
              <a:t>, </a:t>
            </a:r>
            <a:r>
              <a:rPr lang="ru-RU" dirty="0" err="1"/>
              <a:t>Cost</a:t>
            </a:r>
            <a:r>
              <a:rPr lang="ru-RU" dirty="0"/>
              <a:t> </a:t>
            </a:r>
            <a:r>
              <a:rPr lang="ru-RU" dirty="0" err="1"/>
              <a:t>Per</a:t>
            </a:r>
            <a:r>
              <a:rPr lang="ru-RU" dirty="0"/>
              <a:t> </a:t>
            </a:r>
            <a:r>
              <a:rPr lang="ru-RU" dirty="0" err="1" smtClean="0"/>
              <a:t>Acquisition</a:t>
            </a:r>
            <a:r>
              <a:rPr lang="ru-RU" dirty="0" smtClean="0"/>
              <a:t>, </a:t>
            </a:r>
          </a:p>
          <a:p>
            <a:r>
              <a:rPr lang="ru-RU" dirty="0" smtClean="0"/>
              <a:t>ARPU</a:t>
            </a:r>
            <a:r>
              <a:rPr lang="ru-RU" dirty="0"/>
              <a:t>, </a:t>
            </a:r>
            <a:r>
              <a:rPr lang="ru-RU" dirty="0" err="1"/>
              <a:t>Average</a:t>
            </a:r>
            <a:r>
              <a:rPr lang="ru-RU" dirty="0"/>
              <a:t> </a:t>
            </a:r>
            <a:r>
              <a:rPr lang="ru-RU" dirty="0" err="1"/>
              <a:t>Revenue</a:t>
            </a:r>
            <a:r>
              <a:rPr lang="ru-RU" dirty="0"/>
              <a:t> </a:t>
            </a:r>
            <a:r>
              <a:rPr lang="ru-RU" dirty="0" err="1"/>
              <a:t>Per</a:t>
            </a:r>
            <a:r>
              <a:rPr lang="ru-RU" dirty="0"/>
              <a:t> </a:t>
            </a:r>
            <a:r>
              <a:rPr lang="ru-RU" dirty="0" err="1" smtClean="0"/>
              <a:t>User</a:t>
            </a:r>
            <a:r>
              <a:rPr lang="ru-RU" dirty="0" smtClean="0"/>
              <a:t> - </a:t>
            </a:r>
            <a:r>
              <a:rPr lang="ru-RU" dirty="0"/>
              <a:t>средний доход с привлеченного пользователя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9065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IIDF-Strateg-fond-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Название 1"/>
          <p:cNvSpPr>
            <a:spLocks noGrp="1"/>
          </p:cNvSpPr>
          <p:nvPr>
            <p:ph type="title"/>
          </p:nvPr>
        </p:nvSpPr>
        <p:spPr>
          <a:xfrm>
            <a:off x="158746" y="90883"/>
            <a:ext cx="8820307" cy="538199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Работа в каналах</a:t>
            </a:r>
            <a:r>
              <a:rPr lang="en-US" sz="2400" dirty="0">
                <a:solidFill>
                  <a:srgbClr val="00AFF0"/>
                </a:solidFill>
                <a:latin typeface="Core Sans NR 35 Light" pitchFamily="34" charset="0"/>
              </a:rPr>
              <a:t> </a:t>
            </a:r>
            <a:r>
              <a:rPr lang="en-US" sz="2400" dirty="0">
                <a:solidFill>
                  <a:srgbClr val="00AFF0"/>
                </a:solidFill>
                <a:latin typeface="Core Sans NR 35 Light" pitchFamily="34" charset="0"/>
              </a:rPr>
              <a:t>| </a:t>
            </a:r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каналы продаж</a:t>
            </a:r>
            <a:endParaRPr lang="en-US" sz="2400" dirty="0">
              <a:solidFill>
                <a:srgbClr val="00AFF0"/>
              </a:solidFill>
              <a:latin typeface="Core Sans NR 35 Light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88510" y="639005"/>
            <a:ext cx="8790543" cy="0"/>
          </a:xfrm>
          <a:prstGeom prst="line">
            <a:avLst/>
          </a:prstGeom>
          <a:ln w="25400">
            <a:solidFill>
              <a:srgbClr val="AAE2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97338" y="4838485"/>
            <a:ext cx="2487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4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88511" y="4220308"/>
            <a:ext cx="8745116" cy="21101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3"/>
          <p:cNvSpPr txBox="1">
            <a:spLocks noChangeArrowheads="1"/>
          </p:cNvSpPr>
          <p:nvPr/>
        </p:nvSpPr>
        <p:spPr>
          <a:xfrm>
            <a:off x="271195" y="1056425"/>
            <a:ext cx="8651881" cy="284847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 sz="3600"/>
            </a:lvl1pPr>
          </a:lstStyle>
          <a:p>
            <a:r>
              <a:rPr lang="ru-RU" sz="2700" dirty="0"/>
              <a:t>Канал продаж – это сочетание трех элементов:</a:t>
            </a:r>
          </a:p>
          <a:p>
            <a:pPr lvl="1"/>
            <a:r>
              <a:rPr lang="ru-RU" sz="1800" dirty="0"/>
              <a:t>1. Канал </a:t>
            </a:r>
            <a:r>
              <a:rPr lang="ru-RU" sz="1800" dirty="0"/>
              <a:t>привлечения – источник трафика (контекстная реклама</a:t>
            </a:r>
            <a:r>
              <a:rPr lang="ru-RU" sz="1800" dirty="0"/>
              <a:t>,</a:t>
            </a:r>
          </a:p>
          <a:p>
            <a:pPr lvl="1"/>
            <a:r>
              <a:rPr lang="ru-RU" sz="1800" dirty="0"/>
              <a:t>холодные </a:t>
            </a:r>
            <a:r>
              <a:rPr lang="ru-RU" sz="1800" dirty="0"/>
              <a:t>звонки и т.д.)</a:t>
            </a:r>
          </a:p>
          <a:p>
            <a:pPr lvl="1"/>
            <a:r>
              <a:rPr lang="ru-RU" sz="1800" dirty="0"/>
              <a:t>2. Инструмент </a:t>
            </a:r>
            <a:r>
              <a:rPr lang="ru-RU" sz="1800" dirty="0"/>
              <a:t>продаж – </a:t>
            </a:r>
            <a:r>
              <a:rPr lang="ru-RU" sz="1800" dirty="0" err="1"/>
              <a:t>лендинги</a:t>
            </a:r>
            <a:r>
              <a:rPr lang="ru-RU" sz="1800" dirty="0"/>
              <a:t>, презентации, </a:t>
            </a:r>
            <a:r>
              <a:rPr lang="ru-RU" sz="1800" dirty="0"/>
              <a:t>скрипты </a:t>
            </a:r>
            <a:r>
              <a:rPr lang="ru-RU" sz="1800" dirty="0"/>
              <a:t>звонков, </a:t>
            </a:r>
            <a:endParaRPr lang="ru-RU" sz="1800" dirty="0"/>
          </a:p>
          <a:p>
            <a:pPr lvl="1"/>
            <a:r>
              <a:rPr lang="ru-RU" sz="1800" dirty="0"/>
              <a:t>сценарии </a:t>
            </a:r>
            <a:r>
              <a:rPr lang="ru-RU" sz="1800" dirty="0"/>
              <a:t>встреч и пр.</a:t>
            </a:r>
          </a:p>
          <a:p>
            <a:pPr lvl="1"/>
            <a:r>
              <a:rPr lang="ru-RU" sz="1800" dirty="0"/>
              <a:t>3. Продукт </a:t>
            </a:r>
            <a:r>
              <a:rPr lang="ru-RU" sz="1800" dirty="0"/>
              <a:t>и чек – сколько денег и за что</a:t>
            </a:r>
          </a:p>
          <a:p>
            <a:r>
              <a:rPr lang="ru-RU" sz="2700" dirty="0"/>
              <a:t>Задача: поиск масштабируемых каналов</a:t>
            </a:r>
          </a:p>
          <a:p>
            <a:r>
              <a:rPr lang="ru-RU" sz="2700" dirty="0"/>
              <a:t>Цель в канале: сходимость экономики</a:t>
            </a:r>
            <a:endParaRPr lang="en-IE" sz="2700" dirty="0"/>
          </a:p>
        </p:txBody>
      </p:sp>
    </p:spTree>
    <p:extLst>
      <p:ext uri="{BB962C8B-B14F-4D97-AF65-F5344CB8AC3E}">
        <p14:creationId xmlns:p14="http://schemas.microsoft.com/office/powerpoint/2010/main" val="89683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IIDF-Strateg-fond-2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Название 1"/>
          <p:cNvSpPr>
            <a:spLocks noGrp="1"/>
          </p:cNvSpPr>
          <p:nvPr>
            <p:ph type="title"/>
          </p:nvPr>
        </p:nvSpPr>
        <p:spPr>
          <a:xfrm>
            <a:off x="158746" y="90883"/>
            <a:ext cx="8820307" cy="538199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00AFF0"/>
                </a:solidFill>
                <a:latin typeface="Core Sans NR 35 Light" pitchFamily="34" charset="0"/>
              </a:rPr>
              <a:t>Узкое место</a:t>
            </a:r>
            <a:endParaRPr lang="en-US" sz="2400" dirty="0">
              <a:solidFill>
                <a:srgbClr val="00AFF0"/>
              </a:solidFill>
              <a:latin typeface="Core Sans NR 35 Light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88510" y="639005"/>
            <a:ext cx="8790543" cy="0"/>
          </a:xfrm>
          <a:prstGeom prst="line">
            <a:avLst/>
          </a:prstGeom>
          <a:ln w="25400">
            <a:solidFill>
              <a:srgbClr val="AAE2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97338" y="4838485"/>
            <a:ext cx="2487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3</a:t>
            </a:r>
            <a:endParaRPr lang="ru-RU" sz="900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1394" y="923083"/>
            <a:ext cx="797638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400" dirty="0"/>
              <a:t>Пока нет трафика – рано оптимизировать </a:t>
            </a:r>
            <a:r>
              <a:rPr lang="ru-RU" sz="2400" dirty="0" err="1"/>
              <a:t>лендинг</a:t>
            </a:r>
            <a:endParaRPr lang="en-IE" sz="2400" dirty="0"/>
          </a:p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400" dirty="0"/>
              <a:t>Пока не проверили, что есть потребность – нет смысла пилить продукт</a:t>
            </a:r>
          </a:p>
          <a:p>
            <a:pPr>
              <a:lnSpc>
                <a:spcPct val="110000"/>
              </a:lnSpc>
              <a:buClr>
                <a:srgbClr val="14B0FD"/>
              </a:buClr>
              <a:buFont typeface="Wingdings" pitchFamily="2" charset="2"/>
              <a:buChar char="§"/>
              <a:defRPr/>
            </a:pPr>
            <a:r>
              <a:rPr lang="ru-RU" sz="2400" dirty="0"/>
              <a:t>Пока не сошлась экономика – не надо масштабировать</a:t>
            </a:r>
            <a:endParaRPr lang="en-IE" sz="2400" dirty="0"/>
          </a:p>
        </p:txBody>
      </p:sp>
      <p:sp>
        <p:nvSpPr>
          <p:cNvPr id="4" name="Rectangle 3"/>
          <p:cNvSpPr/>
          <p:nvPr/>
        </p:nvSpPr>
        <p:spPr>
          <a:xfrm>
            <a:off x="1878037" y="3000376"/>
            <a:ext cx="5430020" cy="1525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100" dirty="0">
                <a:latin typeface="Arial" pitchFamily="34" charset="0"/>
              </a:rPr>
              <a:t>Узкое место – это такой аспект бизнеса, воздействие на который даст максимальный эффект с точки зрения достижения цели</a:t>
            </a:r>
          </a:p>
        </p:txBody>
      </p:sp>
    </p:spTree>
    <p:extLst>
      <p:ext uri="{BB962C8B-B14F-4D97-AF65-F5344CB8AC3E}">
        <p14:creationId xmlns:p14="http://schemas.microsoft.com/office/powerpoint/2010/main" val="17888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48" y="2987712"/>
            <a:ext cx="2622232" cy="1850987"/>
          </a:xfrm>
          <a:prstGeom prst="rect">
            <a:avLst/>
          </a:prstGeom>
        </p:spPr>
      </p:pic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391295" y="660870"/>
            <a:ext cx="2801485" cy="238450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И</a:t>
            </a:r>
            <a:r>
              <a:rPr lang="ru" dirty="0" smtClean="0"/>
              <a:t>гра по трекшн-карте</a:t>
            </a:r>
            <a:endParaRPr dirty="0"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2"/>
          </p:nvPr>
        </p:nvSpPr>
        <p:spPr>
          <a:xfrm>
            <a:off x="3771900" y="2534835"/>
            <a:ext cx="4989360" cy="169164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indent="-304165">
              <a:buSzPts val="1190"/>
              <a:buFont typeface="Source Code Pro"/>
              <a:buAutoNum type="arabicParenR"/>
            </a:pPr>
            <a:r>
              <a:rPr lang="ru-RU" sz="1100" dirty="0"/>
              <a:t>Определить сегмент - описание клиента, его проблемы и ценности для него</a:t>
            </a:r>
          </a:p>
          <a:p>
            <a:pPr marL="457200" lvl="0" indent="-304165" algn="l" rtl="0">
              <a:spcBef>
                <a:spcPts val="0"/>
              </a:spcBef>
              <a:spcAft>
                <a:spcPts val="0"/>
              </a:spcAft>
              <a:buSzPts val="1190"/>
              <a:buAutoNum type="arabicParenR"/>
            </a:pPr>
            <a:r>
              <a:rPr lang="ru-RU" sz="1190" dirty="0" smtClean="0"/>
              <a:t>Определить ценностное предложение для каждого выделенного сегмента</a:t>
            </a:r>
            <a:endParaRPr sz="1190" dirty="0"/>
          </a:p>
          <a:p>
            <a:pPr marL="457200" lvl="0" indent="-304165" algn="l" rtl="0">
              <a:spcBef>
                <a:spcPts val="0"/>
              </a:spcBef>
              <a:spcAft>
                <a:spcPts val="0"/>
              </a:spcAft>
              <a:buSzPts val="1190"/>
              <a:buAutoNum type="arabicParenR"/>
            </a:pPr>
            <a:r>
              <a:rPr lang="ru" sz="1190" dirty="0" smtClean="0"/>
              <a:t>Предложить необоходимые элементы лендинга</a:t>
            </a:r>
            <a:endParaRPr sz="119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196881" y="785890"/>
            <a:ext cx="45643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" sz="1800" dirty="0" smtClean="0"/>
              <a:t>Ситуация: интернет-магазин по продаже кондитерских изделий собственного приготовления решил делать бенто-торты и пироженные с выбранными фотографиями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9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Спасибо за внимание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2265</TotalTime>
  <Words>649</Words>
  <Application>Microsoft Office PowerPoint</Application>
  <PresentationFormat>Экран (16:9)</PresentationFormat>
  <Paragraphs>114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5" baseType="lpstr">
      <vt:lpstr>Amatic SC</vt:lpstr>
      <vt:lpstr>Arial</vt:lpstr>
      <vt:lpstr>Roboto</vt:lpstr>
      <vt:lpstr>Wingdings</vt:lpstr>
      <vt:lpstr>ALSHauss</vt:lpstr>
      <vt:lpstr>Source Code Pro</vt:lpstr>
      <vt:lpstr>var(--article-header-font-family,'Museo',"Noto Sans Armenian","Noto Sans Bengali","Noto Sans Cherokee","Noto Sans Devanagari","Noto Sans Ethiopic","Noto Sans Georgian","Noto Sans Hebrew","Noto Sans Kannada","Noto Sans Khmer","Noto Sans Lao","Noto Sans Osm</vt:lpstr>
      <vt:lpstr>Core Sans NR 35 Light</vt:lpstr>
      <vt:lpstr>PT Serif</vt:lpstr>
      <vt:lpstr>Beach Day</vt:lpstr>
      <vt:lpstr>Масштабирование стартапов</vt:lpstr>
      <vt:lpstr>Масштабируемый бизнес</vt:lpstr>
      <vt:lpstr>Проблемы</vt:lpstr>
      <vt:lpstr>Модели и канвы</vt:lpstr>
      <vt:lpstr>Блоки канвы</vt:lpstr>
      <vt:lpstr>Трекшн карта</vt:lpstr>
      <vt:lpstr>Трекшн карта | этапы</vt:lpstr>
      <vt:lpstr>Customer discovery</vt:lpstr>
      <vt:lpstr>Работа с гипотезами</vt:lpstr>
      <vt:lpstr>Этапы трекшн-карты</vt:lpstr>
      <vt:lpstr>Customer discovery | моделирование экономики</vt:lpstr>
      <vt:lpstr>Работа в каналах | каналы продаж</vt:lpstr>
      <vt:lpstr>Узкое место</vt:lpstr>
      <vt:lpstr>Игра по трекшн-карте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Job to be Done</dc:title>
  <dc:creator>HP</dc:creator>
  <cp:lastModifiedBy>HP</cp:lastModifiedBy>
  <cp:revision>35</cp:revision>
  <dcterms:modified xsi:type="dcterms:W3CDTF">2023-11-09T08:53:12Z</dcterms:modified>
</cp:coreProperties>
</file>