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1" r:id="rId2"/>
    <p:sldId id="263" r:id="rId3"/>
    <p:sldId id="271" r:id="rId4"/>
    <p:sldId id="322" r:id="rId5"/>
    <p:sldId id="280" r:id="rId6"/>
    <p:sldId id="264" r:id="rId7"/>
    <p:sldId id="270" r:id="rId8"/>
    <p:sldId id="281" r:id="rId9"/>
    <p:sldId id="315" r:id="rId10"/>
    <p:sldId id="316" r:id="rId11"/>
    <p:sldId id="314" r:id="rId12"/>
    <p:sldId id="284" r:id="rId13"/>
    <p:sldId id="279" r:id="rId14"/>
    <p:sldId id="289" r:id="rId15"/>
    <p:sldId id="318" r:id="rId16"/>
    <p:sldId id="319" r:id="rId17"/>
    <p:sldId id="317" r:id="rId18"/>
    <p:sldId id="301" r:id="rId19"/>
    <p:sldId id="321" r:id="rId20"/>
    <p:sldId id="312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EAFEFF"/>
    <a:srgbClr val="128C91"/>
    <a:srgbClr val="99FF33"/>
    <a:srgbClr val="99FF66"/>
    <a:srgbClr val="C5D82E"/>
    <a:srgbClr val="754480"/>
    <a:srgbClr val="8B5199"/>
    <a:srgbClr val="FFFFFF"/>
    <a:srgbClr val="7945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C083E6E3-FA7D-4D7B-A595-EF9225AFEA82}" styleName="Светлый стиль 1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7" d="100"/>
          <a:sy n="97" d="100"/>
        </p:scale>
        <p:origin x="48" y="20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857CB2-C968-44BB-A62C-41C89283C8A3}" type="doc">
      <dgm:prSet loTypeId="urn:microsoft.com/office/officeart/2005/8/layout/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048B607A-BEE6-4801-87F9-17F4E5E52A5B}">
      <dgm:prSet phldrT="[Текст]" custT="1"/>
      <dgm:spPr/>
      <dgm:t>
        <a:bodyPr/>
        <a:lstStyle/>
        <a:p>
          <a:r>
            <a:rPr lang="ru-RU" sz="1800" b="0" dirty="0">
              <a:latin typeface="Century Gothic" panose="020B0502020202020204" pitchFamily="34" charset="0"/>
            </a:rPr>
            <a:t>Для оценки и анализа эффективности бизнеса компании в сравнении с другими аналогичными компаниями</a:t>
          </a:r>
        </a:p>
      </dgm:t>
    </dgm:pt>
    <dgm:pt modelId="{2A7AD547-B19E-471B-ABB2-A87B47C0A28A}" type="parTrans" cxnId="{189F4A31-8757-421E-9F92-697603A0A8C5}">
      <dgm:prSet/>
      <dgm:spPr/>
      <dgm:t>
        <a:bodyPr/>
        <a:lstStyle/>
        <a:p>
          <a:endParaRPr lang="ru-RU" sz="1200" b="1">
            <a:latin typeface="Century Gothic" panose="020B0502020202020204" pitchFamily="34" charset="0"/>
          </a:endParaRPr>
        </a:p>
      </dgm:t>
    </dgm:pt>
    <dgm:pt modelId="{CF8A92FF-E58C-400A-B475-02A2A2BD7A09}" type="sibTrans" cxnId="{189F4A31-8757-421E-9F92-697603A0A8C5}">
      <dgm:prSet/>
      <dgm:spPr/>
      <dgm:t>
        <a:bodyPr/>
        <a:lstStyle/>
        <a:p>
          <a:endParaRPr lang="ru-RU" sz="1200" b="1">
            <a:latin typeface="Century Gothic" panose="020B0502020202020204" pitchFamily="34" charset="0"/>
          </a:endParaRPr>
        </a:p>
      </dgm:t>
    </dgm:pt>
    <dgm:pt modelId="{A62B69F5-670B-456D-A768-D7F9F075470E}">
      <dgm:prSet phldrT="[Текст]" custT="1"/>
      <dgm:spPr/>
      <dgm:t>
        <a:bodyPr/>
        <a:lstStyle/>
        <a:p>
          <a:r>
            <a:rPr lang="ru-RU" sz="1800" b="0" dirty="0">
              <a:latin typeface="Century Gothic" panose="020B0502020202020204" pitchFamily="34" charset="0"/>
            </a:rPr>
            <a:t>Для оптимизации бизнеса и удержания ценности, которую компания создаёт для клиентов</a:t>
          </a:r>
        </a:p>
      </dgm:t>
    </dgm:pt>
    <dgm:pt modelId="{DC90825F-3354-4766-A218-9F2FF0E92195}" type="sibTrans" cxnId="{C9F2CDD1-1D77-4B82-ACE0-B47D361D7712}">
      <dgm:prSet/>
      <dgm:spPr/>
      <dgm:t>
        <a:bodyPr/>
        <a:lstStyle/>
        <a:p>
          <a:endParaRPr lang="ru-RU" sz="1200" b="1">
            <a:latin typeface="Century Gothic" panose="020B0502020202020204" pitchFamily="34" charset="0"/>
          </a:endParaRPr>
        </a:p>
      </dgm:t>
    </dgm:pt>
    <dgm:pt modelId="{CC3F047D-2867-4AB3-A29D-8FA77FFC3994}" type="parTrans" cxnId="{C9F2CDD1-1D77-4B82-ACE0-B47D361D7712}">
      <dgm:prSet/>
      <dgm:spPr/>
      <dgm:t>
        <a:bodyPr/>
        <a:lstStyle/>
        <a:p>
          <a:endParaRPr lang="ru-RU" sz="1200" b="1">
            <a:latin typeface="Century Gothic" panose="020B0502020202020204" pitchFamily="34" charset="0"/>
          </a:endParaRPr>
        </a:p>
      </dgm:t>
    </dgm:pt>
    <dgm:pt modelId="{00B87ED3-3D8D-4D91-B2A7-5173B923E011}">
      <dgm:prSet phldrT="[Текст]" custT="1"/>
      <dgm:spPr/>
      <dgm:t>
        <a:bodyPr/>
        <a:lstStyle/>
        <a:p>
          <a:r>
            <a:rPr lang="ru-RU" sz="1800" b="0" dirty="0">
              <a:latin typeface="Century Gothic" panose="020B0502020202020204" pitchFamily="34" charset="0"/>
            </a:rPr>
            <a:t>Для оценки потенциала и инвестиционной привлекательности бизнеса компании в будущем</a:t>
          </a:r>
        </a:p>
      </dgm:t>
    </dgm:pt>
    <dgm:pt modelId="{C79A9547-9A91-4401-B969-DC4078273868}" type="sibTrans" cxnId="{7879C4C5-827C-48A1-BA6E-3BAF48CD0708}">
      <dgm:prSet/>
      <dgm:spPr/>
      <dgm:t>
        <a:bodyPr/>
        <a:lstStyle/>
        <a:p>
          <a:endParaRPr lang="ru-RU" sz="1200" b="1">
            <a:latin typeface="Century Gothic" panose="020B0502020202020204" pitchFamily="34" charset="0"/>
          </a:endParaRPr>
        </a:p>
      </dgm:t>
    </dgm:pt>
    <dgm:pt modelId="{9D551538-3604-4C6F-8508-B2515EA7CA79}" type="parTrans" cxnId="{7879C4C5-827C-48A1-BA6E-3BAF48CD0708}">
      <dgm:prSet/>
      <dgm:spPr/>
      <dgm:t>
        <a:bodyPr/>
        <a:lstStyle/>
        <a:p>
          <a:endParaRPr lang="ru-RU" sz="1200" b="1">
            <a:latin typeface="Century Gothic" panose="020B0502020202020204" pitchFamily="34" charset="0"/>
          </a:endParaRPr>
        </a:p>
      </dgm:t>
    </dgm:pt>
    <dgm:pt modelId="{59E42B96-7C1E-47C3-B6A5-C82F6255A083}" type="pres">
      <dgm:prSet presAssocID="{85857CB2-C968-44BB-A62C-41C89283C8A3}" presName="linear" presStyleCnt="0">
        <dgm:presLayoutVars>
          <dgm:dir/>
          <dgm:animLvl val="lvl"/>
          <dgm:resizeHandles val="exact"/>
        </dgm:presLayoutVars>
      </dgm:prSet>
      <dgm:spPr/>
    </dgm:pt>
    <dgm:pt modelId="{2D8548C4-1D4D-4378-B7E5-C1B52951D336}" type="pres">
      <dgm:prSet presAssocID="{048B607A-BEE6-4801-87F9-17F4E5E52A5B}" presName="parentLin" presStyleCnt="0"/>
      <dgm:spPr/>
    </dgm:pt>
    <dgm:pt modelId="{C14F0041-B61B-4CB3-997F-F16E7B0F01F8}" type="pres">
      <dgm:prSet presAssocID="{048B607A-BEE6-4801-87F9-17F4E5E52A5B}" presName="parentLeftMargin" presStyleLbl="node1" presStyleIdx="0" presStyleCnt="3"/>
      <dgm:spPr/>
    </dgm:pt>
    <dgm:pt modelId="{68E3D6BE-B46C-48F0-80BF-ED07DA3B506A}" type="pres">
      <dgm:prSet presAssocID="{048B607A-BEE6-4801-87F9-17F4E5E52A5B}" presName="parentText" presStyleLbl="node1" presStyleIdx="0" presStyleCnt="3" custLinFactNeighborY="6767">
        <dgm:presLayoutVars>
          <dgm:chMax val="0"/>
          <dgm:bulletEnabled val="1"/>
        </dgm:presLayoutVars>
      </dgm:prSet>
      <dgm:spPr/>
    </dgm:pt>
    <dgm:pt modelId="{39F11DDA-2740-4E5F-8EB9-B9B208FE4D40}" type="pres">
      <dgm:prSet presAssocID="{048B607A-BEE6-4801-87F9-17F4E5E52A5B}" presName="negativeSpace" presStyleCnt="0"/>
      <dgm:spPr/>
    </dgm:pt>
    <dgm:pt modelId="{A8C39402-922B-4598-9D77-3AA9B9C04C04}" type="pres">
      <dgm:prSet presAssocID="{048B607A-BEE6-4801-87F9-17F4E5E52A5B}" presName="childText" presStyleLbl="conFgAcc1" presStyleIdx="0" presStyleCnt="3" custLinFactNeighborX="-327" custLinFactNeighborY="-32643">
        <dgm:presLayoutVars>
          <dgm:bulletEnabled val="1"/>
        </dgm:presLayoutVars>
      </dgm:prSet>
      <dgm:spPr>
        <a:solidFill>
          <a:schemeClr val="accent5">
            <a:lumMod val="20000"/>
            <a:lumOff val="80000"/>
            <a:alpha val="90000"/>
          </a:schemeClr>
        </a:solidFill>
      </dgm:spPr>
    </dgm:pt>
    <dgm:pt modelId="{6485C788-A4D9-4375-A4F2-CE584180A05F}" type="pres">
      <dgm:prSet presAssocID="{CF8A92FF-E58C-400A-B475-02A2A2BD7A09}" presName="spaceBetweenRectangles" presStyleCnt="0"/>
      <dgm:spPr/>
    </dgm:pt>
    <dgm:pt modelId="{02765347-A54B-4795-88A3-6067D4AC3022}" type="pres">
      <dgm:prSet presAssocID="{00B87ED3-3D8D-4D91-B2A7-5173B923E011}" presName="parentLin" presStyleCnt="0"/>
      <dgm:spPr/>
    </dgm:pt>
    <dgm:pt modelId="{E7AA3ECD-7459-4695-93B7-AC7078BB6926}" type="pres">
      <dgm:prSet presAssocID="{00B87ED3-3D8D-4D91-B2A7-5173B923E011}" presName="parentLeftMargin" presStyleLbl="node1" presStyleIdx="0" presStyleCnt="3"/>
      <dgm:spPr/>
    </dgm:pt>
    <dgm:pt modelId="{050D947C-5025-4EA1-84DA-01548C3A43FF}" type="pres">
      <dgm:prSet presAssocID="{00B87ED3-3D8D-4D91-B2A7-5173B923E011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9DBEB52-9CDE-4D7F-998C-0CB95DAE86D1}" type="pres">
      <dgm:prSet presAssocID="{00B87ED3-3D8D-4D91-B2A7-5173B923E011}" presName="negativeSpace" presStyleCnt="0"/>
      <dgm:spPr/>
    </dgm:pt>
    <dgm:pt modelId="{F4D5BD8C-C1CA-407F-8549-3C42D20FAB3C}" type="pres">
      <dgm:prSet presAssocID="{00B87ED3-3D8D-4D91-B2A7-5173B923E011}" presName="childText" presStyleLbl="conFgAcc1" presStyleIdx="1" presStyleCnt="3" custLinFactNeighborX="-327">
        <dgm:presLayoutVars>
          <dgm:bulletEnabled val="1"/>
        </dgm:presLayoutVars>
      </dgm:prSet>
      <dgm:spPr>
        <a:solidFill>
          <a:schemeClr val="accent5">
            <a:lumMod val="20000"/>
            <a:lumOff val="80000"/>
            <a:alpha val="90000"/>
          </a:schemeClr>
        </a:solidFill>
      </dgm:spPr>
    </dgm:pt>
    <dgm:pt modelId="{ACAD9AA4-773F-470C-B607-1F97E9B29F7E}" type="pres">
      <dgm:prSet presAssocID="{C79A9547-9A91-4401-B969-DC4078273868}" presName="spaceBetweenRectangles" presStyleCnt="0"/>
      <dgm:spPr/>
    </dgm:pt>
    <dgm:pt modelId="{8AFEFA46-6993-448D-A232-2576A3CEA13E}" type="pres">
      <dgm:prSet presAssocID="{A62B69F5-670B-456D-A768-D7F9F075470E}" presName="parentLin" presStyleCnt="0"/>
      <dgm:spPr/>
    </dgm:pt>
    <dgm:pt modelId="{F6528227-2A30-47F3-9D86-F3CE279FCE2B}" type="pres">
      <dgm:prSet presAssocID="{A62B69F5-670B-456D-A768-D7F9F075470E}" presName="parentLeftMargin" presStyleLbl="node1" presStyleIdx="1" presStyleCnt="3"/>
      <dgm:spPr/>
    </dgm:pt>
    <dgm:pt modelId="{1C9BC6FA-2C1F-4D53-A650-C821CCF571AC}" type="pres">
      <dgm:prSet presAssocID="{A62B69F5-670B-456D-A768-D7F9F075470E}" presName="parentText" presStyleLbl="node1" presStyleIdx="2" presStyleCnt="3" custLinFactNeighborY="6767">
        <dgm:presLayoutVars>
          <dgm:chMax val="0"/>
          <dgm:bulletEnabled val="1"/>
        </dgm:presLayoutVars>
      </dgm:prSet>
      <dgm:spPr/>
    </dgm:pt>
    <dgm:pt modelId="{0D84D19D-3BCB-49AB-9F81-CE1F66E2732E}" type="pres">
      <dgm:prSet presAssocID="{A62B69F5-670B-456D-A768-D7F9F075470E}" presName="negativeSpace" presStyleCnt="0"/>
      <dgm:spPr/>
    </dgm:pt>
    <dgm:pt modelId="{CAC86596-900A-4BD2-BF07-63BD8FA2F6F0}" type="pres">
      <dgm:prSet presAssocID="{A62B69F5-670B-456D-A768-D7F9F075470E}" presName="childText" presStyleLbl="conFgAcc1" presStyleIdx="2" presStyleCnt="3" custLinFactNeighborX="-327" custLinFactNeighborY="-584">
        <dgm:presLayoutVars>
          <dgm:bulletEnabled val="1"/>
        </dgm:presLayoutVars>
      </dgm:prSet>
      <dgm:spPr>
        <a:solidFill>
          <a:schemeClr val="accent5">
            <a:lumMod val="20000"/>
            <a:lumOff val="80000"/>
            <a:alpha val="90000"/>
          </a:schemeClr>
        </a:solidFill>
      </dgm:spPr>
    </dgm:pt>
  </dgm:ptLst>
  <dgm:cxnLst>
    <dgm:cxn modelId="{8DA98B2B-9E51-43E9-AF19-80EA59024D2D}" type="presOf" srcId="{048B607A-BEE6-4801-87F9-17F4E5E52A5B}" destId="{68E3D6BE-B46C-48F0-80BF-ED07DA3B506A}" srcOrd="1" destOrd="0" presId="urn:microsoft.com/office/officeart/2005/8/layout/list1"/>
    <dgm:cxn modelId="{189F4A31-8757-421E-9F92-697603A0A8C5}" srcId="{85857CB2-C968-44BB-A62C-41C89283C8A3}" destId="{048B607A-BEE6-4801-87F9-17F4E5E52A5B}" srcOrd="0" destOrd="0" parTransId="{2A7AD547-B19E-471B-ABB2-A87B47C0A28A}" sibTransId="{CF8A92FF-E58C-400A-B475-02A2A2BD7A09}"/>
    <dgm:cxn modelId="{7C821778-3F81-4860-A308-FEF19677DE67}" type="presOf" srcId="{A62B69F5-670B-456D-A768-D7F9F075470E}" destId="{F6528227-2A30-47F3-9D86-F3CE279FCE2B}" srcOrd="0" destOrd="0" presId="urn:microsoft.com/office/officeart/2005/8/layout/list1"/>
    <dgm:cxn modelId="{7879C4C5-827C-48A1-BA6E-3BAF48CD0708}" srcId="{85857CB2-C968-44BB-A62C-41C89283C8A3}" destId="{00B87ED3-3D8D-4D91-B2A7-5173B923E011}" srcOrd="1" destOrd="0" parTransId="{9D551538-3604-4C6F-8508-B2515EA7CA79}" sibTransId="{C79A9547-9A91-4401-B969-DC4078273868}"/>
    <dgm:cxn modelId="{FEA621CE-8D7A-4B8D-AEDC-CB002BA0390F}" type="presOf" srcId="{85857CB2-C968-44BB-A62C-41C89283C8A3}" destId="{59E42B96-7C1E-47C3-B6A5-C82F6255A083}" srcOrd="0" destOrd="0" presId="urn:microsoft.com/office/officeart/2005/8/layout/list1"/>
    <dgm:cxn modelId="{C9F2CDD1-1D77-4B82-ACE0-B47D361D7712}" srcId="{85857CB2-C968-44BB-A62C-41C89283C8A3}" destId="{A62B69F5-670B-456D-A768-D7F9F075470E}" srcOrd="2" destOrd="0" parTransId="{CC3F047D-2867-4AB3-A29D-8FA77FFC3994}" sibTransId="{DC90825F-3354-4766-A218-9F2FF0E92195}"/>
    <dgm:cxn modelId="{09CF3ED6-383D-4DCF-969E-957EC45ADCCE}" type="presOf" srcId="{A62B69F5-670B-456D-A768-D7F9F075470E}" destId="{1C9BC6FA-2C1F-4D53-A650-C821CCF571AC}" srcOrd="1" destOrd="0" presId="urn:microsoft.com/office/officeart/2005/8/layout/list1"/>
    <dgm:cxn modelId="{9A90EAE8-A0BC-4343-BF11-034C8DF468C8}" type="presOf" srcId="{00B87ED3-3D8D-4D91-B2A7-5173B923E011}" destId="{050D947C-5025-4EA1-84DA-01548C3A43FF}" srcOrd="1" destOrd="0" presId="urn:microsoft.com/office/officeart/2005/8/layout/list1"/>
    <dgm:cxn modelId="{5E1B50F4-57E6-4F38-AF82-2E2EBBDD22F4}" type="presOf" srcId="{048B607A-BEE6-4801-87F9-17F4E5E52A5B}" destId="{C14F0041-B61B-4CB3-997F-F16E7B0F01F8}" srcOrd="0" destOrd="0" presId="urn:microsoft.com/office/officeart/2005/8/layout/list1"/>
    <dgm:cxn modelId="{64F10EF9-9331-4961-BA0A-53E340A68C85}" type="presOf" srcId="{00B87ED3-3D8D-4D91-B2A7-5173B923E011}" destId="{E7AA3ECD-7459-4695-93B7-AC7078BB6926}" srcOrd="0" destOrd="0" presId="urn:microsoft.com/office/officeart/2005/8/layout/list1"/>
    <dgm:cxn modelId="{D4F98926-BDA9-4672-8F95-442B2A891CBA}" type="presParOf" srcId="{59E42B96-7C1E-47C3-B6A5-C82F6255A083}" destId="{2D8548C4-1D4D-4378-B7E5-C1B52951D336}" srcOrd="0" destOrd="0" presId="urn:microsoft.com/office/officeart/2005/8/layout/list1"/>
    <dgm:cxn modelId="{1053935A-11B2-4E87-B2C0-96D1344B8D94}" type="presParOf" srcId="{2D8548C4-1D4D-4378-B7E5-C1B52951D336}" destId="{C14F0041-B61B-4CB3-997F-F16E7B0F01F8}" srcOrd="0" destOrd="0" presId="urn:microsoft.com/office/officeart/2005/8/layout/list1"/>
    <dgm:cxn modelId="{1E1B5D8E-7835-4403-AB71-010472578555}" type="presParOf" srcId="{2D8548C4-1D4D-4378-B7E5-C1B52951D336}" destId="{68E3D6BE-B46C-48F0-80BF-ED07DA3B506A}" srcOrd="1" destOrd="0" presId="urn:microsoft.com/office/officeart/2005/8/layout/list1"/>
    <dgm:cxn modelId="{E041D4C6-B137-45F1-97A1-FD7DA95065F7}" type="presParOf" srcId="{59E42B96-7C1E-47C3-B6A5-C82F6255A083}" destId="{39F11DDA-2740-4E5F-8EB9-B9B208FE4D40}" srcOrd="1" destOrd="0" presId="urn:microsoft.com/office/officeart/2005/8/layout/list1"/>
    <dgm:cxn modelId="{2B9A6FAF-9BF1-45FB-9178-0D514DBD4B68}" type="presParOf" srcId="{59E42B96-7C1E-47C3-B6A5-C82F6255A083}" destId="{A8C39402-922B-4598-9D77-3AA9B9C04C04}" srcOrd="2" destOrd="0" presId="urn:microsoft.com/office/officeart/2005/8/layout/list1"/>
    <dgm:cxn modelId="{92771478-F0B9-440C-82B7-5C5D4D2FEB10}" type="presParOf" srcId="{59E42B96-7C1E-47C3-B6A5-C82F6255A083}" destId="{6485C788-A4D9-4375-A4F2-CE584180A05F}" srcOrd="3" destOrd="0" presId="urn:microsoft.com/office/officeart/2005/8/layout/list1"/>
    <dgm:cxn modelId="{6188895F-1CCB-4A88-8EE3-EB11841BF094}" type="presParOf" srcId="{59E42B96-7C1E-47C3-B6A5-C82F6255A083}" destId="{02765347-A54B-4795-88A3-6067D4AC3022}" srcOrd="4" destOrd="0" presId="urn:microsoft.com/office/officeart/2005/8/layout/list1"/>
    <dgm:cxn modelId="{1D660A79-899D-4A0A-A404-2797063F1B52}" type="presParOf" srcId="{02765347-A54B-4795-88A3-6067D4AC3022}" destId="{E7AA3ECD-7459-4695-93B7-AC7078BB6926}" srcOrd="0" destOrd="0" presId="urn:microsoft.com/office/officeart/2005/8/layout/list1"/>
    <dgm:cxn modelId="{F464CB33-6465-4973-AFA1-872E5FC76ED0}" type="presParOf" srcId="{02765347-A54B-4795-88A3-6067D4AC3022}" destId="{050D947C-5025-4EA1-84DA-01548C3A43FF}" srcOrd="1" destOrd="0" presId="urn:microsoft.com/office/officeart/2005/8/layout/list1"/>
    <dgm:cxn modelId="{8B76F929-A66A-4E25-842F-2282AC9F84C6}" type="presParOf" srcId="{59E42B96-7C1E-47C3-B6A5-C82F6255A083}" destId="{E9DBEB52-9CDE-4D7F-998C-0CB95DAE86D1}" srcOrd="5" destOrd="0" presId="urn:microsoft.com/office/officeart/2005/8/layout/list1"/>
    <dgm:cxn modelId="{E32CDD41-DE2D-4D97-8549-A9E1D4D33C8C}" type="presParOf" srcId="{59E42B96-7C1E-47C3-B6A5-C82F6255A083}" destId="{F4D5BD8C-C1CA-407F-8549-3C42D20FAB3C}" srcOrd="6" destOrd="0" presId="urn:microsoft.com/office/officeart/2005/8/layout/list1"/>
    <dgm:cxn modelId="{5820F8E3-0CDB-4C47-BA1E-67C89525E9A1}" type="presParOf" srcId="{59E42B96-7C1E-47C3-B6A5-C82F6255A083}" destId="{ACAD9AA4-773F-470C-B607-1F97E9B29F7E}" srcOrd="7" destOrd="0" presId="urn:microsoft.com/office/officeart/2005/8/layout/list1"/>
    <dgm:cxn modelId="{F22DB1B3-E749-4DDB-A40B-80C4FC93CB2F}" type="presParOf" srcId="{59E42B96-7C1E-47C3-B6A5-C82F6255A083}" destId="{8AFEFA46-6993-448D-A232-2576A3CEA13E}" srcOrd="8" destOrd="0" presId="urn:microsoft.com/office/officeart/2005/8/layout/list1"/>
    <dgm:cxn modelId="{A95E1E86-8A13-4EB2-9870-E241785BC979}" type="presParOf" srcId="{8AFEFA46-6993-448D-A232-2576A3CEA13E}" destId="{F6528227-2A30-47F3-9D86-F3CE279FCE2B}" srcOrd="0" destOrd="0" presId="urn:microsoft.com/office/officeart/2005/8/layout/list1"/>
    <dgm:cxn modelId="{FE651A5B-A880-4815-9EDB-96675DE9439D}" type="presParOf" srcId="{8AFEFA46-6993-448D-A232-2576A3CEA13E}" destId="{1C9BC6FA-2C1F-4D53-A650-C821CCF571AC}" srcOrd="1" destOrd="0" presId="urn:microsoft.com/office/officeart/2005/8/layout/list1"/>
    <dgm:cxn modelId="{1192629A-0338-48FC-B558-A3E4860265F8}" type="presParOf" srcId="{59E42B96-7C1E-47C3-B6A5-C82F6255A083}" destId="{0D84D19D-3BCB-49AB-9F81-CE1F66E2732E}" srcOrd="9" destOrd="0" presId="urn:microsoft.com/office/officeart/2005/8/layout/list1"/>
    <dgm:cxn modelId="{BFF82037-9C3A-4CBA-ACF5-A4A4C76968B2}" type="presParOf" srcId="{59E42B96-7C1E-47C3-B6A5-C82F6255A083}" destId="{CAC86596-900A-4BD2-BF07-63BD8FA2F6F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3E7ED94-08E2-4A1E-839C-C7CFF3A13C02}" type="doc">
      <dgm:prSet loTypeId="urn:microsoft.com/office/officeart/2005/8/layout/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1174BE11-DC11-4403-86F5-837CAF038F48}">
      <dgm:prSet phldrT="[Текст]"/>
      <dgm:spPr/>
      <dgm:t>
        <a:bodyPr/>
        <a:lstStyle/>
        <a:p>
          <a:r>
            <a:rPr lang="ru-RU" dirty="0">
              <a:latin typeface="Century Gothic" panose="020B0502020202020204" pitchFamily="34" charset="0"/>
            </a:rPr>
            <a:t>Аналитика и данные, которые лежат в основе</a:t>
          </a:r>
        </a:p>
      </dgm:t>
    </dgm:pt>
    <dgm:pt modelId="{5CDC7E5F-DE04-4B12-882C-0C29264AFD5F}" type="parTrans" cxnId="{F2CF4D16-F827-4850-8FB1-6C1AE5689503}">
      <dgm:prSet/>
      <dgm:spPr/>
      <dgm:t>
        <a:bodyPr/>
        <a:lstStyle/>
        <a:p>
          <a:endParaRPr lang="ru-RU"/>
        </a:p>
      </dgm:t>
    </dgm:pt>
    <dgm:pt modelId="{6B5A1D34-FFB0-455D-8B10-FECF0E6C51D6}" type="sibTrans" cxnId="{F2CF4D16-F827-4850-8FB1-6C1AE5689503}">
      <dgm:prSet/>
      <dgm:spPr/>
      <dgm:t>
        <a:bodyPr/>
        <a:lstStyle/>
        <a:p>
          <a:endParaRPr lang="ru-RU"/>
        </a:p>
      </dgm:t>
    </dgm:pt>
    <dgm:pt modelId="{4DCF583C-9FD3-42EF-81B3-5ACF3F9CE7CF}">
      <dgm:prSet phldrT="[Текст]"/>
      <dgm:spPr/>
      <dgm:t>
        <a:bodyPr/>
        <a:lstStyle/>
        <a:p>
          <a:r>
            <a:rPr lang="ru-RU" dirty="0">
              <a:latin typeface="Century Gothic" panose="020B0502020202020204" pitchFamily="34" charset="0"/>
            </a:rPr>
            <a:t>В какую бизнес-модель вписывается мой проект</a:t>
          </a:r>
        </a:p>
      </dgm:t>
    </dgm:pt>
    <dgm:pt modelId="{FBF1FCD7-8897-4667-A51C-5740B1EB28F2}" type="parTrans" cxnId="{F1D970DE-2626-43E0-86A7-5A544D1C76AF}">
      <dgm:prSet/>
      <dgm:spPr/>
      <dgm:t>
        <a:bodyPr/>
        <a:lstStyle/>
        <a:p>
          <a:endParaRPr lang="ru-RU"/>
        </a:p>
      </dgm:t>
    </dgm:pt>
    <dgm:pt modelId="{CAFF0AB5-171D-4DC4-A13C-7529EFD0A32B}" type="sibTrans" cxnId="{F1D970DE-2626-43E0-86A7-5A544D1C76AF}">
      <dgm:prSet/>
      <dgm:spPr/>
      <dgm:t>
        <a:bodyPr/>
        <a:lstStyle/>
        <a:p>
          <a:endParaRPr lang="ru-RU"/>
        </a:p>
      </dgm:t>
    </dgm:pt>
    <dgm:pt modelId="{4C63C73D-3248-4E32-BC56-6254AFB1CB03}">
      <dgm:prSet phldrT="[Текст]"/>
      <dgm:spPr/>
      <dgm:t>
        <a:bodyPr/>
        <a:lstStyle/>
        <a:p>
          <a:r>
            <a:rPr lang="ru-RU" dirty="0">
              <a:latin typeface="Century Gothic" panose="020B0502020202020204" pitchFamily="34" charset="0"/>
            </a:rPr>
            <a:t>Регулярность дохода и уровень издержек</a:t>
          </a:r>
        </a:p>
      </dgm:t>
    </dgm:pt>
    <dgm:pt modelId="{214F4EE3-7250-4E21-9AF8-44B2565EB872}" type="parTrans" cxnId="{E89515AD-5C9C-4E83-B326-D665DD0A4E45}">
      <dgm:prSet/>
      <dgm:spPr/>
      <dgm:t>
        <a:bodyPr/>
        <a:lstStyle/>
        <a:p>
          <a:endParaRPr lang="ru-RU"/>
        </a:p>
      </dgm:t>
    </dgm:pt>
    <dgm:pt modelId="{5CF41CA0-5270-46AD-A460-C84316AB4198}" type="sibTrans" cxnId="{E89515AD-5C9C-4E83-B326-D665DD0A4E45}">
      <dgm:prSet/>
      <dgm:spPr/>
      <dgm:t>
        <a:bodyPr/>
        <a:lstStyle/>
        <a:p>
          <a:endParaRPr lang="ru-RU"/>
        </a:p>
      </dgm:t>
    </dgm:pt>
    <dgm:pt modelId="{27464077-ADE6-438E-AD93-FDCB22C3F6A3}">
      <dgm:prSet/>
      <dgm:spPr/>
      <dgm:t>
        <a:bodyPr/>
        <a:lstStyle/>
        <a:p>
          <a:r>
            <a:rPr lang="ru-RU" dirty="0">
              <a:latin typeface="Century Gothic" panose="020B0502020202020204" pitchFamily="34" charset="0"/>
            </a:rPr>
            <a:t>Защита от конкуренции</a:t>
          </a:r>
        </a:p>
      </dgm:t>
    </dgm:pt>
    <dgm:pt modelId="{62BE5929-8247-4EA6-B539-3438675D0D7E}" type="parTrans" cxnId="{6D93C6F8-F682-4B8E-9003-1DCE6B499613}">
      <dgm:prSet/>
      <dgm:spPr/>
      <dgm:t>
        <a:bodyPr/>
        <a:lstStyle/>
        <a:p>
          <a:endParaRPr lang="ru-RU"/>
        </a:p>
      </dgm:t>
    </dgm:pt>
    <dgm:pt modelId="{A0A463A4-B494-41E4-A4BB-A35BD2789401}" type="sibTrans" cxnId="{6D93C6F8-F682-4B8E-9003-1DCE6B499613}">
      <dgm:prSet/>
      <dgm:spPr/>
      <dgm:t>
        <a:bodyPr/>
        <a:lstStyle/>
        <a:p>
          <a:endParaRPr lang="ru-RU"/>
        </a:p>
      </dgm:t>
    </dgm:pt>
    <dgm:pt modelId="{20AA1C8D-6FE4-4BAF-8163-0E60833474C2}">
      <dgm:prSet/>
      <dgm:spPr/>
      <dgm:t>
        <a:bodyPr/>
        <a:lstStyle/>
        <a:p>
          <a:r>
            <a:rPr lang="ru-RU" dirty="0">
              <a:latin typeface="Century Gothic" panose="020B0502020202020204" pitchFamily="34" charset="0"/>
            </a:rPr>
            <a:t>Масштабируемость</a:t>
          </a:r>
        </a:p>
      </dgm:t>
    </dgm:pt>
    <dgm:pt modelId="{779CC547-E68B-4869-8581-C04325E7A922}" type="parTrans" cxnId="{C9AED45F-029F-43C0-B85E-58FBCA616E38}">
      <dgm:prSet/>
      <dgm:spPr/>
      <dgm:t>
        <a:bodyPr/>
        <a:lstStyle/>
        <a:p>
          <a:endParaRPr lang="ru-RU"/>
        </a:p>
      </dgm:t>
    </dgm:pt>
    <dgm:pt modelId="{A8520C87-7152-4AD3-91C8-1D1B616A3CF6}" type="sibTrans" cxnId="{C9AED45F-029F-43C0-B85E-58FBCA616E38}">
      <dgm:prSet/>
      <dgm:spPr/>
      <dgm:t>
        <a:bodyPr/>
        <a:lstStyle/>
        <a:p>
          <a:endParaRPr lang="ru-RU"/>
        </a:p>
      </dgm:t>
    </dgm:pt>
    <dgm:pt modelId="{9656279B-42AE-453D-99E4-6D142C7CD87C}" type="pres">
      <dgm:prSet presAssocID="{73E7ED94-08E2-4A1E-839C-C7CFF3A13C02}" presName="linear" presStyleCnt="0">
        <dgm:presLayoutVars>
          <dgm:dir/>
          <dgm:animLvl val="lvl"/>
          <dgm:resizeHandles val="exact"/>
        </dgm:presLayoutVars>
      </dgm:prSet>
      <dgm:spPr/>
    </dgm:pt>
    <dgm:pt modelId="{1A7C4358-031F-4A46-8188-0182E0B61171}" type="pres">
      <dgm:prSet presAssocID="{1174BE11-DC11-4403-86F5-837CAF038F48}" presName="parentLin" presStyleCnt="0"/>
      <dgm:spPr/>
    </dgm:pt>
    <dgm:pt modelId="{3324C7BB-8A3E-40A0-9A45-86C8233A0F30}" type="pres">
      <dgm:prSet presAssocID="{1174BE11-DC11-4403-86F5-837CAF038F48}" presName="parentLeftMargin" presStyleLbl="node1" presStyleIdx="0" presStyleCnt="5"/>
      <dgm:spPr/>
    </dgm:pt>
    <dgm:pt modelId="{0250824D-120E-44C4-A67E-697D7BE8E3B8}" type="pres">
      <dgm:prSet presAssocID="{1174BE11-DC11-4403-86F5-837CAF038F48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B9095F6-8566-413D-A569-537AA54EA01F}" type="pres">
      <dgm:prSet presAssocID="{1174BE11-DC11-4403-86F5-837CAF038F48}" presName="negativeSpace" presStyleCnt="0"/>
      <dgm:spPr/>
    </dgm:pt>
    <dgm:pt modelId="{283C5EA3-C6C9-41DC-A5F1-1BCA1F53FAC1}" type="pres">
      <dgm:prSet presAssocID="{1174BE11-DC11-4403-86F5-837CAF038F48}" presName="childText" presStyleLbl="conFgAcc1" presStyleIdx="0" presStyleCnt="5">
        <dgm:presLayoutVars>
          <dgm:bulletEnabled val="1"/>
        </dgm:presLayoutVars>
      </dgm:prSet>
      <dgm:spPr>
        <a:solidFill>
          <a:schemeClr val="accent1">
            <a:lumMod val="20000"/>
            <a:lumOff val="80000"/>
            <a:alpha val="90000"/>
          </a:schemeClr>
        </a:solidFill>
      </dgm:spPr>
    </dgm:pt>
    <dgm:pt modelId="{5C1FC246-321A-4FA7-926B-824BE205F452}" type="pres">
      <dgm:prSet presAssocID="{6B5A1D34-FFB0-455D-8B10-FECF0E6C51D6}" presName="spaceBetweenRectangles" presStyleCnt="0"/>
      <dgm:spPr/>
    </dgm:pt>
    <dgm:pt modelId="{908822B0-485E-4172-9BF8-BB2F9A6FECC1}" type="pres">
      <dgm:prSet presAssocID="{4DCF583C-9FD3-42EF-81B3-5ACF3F9CE7CF}" presName="parentLin" presStyleCnt="0"/>
      <dgm:spPr/>
    </dgm:pt>
    <dgm:pt modelId="{D6D6FB87-68F4-46EA-9456-5288966DDF83}" type="pres">
      <dgm:prSet presAssocID="{4DCF583C-9FD3-42EF-81B3-5ACF3F9CE7CF}" presName="parentLeftMargin" presStyleLbl="node1" presStyleIdx="0" presStyleCnt="5"/>
      <dgm:spPr/>
    </dgm:pt>
    <dgm:pt modelId="{5EDC08F7-9044-41F4-B801-F63BE9D4C36E}" type="pres">
      <dgm:prSet presAssocID="{4DCF583C-9FD3-42EF-81B3-5ACF3F9CE7C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F7B8C782-B1AD-4C70-81CC-670C29FD6273}" type="pres">
      <dgm:prSet presAssocID="{4DCF583C-9FD3-42EF-81B3-5ACF3F9CE7CF}" presName="negativeSpace" presStyleCnt="0"/>
      <dgm:spPr/>
    </dgm:pt>
    <dgm:pt modelId="{9231C476-ACA8-4B26-9656-58F1FA69B0D5}" type="pres">
      <dgm:prSet presAssocID="{4DCF583C-9FD3-42EF-81B3-5ACF3F9CE7CF}" presName="childText" presStyleLbl="conFgAcc1" presStyleIdx="1" presStyleCnt="5">
        <dgm:presLayoutVars>
          <dgm:bulletEnabled val="1"/>
        </dgm:presLayoutVars>
      </dgm:prSet>
      <dgm:spPr>
        <a:solidFill>
          <a:schemeClr val="accent1">
            <a:lumMod val="20000"/>
            <a:lumOff val="80000"/>
            <a:alpha val="90000"/>
          </a:schemeClr>
        </a:solidFill>
      </dgm:spPr>
    </dgm:pt>
    <dgm:pt modelId="{E68374A9-CA12-410C-A374-3EB88257C719}" type="pres">
      <dgm:prSet presAssocID="{CAFF0AB5-171D-4DC4-A13C-7529EFD0A32B}" presName="spaceBetweenRectangles" presStyleCnt="0"/>
      <dgm:spPr/>
    </dgm:pt>
    <dgm:pt modelId="{491D0924-5628-4879-A3C5-AB89008657A9}" type="pres">
      <dgm:prSet presAssocID="{4C63C73D-3248-4E32-BC56-6254AFB1CB03}" presName="parentLin" presStyleCnt="0"/>
      <dgm:spPr/>
    </dgm:pt>
    <dgm:pt modelId="{43A79A29-839D-4EB7-B5D2-D3D02A595D8D}" type="pres">
      <dgm:prSet presAssocID="{4C63C73D-3248-4E32-BC56-6254AFB1CB03}" presName="parentLeftMargin" presStyleLbl="node1" presStyleIdx="1" presStyleCnt="5"/>
      <dgm:spPr/>
    </dgm:pt>
    <dgm:pt modelId="{C1151E1D-5B48-43C0-8DB7-1AD2E8F2273A}" type="pres">
      <dgm:prSet presAssocID="{4C63C73D-3248-4E32-BC56-6254AFB1CB0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ED18A3D8-BAA3-4D9F-A064-20A448CADCDC}" type="pres">
      <dgm:prSet presAssocID="{4C63C73D-3248-4E32-BC56-6254AFB1CB03}" presName="negativeSpace" presStyleCnt="0"/>
      <dgm:spPr/>
    </dgm:pt>
    <dgm:pt modelId="{3688D7A5-9340-4D82-BD6D-45B605FACE52}" type="pres">
      <dgm:prSet presAssocID="{4C63C73D-3248-4E32-BC56-6254AFB1CB03}" presName="childText" presStyleLbl="conFgAcc1" presStyleIdx="2" presStyleCnt="5">
        <dgm:presLayoutVars>
          <dgm:bulletEnabled val="1"/>
        </dgm:presLayoutVars>
      </dgm:prSet>
      <dgm:spPr>
        <a:solidFill>
          <a:schemeClr val="accent1">
            <a:lumMod val="20000"/>
            <a:lumOff val="80000"/>
            <a:alpha val="90000"/>
          </a:schemeClr>
        </a:solidFill>
      </dgm:spPr>
    </dgm:pt>
    <dgm:pt modelId="{D99FAFFC-4D47-46D4-89B2-AD4C5DB66D82}" type="pres">
      <dgm:prSet presAssocID="{5CF41CA0-5270-46AD-A460-C84316AB4198}" presName="spaceBetweenRectangles" presStyleCnt="0"/>
      <dgm:spPr/>
    </dgm:pt>
    <dgm:pt modelId="{D0539030-C175-4458-B522-6ABCC57365ED}" type="pres">
      <dgm:prSet presAssocID="{20AA1C8D-6FE4-4BAF-8163-0E60833474C2}" presName="parentLin" presStyleCnt="0"/>
      <dgm:spPr/>
    </dgm:pt>
    <dgm:pt modelId="{07394783-CCA7-420F-8776-47FF387A6AAD}" type="pres">
      <dgm:prSet presAssocID="{20AA1C8D-6FE4-4BAF-8163-0E60833474C2}" presName="parentLeftMargin" presStyleLbl="node1" presStyleIdx="2" presStyleCnt="5"/>
      <dgm:spPr/>
    </dgm:pt>
    <dgm:pt modelId="{3B9777D3-2C4F-4FA9-9B87-0E93819DAC1F}" type="pres">
      <dgm:prSet presAssocID="{20AA1C8D-6FE4-4BAF-8163-0E60833474C2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DC2F96CF-0613-41FC-AD6D-B160DAF6DE71}" type="pres">
      <dgm:prSet presAssocID="{20AA1C8D-6FE4-4BAF-8163-0E60833474C2}" presName="negativeSpace" presStyleCnt="0"/>
      <dgm:spPr/>
    </dgm:pt>
    <dgm:pt modelId="{A747CD43-232B-46F9-9D84-4B31B8BC0E1F}" type="pres">
      <dgm:prSet presAssocID="{20AA1C8D-6FE4-4BAF-8163-0E60833474C2}" presName="childText" presStyleLbl="conFgAcc1" presStyleIdx="3" presStyleCnt="5">
        <dgm:presLayoutVars>
          <dgm:bulletEnabled val="1"/>
        </dgm:presLayoutVars>
      </dgm:prSet>
      <dgm:spPr>
        <a:solidFill>
          <a:schemeClr val="accent1">
            <a:lumMod val="20000"/>
            <a:lumOff val="80000"/>
            <a:alpha val="90000"/>
          </a:schemeClr>
        </a:solidFill>
      </dgm:spPr>
    </dgm:pt>
    <dgm:pt modelId="{455192A1-A885-40B5-A8EA-94E1AC2B90A3}" type="pres">
      <dgm:prSet presAssocID="{A8520C87-7152-4AD3-91C8-1D1B616A3CF6}" presName="spaceBetweenRectangles" presStyleCnt="0"/>
      <dgm:spPr/>
    </dgm:pt>
    <dgm:pt modelId="{6A95CA34-89CA-42D3-82E4-073555FF59C2}" type="pres">
      <dgm:prSet presAssocID="{27464077-ADE6-438E-AD93-FDCB22C3F6A3}" presName="parentLin" presStyleCnt="0"/>
      <dgm:spPr/>
    </dgm:pt>
    <dgm:pt modelId="{A4C63D9E-3FC0-4DB4-84B7-520AF43ADD43}" type="pres">
      <dgm:prSet presAssocID="{27464077-ADE6-438E-AD93-FDCB22C3F6A3}" presName="parentLeftMargin" presStyleLbl="node1" presStyleIdx="3" presStyleCnt="5"/>
      <dgm:spPr/>
    </dgm:pt>
    <dgm:pt modelId="{F72D7B0C-8377-422F-8FCF-A73D20DC1A3A}" type="pres">
      <dgm:prSet presAssocID="{27464077-ADE6-438E-AD93-FDCB22C3F6A3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23FA800C-9068-4574-ADB8-9B0BBB8EB7BF}" type="pres">
      <dgm:prSet presAssocID="{27464077-ADE6-438E-AD93-FDCB22C3F6A3}" presName="negativeSpace" presStyleCnt="0"/>
      <dgm:spPr/>
    </dgm:pt>
    <dgm:pt modelId="{76C603D3-1A21-42DF-8049-4661A4511C9E}" type="pres">
      <dgm:prSet presAssocID="{27464077-ADE6-438E-AD93-FDCB22C3F6A3}" presName="childText" presStyleLbl="conFgAcc1" presStyleIdx="4" presStyleCnt="5">
        <dgm:presLayoutVars>
          <dgm:bulletEnabled val="1"/>
        </dgm:presLayoutVars>
      </dgm:prSet>
      <dgm:spPr>
        <a:solidFill>
          <a:schemeClr val="accent1">
            <a:lumMod val="20000"/>
            <a:lumOff val="80000"/>
            <a:alpha val="90000"/>
          </a:schemeClr>
        </a:solidFill>
      </dgm:spPr>
    </dgm:pt>
  </dgm:ptLst>
  <dgm:cxnLst>
    <dgm:cxn modelId="{F2CF4D16-F827-4850-8FB1-6C1AE5689503}" srcId="{73E7ED94-08E2-4A1E-839C-C7CFF3A13C02}" destId="{1174BE11-DC11-4403-86F5-837CAF038F48}" srcOrd="0" destOrd="0" parTransId="{5CDC7E5F-DE04-4B12-882C-0C29264AFD5F}" sibTransId="{6B5A1D34-FFB0-455D-8B10-FECF0E6C51D6}"/>
    <dgm:cxn modelId="{13761619-3163-4D11-BBF6-B6786B8F2712}" type="presOf" srcId="{1174BE11-DC11-4403-86F5-837CAF038F48}" destId="{3324C7BB-8A3E-40A0-9A45-86C8233A0F30}" srcOrd="0" destOrd="0" presId="urn:microsoft.com/office/officeart/2005/8/layout/list1"/>
    <dgm:cxn modelId="{1E3E242B-48A4-4241-B44B-C3DF8C692724}" type="presOf" srcId="{73E7ED94-08E2-4A1E-839C-C7CFF3A13C02}" destId="{9656279B-42AE-453D-99E4-6D142C7CD87C}" srcOrd="0" destOrd="0" presId="urn:microsoft.com/office/officeart/2005/8/layout/list1"/>
    <dgm:cxn modelId="{F2AEB42C-7E14-4FCF-ABC0-8AA5FF5148FD}" type="presOf" srcId="{4DCF583C-9FD3-42EF-81B3-5ACF3F9CE7CF}" destId="{5EDC08F7-9044-41F4-B801-F63BE9D4C36E}" srcOrd="1" destOrd="0" presId="urn:microsoft.com/office/officeart/2005/8/layout/list1"/>
    <dgm:cxn modelId="{C9AED45F-029F-43C0-B85E-58FBCA616E38}" srcId="{73E7ED94-08E2-4A1E-839C-C7CFF3A13C02}" destId="{20AA1C8D-6FE4-4BAF-8163-0E60833474C2}" srcOrd="3" destOrd="0" parTransId="{779CC547-E68B-4869-8581-C04325E7A922}" sibTransId="{A8520C87-7152-4AD3-91C8-1D1B616A3CF6}"/>
    <dgm:cxn modelId="{45B7C470-EF7F-4363-A244-DA46D7FBAEB5}" type="presOf" srcId="{27464077-ADE6-438E-AD93-FDCB22C3F6A3}" destId="{A4C63D9E-3FC0-4DB4-84B7-520AF43ADD43}" srcOrd="0" destOrd="0" presId="urn:microsoft.com/office/officeart/2005/8/layout/list1"/>
    <dgm:cxn modelId="{6F777272-BD23-4949-80A6-9C64B36E02DD}" type="presOf" srcId="{4C63C73D-3248-4E32-BC56-6254AFB1CB03}" destId="{C1151E1D-5B48-43C0-8DB7-1AD2E8F2273A}" srcOrd="1" destOrd="0" presId="urn:microsoft.com/office/officeart/2005/8/layout/list1"/>
    <dgm:cxn modelId="{021E0559-6091-482C-9A29-58246CFC8AF1}" type="presOf" srcId="{20AA1C8D-6FE4-4BAF-8163-0E60833474C2}" destId="{07394783-CCA7-420F-8776-47FF387A6AAD}" srcOrd="0" destOrd="0" presId="urn:microsoft.com/office/officeart/2005/8/layout/list1"/>
    <dgm:cxn modelId="{CE2C3C90-8890-4DD1-8158-C37318192C09}" type="presOf" srcId="{4DCF583C-9FD3-42EF-81B3-5ACF3F9CE7CF}" destId="{D6D6FB87-68F4-46EA-9456-5288966DDF83}" srcOrd="0" destOrd="0" presId="urn:microsoft.com/office/officeart/2005/8/layout/list1"/>
    <dgm:cxn modelId="{E89515AD-5C9C-4E83-B326-D665DD0A4E45}" srcId="{73E7ED94-08E2-4A1E-839C-C7CFF3A13C02}" destId="{4C63C73D-3248-4E32-BC56-6254AFB1CB03}" srcOrd="2" destOrd="0" parTransId="{214F4EE3-7250-4E21-9AF8-44B2565EB872}" sibTransId="{5CF41CA0-5270-46AD-A460-C84316AB4198}"/>
    <dgm:cxn modelId="{272539B3-5F72-4F6B-8E1A-79D269B6DACD}" type="presOf" srcId="{4C63C73D-3248-4E32-BC56-6254AFB1CB03}" destId="{43A79A29-839D-4EB7-B5D2-D3D02A595D8D}" srcOrd="0" destOrd="0" presId="urn:microsoft.com/office/officeart/2005/8/layout/list1"/>
    <dgm:cxn modelId="{01693FB7-DE69-40FC-A167-4CD3DE2168DF}" type="presOf" srcId="{1174BE11-DC11-4403-86F5-837CAF038F48}" destId="{0250824D-120E-44C4-A67E-697D7BE8E3B8}" srcOrd="1" destOrd="0" presId="urn:microsoft.com/office/officeart/2005/8/layout/list1"/>
    <dgm:cxn modelId="{748F00BA-BFF0-4297-B100-A3F87A88D8DC}" type="presOf" srcId="{27464077-ADE6-438E-AD93-FDCB22C3F6A3}" destId="{F72D7B0C-8377-422F-8FCF-A73D20DC1A3A}" srcOrd="1" destOrd="0" presId="urn:microsoft.com/office/officeart/2005/8/layout/list1"/>
    <dgm:cxn modelId="{24BD77C3-87D5-42D4-AEB5-4503907F329D}" type="presOf" srcId="{20AA1C8D-6FE4-4BAF-8163-0E60833474C2}" destId="{3B9777D3-2C4F-4FA9-9B87-0E93819DAC1F}" srcOrd="1" destOrd="0" presId="urn:microsoft.com/office/officeart/2005/8/layout/list1"/>
    <dgm:cxn modelId="{F1D970DE-2626-43E0-86A7-5A544D1C76AF}" srcId="{73E7ED94-08E2-4A1E-839C-C7CFF3A13C02}" destId="{4DCF583C-9FD3-42EF-81B3-5ACF3F9CE7CF}" srcOrd="1" destOrd="0" parTransId="{FBF1FCD7-8897-4667-A51C-5740B1EB28F2}" sibTransId="{CAFF0AB5-171D-4DC4-A13C-7529EFD0A32B}"/>
    <dgm:cxn modelId="{6D93C6F8-F682-4B8E-9003-1DCE6B499613}" srcId="{73E7ED94-08E2-4A1E-839C-C7CFF3A13C02}" destId="{27464077-ADE6-438E-AD93-FDCB22C3F6A3}" srcOrd="4" destOrd="0" parTransId="{62BE5929-8247-4EA6-B539-3438675D0D7E}" sibTransId="{A0A463A4-B494-41E4-A4BB-A35BD2789401}"/>
    <dgm:cxn modelId="{FECEF9F6-C430-405D-B99F-09C6C3EA0BAC}" type="presParOf" srcId="{9656279B-42AE-453D-99E4-6D142C7CD87C}" destId="{1A7C4358-031F-4A46-8188-0182E0B61171}" srcOrd="0" destOrd="0" presId="urn:microsoft.com/office/officeart/2005/8/layout/list1"/>
    <dgm:cxn modelId="{A26CEF7A-91D6-48F8-90AC-B2564D39E304}" type="presParOf" srcId="{1A7C4358-031F-4A46-8188-0182E0B61171}" destId="{3324C7BB-8A3E-40A0-9A45-86C8233A0F30}" srcOrd="0" destOrd="0" presId="urn:microsoft.com/office/officeart/2005/8/layout/list1"/>
    <dgm:cxn modelId="{56E28435-6B84-4BD6-99F6-66A936C80B7F}" type="presParOf" srcId="{1A7C4358-031F-4A46-8188-0182E0B61171}" destId="{0250824D-120E-44C4-A67E-697D7BE8E3B8}" srcOrd="1" destOrd="0" presId="urn:microsoft.com/office/officeart/2005/8/layout/list1"/>
    <dgm:cxn modelId="{4CE9529B-5790-4508-972C-278F230882B5}" type="presParOf" srcId="{9656279B-42AE-453D-99E4-6D142C7CD87C}" destId="{3B9095F6-8566-413D-A569-537AA54EA01F}" srcOrd="1" destOrd="0" presId="urn:microsoft.com/office/officeart/2005/8/layout/list1"/>
    <dgm:cxn modelId="{B34FB2EA-33A0-478B-8327-4D97BB9B225C}" type="presParOf" srcId="{9656279B-42AE-453D-99E4-6D142C7CD87C}" destId="{283C5EA3-C6C9-41DC-A5F1-1BCA1F53FAC1}" srcOrd="2" destOrd="0" presId="urn:microsoft.com/office/officeart/2005/8/layout/list1"/>
    <dgm:cxn modelId="{0A24855C-4798-46C6-A4B5-321FE3B5658F}" type="presParOf" srcId="{9656279B-42AE-453D-99E4-6D142C7CD87C}" destId="{5C1FC246-321A-4FA7-926B-824BE205F452}" srcOrd="3" destOrd="0" presId="urn:microsoft.com/office/officeart/2005/8/layout/list1"/>
    <dgm:cxn modelId="{85EB926F-D10B-4DE8-85BD-B5B801FB02F3}" type="presParOf" srcId="{9656279B-42AE-453D-99E4-6D142C7CD87C}" destId="{908822B0-485E-4172-9BF8-BB2F9A6FECC1}" srcOrd="4" destOrd="0" presId="urn:microsoft.com/office/officeart/2005/8/layout/list1"/>
    <dgm:cxn modelId="{CD611DEA-7EA7-47D0-9065-66ED5F44082E}" type="presParOf" srcId="{908822B0-485E-4172-9BF8-BB2F9A6FECC1}" destId="{D6D6FB87-68F4-46EA-9456-5288966DDF83}" srcOrd="0" destOrd="0" presId="urn:microsoft.com/office/officeart/2005/8/layout/list1"/>
    <dgm:cxn modelId="{4CC93043-507F-4EAD-A378-25FA36E36AE7}" type="presParOf" srcId="{908822B0-485E-4172-9BF8-BB2F9A6FECC1}" destId="{5EDC08F7-9044-41F4-B801-F63BE9D4C36E}" srcOrd="1" destOrd="0" presId="urn:microsoft.com/office/officeart/2005/8/layout/list1"/>
    <dgm:cxn modelId="{0D62915F-C3BE-4056-853D-911123A01495}" type="presParOf" srcId="{9656279B-42AE-453D-99E4-6D142C7CD87C}" destId="{F7B8C782-B1AD-4C70-81CC-670C29FD6273}" srcOrd="5" destOrd="0" presId="urn:microsoft.com/office/officeart/2005/8/layout/list1"/>
    <dgm:cxn modelId="{BACA589B-9BB4-4CEA-9A49-350D9F9CAA01}" type="presParOf" srcId="{9656279B-42AE-453D-99E4-6D142C7CD87C}" destId="{9231C476-ACA8-4B26-9656-58F1FA69B0D5}" srcOrd="6" destOrd="0" presId="urn:microsoft.com/office/officeart/2005/8/layout/list1"/>
    <dgm:cxn modelId="{8F3B6107-FFED-42F6-BAB7-20C0F57ACFCF}" type="presParOf" srcId="{9656279B-42AE-453D-99E4-6D142C7CD87C}" destId="{E68374A9-CA12-410C-A374-3EB88257C719}" srcOrd="7" destOrd="0" presId="urn:microsoft.com/office/officeart/2005/8/layout/list1"/>
    <dgm:cxn modelId="{A3A5A642-AAA1-4F70-8D9A-CED9C9C7AE17}" type="presParOf" srcId="{9656279B-42AE-453D-99E4-6D142C7CD87C}" destId="{491D0924-5628-4879-A3C5-AB89008657A9}" srcOrd="8" destOrd="0" presId="urn:microsoft.com/office/officeart/2005/8/layout/list1"/>
    <dgm:cxn modelId="{E6DCAE9F-3958-4AB4-ABE6-2F96616C11A7}" type="presParOf" srcId="{491D0924-5628-4879-A3C5-AB89008657A9}" destId="{43A79A29-839D-4EB7-B5D2-D3D02A595D8D}" srcOrd="0" destOrd="0" presId="urn:microsoft.com/office/officeart/2005/8/layout/list1"/>
    <dgm:cxn modelId="{C9878464-075A-49C9-93C3-8656846FE59D}" type="presParOf" srcId="{491D0924-5628-4879-A3C5-AB89008657A9}" destId="{C1151E1D-5B48-43C0-8DB7-1AD2E8F2273A}" srcOrd="1" destOrd="0" presId="urn:microsoft.com/office/officeart/2005/8/layout/list1"/>
    <dgm:cxn modelId="{861F75D7-C6A5-4EE3-A0AB-847263BB30D8}" type="presParOf" srcId="{9656279B-42AE-453D-99E4-6D142C7CD87C}" destId="{ED18A3D8-BAA3-4D9F-A064-20A448CADCDC}" srcOrd="9" destOrd="0" presId="urn:microsoft.com/office/officeart/2005/8/layout/list1"/>
    <dgm:cxn modelId="{D3DC5C2B-5F75-42D4-9F4C-327CF85C98D1}" type="presParOf" srcId="{9656279B-42AE-453D-99E4-6D142C7CD87C}" destId="{3688D7A5-9340-4D82-BD6D-45B605FACE52}" srcOrd="10" destOrd="0" presId="urn:microsoft.com/office/officeart/2005/8/layout/list1"/>
    <dgm:cxn modelId="{0A9A52B9-2AC1-4E80-8148-610EC318BC74}" type="presParOf" srcId="{9656279B-42AE-453D-99E4-6D142C7CD87C}" destId="{D99FAFFC-4D47-46D4-89B2-AD4C5DB66D82}" srcOrd="11" destOrd="0" presId="urn:microsoft.com/office/officeart/2005/8/layout/list1"/>
    <dgm:cxn modelId="{494E901C-35C8-4CA4-A0BA-0D873F7B9830}" type="presParOf" srcId="{9656279B-42AE-453D-99E4-6D142C7CD87C}" destId="{D0539030-C175-4458-B522-6ABCC57365ED}" srcOrd="12" destOrd="0" presId="urn:microsoft.com/office/officeart/2005/8/layout/list1"/>
    <dgm:cxn modelId="{2D90A70C-473A-429B-B63E-26BF179B1489}" type="presParOf" srcId="{D0539030-C175-4458-B522-6ABCC57365ED}" destId="{07394783-CCA7-420F-8776-47FF387A6AAD}" srcOrd="0" destOrd="0" presId="urn:microsoft.com/office/officeart/2005/8/layout/list1"/>
    <dgm:cxn modelId="{0E391A28-DF13-46D5-B3F6-2C37B5AD6FD2}" type="presParOf" srcId="{D0539030-C175-4458-B522-6ABCC57365ED}" destId="{3B9777D3-2C4F-4FA9-9B87-0E93819DAC1F}" srcOrd="1" destOrd="0" presId="urn:microsoft.com/office/officeart/2005/8/layout/list1"/>
    <dgm:cxn modelId="{61A08B47-9E21-4FFC-BF91-2EAA3102CDBA}" type="presParOf" srcId="{9656279B-42AE-453D-99E4-6D142C7CD87C}" destId="{DC2F96CF-0613-41FC-AD6D-B160DAF6DE71}" srcOrd="13" destOrd="0" presId="urn:microsoft.com/office/officeart/2005/8/layout/list1"/>
    <dgm:cxn modelId="{83FF63AE-52E8-43A2-915D-D7A602707682}" type="presParOf" srcId="{9656279B-42AE-453D-99E4-6D142C7CD87C}" destId="{A747CD43-232B-46F9-9D84-4B31B8BC0E1F}" srcOrd="14" destOrd="0" presId="urn:microsoft.com/office/officeart/2005/8/layout/list1"/>
    <dgm:cxn modelId="{863173DF-5866-4A1B-B509-95E6133B028B}" type="presParOf" srcId="{9656279B-42AE-453D-99E4-6D142C7CD87C}" destId="{455192A1-A885-40B5-A8EA-94E1AC2B90A3}" srcOrd="15" destOrd="0" presId="urn:microsoft.com/office/officeart/2005/8/layout/list1"/>
    <dgm:cxn modelId="{37B1C957-4730-4B9A-AC4C-B6AF49A4126D}" type="presParOf" srcId="{9656279B-42AE-453D-99E4-6D142C7CD87C}" destId="{6A95CA34-89CA-42D3-82E4-073555FF59C2}" srcOrd="16" destOrd="0" presId="urn:microsoft.com/office/officeart/2005/8/layout/list1"/>
    <dgm:cxn modelId="{6CDD701E-9FEB-4D42-B818-7265D1901BC4}" type="presParOf" srcId="{6A95CA34-89CA-42D3-82E4-073555FF59C2}" destId="{A4C63D9E-3FC0-4DB4-84B7-520AF43ADD43}" srcOrd="0" destOrd="0" presId="urn:microsoft.com/office/officeart/2005/8/layout/list1"/>
    <dgm:cxn modelId="{4BBE0FB2-4B77-4B30-B05C-EC118D42A882}" type="presParOf" srcId="{6A95CA34-89CA-42D3-82E4-073555FF59C2}" destId="{F72D7B0C-8377-422F-8FCF-A73D20DC1A3A}" srcOrd="1" destOrd="0" presId="urn:microsoft.com/office/officeart/2005/8/layout/list1"/>
    <dgm:cxn modelId="{54793FEF-A230-43BC-9DC6-860E4A6AE55E}" type="presParOf" srcId="{9656279B-42AE-453D-99E4-6D142C7CD87C}" destId="{23FA800C-9068-4574-ADB8-9B0BBB8EB7BF}" srcOrd="17" destOrd="0" presId="urn:microsoft.com/office/officeart/2005/8/layout/list1"/>
    <dgm:cxn modelId="{71A75674-9DBC-4B0F-AEE5-3E0E1B5CBCBD}" type="presParOf" srcId="{9656279B-42AE-453D-99E4-6D142C7CD87C}" destId="{76C603D3-1A21-42DF-8049-4661A4511C9E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C39402-922B-4598-9D77-3AA9B9C04C04}">
      <dsp:nvSpPr>
        <dsp:cNvPr id="0" name=""/>
        <dsp:cNvSpPr/>
      </dsp:nvSpPr>
      <dsp:spPr>
        <a:xfrm>
          <a:off x="0" y="413474"/>
          <a:ext cx="9455243" cy="756000"/>
        </a:xfrm>
        <a:prstGeom prst="rect">
          <a:avLst/>
        </a:prstGeom>
        <a:solidFill>
          <a:schemeClr val="accent5">
            <a:lumMod val="20000"/>
            <a:lumOff val="80000"/>
            <a:alpha val="90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E3D6BE-B46C-48F0-80BF-ED07DA3B506A}">
      <dsp:nvSpPr>
        <dsp:cNvPr id="0" name=""/>
        <dsp:cNvSpPr/>
      </dsp:nvSpPr>
      <dsp:spPr>
        <a:xfrm>
          <a:off x="472762" y="83484"/>
          <a:ext cx="6618670" cy="885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0170" tIns="0" rIns="25017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latin typeface="Century Gothic" panose="020B0502020202020204" pitchFamily="34" charset="0"/>
            </a:rPr>
            <a:t>Для оценки и анализа эффективности бизнеса компании в сравнении с другими аналогичными компаниями</a:t>
          </a:r>
        </a:p>
      </dsp:txBody>
      <dsp:txXfrm>
        <a:off x="515993" y="126715"/>
        <a:ext cx="6532208" cy="799138"/>
      </dsp:txXfrm>
    </dsp:sp>
    <dsp:sp modelId="{F4D5BD8C-C1CA-407F-8549-3C42D20FAB3C}">
      <dsp:nvSpPr>
        <dsp:cNvPr id="0" name=""/>
        <dsp:cNvSpPr/>
      </dsp:nvSpPr>
      <dsp:spPr>
        <a:xfrm>
          <a:off x="0" y="1827156"/>
          <a:ext cx="9455243" cy="756000"/>
        </a:xfrm>
        <a:prstGeom prst="rect">
          <a:avLst/>
        </a:prstGeom>
        <a:solidFill>
          <a:schemeClr val="accent5">
            <a:lumMod val="20000"/>
            <a:lumOff val="80000"/>
            <a:alpha val="90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0D947C-5025-4EA1-84DA-01548C3A43FF}">
      <dsp:nvSpPr>
        <dsp:cNvPr id="0" name=""/>
        <dsp:cNvSpPr/>
      </dsp:nvSpPr>
      <dsp:spPr>
        <a:xfrm>
          <a:off x="472762" y="1384356"/>
          <a:ext cx="6618670" cy="885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0170" tIns="0" rIns="25017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latin typeface="Century Gothic" panose="020B0502020202020204" pitchFamily="34" charset="0"/>
            </a:rPr>
            <a:t>Для оценки потенциала и инвестиционной привлекательности бизнеса компании в будущем</a:t>
          </a:r>
        </a:p>
      </dsp:txBody>
      <dsp:txXfrm>
        <a:off x="515993" y="1427587"/>
        <a:ext cx="6532208" cy="799138"/>
      </dsp:txXfrm>
    </dsp:sp>
    <dsp:sp modelId="{CAC86596-900A-4BD2-BF07-63BD8FA2F6F0}">
      <dsp:nvSpPr>
        <dsp:cNvPr id="0" name=""/>
        <dsp:cNvSpPr/>
      </dsp:nvSpPr>
      <dsp:spPr>
        <a:xfrm>
          <a:off x="0" y="3185370"/>
          <a:ext cx="9455243" cy="756000"/>
        </a:xfrm>
        <a:prstGeom prst="rect">
          <a:avLst/>
        </a:prstGeom>
        <a:solidFill>
          <a:schemeClr val="accent5">
            <a:lumMod val="20000"/>
            <a:lumOff val="80000"/>
            <a:alpha val="90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9BC6FA-2C1F-4D53-A650-C821CCF571AC}">
      <dsp:nvSpPr>
        <dsp:cNvPr id="0" name=""/>
        <dsp:cNvSpPr/>
      </dsp:nvSpPr>
      <dsp:spPr>
        <a:xfrm>
          <a:off x="472762" y="2805084"/>
          <a:ext cx="6618670" cy="8856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0170" tIns="0" rIns="25017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kern="1200" dirty="0">
              <a:latin typeface="Century Gothic" panose="020B0502020202020204" pitchFamily="34" charset="0"/>
            </a:rPr>
            <a:t>Для оптимизации бизнеса и удержания ценности, которую компания создаёт для клиентов</a:t>
          </a:r>
        </a:p>
      </dsp:txBody>
      <dsp:txXfrm>
        <a:off x="515993" y="2848315"/>
        <a:ext cx="6532208" cy="7991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3C5EA3-C6C9-41DC-A5F1-1BCA1F53FAC1}">
      <dsp:nvSpPr>
        <dsp:cNvPr id="0" name=""/>
        <dsp:cNvSpPr/>
      </dsp:nvSpPr>
      <dsp:spPr>
        <a:xfrm>
          <a:off x="0" y="982413"/>
          <a:ext cx="8989961" cy="453600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50824D-120E-44C4-A67E-697D7BE8E3B8}">
      <dsp:nvSpPr>
        <dsp:cNvPr id="0" name=""/>
        <dsp:cNvSpPr/>
      </dsp:nvSpPr>
      <dsp:spPr>
        <a:xfrm>
          <a:off x="449498" y="716733"/>
          <a:ext cx="6292972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7859" tIns="0" rIns="23785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Century Gothic" panose="020B0502020202020204" pitchFamily="34" charset="0"/>
            </a:rPr>
            <a:t>Аналитика и данные, которые лежат в основе</a:t>
          </a:r>
        </a:p>
      </dsp:txBody>
      <dsp:txXfrm>
        <a:off x="475437" y="742672"/>
        <a:ext cx="6241094" cy="479482"/>
      </dsp:txXfrm>
    </dsp:sp>
    <dsp:sp modelId="{9231C476-ACA8-4B26-9656-58F1FA69B0D5}">
      <dsp:nvSpPr>
        <dsp:cNvPr id="0" name=""/>
        <dsp:cNvSpPr/>
      </dsp:nvSpPr>
      <dsp:spPr>
        <a:xfrm>
          <a:off x="0" y="1798893"/>
          <a:ext cx="8989961" cy="453600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DC08F7-9044-41F4-B801-F63BE9D4C36E}">
      <dsp:nvSpPr>
        <dsp:cNvPr id="0" name=""/>
        <dsp:cNvSpPr/>
      </dsp:nvSpPr>
      <dsp:spPr>
        <a:xfrm>
          <a:off x="449498" y="1533213"/>
          <a:ext cx="6292972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7859" tIns="0" rIns="23785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Century Gothic" panose="020B0502020202020204" pitchFamily="34" charset="0"/>
            </a:rPr>
            <a:t>В какую бизнес-модель вписывается мой проект</a:t>
          </a:r>
        </a:p>
      </dsp:txBody>
      <dsp:txXfrm>
        <a:off x="475437" y="1559152"/>
        <a:ext cx="6241094" cy="479482"/>
      </dsp:txXfrm>
    </dsp:sp>
    <dsp:sp modelId="{3688D7A5-9340-4D82-BD6D-45B605FACE52}">
      <dsp:nvSpPr>
        <dsp:cNvPr id="0" name=""/>
        <dsp:cNvSpPr/>
      </dsp:nvSpPr>
      <dsp:spPr>
        <a:xfrm>
          <a:off x="0" y="2615373"/>
          <a:ext cx="8989961" cy="453600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151E1D-5B48-43C0-8DB7-1AD2E8F2273A}">
      <dsp:nvSpPr>
        <dsp:cNvPr id="0" name=""/>
        <dsp:cNvSpPr/>
      </dsp:nvSpPr>
      <dsp:spPr>
        <a:xfrm>
          <a:off x="449498" y="2349693"/>
          <a:ext cx="6292972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7859" tIns="0" rIns="23785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Century Gothic" panose="020B0502020202020204" pitchFamily="34" charset="0"/>
            </a:rPr>
            <a:t>Регулярность дохода и уровень издержек</a:t>
          </a:r>
        </a:p>
      </dsp:txBody>
      <dsp:txXfrm>
        <a:off x="475437" y="2375632"/>
        <a:ext cx="6241094" cy="479482"/>
      </dsp:txXfrm>
    </dsp:sp>
    <dsp:sp modelId="{A747CD43-232B-46F9-9D84-4B31B8BC0E1F}">
      <dsp:nvSpPr>
        <dsp:cNvPr id="0" name=""/>
        <dsp:cNvSpPr/>
      </dsp:nvSpPr>
      <dsp:spPr>
        <a:xfrm>
          <a:off x="0" y="3431853"/>
          <a:ext cx="8989961" cy="453600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9777D3-2C4F-4FA9-9B87-0E93819DAC1F}">
      <dsp:nvSpPr>
        <dsp:cNvPr id="0" name=""/>
        <dsp:cNvSpPr/>
      </dsp:nvSpPr>
      <dsp:spPr>
        <a:xfrm>
          <a:off x="449498" y="3166173"/>
          <a:ext cx="6292972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7859" tIns="0" rIns="23785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Century Gothic" panose="020B0502020202020204" pitchFamily="34" charset="0"/>
            </a:rPr>
            <a:t>Масштабируемость</a:t>
          </a:r>
        </a:p>
      </dsp:txBody>
      <dsp:txXfrm>
        <a:off x="475437" y="3192112"/>
        <a:ext cx="6241094" cy="479482"/>
      </dsp:txXfrm>
    </dsp:sp>
    <dsp:sp modelId="{76C603D3-1A21-42DF-8049-4661A4511C9E}">
      <dsp:nvSpPr>
        <dsp:cNvPr id="0" name=""/>
        <dsp:cNvSpPr/>
      </dsp:nvSpPr>
      <dsp:spPr>
        <a:xfrm>
          <a:off x="0" y="4248333"/>
          <a:ext cx="8989961" cy="453600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2D7B0C-8377-422F-8FCF-A73D20DC1A3A}">
      <dsp:nvSpPr>
        <dsp:cNvPr id="0" name=""/>
        <dsp:cNvSpPr/>
      </dsp:nvSpPr>
      <dsp:spPr>
        <a:xfrm>
          <a:off x="449498" y="3982653"/>
          <a:ext cx="6292972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7859" tIns="0" rIns="237859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Century Gothic" panose="020B0502020202020204" pitchFamily="34" charset="0"/>
            </a:rPr>
            <a:t>Защита от конкуренции</a:t>
          </a:r>
        </a:p>
      </dsp:txBody>
      <dsp:txXfrm>
        <a:off x="475437" y="4008592"/>
        <a:ext cx="6241094" cy="4794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0B789C-8C18-4572-9EE8-B0CF15A697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7962C41-ABAF-41D2-95C9-8399C96560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AE380BF-EAA1-4038-B150-55002DF36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D141-62F2-40FF-8A9D-A3B3D83A43CA}" type="datetimeFigureOut">
              <a:rPr lang="ru-RU" smtClean="0"/>
              <a:t>02.11.2023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B867EC-24F5-4A1E-B5DA-F550A1E93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5051AA-B2DA-4B81-8A5A-311229F46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B150-523A-402E-968E-475D5015B0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4328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44DD72-CEF8-4FFC-A47B-F158C443A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9E607FB-8165-492A-B3D7-4FD0CC4323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09A4AA4-EF08-42F5-A8CB-7A5430F24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D141-62F2-40FF-8A9D-A3B3D83A43CA}" type="datetimeFigureOut">
              <a:rPr lang="ru-RU" smtClean="0"/>
              <a:t>02.11.2023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C3A814B-5231-4E67-88F8-F4359C452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6940B9-5CCD-4E12-84C2-8C5C5711B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B150-523A-402E-968E-475D5015B0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53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C45FC8-35E3-44E8-BFA0-511344B1B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791D24B-AF8D-43BD-8C00-D0C06A6DCE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FA3FB74-E25C-42F9-8EF4-7D0DAF79F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D141-62F2-40FF-8A9D-A3B3D83A43CA}" type="datetimeFigureOut">
              <a:rPr lang="ru-RU" smtClean="0"/>
              <a:t>02.11.2023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02F378C-A396-4DD5-A3D3-42E77A2A0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67877E0-6071-471D-A86C-A0DD40B05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B150-523A-402E-968E-475D5015B0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4353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881373-F87A-429A-B4D3-F69B6C856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2E3234-103B-4FC1-83BF-74F3B853C1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96E789C-833C-4B84-9A7D-09C8EF65A2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8B6CC64-32EE-43E8-9F0F-B5D8A0472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D141-62F2-40FF-8A9D-A3B3D83A43CA}" type="datetimeFigureOut">
              <a:rPr lang="ru-RU" smtClean="0"/>
              <a:t>02.11.2023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5E611F4-68B9-4578-8265-B287268FE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382680B-739E-46EB-9D28-AC9817E16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B150-523A-402E-968E-475D5015B0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439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F9D31E-2BC2-4261-A28D-5D23370DF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793A78B-EC5C-4D25-A9A5-E646638545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7A36B5D-FB33-4ED9-AC2B-28F2B93783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A92B83A-9432-40A2-BE03-3661CE5A41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5AC6E3F-B4BF-4C1E-99F7-0916BADB44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269D736-C3EF-41C9-8FF7-771F12572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D141-62F2-40FF-8A9D-A3B3D83A43CA}" type="datetimeFigureOut">
              <a:rPr lang="ru-RU" smtClean="0"/>
              <a:t>02.11.2023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A1DB6AB-651F-457D-8CF8-3C48FFFFF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F48CBF5-1529-4888-96AB-74D5661AD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B150-523A-402E-968E-475D5015B0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16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5F95C6-19A8-4C7E-BA48-AB0974F1B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A37E6E5-EFF8-42E8-83A8-D8B9B9691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D141-62F2-40FF-8A9D-A3B3D83A43CA}" type="datetimeFigureOut">
              <a:rPr lang="ru-RU" smtClean="0"/>
              <a:t>02.11.2023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256A787-8E12-4B52-AE9C-E798C1164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1C473EE-E65E-4721-9ACD-D418B9D98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B150-523A-402E-968E-475D5015B0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9170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C30593B-1740-4C16-B7FE-CAFD52863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D141-62F2-40FF-8A9D-A3B3D83A43CA}" type="datetimeFigureOut">
              <a:rPr lang="ru-RU" smtClean="0"/>
              <a:t>02.11.2023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A29BCBB-78CA-4B55-B13B-72CA9D67D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05ED07F-D551-4D95-AE15-59C65B541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B150-523A-402E-968E-475D5015B0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1118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266A55-FA4F-40C9-BFAC-53A8280D2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D49145B-211E-4271-B081-CFC4DDD599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371AEF-C237-4DFD-9844-778993ACED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05FDD20-C87F-4306-9EA3-40DC154A9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D141-62F2-40FF-8A9D-A3B3D83A43CA}" type="datetimeFigureOut">
              <a:rPr lang="ru-RU" smtClean="0"/>
              <a:t>02.11.2023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826B957-FA98-4DA7-9A76-EEE4E0A91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0995336-BD5D-42A2-9F30-327E3D0EF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B150-523A-402E-968E-475D5015B0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626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2CA837-6E9D-4467-8C59-F76C5B946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91B9DD7-DEB7-4484-AD03-5483CFE11D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8030D23-1B87-434D-AB1C-7E604B04B7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8DF0906-E05B-4D4C-8192-FD008BAE4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D141-62F2-40FF-8A9D-A3B3D83A43CA}" type="datetimeFigureOut">
              <a:rPr lang="ru-RU" smtClean="0"/>
              <a:t>02.11.2023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FD6E013-447D-4F9B-A2D1-68C183237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838FBC6-B984-4768-BBE2-780B879FD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B150-523A-402E-968E-475D5015B0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622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2263F7-93D3-460A-BAE3-99B294144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83EF784-5DC0-4CBE-ADA3-C7C3BDFCAE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9C90D15-D843-4FA5-A0F0-4D1B11254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D141-62F2-40FF-8A9D-A3B3D83A43CA}" type="datetimeFigureOut">
              <a:rPr lang="ru-RU" smtClean="0"/>
              <a:t>02.11.2023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CEE6102-28B5-4A35-8509-57A5E79A8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28764-9F4B-4E50-B18C-00463E5D7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B150-523A-402E-968E-475D5015B0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689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B0B687C-58D7-4DD0-9323-ED6128907F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70A68E0-A667-4EB6-B4F7-FE619AF8B6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5080DF-C040-4CB3-BA85-60E9B8866E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BD141-62F2-40FF-8A9D-A3B3D83A43CA}" type="datetimeFigureOut">
              <a:rPr lang="ru-RU" smtClean="0"/>
              <a:t>02.11.2023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3E5BC9F-EA80-4B3B-9F80-02FEB4B3C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233E72-BCA5-4832-B5AC-044742B07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B150-523A-402E-968E-475D5015B0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948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673E9B-1906-46A2-8599-069CFF4C8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CA1AE2F-4D20-45F0-A1BC-7F2E427A43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88756A1-A31D-455D-A128-C91B5CD561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CBD141-62F2-40FF-8A9D-A3B3D83A43CA}" type="datetimeFigureOut">
              <a:rPr lang="ru-RU" smtClean="0"/>
              <a:t>02.11.2023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BBD1D67-826A-4B0C-9691-EAEF7DE422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358CCF-1883-41AE-8648-51C46F4712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CB150-523A-402E-968E-475D5015B0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970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FA99014-2784-4D30-AA0A-3E1EF1C4232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400630" y="623845"/>
            <a:ext cx="11078531" cy="623415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30DE9D-3CAE-424E-8207-46292FEC2B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1138" y="1360779"/>
            <a:ext cx="10672916" cy="2387600"/>
          </a:xfrm>
        </p:spPr>
        <p:txBody>
          <a:bodyPr>
            <a:normAutofit/>
          </a:bodyPr>
          <a:lstStyle/>
          <a:p>
            <a:pPr algn="l"/>
            <a:r>
              <a:rPr lang="ru-RU" sz="4800" b="1" dirty="0">
                <a:latin typeface="Century Gothic" panose="020B0502020202020204" pitchFamily="34" charset="0"/>
              </a:rPr>
              <a:t>БИЗНЕС-МОДЕЛИРОВАНИЕ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E2E1DD0-4D54-4CE1-91B7-802575821A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14209" y="4716911"/>
            <a:ext cx="6202680" cy="1655762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>
                <a:latin typeface="Century Gothic" panose="020B0502020202020204" pitchFamily="34" charset="0"/>
              </a:rPr>
              <a:t>Спикер:</a:t>
            </a:r>
          </a:p>
          <a:p>
            <a:pPr algn="l"/>
            <a:r>
              <a:rPr lang="ru-RU" sz="2000" b="1" dirty="0">
                <a:latin typeface="Century Gothic" panose="020B0502020202020204" pitchFamily="34" charset="0"/>
              </a:rPr>
              <a:t>Зинчик Наталья Сергеевна</a:t>
            </a:r>
          </a:p>
          <a:p>
            <a:pPr algn="l"/>
            <a:r>
              <a:rPr lang="ru-RU" sz="2000" dirty="0">
                <a:latin typeface="Century Gothic" panose="020B0502020202020204" pitchFamily="34" charset="0"/>
              </a:rPr>
              <a:t>Директор Центра молодежного предпринимательства СПБГЭУ</a:t>
            </a:r>
          </a:p>
        </p:txBody>
      </p:sp>
      <p:pic>
        <p:nvPicPr>
          <p:cNvPr id="12" name="Рисунок 11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EE1BABA2-9CCC-440A-8F39-79FC81C8D9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37" y="0"/>
            <a:ext cx="981203" cy="981203"/>
          </a:xfrm>
          <a:prstGeom prst="rect">
            <a:avLst/>
          </a:prstGeom>
        </p:spPr>
      </p:pic>
      <p:sp>
        <p:nvSpPr>
          <p:cNvPr id="13" name="Объект 2">
            <a:extLst>
              <a:ext uri="{FF2B5EF4-FFF2-40B4-BE49-F238E27FC236}">
                <a16:creationId xmlns:a16="http://schemas.microsoft.com/office/drawing/2014/main" id="{F517577D-0831-4744-A0BB-FA0A57A64B9E}"/>
              </a:ext>
            </a:extLst>
          </p:cNvPr>
          <p:cNvSpPr txBox="1">
            <a:spLocks/>
          </p:cNvSpPr>
          <p:nvPr/>
        </p:nvSpPr>
        <p:spPr>
          <a:xfrm>
            <a:off x="1401138" y="183471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5740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2">
            <a:extLst>
              <a:ext uri="{FF2B5EF4-FFF2-40B4-BE49-F238E27FC236}">
                <a16:creationId xmlns:a16="http://schemas.microsoft.com/office/drawing/2014/main" id="{76253DB6-E667-414C-B1D7-EDCD3965930A}"/>
              </a:ext>
            </a:extLst>
          </p:cNvPr>
          <p:cNvSpPr txBox="1">
            <a:spLocks/>
          </p:cNvSpPr>
          <p:nvPr/>
        </p:nvSpPr>
        <p:spPr>
          <a:xfrm>
            <a:off x="543582" y="3149913"/>
            <a:ext cx="4367628" cy="3147647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ru-RU" b="1" dirty="0">
                <a:latin typeface="Century Gothic" panose="020B0502020202020204" pitchFamily="34" charset="0"/>
              </a:rPr>
              <a:t>Бизнес-модель</a:t>
            </a:r>
            <a:r>
              <a:rPr lang="ru-RU" dirty="0">
                <a:latin typeface="Century Gothic" panose="020B0502020202020204" pitchFamily="34" charset="0"/>
              </a:rPr>
              <a:t> - </a:t>
            </a:r>
            <a:r>
              <a:rPr lang="ru-RU" sz="3000" dirty="0">
                <a:latin typeface="Century Gothic" panose="020B0502020202020204" pitchFamily="34" charset="0"/>
              </a:rPr>
              <a:t>аналитический инструмент, который описывает определённую форму предпринимательской деятельности и дает целостное описание взаимосвязи бизнес-процессов</a:t>
            </a:r>
          </a:p>
          <a:p>
            <a:pPr marL="0" indent="0">
              <a:lnSpc>
                <a:spcPct val="120000"/>
              </a:lnSpc>
              <a:buNone/>
            </a:pPr>
            <a:endParaRPr lang="ru-RU" sz="3000" dirty="0">
              <a:latin typeface="Century Gothic" panose="020B0502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ru-RU" sz="3000" b="1" dirty="0">
                <a:latin typeface="Century Gothic" panose="020B0502020202020204" pitchFamily="34" charset="0"/>
              </a:rPr>
              <a:t>Стартап</a:t>
            </a:r>
            <a:r>
              <a:rPr lang="ru-RU" sz="3000" dirty="0">
                <a:latin typeface="Century Gothic" panose="020B0502020202020204" pitchFamily="34" charset="0"/>
              </a:rPr>
              <a:t> – это проект, который находится в поиске устойчивой бизнес-модели</a:t>
            </a:r>
          </a:p>
          <a:p>
            <a:pPr marL="0" indent="0">
              <a:lnSpc>
                <a:spcPct val="120000"/>
              </a:lnSpc>
              <a:buNone/>
            </a:pPr>
            <a:endParaRPr lang="ru-RU" sz="3000" dirty="0">
              <a:latin typeface="Century Gothic" panose="020B0502020202020204" pitchFamily="34" charset="0"/>
            </a:endParaRPr>
          </a:p>
        </p:txBody>
      </p:sp>
      <p:pic>
        <p:nvPicPr>
          <p:cNvPr id="30" name="Рисунок 29" descr="Изображение выглядит как карта, снимок экрана, текст, диаграмма&#10;&#10;Автоматически созданное описание">
            <a:extLst>
              <a:ext uri="{FF2B5EF4-FFF2-40B4-BE49-F238E27FC236}">
                <a16:creationId xmlns:a16="http://schemas.microsoft.com/office/drawing/2014/main" id="{4A7C2BB1-335A-478E-9C38-C5A20BC395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932" y="3016722"/>
            <a:ext cx="7389774" cy="3470480"/>
          </a:xfrm>
          <a:prstGeom prst="rect">
            <a:avLst/>
          </a:prstGeom>
        </p:spPr>
      </p:pic>
      <p:pic>
        <p:nvPicPr>
          <p:cNvPr id="17" name="Рисунок 16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4712DC28-DCF2-4111-A18A-3BE73765F8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48" y="57800"/>
            <a:ext cx="981203" cy="981203"/>
          </a:xfrm>
          <a:prstGeom prst="rect">
            <a:avLst/>
          </a:prstGeom>
        </p:spPr>
      </p:pic>
      <p:sp>
        <p:nvSpPr>
          <p:cNvPr id="18" name="Объект 2">
            <a:extLst>
              <a:ext uri="{FF2B5EF4-FFF2-40B4-BE49-F238E27FC236}">
                <a16:creationId xmlns:a16="http://schemas.microsoft.com/office/drawing/2014/main" id="{40805F88-379C-4ADD-BA85-43AF07CF320C}"/>
              </a:ext>
            </a:extLst>
          </p:cNvPr>
          <p:cNvSpPr txBox="1">
            <a:spLocks/>
          </p:cNvSpPr>
          <p:nvPr/>
        </p:nvSpPr>
        <p:spPr>
          <a:xfrm>
            <a:off x="812921" y="170321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Объект 2">
            <a:extLst>
              <a:ext uri="{FF2B5EF4-FFF2-40B4-BE49-F238E27FC236}">
                <a16:creationId xmlns:a16="http://schemas.microsoft.com/office/drawing/2014/main" id="{FD45DB74-9EA0-4E5B-9590-10812328DCB5}"/>
              </a:ext>
            </a:extLst>
          </p:cNvPr>
          <p:cNvSpPr txBox="1">
            <a:spLocks/>
          </p:cNvSpPr>
          <p:nvPr/>
        </p:nvSpPr>
        <p:spPr>
          <a:xfrm>
            <a:off x="543582" y="1626179"/>
            <a:ext cx="10571783" cy="93655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ru-RU" b="1" dirty="0">
                <a:latin typeface="Century Gothic" panose="020B0502020202020204" pitchFamily="34" charset="0"/>
              </a:rPr>
              <a:t>Бизнес-модель</a:t>
            </a:r>
            <a:r>
              <a:rPr lang="ru-RU" dirty="0">
                <a:latin typeface="Century Gothic" panose="020B0502020202020204" pitchFamily="34" charset="0"/>
              </a:rPr>
              <a:t> – </a:t>
            </a:r>
            <a:r>
              <a:rPr lang="ru-RU" sz="3000" dirty="0">
                <a:latin typeface="Century Gothic" panose="020B0502020202020204" pitchFamily="34" charset="0"/>
              </a:rPr>
              <a:t>концептуальное описание предпринимательской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616887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вал 10">
            <a:extLst>
              <a:ext uri="{FF2B5EF4-FFF2-40B4-BE49-F238E27FC236}">
                <a16:creationId xmlns:a16="http://schemas.microsoft.com/office/drawing/2014/main" id="{66D44D3D-CE48-4371-9BE1-F3E711CC0055}"/>
              </a:ext>
            </a:extLst>
          </p:cNvPr>
          <p:cNvSpPr/>
          <p:nvPr/>
        </p:nvSpPr>
        <p:spPr>
          <a:xfrm>
            <a:off x="966455" y="1846886"/>
            <a:ext cx="3164227" cy="316422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id="{CB0A3810-A54D-4243-8A7F-ED37A43D2EB4}"/>
              </a:ext>
            </a:extLst>
          </p:cNvPr>
          <p:cNvSpPr txBox="1">
            <a:spLocks/>
          </p:cNvSpPr>
          <p:nvPr/>
        </p:nvSpPr>
        <p:spPr>
          <a:xfrm>
            <a:off x="966455" y="3035356"/>
            <a:ext cx="3300248" cy="67494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400" b="1" dirty="0">
                <a:latin typeface="Century Gothic" panose="020B0502020202020204" pitchFamily="34" charset="0"/>
              </a:rPr>
              <a:t>Бизнес-моделирование</a:t>
            </a:r>
            <a:endParaRPr lang="ru-RU" sz="2400" dirty="0">
              <a:latin typeface="Century Gothic" panose="020B0502020202020204" pitchFamily="34" charset="0"/>
            </a:endParaRPr>
          </a:p>
        </p:txBody>
      </p:sp>
      <p:pic>
        <p:nvPicPr>
          <p:cNvPr id="23" name="Рисунок 22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FAD36113-8482-420F-9E3B-81885ED275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48" y="57800"/>
            <a:ext cx="981203" cy="981203"/>
          </a:xfrm>
          <a:prstGeom prst="rect">
            <a:avLst/>
          </a:prstGeom>
        </p:spPr>
      </p:pic>
      <p:sp>
        <p:nvSpPr>
          <p:cNvPr id="24" name="Объект 2">
            <a:extLst>
              <a:ext uri="{FF2B5EF4-FFF2-40B4-BE49-F238E27FC236}">
                <a16:creationId xmlns:a16="http://schemas.microsoft.com/office/drawing/2014/main" id="{33A596DF-CD75-4F7F-8F63-EF1ABF3DE937}"/>
              </a:ext>
            </a:extLst>
          </p:cNvPr>
          <p:cNvSpPr txBox="1">
            <a:spLocks/>
          </p:cNvSpPr>
          <p:nvPr/>
        </p:nvSpPr>
        <p:spPr>
          <a:xfrm>
            <a:off x="812921" y="170321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Овал 25">
            <a:extLst>
              <a:ext uri="{FF2B5EF4-FFF2-40B4-BE49-F238E27FC236}">
                <a16:creationId xmlns:a16="http://schemas.microsoft.com/office/drawing/2014/main" id="{1C13710C-520E-4A5C-9BF3-7CDC2B04950D}"/>
              </a:ext>
            </a:extLst>
          </p:cNvPr>
          <p:cNvSpPr/>
          <p:nvPr/>
        </p:nvSpPr>
        <p:spPr>
          <a:xfrm>
            <a:off x="4319247" y="1866551"/>
            <a:ext cx="3164227" cy="316422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бъект 2">
            <a:extLst>
              <a:ext uri="{FF2B5EF4-FFF2-40B4-BE49-F238E27FC236}">
                <a16:creationId xmlns:a16="http://schemas.microsoft.com/office/drawing/2014/main" id="{ED120F41-98B1-42B2-A73C-465BFCC236CF}"/>
              </a:ext>
            </a:extLst>
          </p:cNvPr>
          <p:cNvSpPr txBox="1">
            <a:spLocks/>
          </p:cNvSpPr>
          <p:nvPr/>
        </p:nvSpPr>
        <p:spPr>
          <a:xfrm>
            <a:off x="4319247" y="3111193"/>
            <a:ext cx="3300248" cy="6749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400" b="1" dirty="0">
                <a:latin typeface="Century Gothic" panose="020B0502020202020204" pitchFamily="34" charset="0"/>
              </a:rPr>
              <a:t>Бизнес-план</a:t>
            </a:r>
            <a:endParaRPr lang="ru-RU" sz="2400" dirty="0">
              <a:latin typeface="Century Gothic" panose="020B0502020202020204" pitchFamily="34" charset="0"/>
            </a:endParaRPr>
          </a:p>
        </p:txBody>
      </p:sp>
      <p:sp>
        <p:nvSpPr>
          <p:cNvPr id="30" name="Овал 29">
            <a:extLst>
              <a:ext uri="{FF2B5EF4-FFF2-40B4-BE49-F238E27FC236}">
                <a16:creationId xmlns:a16="http://schemas.microsoft.com/office/drawing/2014/main" id="{05F9B9C7-2212-4944-91E2-42A6332FE02E}"/>
              </a:ext>
            </a:extLst>
          </p:cNvPr>
          <p:cNvSpPr/>
          <p:nvPr/>
        </p:nvSpPr>
        <p:spPr>
          <a:xfrm>
            <a:off x="7785093" y="1866551"/>
            <a:ext cx="3164227" cy="3164227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бъект 2">
            <a:extLst>
              <a:ext uri="{FF2B5EF4-FFF2-40B4-BE49-F238E27FC236}">
                <a16:creationId xmlns:a16="http://schemas.microsoft.com/office/drawing/2014/main" id="{E2DFF0D1-6B94-42C6-A740-F03F0FB82F5E}"/>
              </a:ext>
            </a:extLst>
          </p:cNvPr>
          <p:cNvSpPr txBox="1">
            <a:spLocks/>
          </p:cNvSpPr>
          <p:nvPr/>
        </p:nvSpPr>
        <p:spPr>
          <a:xfrm>
            <a:off x="7785093" y="3111193"/>
            <a:ext cx="3300248" cy="6749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400" b="1" dirty="0">
                <a:latin typeface="Century Gothic" panose="020B0502020202020204" pitchFamily="34" charset="0"/>
              </a:rPr>
              <a:t>Проектирование</a:t>
            </a:r>
            <a:endParaRPr lang="ru-RU" sz="2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633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A3E0021-1D52-4126-8095-82B3E2198C20}"/>
              </a:ext>
            </a:extLst>
          </p:cNvPr>
          <p:cNvSpPr/>
          <p:nvPr/>
        </p:nvSpPr>
        <p:spPr>
          <a:xfrm>
            <a:off x="86230" y="1106129"/>
            <a:ext cx="7106067" cy="405580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DE595328-1CEE-4DC9-B799-E38BEC367025}"/>
              </a:ext>
            </a:extLst>
          </p:cNvPr>
          <p:cNvSpPr/>
          <p:nvPr/>
        </p:nvSpPr>
        <p:spPr>
          <a:xfrm>
            <a:off x="5796116" y="3003755"/>
            <a:ext cx="6309654" cy="363301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id="{CB0A3810-A54D-4243-8A7F-ED37A43D2EB4}"/>
              </a:ext>
            </a:extLst>
          </p:cNvPr>
          <p:cNvSpPr txBox="1">
            <a:spLocks/>
          </p:cNvSpPr>
          <p:nvPr/>
        </p:nvSpPr>
        <p:spPr>
          <a:xfrm>
            <a:off x="86230" y="1481860"/>
            <a:ext cx="3300248" cy="6749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400" b="1" dirty="0">
                <a:latin typeface="Century Gothic" panose="020B0502020202020204" pitchFamily="34" charset="0"/>
              </a:rPr>
              <a:t>Внешний подход</a:t>
            </a:r>
            <a:endParaRPr lang="ru-RU" sz="2400" dirty="0">
              <a:latin typeface="Century Gothic" panose="020B0502020202020204" pitchFamily="34" charset="0"/>
            </a:endParaRPr>
          </a:p>
        </p:txBody>
      </p:sp>
      <p:sp>
        <p:nvSpPr>
          <p:cNvPr id="17" name="Объект 2">
            <a:extLst>
              <a:ext uri="{FF2B5EF4-FFF2-40B4-BE49-F238E27FC236}">
                <a16:creationId xmlns:a16="http://schemas.microsoft.com/office/drawing/2014/main" id="{65DD6AC6-68F9-4ECD-B6FE-5A9D61234401}"/>
              </a:ext>
            </a:extLst>
          </p:cNvPr>
          <p:cNvSpPr txBox="1">
            <a:spLocks/>
          </p:cNvSpPr>
          <p:nvPr/>
        </p:nvSpPr>
        <p:spPr>
          <a:xfrm>
            <a:off x="8410662" y="3043541"/>
            <a:ext cx="3300248" cy="6749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ru-RU" sz="2400" b="1" dirty="0">
                <a:latin typeface="Century Gothic" panose="020B0502020202020204" pitchFamily="34" charset="0"/>
              </a:rPr>
              <a:t>Внутренний подход</a:t>
            </a:r>
            <a:endParaRPr lang="ru-RU" sz="2400" dirty="0">
              <a:latin typeface="Century Gothic" panose="020B0502020202020204" pitchFamily="34" charset="0"/>
            </a:endParaRPr>
          </a:p>
        </p:txBody>
      </p:sp>
      <p:sp>
        <p:nvSpPr>
          <p:cNvPr id="21" name="Объект 2">
            <a:extLst>
              <a:ext uri="{FF2B5EF4-FFF2-40B4-BE49-F238E27FC236}">
                <a16:creationId xmlns:a16="http://schemas.microsoft.com/office/drawing/2014/main" id="{547CCEB3-90DF-4A4D-8E76-4B07173D0060}"/>
              </a:ext>
            </a:extLst>
          </p:cNvPr>
          <p:cNvSpPr txBox="1">
            <a:spLocks/>
          </p:cNvSpPr>
          <p:nvPr/>
        </p:nvSpPr>
        <p:spPr>
          <a:xfrm>
            <a:off x="202223" y="1976675"/>
            <a:ext cx="5421829" cy="28902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Blip>
                <a:blip r:embed="rId2"/>
              </a:buBlip>
            </a:pPr>
            <a:r>
              <a:rPr lang="ru-RU" sz="1600" dirty="0">
                <a:latin typeface="Century Gothic" panose="020B0502020202020204" pitchFamily="34" charset="0"/>
              </a:rPr>
              <a:t>Бизнес-модель является способом удовлетворения потребностей клиентов и получения прибыли от данного процесса</a:t>
            </a:r>
          </a:p>
          <a:p>
            <a:pPr>
              <a:buBlip>
                <a:blip r:embed="rId2"/>
              </a:buBlip>
            </a:pPr>
            <a:endParaRPr lang="ru-RU" sz="1600" dirty="0">
              <a:latin typeface="Century Gothic" panose="020B0502020202020204" pitchFamily="34" charset="0"/>
            </a:endParaRPr>
          </a:p>
          <a:p>
            <a:pPr>
              <a:buBlip>
                <a:blip r:embed="rId2"/>
              </a:buBlip>
            </a:pPr>
            <a:r>
              <a:rPr lang="ru-RU" sz="1600" dirty="0">
                <a:latin typeface="Century Gothic" panose="020B0502020202020204" pitchFamily="34" charset="0"/>
              </a:rPr>
              <a:t>Фокус на потребителя и создаваемую для него в результате ценность </a:t>
            </a:r>
          </a:p>
          <a:p>
            <a:pPr marL="0" indent="0">
              <a:buNone/>
            </a:pPr>
            <a:endParaRPr lang="ru-RU" sz="1600" dirty="0">
              <a:latin typeface="Century Gothic" panose="020B0502020202020204" pitchFamily="34" charset="0"/>
            </a:endParaRPr>
          </a:p>
          <a:p>
            <a:pPr>
              <a:buBlip>
                <a:blip r:embed="rId2"/>
              </a:buBlip>
            </a:pPr>
            <a:r>
              <a:rPr lang="ru-RU" sz="1600" dirty="0">
                <a:latin typeface="Century Gothic" panose="020B0502020202020204" pitchFamily="34" charset="0"/>
              </a:rPr>
              <a:t>Описывает то, каким образом стартап создаёт и распространяет потребительскую ценность</a:t>
            </a:r>
          </a:p>
        </p:txBody>
      </p:sp>
      <p:sp>
        <p:nvSpPr>
          <p:cNvPr id="22" name="Объект 2">
            <a:extLst>
              <a:ext uri="{FF2B5EF4-FFF2-40B4-BE49-F238E27FC236}">
                <a16:creationId xmlns:a16="http://schemas.microsoft.com/office/drawing/2014/main" id="{BE63893A-F0F2-4103-9256-1CD3DB6497E0}"/>
              </a:ext>
            </a:extLst>
          </p:cNvPr>
          <p:cNvSpPr txBox="1">
            <a:spLocks/>
          </p:cNvSpPr>
          <p:nvPr/>
        </p:nvSpPr>
        <p:spPr>
          <a:xfrm>
            <a:off x="6204155" y="3718483"/>
            <a:ext cx="5785621" cy="28178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Blip>
                <a:blip r:embed="rId2"/>
              </a:buBlip>
            </a:pPr>
            <a:r>
              <a:rPr lang="ru-RU" sz="1600" dirty="0">
                <a:latin typeface="Century Gothic" panose="020B0502020202020204" pitchFamily="34" charset="0"/>
              </a:rPr>
              <a:t>Бизнес-модель является совокупностью процессов предприятия, которые демонстрируют алгоритм получения прибыли </a:t>
            </a:r>
          </a:p>
          <a:p>
            <a:pPr marL="0" indent="0">
              <a:buNone/>
            </a:pPr>
            <a:endParaRPr lang="ru-RU" sz="1600" dirty="0">
              <a:latin typeface="Century Gothic" panose="020B0502020202020204" pitchFamily="34" charset="0"/>
            </a:endParaRPr>
          </a:p>
          <a:p>
            <a:pPr>
              <a:buBlip>
                <a:blip r:embed="rId2"/>
              </a:buBlip>
            </a:pPr>
            <a:r>
              <a:rPr lang="ru-RU" sz="1600" dirty="0">
                <a:latin typeface="Century Gothic" panose="020B0502020202020204" pitchFamily="34" charset="0"/>
              </a:rPr>
              <a:t>Фокус на внутренние процессы и технологии</a:t>
            </a:r>
          </a:p>
          <a:p>
            <a:pPr marL="0" indent="0">
              <a:buNone/>
            </a:pPr>
            <a:endParaRPr lang="ru-RU" sz="1600" dirty="0">
              <a:latin typeface="Century Gothic" panose="020B0502020202020204" pitchFamily="34" charset="0"/>
            </a:endParaRPr>
          </a:p>
          <a:p>
            <a:pPr>
              <a:buBlip>
                <a:blip r:embed="rId2"/>
              </a:buBlip>
            </a:pPr>
            <a:r>
              <a:rPr lang="ru-RU" sz="1600" dirty="0">
                <a:latin typeface="Century Gothic" panose="020B0502020202020204" pitchFamily="34" charset="0"/>
              </a:rPr>
              <a:t>Описывает все релевантные элементы и их состояние для выполнения алгоритма получения прибыли и повышения конкурентоспособности </a:t>
            </a:r>
          </a:p>
        </p:txBody>
      </p:sp>
      <p:pic>
        <p:nvPicPr>
          <p:cNvPr id="23" name="Рисунок 22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FAD36113-8482-420F-9E3B-81885ED275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48" y="57800"/>
            <a:ext cx="981203" cy="981203"/>
          </a:xfrm>
          <a:prstGeom prst="rect">
            <a:avLst/>
          </a:prstGeom>
        </p:spPr>
      </p:pic>
      <p:sp>
        <p:nvSpPr>
          <p:cNvPr id="24" name="Объект 2">
            <a:extLst>
              <a:ext uri="{FF2B5EF4-FFF2-40B4-BE49-F238E27FC236}">
                <a16:creationId xmlns:a16="http://schemas.microsoft.com/office/drawing/2014/main" id="{33A596DF-CD75-4F7F-8F63-EF1ABF3DE937}"/>
              </a:ext>
            </a:extLst>
          </p:cNvPr>
          <p:cNvSpPr txBox="1">
            <a:spLocks/>
          </p:cNvSpPr>
          <p:nvPr/>
        </p:nvSpPr>
        <p:spPr>
          <a:xfrm>
            <a:off x="812921" y="170321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0269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Объект 2">
            <a:extLst>
              <a:ext uri="{FF2B5EF4-FFF2-40B4-BE49-F238E27FC236}">
                <a16:creationId xmlns:a16="http://schemas.microsoft.com/office/drawing/2014/main" id="{CB0A3810-A54D-4243-8A7F-ED37A43D2EB4}"/>
              </a:ext>
            </a:extLst>
          </p:cNvPr>
          <p:cNvSpPr txBox="1">
            <a:spLocks/>
          </p:cNvSpPr>
          <p:nvPr/>
        </p:nvSpPr>
        <p:spPr>
          <a:xfrm>
            <a:off x="2623190" y="1295630"/>
            <a:ext cx="6539729" cy="6749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400" b="1" dirty="0">
                <a:latin typeface="Century Gothic" panose="020B0502020202020204" pitchFamily="34" charset="0"/>
              </a:rPr>
              <a:t>Бизнес-модели применяются</a:t>
            </a:r>
            <a:endParaRPr lang="ru-RU" sz="2400" dirty="0">
              <a:latin typeface="Century Gothic" panose="020B0502020202020204" pitchFamily="34" charset="0"/>
            </a:endParaRPr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C744405B-680F-4091-9B42-595D0D47F9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71200875"/>
              </p:ext>
            </p:extLst>
          </p:nvPr>
        </p:nvGraphicFramePr>
        <p:xfrm>
          <a:off x="1317501" y="2199463"/>
          <a:ext cx="9455243" cy="3967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7" name="Рисунок 16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05330C74-39CE-4FA6-8957-AA7E2B48A89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48" y="57800"/>
            <a:ext cx="981203" cy="981203"/>
          </a:xfrm>
          <a:prstGeom prst="rect">
            <a:avLst/>
          </a:prstGeom>
        </p:spPr>
      </p:pic>
      <p:sp>
        <p:nvSpPr>
          <p:cNvPr id="18" name="Объект 2">
            <a:extLst>
              <a:ext uri="{FF2B5EF4-FFF2-40B4-BE49-F238E27FC236}">
                <a16:creationId xmlns:a16="http://schemas.microsoft.com/office/drawing/2014/main" id="{35272A96-76E5-450F-A145-66A9F4FDA3A2}"/>
              </a:ext>
            </a:extLst>
          </p:cNvPr>
          <p:cNvSpPr txBox="1">
            <a:spLocks/>
          </p:cNvSpPr>
          <p:nvPr/>
        </p:nvSpPr>
        <p:spPr>
          <a:xfrm>
            <a:off x="812921" y="170321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392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Рисунок 48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776E1AB7-A520-4FF3-AFF7-6DDFE43F1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48" y="57800"/>
            <a:ext cx="981203" cy="981203"/>
          </a:xfrm>
          <a:prstGeom prst="rect">
            <a:avLst/>
          </a:prstGeom>
        </p:spPr>
      </p:pic>
      <p:sp>
        <p:nvSpPr>
          <p:cNvPr id="50" name="Объект 2">
            <a:extLst>
              <a:ext uri="{FF2B5EF4-FFF2-40B4-BE49-F238E27FC236}">
                <a16:creationId xmlns:a16="http://schemas.microsoft.com/office/drawing/2014/main" id="{F84AA876-0976-455A-ACE9-1672205E3C9E}"/>
              </a:ext>
            </a:extLst>
          </p:cNvPr>
          <p:cNvSpPr txBox="1">
            <a:spLocks/>
          </p:cNvSpPr>
          <p:nvPr/>
        </p:nvSpPr>
        <p:spPr>
          <a:xfrm>
            <a:off x="812921" y="170321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id="{0D343462-792B-419D-836E-0D739F05FE9B}"/>
              </a:ext>
            </a:extLst>
          </p:cNvPr>
          <p:cNvSpPr/>
          <p:nvPr/>
        </p:nvSpPr>
        <p:spPr>
          <a:xfrm>
            <a:off x="1233011" y="1334956"/>
            <a:ext cx="3878385" cy="1110315"/>
          </a:xfrm>
          <a:prstGeom prst="rect">
            <a:avLst/>
          </a:prstGeom>
          <a:noFill/>
          <a:ln w="28575" cap="flat" cmpd="sng" algn="ctr">
            <a:solidFill>
              <a:schemeClr val="accent5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Клиент (Кто?)</a:t>
            </a:r>
            <a:endParaRPr kumimoji="0" lang="ru-RU" b="0" i="0" u="none" strike="noStrike" kern="1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Целевой потребитель</a:t>
            </a:r>
            <a:endParaRPr kumimoji="0" lang="ru-RU" b="0" i="0" u="none" strike="noStrike" kern="1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id="{9C509287-5CF5-455A-B3A7-18009C6BB39D}"/>
              </a:ext>
            </a:extLst>
          </p:cNvPr>
          <p:cNvSpPr/>
          <p:nvPr/>
        </p:nvSpPr>
        <p:spPr>
          <a:xfrm>
            <a:off x="5641148" y="1334955"/>
            <a:ext cx="5661034" cy="1269173"/>
          </a:xfrm>
          <a:prstGeom prst="rect">
            <a:avLst/>
          </a:prstGeom>
          <a:noFill/>
          <a:ln w="28575" cap="flat" cmpd="sng" algn="ctr">
            <a:solidFill>
              <a:schemeClr val="accent5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Ценностное предложение (Что?)</a:t>
            </a:r>
            <a:endParaRPr kumimoji="0" lang="ru-RU" b="0" i="0" u="none" strike="noStrike" kern="1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Предложение, которое удовлетворяет потребность клиента </a:t>
            </a:r>
            <a:endParaRPr kumimoji="0" lang="ru-RU" b="0" i="0" u="none" strike="noStrike" kern="1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kumimoji="0" lang="ru-RU" b="0" i="0" u="none" strike="noStrike" kern="1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1" name="Прямоугольник 60">
            <a:extLst>
              <a:ext uri="{FF2B5EF4-FFF2-40B4-BE49-F238E27FC236}">
                <a16:creationId xmlns:a16="http://schemas.microsoft.com/office/drawing/2014/main" id="{82FE9B93-BE76-4058-B202-0DBC3A552470}"/>
              </a:ext>
            </a:extLst>
          </p:cNvPr>
          <p:cNvSpPr/>
          <p:nvPr/>
        </p:nvSpPr>
        <p:spPr>
          <a:xfrm>
            <a:off x="1233011" y="4477034"/>
            <a:ext cx="6947423" cy="1583357"/>
          </a:xfrm>
          <a:prstGeom prst="rect">
            <a:avLst/>
          </a:prstGeom>
          <a:noFill/>
          <a:ln w="28575" cap="flat" cmpd="sng" algn="ctr">
            <a:solidFill>
              <a:schemeClr val="accent5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Экономическая эффективность (Почему?)</a:t>
            </a:r>
            <a:endParaRPr kumimoji="0" lang="ru-RU" sz="2000" b="0" i="0" u="none" strike="noStrike" kern="1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kern="100" dirty="0">
                <a:solidFill>
                  <a:srgbClr val="0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Чем по издержкам и прибыли проект отличается </a:t>
            </a:r>
          </a:p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kern="100" dirty="0">
                <a:solidFill>
                  <a:srgbClr val="0000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 конкурентов</a:t>
            </a:r>
            <a:endParaRPr kumimoji="0" lang="ru-RU" sz="2000" b="0" i="0" u="none" strike="noStrike" kern="1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id="{91FFD696-EF93-4D23-B483-00CB568559A3}"/>
              </a:ext>
            </a:extLst>
          </p:cNvPr>
          <p:cNvSpPr/>
          <p:nvPr/>
        </p:nvSpPr>
        <p:spPr>
          <a:xfrm>
            <a:off x="2215325" y="3013253"/>
            <a:ext cx="7442257" cy="1032550"/>
          </a:xfrm>
          <a:prstGeom prst="rect">
            <a:avLst/>
          </a:prstGeom>
          <a:noFill/>
          <a:ln w="28575" cap="flat" cmpd="sng" algn="ctr">
            <a:solidFill>
              <a:schemeClr val="accent5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Цепочка</a:t>
            </a:r>
            <a:r>
              <a:rPr kumimoji="0" lang="ru-RU" sz="20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создания стоимости (Как?)</a:t>
            </a:r>
            <a:endParaRPr kumimoji="0" lang="ru-RU" sz="2000" b="0" i="0" u="none" strike="noStrike" kern="1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Совокупность процессов, работ и регламентов, которые приведут к созданию продукта или услуги </a:t>
            </a:r>
            <a:endParaRPr kumimoji="0" lang="ru-RU" sz="2000" b="0" i="0" u="none" strike="noStrike" kern="1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id="{B0678EB8-AFD7-4F52-AD88-68A6E6608A0F}"/>
              </a:ext>
            </a:extLst>
          </p:cNvPr>
          <p:cNvSpPr/>
          <p:nvPr/>
        </p:nvSpPr>
        <p:spPr>
          <a:xfrm>
            <a:off x="8566464" y="4476178"/>
            <a:ext cx="2735718" cy="1558563"/>
          </a:xfrm>
          <a:prstGeom prst="rect">
            <a:avLst/>
          </a:prstGeom>
          <a:noFill/>
          <a:ln w="28575" cap="flat" cmpd="sng" algn="ctr">
            <a:solidFill>
              <a:schemeClr val="accent5">
                <a:lumMod val="20000"/>
                <a:lumOff val="80000"/>
              </a:scheme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Активы (Чем?)</a:t>
            </a:r>
          </a:p>
          <a:p>
            <a:pPr marL="0" marR="0" lvl="0" indent="0" algn="ctr" defTabSz="91440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Ключевые ресурсы</a:t>
            </a:r>
            <a:endParaRPr kumimoji="0" lang="ru-RU" b="0" i="0" u="none" strike="noStrike" kern="1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4" name="Прямая со стрелкой 63">
            <a:extLst>
              <a:ext uri="{FF2B5EF4-FFF2-40B4-BE49-F238E27FC236}">
                <a16:creationId xmlns:a16="http://schemas.microsoft.com/office/drawing/2014/main" id="{2B5D9311-E6BF-4A84-87A8-335563BFFE5B}"/>
              </a:ext>
            </a:extLst>
          </p:cNvPr>
          <p:cNvCxnSpPr/>
          <p:nvPr/>
        </p:nvCxnSpPr>
        <p:spPr>
          <a:xfrm>
            <a:off x="5113153" y="1872667"/>
            <a:ext cx="51213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>
            <a:extLst>
              <a:ext uri="{FF2B5EF4-FFF2-40B4-BE49-F238E27FC236}">
                <a16:creationId xmlns:a16="http://schemas.microsoft.com/office/drawing/2014/main" id="{8BB4186A-CEBC-4ED3-A23A-D4FC403F1F6D}"/>
              </a:ext>
            </a:extLst>
          </p:cNvPr>
          <p:cNvCxnSpPr/>
          <p:nvPr/>
        </p:nvCxnSpPr>
        <p:spPr>
          <a:xfrm>
            <a:off x="6500672" y="2604129"/>
            <a:ext cx="0" cy="4091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>
            <a:extLst>
              <a:ext uri="{FF2B5EF4-FFF2-40B4-BE49-F238E27FC236}">
                <a16:creationId xmlns:a16="http://schemas.microsoft.com/office/drawing/2014/main" id="{A10F5283-6D73-422D-81DB-F227B6EFED0C}"/>
              </a:ext>
            </a:extLst>
          </p:cNvPr>
          <p:cNvCxnSpPr/>
          <p:nvPr/>
        </p:nvCxnSpPr>
        <p:spPr>
          <a:xfrm>
            <a:off x="4364138" y="4042261"/>
            <a:ext cx="0" cy="4091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>
            <a:extLst>
              <a:ext uri="{FF2B5EF4-FFF2-40B4-BE49-F238E27FC236}">
                <a16:creationId xmlns:a16="http://schemas.microsoft.com/office/drawing/2014/main" id="{313504BD-D528-4764-AE20-02546FAE923C}"/>
              </a:ext>
            </a:extLst>
          </p:cNvPr>
          <p:cNvCxnSpPr/>
          <p:nvPr/>
        </p:nvCxnSpPr>
        <p:spPr>
          <a:xfrm>
            <a:off x="9388066" y="4067055"/>
            <a:ext cx="0" cy="4091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>
            <a:extLst>
              <a:ext uri="{FF2B5EF4-FFF2-40B4-BE49-F238E27FC236}">
                <a16:creationId xmlns:a16="http://schemas.microsoft.com/office/drawing/2014/main" id="{A4F83B45-1BA1-416C-AA42-7AA5DFDCBC77}"/>
              </a:ext>
            </a:extLst>
          </p:cNvPr>
          <p:cNvCxnSpPr>
            <a:cxnSpLocks/>
            <a:stCxn id="61" idx="3"/>
            <a:endCxn id="63" idx="1"/>
          </p:cNvCxnSpPr>
          <p:nvPr/>
        </p:nvCxnSpPr>
        <p:spPr>
          <a:xfrm flipV="1">
            <a:off x="8180434" y="5255460"/>
            <a:ext cx="386030" cy="13253"/>
          </a:xfrm>
          <a:prstGeom prst="straightConnector1">
            <a:avLst/>
          </a:prstGeom>
          <a:noFill/>
          <a:ln w="28575" cap="flat" cmpd="sng" algn="ctr">
            <a:solidFill>
              <a:srgbClr val="754480"/>
            </a:solidFill>
            <a:prstDash val="solid"/>
            <a:miter lim="800000"/>
            <a:headEnd type="triangle"/>
            <a:tailEnd type="triangle"/>
          </a:ln>
          <a:effectLst/>
        </p:spPr>
      </p:cxnSp>
      <p:sp>
        <p:nvSpPr>
          <p:cNvPr id="25" name="Заголовок 1">
            <a:extLst>
              <a:ext uri="{FF2B5EF4-FFF2-40B4-BE49-F238E27FC236}">
                <a16:creationId xmlns:a16="http://schemas.microsoft.com/office/drawing/2014/main" id="{5DBA8422-DEF5-42A7-83E3-2421591F3629}"/>
              </a:ext>
            </a:extLst>
          </p:cNvPr>
          <p:cNvSpPr txBox="1">
            <a:spLocks/>
          </p:cNvSpPr>
          <p:nvPr/>
        </p:nvSpPr>
        <p:spPr>
          <a:xfrm>
            <a:off x="3825219" y="360870"/>
            <a:ext cx="7745313" cy="7259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>
                <a:latin typeface="Century Gothic" panose="020B0502020202020204" pitchFamily="34" charset="0"/>
              </a:rPr>
              <a:t>Уравнение бизнес-модели</a:t>
            </a:r>
            <a:endParaRPr lang="ru-RU" sz="32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4878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524D6293-C64D-47F9-AD2D-584F0DEAB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9356" y="1018197"/>
            <a:ext cx="8455741" cy="7259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latin typeface="Century Gothic" panose="020B0502020202020204" pitchFamily="34" charset="0"/>
              </a:rPr>
              <a:t>Дополнительные элементы бизнес-модели</a:t>
            </a:r>
            <a:endParaRPr lang="ru-RU" sz="3200" dirty="0">
              <a:latin typeface="Century Gothic" panose="020B0502020202020204" pitchFamily="34" charset="0"/>
            </a:endParaRPr>
          </a:p>
        </p:txBody>
      </p:sp>
      <p:pic>
        <p:nvPicPr>
          <p:cNvPr id="49" name="Рисунок 48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776E1AB7-A520-4FF3-AFF7-6DDFE43F1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513"/>
            <a:ext cx="981203" cy="981203"/>
          </a:xfrm>
          <a:prstGeom prst="rect">
            <a:avLst/>
          </a:prstGeom>
        </p:spPr>
      </p:pic>
      <p:sp>
        <p:nvSpPr>
          <p:cNvPr id="50" name="Объект 2">
            <a:extLst>
              <a:ext uri="{FF2B5EF4-FFF2-40B4-BE49-F238E27FC236}">
                <a16:creationId xmlns:a16="http://schemas.microsoft.com/office/drawing/2014/main" id="{F84AA876-0976-455A-ACE9-1672205E3C9E}"/>
              </a:ext>
            </a:extLst>
          </p:cNvPr>
          <p:cNvSpPr txBox="1">
            <a:spLocks/>
          </p:cNvSpPr>
          <p:nvPr/>
        </p:nvSpPr>
        <p:spPr>
          <a:xfrm>
            <a:off x="812921" y="222873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Объект 2">
            <a:extLst>
              <a:ext uri="{FF2B5EF4-FFF2-40B4-BE49-F238E27FC236}">
                <a16:creationId xmlns:a16="http://schemas.microsoft.com/office/drawing/2014/main" id="{6FD6E500-A228-4261-B9B8-58E7512138D2}"/>
              </a:ext>
            </a:extLst>
          </p:cNvPr>
          <p:cNvSpPr txBox="1">
            <a:spLocks/>
          </p:cNvSpPr>
          <p:nvPr/>
        </p:nvSpPr>
        <p:spPr>
          <a:xfrm>
            <a:off x="665946" y="2083340"/>
            <a:ext cx="11447396" cy="49805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Каналы сбыта. </a:t>
            </a:r>
            <a:r>
              <a:rPr lang="ru-RU" sz="2000" dirty="0">
                <a:latin typeface="Century Gothic" panose="020B0502020202020204" pitchFamily="34" charset="0"/>
              </a:rPr>
              <a:t>Это те пути, по которым результат деятельности предприятия будет доставлен до потребителя. Они могут быть прямыми (интернет-продажи, взаимодействие с торговыми агентами, фирменные магазины) или непрямыми (партнёрские магазины и оптовые продажи). </a:t>
            </a:r>
          </a:p>
          <a:p>
            <a:pPr marL="0" indent="0">
              <a:buNone/>
            </a:pPr>
            <a:endParaRPr lang="ru-RU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Взаимодействие с потребителями. </a:t>
            </a:r>
            <a:r>
              <a:rPr lang="ru-RU" sz="2000" dirty="0">
                <a:latin typeface="Century Gothic" panose="020B0502020202020204" pitchFamily="34" charset="0"/>
              </a:rPr>
              <a:t>Оно может выражаться посредством персональной поддержки, самостоятельного или автоматизированного обслуживания, совместного производства и сообществ.</a:t>
            </a:r>
          </a:p>
          <a:p>
            <a:pPr marL="0" indent="0">
              <a:buNone/>
            </a:pPr>
            <a:endParaRPr lang="ru-RU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Ключевые виды деятельности. </a:t>
            </a:r>
            <a:r>
              <a:rPr lang="ru-RU" sz="2000" dirty="0">
                <a:latin typeface="Century Gothic" panose="020B0502020202020204" pitchFamily="34" charset="0"/>
              </a:rPr>
              <a:t>То, на чём предприятие концентрируется в первую очередь, что приносит наибольшую прибыль и куда тратится большее количество ресурсов.</a:t>
            </a:r>
          </a:p>
        </p:txBody>
      </p:sp>
    </p:spTree>
    <p:extLst>
      <p:ext uri="{BB962C8B-B14F-4D97-AF65-F5344CB8AC3E}">
        <p14:creationId xmlns:p14="http://schemas.microsoft.com/office/powerpoint/2010/main" val="42743047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524D6293-C64D-47F9-AD2D-584F0DEAB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4216" y="834558"/>
            <a:ext cx="6904486" cy="7259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latin typeface="Century Gothic" panose="020B0502020202020204" pitchFamily="34" charset="0"/>
              </a:rPr>
              <a:t>Вопросы при формировании бизнес-модели</a:t>
            </a:r>
            <a:endParaRPr lang="ru-RU" sz="3200" dirty="0">
              <a:latin typeface="Century Gothic" panose="020B0502020202020204" pitchFamily="34" charset="0"/>
            </a:endParaRPr>
          </a:p>
        </p:txBody>
      </p:sp>
      <p:pic>
        <p:nvPicPr>
          <p:cNvPr id="49" name="Рисунок 48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776E1AB7-A520-4FF3-AFF7-6DDFE43F1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513"/>
            <a:ext cx="981203" cy="981203"/>
          </a:xfrm>
          <a:prstGeom prst="rect">
            <a:avLst/>
          </a:prstGeom>
        </p:spPr>
      </p:pic>
      <p:sp>
        <p:nvSpPr>
          <p:cNvPr id="50" name="Объект 2">
            <a:extLst>
              <a:ext uri="{FF2B5EF4-FFF2-40B4-BE49-F238E27FC236}">
                <a16:creationId xmlns:a16="http://schemas.microsoft.com/office/drawing/2014/main" id="{F84AA876-0976-455A-ACE9-1672205E3C9E}"/>
              </a:ext>
            </a:extLst>
          </p:cNvPr>
          <p:cNvSpPr txBox="1">
            <a:spLocks/>
          </p:cNvSpPr>
          <p:nvPr/>
        </p:nvSpPr>
        <p:spPr>
          <a:xfrm>
            <a:off x="812921" y="222873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Объект 2">
            <a:extLst>
              <a:ext uri="{FF2B5EF4-FFF2-40B4-BE49-F238E27FC236}">
                <a16:creationId xmlns:a16="http://schemas.microsoft.com/office/drawing/2014/main" id="{6FD6E500-A228-4261-B9B8-58E7512138D2}"/>
              </a:ext>
            </a:extLst>
          </p:cNvPr>
          <p:cNvSpPr txBox="1">
            <a:spLocks/>
          </p:cNvSpPr>
          <p:nvPr/>
        </p:nvSpPr>
        <p:spPr>
          <a:xfrm>
            <a:off x="612982" y="2206393"/>
            <a:ext cx="8122468" cy="4267841"/>
          </a:xfrm>
          <a:prstGeom prst="rect">
            <a:avLst/>
          </a:prstGeom>
          <a:solidFill>
            <a:srgbClr val="FFFFCC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ru-RU" sz="2000" dirty="0">
                <a:latin typeface="Century Gothic" panose="020B0502020202020204" pitchFamily="34" charset="0"/>
              </a:rPr>
              <a:t>Первым делом вам нужно описать своих клиентов. Подумайте, чем они занимаются? Сколько зарабатывают? Где живут?</a:t>
            </a:r>
          </a:p>
          <a:p>
            <a:pPr marL="457200" indent="-457200">
              <a:buFont typeface="+mj-lt"/>
              <a:buAutoNum type="arabicPeriod"/>
            </a:pPr>
            <a:endParaRPr lang="ru-RU" sz="2000" dirty="0">
              <a:latin typeface="Century Gothic" panose="020B0502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000" dirty="0">
                <a:latin typeface="Century Gothic" panose="020B0502020202020204" pitchFamily="34" charset="0"/>
              </a:rPr>
              <a:t>Однородна ли ваша аудитория или в ней можно выделить сегменты? </a:t>
            </a:r>
          </a:p>
          <a:p>
            <a:pPr marL="457200" indent="-457200">
              <a:buFont typeface="+mj-lt"/>
              <a:buAutoNum type="arabicPeriod"/>
            </a:pPr>
            <a:endParaRPr lang="ru-RU" sz="2000" dirty="0">
              <a:latin typeface="Century Gothic" panose="020B0502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000" dirty="0">
                <a:latin typeface="Century Gothic" panose="020B0502020202020204" pitchFamily="34" charset="0"/>
              </a:rPr>
              <a:t>Какой из этих сегментов самый важный? </a:t>
            </a:r>
          </a:p>
          <a:p>
            <a:pPr marL="457200" indent="-457200">
              <a:buFont typeface="+mj-lt"/>
              <a:buAutoNum type="arabicPeriod"/>
            </a:pPr>
            <a:endParaRPr lang="ru-RU" sz="2000" dirty="0">
              <a:latin typeface="Century Gothic" panose="020B0502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000" dirty="0">
                <a:latin typeface="Century Gothic" panose="020B0502020202020204" pitchFamily="34" charset="0"/>
              </a:rPr>
              <a:t>Выделите в ваших клиентских сегментах ранних последователей.</a:t>
            </a:r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3CAC20AA-678A-4AB7-9B8A-0A166B9448BE}"/>
              </a:ext>
            </a:extLst>
          </p:cNvPr>
          <p:cNvSpPr txBox="1">
            <a:spLocks/>
          </p:cNvSpPr>
          <p:nvPr/>
        </p:nvSpPr>
        <p:spPr>
          <a:xfrm>
            <a:off x="421775" y="1787918"/>
            <a:ext cx="3300248" cy="67494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400" b="1" dirty="0">
                <a:latin typeface="Century Gothic" panose="020B0502020202020204" pitchFamily="34" charset="0"/>
              </a:rPr>
              <a:t>Клиентский сегмент </a:t>
            </a:r>
            <a:endParaRPr lang="ru-RU" sz="2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0918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524D6293-C64D-47F9-AD2D-584F0DEAB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4216" y="834558"/>
            <a:ext cx="6904486" cy="7259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latin typeface="Century Gothic" panose="020B0502020202020204" pitchFamily="34" charset="0"/>
              </a:rPr>
              <a:t>Вопросы при формировании бизнес-модели</a:t>
            </a:r>
            <a:endParaRPr lang="ru-RU" sz="3200" dirty="0">
              <a:latin typeface="Century Gothic" panose="020B0502020202020204" pitchFamily="34" charset="0"/>
            </a:endParaRPr>
          </a:p>
        </p:txBody>
      </p:sp>
      <p:pic>
        <p:nvPicPr>
          <p:cNvPr id="49" name="Рисунок 48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776E1AB7-A520-4FF3-AFF7-6DDFE43F1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513"/>
            <a:ext cx="981203" cy="981203"/>
          </a:xfrm>
          <a:prstGeom prst="rect">
            <a:avLst/>
          </a:prstGeom>
        </p:spPr>
      </p:pic>
      <p:sp>
        <p:nvSpPr>
          <p:cNvPr id="50" name="Объект 2">
            <a:extLst>
              <a:ext uri="{FF2B5EF4-FFF2-40B4-BE49-F238E27FC236}">
                <a16:creationId xmlns:a16="http://schemas.microsoft.com/office/drawing/2014/main" id="{F84AA876-0976-455A-ACE9-1672205E3C9E}"/>
              </a:ext>
            </a:extLst>
          </p:cNvPr>
          <p:cNvSpPr txBox="1">
            <a:spLocks/>
          </p:cNvSpPr>
          <p:nvPr/>
        </p:nvSpPr>
        <p:spPr>
          <a:xfrm>
            <a:off x="812921" y="222873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Объект 2">
            <a:extLst>
              <a:ext uri="{FF2B5EF4-FFF2-40B4-BE49-F238E27FC236}">
                <a16:creationId xmlns:a16="http://schemas.microsoft.com/office/drawing/2014/main" id="{6FD6E500-A228-4261-B9B8-58E7512138D2}"/>
              </a:ext>
            </a:extLst>
          </p:cNvPr>
          <p:cNvSpPr txBox="1">
            <a:spLocks/>
          </p:cNvSpPr>
          <p:nvPr/>
        </p:nvSpPr>
        <p:spPr>
          <a:xfrm>
            <a:off x="612982" y="2206393"/>
            <a:ext cx="8122468" cy="426784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ru-RU" sz="2000" dirty="0">
                <a:latin typeface="Century Gothic" panose="020B0502020202020204" pitchFamily="34" charset="0"/>
              </a:rPr>
              <a:t>Сформулируйте одну, две или три основные проблемы своих клиентов, которые вы собираетесь решить при помощи своей бизнес-идеи.</a:t>
            </a:r>
          </a:p>
          <a:p>
            <a:pPr marL="457200" indent="-457200">
              <a:buFont typeface="+mj-lt"/>
              <a:buAutoNum type="arabicPeriod"/>
            </a:pPr>
            <a:endParaRPr lang="ru-RU" sz="2000" dirty="0">
              <a:latin typeface="Century Gothic" panose="020B0502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000" dirty="0">
                <a:latin typeface="Century Gothic" panose="020B0502020202020204" pitchFamily="34" charset="0"/>
              </a:rPr>
              <a:t>Как ваши потенциальные клиенты решают эти проблемы сейчас? Что их не устраивает в существующих решениях?</a:t>
            </a:r>
          </a:p>
          <a:p>
            <a:pPr marL="457200" indent="-457200">
              <a:buFont typeface="+mj-lt"/>
              <a:buAutoNum type="arabicPeriod"/>
            </a:pPr>
            <a:endParaRPr lang="ru-RU" sz="2000" dirty="0">
              <a:latin typeface="Century Gothic" panose="020B0502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000" dirty="0">
                <a:latin typeface="Century Gothic" panose="020B0502020202020204" pitchFamily="34" charset="0"/>
              </a:rPr>
              <a:t>Кто ваши конкуренты — какие продукты или сервисы уже работают с этими проблемами? </a:t>
            </a:r>
          </a:p>
          <a:p>
            <a:pPr marL="457200" indent="-457200">
              <a:buFont typeface="+mj-lt"/>
              <a:buAutoNum type="arabicPeriod"/>
            </a:pPr>
            <a:endParaRPr lang="ru-RU" sz="2000" dirty="0">
              <a:latin typeface="Century Gothic" panose="020B0502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000" dirty="0">
                <a:latin typeface="Century Gothic" panose="020B0502020202020204" pitchFamily="34" charset="0"/>
              </a:rPr>
              <a:t>В чем ваше отличие от конкурентов?</a:t>
            </a:r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3CAC20AA-678A-4AB7-9B8A-0A166B9448BE}"/>
              </a:ext>
            </a:extLst>
          </p:cNvPr>
          <p:cNvSpPr txBox="1">
            <a:spLocks/>
          </p:cNvSpPr>
          <p:nvPr/>
        </p:nvSpPr>
        <p:spPr>
          <a:xfrm>
            <a:off x="520095" y="1787918"/>
            <a:ext cx="3300248" cy="6749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b="1" dirty="0">
                <a:latin typeface="Century Gothic" panose="020B0502020202020204" pitchFamily="34" charset="0"/>
              </a:rPr>
              <a:t>Проблема</a:t>
            </a:r>
            <a:endParaRPr lang="ru-RU" sz="2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427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524D6293-C64D-47F9-AD2D-584F0DEAB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4216" y="834558"/>
            <a:ext cx="6904486" cy="7259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latin typeface="Century Gothic" panose="020B0502020202020204" pitchFamily="34" charset="0"/>
              </a:rPr>
              <a:t>Вопросы при формировании бизнес-модели</a:t>
            </a:r>
            <a:endParaRPr lang="ru-RU" sz="3200" dirty="0">
              <a:latin typeface="Century Gothic" panose="020B0502020202020204" pitchFamily="34" charset="0"/>
            </a:endParaRPr>
          </a:p>
        </p:txBody>
      </p:sp>
      <p:pic>
        <p:nvPicPr>
          <p:cNvPr id="49" name="Рисунок 48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776E1AB7-A520-4FF3-AFF7-6DDFE43F1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513"/>
            <a:ext cx="981203" cy="981203"/>
          </a:xfrm>
          <a:prstGeom prst="rect">
            <a:avLst/>
          </a:prstGeom>
        </p:spPr>
      </p:pic>
      <p:sp>
        <p:nvSpPr>
          <p:cNvPr id="50" name="Объект 2">
            <a:extLst>
              <a:ext uri="{FF2B5EF4-FFF2-40B4-BE49-F238E27FC236}">
                <a16:creationId xmlns:a16="http://schemas.microsoft.com/office/drawing/2014/main" id="{F84AA876-0976-455A-ACE9-1672205E3C9E}"/>
              </a:ext>
            </a:extLst>
          </p:cNvPr>
          <p:cNvSpPr txBox="1">
            <a:spLocks/>
          </p:cNvSpPr>
          <p:nvPr/>
        </p:nvSpPr>
        <p:spPr>
          <a:xfrm>
            <a:off x="812921" y="222873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Объект 2">
            <a:extLst>
              <a:ext uri="{FF2B5EF4-FFF2-40B4-BE49-F238E27FC236}">
                <a16:creationId xmlns:a16="http://schemas.microsoft.com/office/drawing/2014/main" id="{6FD6E500-A228-4261-B9B8-58E7512138D2}"/>
              </a:ext>
            </a:extLst>
          </p:cNvPr>
          <p:cNvSpPr txBox="1">
            <a:spLocks/>
          </p:cNvSpPr>
          <p:nvPr/>
        </p:nvSpPr>
        <p:spPr>
          <a:xfrm>
            <a:off x="612982" y="2206393"/>
            <a:ext cx="8122468" cy="42678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ru-RU" sz="2000" dirty="0">
                <a:latin typeface="Century Gothic" panose="020B0502020202020204" pitchFamily="34" charset="0"/>
              </a:rPr>
              <a:t>Укажите одну, две или три функции вашего продукта.</a:t>
            </a:r>
          </a:p>
          <a:p>
            <a:pPr marL="457200" indent="-457200">
              <a:buFont typeface="+mj-lt"/>
              <a:buAutoNum type="arabicPeriod"/>
            </a:pPr>
            <a:endParaRPr lang="ru-RU" sz="2000" dirty="0">
              <a:latin typeface="Century Gothic" panose="020B0502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000" dirty="0">
                <a:latin typeface="Century Gothic" panose="020B0502020202020204" pitchFamily="34" charset="0"/>
              </a:rPr>
              <a:t>Теперь опишите, как они помогают решить проблемы, сформулированные в предыдущем блоке. </a:t>
            </a:r>
          </a:p>
          <a:p>
            <a:pPr marL="457200" indent="-457200">
              <a:buFont typeface="+mj-lt"/>
              <a:buAutoNum type="arabicPeriod"/>
            </a:pPr>
            <a:endParaRPr lang="ru-RU" sz="2000" dirty="0">
              <a:latin typeface="Century Gothic" panose="020B0502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000" dirty="0">
                <a:latin typeface="Century Gothic" panose="020B0502020202020204" pitchFamily="34" charset="0"/>
              </a:rPr>
              <a:t>Какая из этих функций будет основной, то есть создаст максимальную ценность для клиентов?</a:t>
            </a:r>
          </a:p>
          <a:p>
            <a:pPr marL="457200" indent="-457200">
              <a:buFont typeface="+mj-lt"/>
              <a:buAutoNum type="arabicPeriod"/>
            </a:pPr>
            <a:endParaRPr lang="ru-RU" sz="2000" dirty="0">
              <a:latin typeface="Century Gothic" panose="020B0502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000" dirty="0">
                <a:latin typeface="Century Gothic" panose="020B0502020202020204" pitchFamily="34" charset="0"/>
              </a:rPr>
              <a:t>В чем отличие в реализации этих функций у вас и у ваших конкурентов?</a:t>
            </a:r>
          </a:p>
          <a:p>
            <a:pPr marL="457200" indent="-457200">
              <a:buFont typeface="+mj-lt"/>
              <a:buAutoNum type="arabicPeriod"/>
            </a:pPr>
            <a:endParaRPr lang="ru-RU" sz="2000" dirty="0">
              <a:latin typeface="Century Gothic" panose="020B0502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000" dirty="0">
                <a:latin typeface="Century Gothic" panose="020B0502020202020204" pitchFamily="34" charset="0"/>
              </a:rPr>
              <a:t>Нужны ли свои решения для каждого из клиентских сегментов?</a:t>
            </a:r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3CAC20AA-678A-4AB7-9B8A-0A166B9448BE}"/>
              </a:ext>
            </a:extLst>
          </p:cNvPr>
          <p:cNvSpPr txBox="1">
            <a:spLocks/>
          </p:cNvSpPr>
          <p:nvPr/>
        </p:nvSpPr>
        <p:spPr>
          <a:xfrm>
            <a:off x="525012" y="1787918"/>
            <a:ext cx="3300248" cy="6749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b="1" dirty="0">
                <a:latin typeface="Century Gothic" panose="020B0502020202020204" pitchFamily="34" charset="0"/>
              </a:rPr>
              <a:t>Решение</a:t>
            </a:r>
            <a:endParaRPr lang="ru-RU" sz="2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511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524D6293-C64D-47F9-AD2D-584F0DEAB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9356" y="1018197"/>
            <a:ext cx="8455741" cy="72590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Century Gothic" panose="020B0502020202020204" pitchFamily="34" charset="0"/>
              </a:rPr>
              <a:t>Шаблон ценностного предложения</a:t>
            </a:r>
            <a:endParaRPr lang="ru-RU" sz="3200" dirty="0">
              <a:latin typeface="Century Gothic" panose="020B0502020202020204" pitchFamily="34" charset="0"/>
            </a:endParaRPr>
          </a:p>
        </p:txBody>
      </p:sp>
      <p:pic>
        <p:nvPicPr>
          <p:cNvPr id="49" name="Рисунок 48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776E1AB7-A520-4FF3-AFF7-6DDFE43F1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513"/>
            <a:ext cx="981203" cy="981203"/>
          </a:xfrm>
          <a:prstGeom prst="rect">
            <a:avLst/>
          </a:prstGeom>
        </p:spPr>
      </p:pic>
      <p:sp>
        <p:nvSpPr>
          <p:cNvPr id="50" name="Объект 2">
            <a:extLst>
              <a:ext uri="{FF2B5EF4-FFF2-40B4-BE49-F238E27FC236}">
                <a16:creationId xmlns:a16="http://schemas.microsoft.com/office/drawing/2014/main" id="{F84AA876-0976-455A-ACE9-1672205E3C9E}"/>
              </a:ext>
            </a:extLst>
          </p:cNvPr>
          <p:cNvSpPr txBox="1">
            <a:spLocks/>
          </p:cNvSpPr>
          <p:nvPr/>
        </p:nvSpPr>
        <p:spPr>
          <a:xfrm>
            <a:off x="812921" y="222873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490F73A4-326E-4264-97F3-DC9E53182B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413" y="1739994"/>
            <a:ext cx="9517626" cy="4895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48772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Рисунок 48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776E1AB7-A520-4FF3-AFF7-6DDFE43F1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513"/>
            <a:ext cx="981203" cy="981203"/>
          </a:xfrm>
          <a:prstGeom prst="rect">
            <a:avLst/>
          </a:prstGeom>
        </p:spPr>
      </p:pic>
      <p:sp>
        <p:nvSpPr>
          <p:cNvPr id="50" name="Объект 2">
            <a:extLst>
              <a:ext uri="{FF2B5EF4-FFF2-40B4-BE49-F238E27FC236}">
                <a16:creationId xmlns:a16="http://schemas.microsoft.com/office/drawing/2014/main" id="{F84AA876-0976-455A-ACE9-1672205E3C9E}"/>
              </a:ext>
            </a:extLst>
          </p:cNvPr>
          <p:cNvSpPr txBox="1">
            <a:spLocks/>
          </p:cNvSpPr>
          <p:nvPr/>
        </p:nvSpPr>
        <p:spPr>
          <a:xfrm>
            <a:off x="812921" y="222873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Объект 2">
            <a:extLst>
              <a:ext uri="{FF2B5EF4-FFF2-40B4-BE49-F238E27FC236}">
                <a16:creationId xmlns:a16="http://schemas.microsoft.com/office/drawing/2014/main" id="{6FD6E500-A228-4261-B9B8-58E7512138D2}"/>
              </a:ext>
            </a:extLst>
          </p:cNvPr>
          <p:cNvSpPr txBox="1">
            <a:spLocks/>
          </p:cNvSpPr>
          <p:nvPr/>
        </p:nvSpPr>
        <p:spPr>
          <a:xfrm>
            <a:off x="338073" y="2329600"/>
            <a:ext cx="6816302" cy="4267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ru-RU" sz="2000" dirty="0">
                <a:latin typeface="Century Gothic" panose="020B0502020202020204" pitchFamily="34" charset="0"/>
              </a:rPr>
              <a:t>Запишите короткую фразу, которую вы бы могли опубликовать на главной странице своего сайта, чтобы объяснить клиентам, </a:t>
            </a:r>
            <a:br>
              <a:rPr lang="ru-RU" sz="2000" dirty="0">
                <a:latin typeface="Century Gothic" panose="020B0502020202020204" pitchFamily="34" charset="0"/>
              </a:rPr>
            </a:br>
            <a:r>
              <a:rPr lang="ru-RU" sz="2000" dirty="0">
                <a:latin typeface="Century Gothic" panose="020B0502020202020204" pitchFamily="34" charset="0"/>
              </a:rPr>
              <a:t>зачем им нужен ваш продукт.</a:t>
            </a:r>
          </a:p>
          <a:p>
            <a:pPr marL="457200" indent="-457200">
              <a:buFont typeface="+mj-lt"/>
              <a:buAutoNum type="arabicPeriod"/>
            </a:pPr>
            <a:endParaRPr lang="ru-RU" sz="2000" dirty="0">
              <a:latin typeface="Century Gothic" panose="020B0502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000" dirty="0">
                <a:latin typeface="Century Gothic" panose="020B0502020202020204" pitchFamily="34" charset="0"/>
              </a:rPr>
              <a:t>Теперь проверьте свою формулировку. </a:t>
            </a:r>
            <a:br>
              <a:rPr lang="ru-RU" sz="2000" dirty="0">
                <a:latin typeface="Century Gothic" panose="020B0502020202020204" pitchFamily="34" charset="0"/>
              </a:rPr>
            </a:br>
            <a:r>
              <a:rPr lang="ru-RU" sz="2000" dirty="0">
                <a:latin typeface="Century Gothic" panose="020B0502020202020204" pitchFamily="34" charset="0"/>
              </a:rPr>
              <a:t>Она должна отвечать на эти вопросы:</a:t>
            </a:r>
          </a:p>
          <a:p>
            <a:r>
              <a:rPr lang="ru-RU" sz="14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Какие потребности клиента мы удовлетворяем? </a:t>
            </a:r>
          </a:p>
          <a:p>
            <a:r>
              <a:rPr lang="ru-RU" sz="14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Какую ценность мы ему несем? </a:t>
            </a:r>
          </a:p>
          <a:p>
            <a:r>
              <a:rPr lang="ru-RU" sz="1400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Почему клиент должен выбрать нас, а не конкурентов? </a:t>
            </a:r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3CAC20AA-678A-4AB7-9B8A-0A166B9448BE}"/>
              </a:ext>
            </a:extLst>
          </p:cNvPr>
          <p:cNvSpPr txBox="1">
            <a:spLocks/>
          </p:cNvSpPr>
          <p:nvPr/>
        </p:nvSpPr>
        <p:spPr>
          <a:xfrm>
            <a:off x="239750" y="1654658"/>
            <a:ext cx="6011106" cy="6749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400" b="1" dirty="0">
                <a:latin typeface="Century Gothic" panose="020B0502020202020204" pitchFamily="34" charset="0"/>
              </a:rPr>
              <a:t>Уникальная ценность предложения</a:t>
            </a:r>
            <a:endParaRPr lang="ru-RU" sz="2400" dirty="0">
              <a:latin typeface="Century Gothic" panose="020B0502020202020204" pitchFamily="34" charset="0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360484A9-F9E4-44D6-BAB7-A660C151B7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alphaModFix amt="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33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543" y="1809134"/>
            <a:ext cx="4489730" cy="3957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44811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524D6293-C64D-47F9-AD2D-584F0DEAB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1068" y="969666"/>
            <a:ext cx="7545260" cy="7259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latin typeface="Century Gothic" panose="020B0502020202020204" pitchFamily="34" charset="0"/>
              </a:rPr>
              <a:t>Инновационные и традиционные бизнес-модели</a:t>
            </a:r>
            <a:endParaRPr lang="ru-RU" sz="3200" dirty="0">
              <a:latin typeface="Century Gothic" panose="020B0502020202020204" pitchFamily="34" charset="0"/>
            </a:endParaRPr>
          </a:p>
        </p:txBody>
      </p:sp>
      <p:pic>
        <p:nvPicPr>
          <p:cNvPr id="49" name="Рисунок 48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776E1AB7-A520-4FF3-AFF7-6DDFE43F1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513"/>
            <a:ext cx="981203" cy="981203"/>
          </a:xfrm>
          <a:prstGeom prst="rect">
            <a:avLst/>
          </a:prstGeom>
        </p:spPr>
      </p:pic>
      <p:sp>
        <p:nvSpPr>
          <p:cNvPr id="50" name="Объект 2">
            <a:extLst>
              <a:ext uri="{FF2B5EF4-FFF2-40B4-BE49-F238E27FC236}">
                <a16:creationId xmlns:a16="http://schemas.microsoft.com/office/drawing/2014/main" id="{F84AA876-0976-455A-ACE9-1672205E3C9E}"/>
              </a:ext>
            </a:extLst>
          </p:cNvPr>
          <p:cNvSpPr txBox="1">
            <a:spLocks/>
          </p:cNvSpPr>
          <p:nvPr/>
        </p:nvSpPr>
        <p:spPr>
          <a:xfrm>
            <a:off x="812921" y="222873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Объект 2">
            <a:extLst>
              <a:ext uri="{FF2B5EF4-FFF2-40B4-BE49-F238E27FC236}">
                <a16:creationId xmlns:a16="http://schemas.microsoft.com/office/drawing/2014/main" id="{6FD6E500-A228-4261-B9B8-58E7512138D2}"/>
              </a:ext>
            </a:extLst>
          </p:cNvPr>
          <p:cNvSpPr txBox="1">
            <a:spLocks/>
          </p:cNvSpPr>
          <p:nvPr/>
        </p:nvSpPr>
        <p:spPr>
          <a:xfrm>
            <a:off x="981203" y="1300228"/>
            <a:ext cx="10503278" cy="49805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ru-RU" sz="2400" dirty="0">
              <a:latin typeface="Century Gothic" panose="020B0502020202020204" pitchFamily="34" charset="0"/>
            </a:endParaRPr>
          </a:p>
        </p:txBody>
      </p:sp>
      <p:graphicFrame>
        <p:nvGraphicFramePr>
          <p:cNvPr id="2" name="Таблица 3">
            <a:extLst>
              <a:ext uri="{FF2B5EF4-FFF2-40B4-BE49-F238E27FC236}">
                <a16:creationId xmlns:a16="http://schemas.microsoft.com/office/drawing/2014/main" id="{0AF96AC3-E920-413B-9205-0AE2AB4AED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421284"/>
              </p:ext>
            </p:extLst>
          </p:nvPr>
        </p:nvGraphicFramePr>
        <p:xfrm>
          <a:off x="404856" y="2090911"/>
          <a:ext cx="11382288" cy="3993881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2809647">
                  <a:extLst>
                    <a:ext uri="{9D8B030D-6E8A-4147-A177-3AD203B41FA5}">
                      <a16:colId xmlns:a16="http://schemas.microsoft.com/office/drawing/2014/main" val="4278828616"/>
                    </a:ext>
                  </a:extLst>
                </a:gridCol>
                <a:gridCol w="3983421">
                  <a:extLst>
                    <a:ext uri="{9D8B030D-6E8A-4147-A177-3AD203B41FA5}">
                      <a16:colId xmlns:a16="http://schemas.microsoft.com/office/drawing/2014/main" val="2811573756"/>
                    </a:ext>
                  </a:extLst>
                </a:gridCol>
                <a:gridCol w="4589220">
                  <a:extLst>
                    <a:ext uri="{9D8B030D-6E8A-4147-A177-3AD203B41FA5}">
                      <a16:colId xmlns:a16="http://schemas.microsoft.com/office/drawing/2014/main" val="2051425080"/>
                    </a:ext>
                  </a:extLst>
                </a:gridCol>
              </a:tblGrid>
              <a:tr h="517229">
                <a:tc>
                  <a:txBody>
                    <a:bodyPr/>
                    <a:lstStyle/>
                    <a:p>
                      <a:endParaRPr lang="ru-RU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Традиционная</a:t>
                      </a:r>
                      <a:endParaRPr lang="ru-RU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Инновационная</a:t>
                      </a:r>
                      <a:endParaRPr lang="ru-RU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8710066"/>
                  </a:ext>
                </a:extLst>
              </a:tr>
              <a:tr h="51722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00" dirty="0">
                          <a:effectLst/>
                        </a:rPr>
                        <a:t>Предлагаемая ценность</a:t>
                      </a:r>
                      <a:endParaRPr lang="ru-RU" sz="1400" b="1" i="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kern="100" dirty="0">
                          <a:effectLst/>
                        </a:rPr>
                        <a:t>Ориентация на товар/услугу</a:t>
                      </a:r>
                      <a:endParaRPr lang="ru-RU" sz="14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kern="100" dirty="0">
                          <a:effectLst/>
                        </a:rPr>
                        <a:t>Ориентация на клиента</a:t>
                      </a:r>
                      <a:endParaRPr lang="ru-RU" sz="14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0212"/>
                  </a:ext>
                </a:extLst>
              </a:tr>
              <a:tr h="51722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00" dirty="0">
                          <a:effectLst/>
                        </a:rPr>
                        <a:t>Ключевые ресурсы</a:t>
                      </a:r>
                      <a:endParaRPr lang="ru-RU" sz="1400" b="1" i="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kern="100" dirty="0">
                          <a:effectLst/>
                        </a:rPr>
                        <a:t>Материальные </a:t>
                      </a:r>
                      <a:endParaRPr lang="ru-RU" sz="14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kern="100" dirty="0">
                          <a:effectLst/>
                        </a:rPr>
                        <a:t>Нематериальные</a:t>
                      </a:r>
                      <a:endParaRPr lang="ru-RU" sz="14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97227690"/>
                  </a:ext>
                </a:extLst>
              </a:tr>
              <a:tr h="8905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00" dirty="0">
                          <a:effectLst/>
                        </a:rPr>
                        <a:t>Ключевые процессы</a:t>
                      </a:r>
                      <a:endParaRPr lang="ru-RU" sz="1400" b="1" i="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kern="100" dirty="0">
                          <a:effectLst/>
                        </a:rPr>
                        <a:t>Циклическая операционная деятельность предприятия</a:t>
                      </a:r>
                      <a:endParaRPr lang="ru-RU" sz="14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kern="100" dirty="0">
                          <a:effectLst/>
                        </a:rPr>
                        <a:t>Высокая доля наукоёмкого труда, автоматизации и цифровизации.  Сокращённый цикл разработки и освоения инновации.</a:t>
                      </a:r>
                      <a:endParaRPr lang="ru-RU" sz="14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0590559"/>
                  </a:ext>
                </a:extLst>
              </a:tr>
              <a:tr h="51722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00" dirty="0">
                          <a:effectLst/>
                        </a:rPr>
                        <a:t>Структура издержек</a:t>
                      </a:r>
                      <a:endParaRPr lang="ru-RU" sz="1400" b="1" i="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kern="100" dirty="0">
                          <a:effectLst/>
                        </a:rPr>
                        <a:t>Низкий уровень затрат на НИОКР</a:t>
                      </a:r>
                      <a:endParaRPr lang="ru-RU" sz="14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kern="100" dirty="0">
                          <a:effectLst/>
                        </a:rPr>
                        <a:t>Высокий уровень затрат на НИОКР</a:t>
                      </a:r>
                      <a:endParaRPr lang="ru-RU" sz="14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2862616"/>
                  </a:ext>
                </a:extLst>
              </a:tr>
              <a:tr h="51722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00" dirty="0">
                          <a:effectLst/>
                        </a:rPr>
                        <a:t>Норма доходности</a:t>
                      </a:r>
                      <a:endParaRPr lang="ru-RU" sz="1400" b="1" i="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kern="100" dirty="0">
                          <a:effectLst/>
                        </a:rPr>
                        <a:t>Средняя по отрасли</a:t>
                      </a:r>
                      <a:endParaRPr lang="ru-RU" sz="14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kern="100" dirty="0">
                          <a:effectLst/>
                        </a:rPr>
                        <a:t>Выше среднеотраслевой </a:t>
                      </a:r>
                      <a:endParaRPr lang="ru-RU" sz="14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4426820"/>
                  </a:ext>
                </a:extLst>
              </a:tr>
              <a:tr h="51722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kern="100" dirty="0">
                          <a:effectLst/>
                        </a:rPr>
                        <a:t>Взаимодействие с конкурентами </a:t>
                      </a:r>
                      <a:endParaRPr lang="ru-RU" sz="1400" b="1" i="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kern="100" dirty="0">
                          <a:effectLst/>
                        </a:rPr>
                        <a:t>Конкуренты воспринимаются только как соперники</a:t>
                      </a:r>
                      <a:endParaRPr lang="ru-RU" sz="14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kern="100" dirty="0">
                          <a:effectLst/>
                        </a:rPr>
                        <a:t>Конкуренты рассматриваются в том числе, как партнёры </a:t>
                      </a:r>
                      <a:endParaRPr lang="ru-RU" sz="1400" kern="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245273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91184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524D6293-C64D-47F9-AD2D-584F0DEAB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7236" y="1017123"/>
            <a:ext cx="8637525" cy="72590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Century Gothic" panose="020B0502020202020204" pitchFamily="34" charset="0"/>
              </a:rPr>
              <a:t>Традиционные бизнес-модели</a:t>
            </a:r>
            <a:endParaRPr lang="ru-RU" sz="3200" dirty="0">
              <a:latin typeface="Century Gothic" panose="020B0502020202020204" pitchFamily="34" charset="0"/>
            </a:endParaRPr>
          </a:p>
        </p:txBody>
      </p:sp>
      <p:pic>
        <p:nvPicPr>
          <p:cNvPr id="49" name="Рисунок 48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776E1AB7-A520-4FF3-AFF7-6DDFE43F1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513"/>
            <a:ext cx="981203" cy="981203"/>
          </a:xfrm>
          <a:prstGeom prst="rect">
            <a:avLst/>
          </a:prstGeom>
        </p:spPr>
      </p:pic>
      <p:sp>
        <p:nvSpPr>
          <p:cNvPr id="50" name="Объект 2">
            <a:extLst>
              <a:ext uri="{FF2B5EF4-FFF2-40B4-BE49-F238E27FC236}">
                <a16:creationId xmlns:a16="http://schemas.microsoft.com/office/drawing/2014/main" id="{F84AA876-0976-455A-ACE9-1672205E3C9E}"/>
              </a:ext>
            </a:extLst>
          </p:cNvPr>
          <p:cNvSpPr txBox="1">
            <a:spLocks/>
          </p:cNvSpPr>
          <p:nvPr/>
        </p:nvSpPr>
        <p:spPr>
          <a:xfrm>
            <a:off x="812921" y="222873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id="{4CFB29A4-867A-462D-B542-04D0D83294A3}"/>
              </a:ext>
            </a:extLst>
          </p:cNvPr>
          <p:cNvSpPr txBox="1">
            <a:spLocks/>
          </p:cNvSpPr>
          <p:nvPr/>
        </p:nvSpPr>
        <p:spPr>
          <a:xfrm>
            <a:off x="497535" y="2344191"/>
            <a:ext cx="3465752" cy="89641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Производитель</a:t>
            </a:r>
          </a:p>
        </p:txBody>
      </p:sp>
      <p:sp>
        <p:nvSpPr>
          <p:cNvPr id="16" name="Объект 2">
            <a:extLst>
              <a:ext uri="{FF2B5EF4-FFF2-40B4-BE49-F238E27FC236}">
                <a16:creationId xmlns:a16="http://schemas.microsoft.com/office/drawing/2014/main" id="{E154B325-DBF3-4649-875B-887656A9FB31}"/>
              </a:ext>
            </a:extLst>
          </p:cNvPr>
          <p:cNvSpPr txBox="1">
            <a:spLocks/>
          </p:cNvSpPr>
          <p:nvPr/>
        </p:nvSpPr>
        <p:spPr>
          <a:xfrm>
            <a:off x="4410774" y="2344190"/>
            <a:ext cx="3465752" cy="89641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Дистрибьютор</a:t>
            </a:r>
          </a:p>
        </p:txBody>
      </p:sp>
      <p:sp>
        <p:nvSpPr>
          <p:cNvPr id="17" name="Объект 2">
            <a:extLst>
              <a:ext uri="{FF2B5EF4-FFF2-40B4-BE49-F238E27FC236}">
                <a16:creationId xmlns:a16="http://schemas.microsoft.com/office/drawing/2014/main" id="{567938B4-A500-4386-8E45-BC2C25A161DB}"/>
              </a:ext>
            </a:extLst>
          </p:cNvPr>
          <p:cNvSpPr txBox="1">
            <a:spLocks/>
          </p:cNvSpPr>
          <p:nvPr/>
        </p:nvSpPr>
        <p:spPr>
          <a:xfrm>
            <a:off x="8324013" y="2344190"/>
            <a:ext cx="3465752" cy="89641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Розничный </a:t>
            </a:r>
            <a:br>
              <a:rPr lang="ru-RU" sz="2000" b="1" dirty="0">
                <a:latin typeface="Century Gothic" panose="020B0502020202020204" pitchFamily="34" charset="0"/>
              </a:rPr>
            </a:br>
            <a:r>
              <a:rPr lang="ru-RU" sz="2000" b="1" dirty="0">
                <a:latin typeface="Century Gothic" panose="020B0502020202020204" pitchFamily="34" charset="0"/>
              </a:rPr>
              <a:t>продавец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72042CCA-FF5B-4227-9D43-3D128ADC88A5}"/>
              </a:ext>
            </a:extLst>
          </p:cNvPr>
          <p:cNvCxnSpPr/>
          <p:nvPr/>
        </p:nvCxnSpPr>
        <p:spPr>
          <a:xfrm>
            <a:off x="497535" y="3485535"/>
            <a:ext cx="11252013" cy="0"/>
          </a:xfrm>
          <a:prstGeom prst="line">
            <a:avLst/>
          </a:prstGeom>
          <a:ln w="7620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29080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524D6293-C64D-47F9-AD2D-584F0DEAB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7236" y="1017123"/>
            <a:ext cx="8637525" cy="72590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Century Gothic" panose="020B0502020202020204" pitchFamily="34" charset="0"/>
              </a:rPr>
              <a:t>Традиционные бизнес-модели</a:t>
            </a:r>
            <a:endParaRPr lang="ru-RU" sz="3200" dirty="0">
              <a:latin typeface="Century Gothic" panose="020B0502020202020204" pitchFamily="34" charset="0"/>
            </a:endParaRPr>
          </a:p>
        </p:txBody>
      </p:sp>
      <p:pic>
        <p:nvPicPr>
          <p:cNvPr id="49" name="Рисунок 48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776E1AB7-A520-4FF3-AFF7-6DDFE43F1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513"/>
            <a:ext cx="981203" cy="981203"/>
          </a:xfrm>
          <a:prstGeom prst="rect">
            <a:avLst/>
          </a:prstGeom>
        </p:spPr>
      </p:pic>
      <p:sp>
        <p:nvSpPr>
          <p:cNvPr id="50" name="Объект 2">
            <a:extLst>
              <a:ext uri="{FF2B5EF4-FFF2-40B4-BE49-F238E27FC236}">
                <a16:creationId xmlns:a16="http://schemas.microsoft.com/office/drawing/2014/main" id="{F84AA876-0976-455A-ACE9-1672205E3C9E}"/>
              </a:ext>
            </a:extLst>
          </p:cNvPr>
          <p:cNvSpPr txBox="1">
            <a:spLocks/>
          </p:cNvSpPr>
          <p:nvPr/>
        </p:nvSpPr>
        <p:spPr>
          <a:xfrm>
            <a:off x="812921" y="222873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id="{4CFB29A4-867A-462D-B542-04D0D83294A3}"/>
              </a:ext>
            </a:extLst>
          </p:cNvPr>
          <p:cNvSpPr txBox="1">
            <a:spLocks/>
          </p:cNvSpPr>
          <p:nvPr/>
        </p:nvSpPr>
        <p:spPr>
          <a:xfrm>
            <a:off x="497535" y="2344191"/>
            <a:ext cx="3465752" cy="89641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Производитель</a:t>
            </a:r>
          </a:p>
        </p:txBody>
      </p:sp>
      <p:sp>
        <p:nvSpPr>
          <p:cNvPr id="16" name="Объект 2">
            <a:extLst>
              <a:ext uri="{FF2B5EF4-FFF2-40B4-BE49-F238E27FC236}">
                <a16:creationId xmlns:a16="http://schemas.microsoft.com/office/drawing/2014/main" id="{E154B325-DBF3-4649-875B-887656A9FB31}"/>
              </a:ext>
            </a:extLst>
          </p:cNvPr>
          <p:cNvSpPr txBox="1">
            <a:spLocks/>
          </p:cNvSpPr>
          <p:nvPr/>
        </p:nvSpPr>
        <p:spPr>
          <a:xfrm>
            <a:off x="4410774" y="2344190"/>
            <a:ext cx="3465752" cy="89641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Дистрибьютор</a:t>
            </a:r>
          </a:p>
        </p:txBody>
      </p:sp>
      <p:sp>
        <p:nvSpPr>
          <p:cNvPr id="17" name="Объект 2">
            <a:extLst>
              <a:ext uri="{FF2B5EF4-FFF2-40B4-BE49-F238E27FC236}">
                <a16:creationId xmlns:a16="http://schemas.microsoft.com/office/drawing/2014/main" id="{567938B4-A500-4386-8E45-BC2C25A161DB}"/>
              </a:ext>
            </a:extLst>
          </p:cNvPr>
          <p:cNvSpPr txBox="1">
            <a:spLocks/>
          </p:cNvSpPr>
          <p:nvPr/>
        </p:nvSpPr>
        <p:spPr>
          <a:xfrm>
            <a:off x="8324013" y="2344190"/>
            <a:ext cx="3465752" cy="89641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Розничный </a:t>
            </a:r>
            <a:br>
              <a:rPr lang="ru-RU" sz="2000" b="1" dirty="0">
                <a:latin typeface="Century Gothic" panose="020B0502020202020204" pitchFamily="34" charset="0"/>
              </a:rPr>
            </a:br>
            <a:r>
              <a:rPr lang="ru-RU" sz="2000" b="1" dirty="0">
                <a:latin typeface="Century Gothic" panose="020B0502020202020204" pitchFamily="34" charset="0"/>
              </a:rPr>
              <a:t>продавец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72042CCA-FF5B-4227-9D43-3D128ADC88A5}"/>
              </a:ext>
            </a:extLst>
          </p:cNvPr>
          <p:cNvCxnSpPr/>
          <p:nvPr/>
        </p:nvCxnSpPr>
        <p:spPr>
          <a:xfrm>
            <a:off x="497535" y="3485535"/>
            <a:ext cx="11252013" cy="0"/>
          </a:xfrm>
          <a:prstGeom prst="line">
            <a:avLst/>
          </a:prstGeom>
          <a:ln w="7620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Объект 2">
            <a:extLst>
              <a:ext uri="{FF2B5EF4-FFF2-40B4-BE49-F238E27FC236}">
                <a16:creationId xmlns:a16="http://schemas.microsoft.com/office/drawing/2014/main" id="{BE5D5474-7C4F-4EC3-8F2D-327FDD79FB20}"/>
              </a:ext>
            </a:extLst>
          </p:cNvPr>
          <p:cNvSpPr txBox="1">
            <a:spLocks/>
          </p:cNvSpPr>
          <p:nvPr/>
        </p:nvSpPr>
        <p:spPr>
          <a:xfrm>
            <a:off x="497535" y="3724667"/>
            <a:ext cx="3465752" cy="8964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Франшиза</a:t>
            </a:r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id="{CE3C29D1-E5C0-4FC1-8C03-9F7B9D7A00ED}"/>
              </a:ext>
            </a:extLst>
          </p:cNvPr>
          <p:cNvSpPr txBox="1">
            <a:spLocks/>
          </p:cNvSpPr>
          <p:nvPr/>
        </p:nvSpPr>
        <p:spPr>
          <a:xfrm>
            <a:off x="4410774" y="3724667"/>
            <a:ext cx="3465752" cy="8964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Подписка</a:t>
            </a:r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EC0EEFEB-DFF2-4C0F-9ACF-71C522EF6170}"/>
              </a:ext>
            </a:extLst>
          </p:cNvPr>
          <p:cNvSpPr txBox="1">
            <a:spLocks/>
          </p:cNvSpPr>
          <p:nvPr/>
        </p:nvSpPr>
        <p:spPr>
          <a:xfrm>
            <a:off x="8283796" y="3724667"/>
            <a:ext cx="3465752" cy="8964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Лицензирование</a:t>
            </a: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30676C69-9BFE-4E92-824A-E7485F41CE18}"/>
              </a:ext>
            </a:extLst>
          </p:cNvPr>
          <p:cNvCxnSpPr/>
          <p:nvPr/>
        </p:nvCxnSpPr>
        <p:spPr>
          <a:xfrm>
            <a:off x="507371" y="4871878"/>
            <a:ext cx="11252013" cy="0"/>
          </a:xfrm>
          <a:prstGeom prst="line">
            <a:avLst/>
          </a:prstGeom>
          <a:ln w="7620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18463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524D6293-C64D-47F9-AD2D-584F0DEAB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7236" y="1017123"/>
            <a:ext cx="8637525" cy="72590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Century Gothic" panose="020B0502020202020204" pitchFamily="34" charset="0"/>
              </a:rPr>
              <a:t>Традиционные бизнес-модели</a:t>
            </a:r>
            <a:endParaRPr lang="ru-RU" sz="3200" dirty="0">
              <a:latin typeface="Century Gothic" panose="020B0502020202020204" pitchFamily="34" charset="0"/>
            </a:endParaRPr>
          </a:p>
        </p:txBody>
      </p:sp>
      <p:pic>
        <p:nvPicPr>
          <p:cNvPr id="49" name="Рисунок 48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776E1AB7-A520-4FF3-AFF7-6DDFE43F1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513"/>
            <a:ext cx="981203" cy="981203"/>
          </a:xfrm>
          <a:prstGeom prst="rect">
            <a:avLst/>
          </a:prstGeom>
        </p:spPr>
      </p:pic>
      <p:sp>
        <p:nvSpPr>
          <p:cNvPr id="50" name="Объект 2">
            <a:extLst>
              <a:ext uri="{FF2B5EF4-FFF2-40B4-BE49-F238E27FC236}">
                <a16:creationId xmlns:a16="http://schemas.microsoft.com/office/drawing/2014/main" id="{F84AA876-0976-455A-ACE9-1672205E3C9E}"/>
              </a:ext>
            </a:extLst>
          </p:cNvPr>
          <p:cNvSpPr txBox="1">
            <a:spLocks/>
          </p:cNvSpPr>
          <p:nvPr/>
        </p:nvSpPr>
        <p:spPr>
          <a:xfrm>
            <a:off x="812921" y="222873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id="{4CFB29A4-867A-462D-B542-04D0D83294A3}"/>
              </a:ext>
            </a:extLst>
          </p:cNvPr>
          <p:cNvSpPr txBox="1">
            <a:spLocks/>
          </p:cNvSpPr>
          <p:nvPr/>
        </p:nvSpPr>
        <p:spPr>
          <a:xfrm>
            <a:off x="497535" y="2344191"/>
            <a:ext cx="3465752" cy="89641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Производитель</a:t>
            </a:r>
          </a:p>
        </p:txBody>
      </p:sp>
      <p:sp>
        <p:nvSpPr>
          <p:cNvPr id="16" name="Объект 2">
            <a:extLst>
              <a:ext uri="{FF2B5EF4-FFF2-40B4-BE49-F238E27FC236}">
                <a16:creationId xmlns:a16="http://schemas.microsoft.com/office/drawing/2014/main" id="{E154B325-DBF3-4649-875B-887656A9FB31}"/>
              </a:ext>
            </a:extLst>
          </p:cNvPr>
          <p:cNvSpPr txBox="1">
            <a:spLocks/>
          </p:cNvSpPr>
          <p:nvPr/>
        </p:nvSpPr>
        <p:spPr>
          <a:xfrm>
            <a:off x="4410774" y="2344190"/>
            <a:ext cx="3465752" cy="89641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Дистрибьютор</a:t>
            </a:r>
          </a:p>
        </p:txBody>
      </p:sp>
      <p:sp>
        <p:nvSpPr>
          <p:cNvPr id="17" name="Объект 2">
            <a:extLst>
              <a:ext uri="{FF2B5EF4-FFF2-40B4-BE49-F238E27FC236}">
                <a16:creationId xmlns:a16="http://schemas.microsoft.com/office/drawing/2014/main" id="{567938B4-A500-4386-8E45-BC2C25A161DB}"/>
              </a:ext>
            </a:extLst>
          </p:cNvPr>
          <p:cNvSpPr txBox="1">
            <a:spLocks/>
          </p:cNvSpPr>
          <p:nvPr/>
        </p:nvSpPr>
        <p:spPr>
          <a:xfrm>
            <a:off x="8324013" y="2344190"/>
            <a:ext cx="3465752" cy="89641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Розничный </a:t>
            </a:r>
            <a:br>
              <a:rPr lang="ru-RU" sz="2000" b="1" dirty="0">
                <a:latin typeface="Century Gothic" panose="020B0502020202020204" pitchFamily="34" charset="0"/>
              </a:rPr>
            </a:br>
            <a:r>
              <a:rPr lang="ru-RU" sz="2000" b="1" dirty="0">
                <a:latin typeface="Century Gothic" panose="020B0502020202020204" pitchFamily="34" charset="0"/>
              </a:rPr>
              <a:t>продавец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72042CCA-FF5B-4227-9D43-3D128ADC88A5}"/>
              </a:ext>
            </a:extLst>
          </p:cNvPr>
          <p:cNvCxnSpPr/>
          <p:nvPr/>
        </p:nvCxnSpPr>
        <p:spPr>
          <a:xfrm>
            <a:off x="497535" y="3485535"/>
            <a:ext cx="11252013" cy="0"/>
          </a:xfrm>
          <a:prstGeom prst="line">
            <a:avLst/>
          </a:prstGeom>
          <a:ln w="7620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Объект 2">
            <a:extLst>
              <a:ext uri="{FF2B5EF4-FFF2-40B4-BE49-F238E27FC236}">
                <a16:creationId xmlns:a16="http://schemas.microsoft.com/office/drawing/2014/main" id="{BE5D5474-7C4F-4EC3-8F2D-327FDD79FB20}"/>
              </a:ext>
            </a:extLst>
          </p:cNvPr>
          <p:cNvSpPr txBox="1">
            <a:spLocks/>
          </p:cNvSpPr>
          <p:nvPr/>
        </p:nvSpPr>
        <p:spPr>
          <a:xfrm>
            <a:off x="497535" y="3730461"/>
            <a:ext cx="3465752" cy="8964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Франшиза</a:t>
            </a:r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id="{CE3C29D1-E5C0-4FC1-8C03-9F7B9D7A00ED}"/>
              </a:ext>
            </a:extLst>
          </p:cNvPr>
          <p:cNvSpPr txBox="1">
            <a:spLocks/>
          </p:cNvSpPr>
          <p:nvPr/>
        </p:nvSpPr>
        <p:spPr>
          <a:xfrm>
            <a:off x="4410774" y="3730461"/>
            <a:ext cx="3465752" cy="8964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Подписка</a:t>
            </a:r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EC0EEFEB-DFF2-4C0F-9ACF-71C522EF6170}"/>
              </a:ext>
            </a:extLst>
          </p:cNvPr>
          <p:cNvSpPr txBox="1">
            <a:spLocks/>
          </p:cNvSpPr>
          <p:nvPr/>
        </p:nvSpPr>
        <p:spPr>
          <a:xfrm>
            <a:off x="8283796" y="3730461"/>
            <a:ext cx="3465752" cy="8964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Лицензирование</a:t>
            </a: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30676C69-9BFE-4E92-824A-E7485F41CE18}"/>
              </a:ext>
            </a:extLst>
          </p:cNvPr>
          <p:cNvCxnSpPr/>
          <p:nvPr/>
        </p:nvCxnSpPr>
        <p:spPr>
          <a:xfrm>
            <a:off x="507371" y="4871878"/>
            <a:ext cx="11252013" cy="0"/>
          </a:xfrm>
          <a:prstGeom prst="line">
            <a:avLst/>
          </a:prstGeom>
          <a:ln w="7620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Объект 2">
            <a:extLst>
              <a:ext uri="{FF2B5EF4-FFF2-40B4-BE49-F238E27FC236}">
                <a16:creationId xmlns:a16="http://schemas.microsoft.com/office/drawing/2014/main" id="{D29A4378-4F78-4E18-B2A0-DEA5C8EF4CB5}"/>
              </a:ext>
            </a:extLst>
          </p:cNvPr>
          <p:cNvSpPr txBox="1">
            <a:spLocks/>
          </p:cNvSpPr>
          <p:nvPr/>
        </p:nvSpPr>
        <p:spPr>
          <a:xfrm>
            <a:off x="490601" y="5155261"/>
            <a:ext cx="3465752" cy="89641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2000" b="1" dirty="0" err="1">
                <a:latin typeface="Century Gothic" panose="020B0502020202020204" pitchFamily="34" charset="0"/>
              </a:rPr>
              <a:t>Фримиум</a:t>
            </a:r>
            <a:endParaRPr lang="ru-RU" sz="2000" b="1" dirty="0">
              <a:latin typeface="Century Gothic" panose="020B0502020202020204" pitchFamily="34" charset="0"/>
            </a:endParaRPr>
          </a:p>
        </p:txBody>
      </p:sp>
      <p:sp>
        <p:nvSpPr>
          <p:cNvPr id="14" name="Объект 2">
            <a:extLst>
              <a:ext uri="{FF2B5EF4-FFF2-40B4-BE49-F238E27FC236}">
                <a16:creationId xmlns:a16="http://schemas.microsoft.com/office/drawing/2014/main" id="{B7E47C81-C3D9-4BF9-8B6F-58B356C10113}"/>
              </a:ext>
            </a:extLst>
          </p:cNvPr>
          <p:cNvSpPr txBox="1">
            <a:spLocks/>
          </p:cNvSpPr>
          <p:nvPr/>
        </p:nvSpPr>
        <p:spPr>
          <a:xfrm>
            <a:off x="4400501" y="5155261"/>
            <a:ext cx="3465752" cy="89641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Бритва и лезвие</a:t>
            </a:r>
          </a:p>
        </p:txBody>
      </p:sp>
      <p:sp>
        <p:nvSpPr>
          <p:cNvPr id="18" name="Объект 2">
            <a:extLst>
              <a:ext uri="{FF2B5EF4-FFF2-40B4-BE49-F238E27FC236}">
                <a16:creationId xmlns:a16="http://schemas.microsoft.com/office/drawing/2014/main" id="{E5E9357C-C1A9-44F6-B912-F172EC61CBA1}"/>
              </a:ext>
            </a:extLst>
          </p:cNvPr>
          <p:cNvSpPr txBox="1">
            <a:spLocks/>
          </p:cNvSpPr>
          <p:nvPr/>
        </p:nvSpPr>
        <p:spPr>
          <a:xfrm>
            <a:off x="8293632" y="5155261"/>
            <a:ext cx="3465752" cy="89641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Реклама</a:t>
            </a:r>
          </a:p>
        </p:txBody>
      </p:sp>
    </p:spTree>
    <p:extLst>
      <p:ext uri="{BB962C8B-B14F-4D97-AF65-F5344CB8AC3E}">
        <p14:creationId xmlns:p14="http://schemas.microsoft.com/office/powerpoint/2010/main" val="39604239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524D6293-C64D-47F9-AD2D-584F0DEAB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7236" y="1017123"/>
            <a:ext cx="8637525" cy="72590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Century Gothic" panose="020B0502020202020204" pitchFamily="34" charset="0"/>
              </a:rPr>
              <a:t>Традиционные бизнес-модели</a:t>
            </a:r>
            <a:endParaRPr lang="ru-RU" sz="3200" dirty="0">
              <a:latin typeface="Century Gothic" panose="020B0502020202020204" pitchFamily="34" charset="0"/>
            </a:endParaRPr>
          </a:p>
        </p:txBody>
      </p:sp>
      <p:pic>
        <p:nvPicPr>
          <p:cNvPr id="49" name="Рисунок 48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776E1AB7-A520-4FF3-AFF7-6DDFE43F1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513"/>
            <a:ext cx="981203" cy="981203"/>
          </a:xfrm>
          <a:prstGeom prst="rect">
            <a:avLst/>
          </a:prstGeom>
        </p:spPr>
      </p:pic>
      <p:sp>
        <p:nvSpPr>
          <p:cNvPr id="50" name="Объект 2">
            <a:extLst>
              <a:ext uri="{FF2B5EF4-FFF2-40B4-BE49-F238E27FC236}">
                <a16:creationId xmlns:a16="http://schemas.microsoft.com/office/drawing/2014/main" id="{F84AA876-0976-455A-ACE9-1672205E3C9E}"/>
              </a:ext>
            </a:extLst>
          </p:cNvPr>
          <p:cNvSpPr txBox="1">
            <a:spLocks/>
          </p:cNvSpPr>
          <p:nvPr/>
        </p:nvSpPr>
        <p:spPr>
          <a:xfrm>
            <a:off x="812921" y="222873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id="{4CFB29A4-867A-462D-B542-04D0D83294A3}"/>
              </a:ext>
            </a:extLst>
          </p:cNvPr>
          <p:cNvSpPr txBox="1">
            <a:spLocks/>
          </p:cNvSpPr>
          <p:nvPr/>
        </p:nvSpPr>
        <p:spPr>
          <a:xfrm>
            <a:off x="398323" y="2044307"/>
            <a:ext cx="11395349" cy="4379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Супермаркет.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000" dirty="0">
                <a:latin typeface="Century Gothic" panose="020B0502020202020204" pitchFamily="34" charset="0"/>
              </a:rPr>
              <a:t>Широкий ассортимент, низкие цены, экономия от масштаба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Прямые продажи. </a:t>
            </a:r>
            <a:r>
              <a:rPr lang="ru-RU" sz="2000" dirty="0">
                <a:latin typeface="Century Gothic" panose="020B0502020202020204" pitchFamily="34" charset="0"/>
              </a:rPr>
              <a:t>Продукты компании продаются не через посредника, а поставляются напрямую производителем или поставщиком услуг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Самообслуживание. </a:t>
            </a:r>
            <a:r>
              <a:rPr lang="ru-RU" sz="2000" dirty="0">
                <a:latin typeface="Century Gothic" panose="020B0502020202020204" pitchFamily="34" charset="0"/>
              </a:rPr>
              <a:t>Создание стоимости частично перекладывается на клиентов в обмен на более низкие цены.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Дополнительные возможности. </a:t>
            </a:r>
            <a:r>
              <a:rPr lang="ru-RU" sz="2000" dirty="0">
                <a:latin typeface="Century Gothic" panose="020B0502020202020204" pitchFamily="34" charset="0"/>
              </a:rPr>
              <a:t>Основной продукт предлагается по конкурентной цене, а общая стоимость существенно увеличивается за счет многочисленных опций, но персонифицированных.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Century Gothic" panose="020B0502020202020204" pitchFamily="34" charset="0"/>
              </a:rPr>
              <a:t>Белая этикетка. </a:t>
            </a:r>
            <a:r>
              <a:rPr lang="ru-RU" sz="2000" dirty="0">
                <a:latin typeface="Century Gothic" panose="020B0502020202020204" pitchFamily="34" charset="0"/>
              </a:rPr>
              <a:t>Производитель позволяет другим компаниям продавать его продукты под их брендом с тем, чтобы казалось, будто продукты произведены именно этими компаниями.</a:t>
            </a:r>
          </a:p>
        </p:txBody>
      </p:sp>
    </p:spTree>
    <p:extLst>
      <p:ext uri="{BB962C8B-B14F-4D97-AF65-F5344CB8AC3E}">
        <p14:creationId xmlns:p14="http://schemas.microsoft.com/office/powerpoint/2010/main" val="11608140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524D6293-C64D-47F9-AD2D-584F0DEAB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0411" y="908969"/>
            <a:ext cx="8637525" cy="72590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Century Gothic" panose="020B0502020202020204" pitchFamily="34" charset="0"/>
              </a:rPr>
              <a:t>Инновационные модели для стартапа</a:t>
            </a:r>
            <a:endParaRPr lang="ru-RU" sz="3200" dirty="0">
              <a:latin typeface="Century Gothic" panose="020B0502020202020204" pitchFamily="34" charset="0"/>
            </a:endParaRPr>
          </a:p>
        </p:txBody>
      </p:sp>
      <p:pic>
        <p:nvPicPr>
          <p:cNvPr id="49" name="Рисунок 48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776E1AB7-A520-4FF3-AFF7-6DDFE43F1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513"/>
            <a:ext cx="981203" cy="981203"/>
          </a:xfrm>
          <a:prstGeom prst="rect">
            <a:avLst/>
          </a:prstGeom>
        </p:spPr>
      </p:pic>
      <p:sp>
        <p:nvSpPr>
          <p:cNvPr id="50" name="Объект 2">
            <a:extLst>
              <a:ext uri="{FF2B5EF4-FFF2-40B4-BE49-F238E27FC236}">
                <a16:creationId xmlns:a16="http://schemas.microsoft.com/office/drawing/2014/main" id="{F84AA876-0976-455A-ACE9-1672205E3C9E}"/>
              </a:ext>
            </a:extLst>
          </p:cNvPr>
          <p:cNvSpPr txBox="1">
            <a:spLocks/>
          </p:cNvSpPr>
          <p:nvPr/>
        </p:nvSpPr>
        <p:spPr>
          <a:xfrm>
            <a:off x="812921" y="222873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id="{4CFB29A4-867A-462D-B542-04D0D83294A3}"/>
              </a:ext>
            </a:extLst>
          </p:cNvPr>
          <p:cNvSpPr txBox="1">
            <a:spLocks/>
          </p:cNvSpPr>
          <p:nvPr/>
        </p:nvSpPr>
        <p:spPr>
          <a:xfrm>
            <a:off x="653897" y="1827841"/>
            <a:ext cx="11051353" cy="441990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Электронная коммерция. </a:t>
            </a:r>
            <a:r>
              <a:rPr lang="ru-RU" sz="2000" dirty="0">
                <a:latin typeface="Century Gothic" panose="020B0502020202020204" pitchFamily="34" charset="0"/>
              </a:rPr>
              <a:t>Традиционные товары или услуги поставляются только посредством интернет-каналов, что позволяет снижать накладные расходы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Агрегатор</a:t>
            </a:r>
            <a:r>
              <a:rPr lang="ru-RU" sz="2000" dirty="0">
                <a:latin typeface="Century Gothic" panose="020B0502020202020204" pitchFamily="34" charset="0"/>
              </a:rPr>
              <a:t> – сводим покупателей и продавцов за комиссию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Управление данными о клиентах. </a:t>
            </a:r>
            <a:r>
              <a:rPr lang="ru-RU" sz="2000" dirty="0">
                <a:latin typeface="Century Gothic" panose="020B0502020202020204" pitchFamily="34" charset="0"/>
              </a:rPr>
              <a:t>Новая стоимость создается за счет сбора и обработки данных о клиентах для внутреннего пользования или для передачи третьей заинтересованной стороне.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Ты — мне, я — тебе </a:t>
            </a:r>
            <a:r>
              <a:rPr lang="ru-RU" sz="2000" dirty="0">
                <a:latin typeface="Century Gothic" panose="020B0502020202020204" pitchFamily="34" charset="0"/>
              </a:rPr>
              <a:t>(</a:t>
            </a:r>
            <a:r>
              <a:rPr lang="ru-RU" sz="2000" b="1" dirty="0">
                <a:latin typeface="Century Gothic" panose="020B0502020202020204" pitchFamily="34" charset="0"/>
              </a:rPr>
              <a:t>Р2Р). </a:t>
            </a:r>
            <a:r>
              <a:rPr lang="ru-RU" sz="2000" dirty="0">
                <a:latin typeface="Century Gothic" panose="020B0502020202020204" pitchFamily="34" charset="0"/>
              </a:rPr>
              <a:t>Данная модель основана на взаимодействии отдельных лиц, принадлежащих к однородной группе. Компания-организатор обеспечивает место и возможности для взаимодействия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b="1" dirty="0">
                <a:latin typeface="Century Gothic" panose="020B0502020202020204" pitchFamily="34" charset="0"/>
              </a:rPr>
              <a:t>Краудсорсинг. </a:t>
            </a:r>
            <a:r>
              <a:rPr lang="ru-RU" sz="2000" dirty="0">
                <a:latin typeface="Century Gothic" panose="020B0502020202020204" pitchFamily="34" charset="0"/>
              </a:rPr>
              <a:t>Решение той или иной задачи или проблемы выполняется анонимной группой пользователей, обычно через Интернет. Участники, внесшие свой вклад, получают небольшое вознаграждение</a:t>
            </a:r>
          </a:p>
          <a:p>
            <a:pPr marL="0" indent="0">
              <a:lnSpc>
                <a:spcPct val="100000"/>
              </a:lnSpc>
              <a:buNone/>
            </a:pPr>
            <a:endParaRPr lang="ru-RU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5080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524D6293-C64D-47F9-AD2D-584F0DEAB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7236" y="1017123"/>
            <a:ext cx="8637525" cy="72590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latin typeface="Century Gothic" panose="020B0502020202020204" pitchFamily="34" charset="0"/>
              </a:rPr>
              <a:t>Вопросы для оценки бизнес-модели</a:t>
            </a:r>
            <a:endParaRPr lang="ru-RU" sz="3200" dirty="0">
              <a:latin typeface="Century Gothic" panose="020B0502020202020204" pitchFamily="34" charset="0"/>
            </a:endParaRPr>
          </a:p>
        </p:txBody>
      </p:sp>
      <p:pic>
        <p:nvPicPr>
          <p:cNvPr id="49" name="Рисунок 48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776E1AB7-A520-4FF3-AFF7-6DDFE43F1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513"/>
            <a:ext cx="981203" cy="981203"/>
          </a:xfrm>
          <a:prstGeom prst="rect">
            <a:avLst/>
          </a:prstGeom>
        </p:spPr>
      </p:pic>
      <p:sp>
        <p:nvSpPr>
          <p:cNvPr id="50" name="Объект 2">
            <a:extLst>
              <a:ext uri="{FF2B5EF4-FFF2-40B4-BE49-F238E27FC236}">
                <a16:creationId xmlns:a16="http://schemas.microsoft.com/office/drawing/2014/main" id="{F84AA876-0976-455A-ACE9-1672205E3C9E}"/>
              </a:ext>
            </a:extLst>
          </p:cNvPr>
          <p:cNvSpPr txBox="1">
            <a:spLocks/>
          </p:cNvSpPr>
          <p:nvPr/>
        </p:nvSpPr>
        <p:spPr>
          <a:xfrm>
            <a:off x="812921" y="222873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99D24076-D6BC-423A-84EB-926C711A50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03723514"/>
              </p:ext>
            </p:extLst>
          </p:nvPr>
        </p:nvGraphicFramePr>
        <p:xfrm>
          <a:off x="1741948" y="1439333"/>
          <a:ext cx="898996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746855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9511973-4068-4F65-ABD7-9724531D899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400630" y="623845"/>
            <a:ext cx="11078531" cy="623415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30DE9D-3CAE-424E-8207-46292FEC2B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31857" y="2038545"/>
            <a:ext cx="6609431" cy="2387600"/>
          </a:xfrm>
        </p:spPr>
        <p:txBody>
          <a:bodyPr>
            <a:normAutofit/>
          </a:bodyPr>
          <a:lstStyle/>
          <a:p>
            <a:r>
              <a:rPr lang="ru-RU" sz="4800" b="1" dirty="0">
                <a:latin typeface="Century Gothic" panose="020B0502020202020204" pitchFamily="34" charset="0"/>
              </a:rPr>
              <a:t>СПАСИБО ЗА ВНИМАНИЕ</a:t>
            </a:r>
          </a:p>
        </p:txBody>
      </p:sp>
      <p:pic>
        <p:nvPicPr>
          <p:cNvPr id="12" name="Рисунок 11" descr="Изображение выглядит как графическая вставка, рисунок, мультфильм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EE1BABA2-9CCC-440A-8F39-79FC81C8D9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37" y="0"/>
            <a:ext cx="981203" cy="981203"/>
          </a:xfrm>
          <a:prstGeom prst="rect">
            <a:avLst/>
          </a:prstGeom>
        </p:spPr>
      </p:pic>
      <p:sp>
        <p:nvSpPr>
          <p:cNvPr id="13" name="Объект 2">
            <a:extLst>
              <a:ext uri="{FF2B5EF4-FFF2-40B4-BE49-F238E27FC236}">
                <a16:creationId xmlns:a16="http://schemas.microsoft.com/office/drawing/2014/main" id="{F517577D-0831-4744-A0BB-FA0A57A64B9E}"/>
              </a:ext>
            </a:extLst>
          </p:cNvPr>
          <p:cNvSpPr txBox="1">
            <a:spLocks/>
          </p:cNvSpPr>
          <p:nvPr/>
        </p:nvSpPr>
        <p:spPr>
          <a:xfrm>
            <a:off x="1401138" y="183471"/>
            <a:ext cx="2834980" cy="896419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Центр молодежного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128C91"/>
                </a:solidFill>
                <a:latin typeface="Century Gothic" panose="020B0502020202020204" pitchFamily="34" charset="0"/>
              </a:rPr>
              <a:t>предпринимательства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128C91"/>
                </a:solidFill>
                <a:latin typeface="Century Gothic" panose="020B0502020202020204" pitchFamily="34" charset="0"/>
              </a:rPr>
              <a:t>UNECON</a:t>
            </a:r>
            <a:endParaRPr lang="ru-RU" b="1" dirty="0">
              <a:solidFill>
                <a:srgbClr val="128C9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22311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3724</TotalTime>
  <Words>979</Words>
  <Application>Microsoft Office PowerPoint</Application>
  <PresentationFormat>Широкоэкранный</PresentationFormat>
  <Paragraphs>204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Century Gothic</vt:lpstr>
      <vt:lpstr>Тема Office</vt:lpstr>
      <vt:lpstr>БИЗНЕС-МОДЕЛИРОВАНИЕ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Дополнительные элементы бизнес-модели</vt:lpstr>
      <vt:lpstr>Вопросы при формировании бизнес-модели</vt:lpstr>
      <vt:lpstr>Вопросы при формировании бизнес-модели</vt:lpstr>
      <vt:lpstr>Вопросы при формировании бизнес-модели</vt:lpstr>
      <vt:lpstr>Шаблон ценностного предложения</vt:lpstr>
      <vt:lpstr>Презентация PowerPoint</vt:lpstr>
      <vt:lpstr>Инновационные и традиционные бизнес-модели</vt:lpstr>
      <vt:lpstr>Традиционные бизнес-модели</vt:lpstr>
      <vt:lpstr>Традиционные бизнес-модели</vt:lpstr>
      <vt:lpstr>Традиционные бизнес-модели</vt:lpstr>
      <vt:lpstr>Традиционные бизнес-модели</vt:lpstr>
      <vt:lpstr>Инновационные модели для стартапа</vt:lpstr>
      <vt:lpstr>Вопросы для оценки бизнес-модели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Анастасия Купрякова</dc:creator>
  <cp:lastModifiedBy>Наталья Зинчик</cp:lastModifiedBy>
  <cp:revision>17</cp:revision>
  <dcterms:created xsi:type="dcterms:W3CDTF">2023-10-01T17:59:49Z</dcterms:created>
  <dcterms:modified xsi:type="dcterms:W3CDTF">2023-11-01T22:55:04Z</dcterms:modified>
</cp:coreProperties>
</file>