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"/>
  </p:notesMasterIdLst>
  <p:sldIdLst>
    <p:sldId id="30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гений Буралов" initials="ЕБ" lastIdx="1" clrIdx="0">
    <p:extLst>
      <p:ext uri="{19B8F6BF-5375-455C-9EA6-DF929625EA0E}">
        <p15:presenceInfo xmlns:p15="http://schemas.microsoft.com/office/powerpoint/2012/main" userId="aad40cd1c675506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1D0C7-E6F8-49E7-8DA7-63DEB8444390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44EC7-6678-4FA2-8A37-998FDE9C8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800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404ada21df_1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1404ada21df_1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320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7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6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18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91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27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65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0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4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28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28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602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Заголовок и объект">
  <p:cSld name="2_Заголовок и объект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581853" y="359936"/>
            <a:ext cx="109508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44D"/>
              </a:buClr>
              <a:buSzPts val="1500"/>
              <a:buFont typeface="Arial"/>
              <a:buNone/>
              <a:defRPr sz="2000" b="0" i="0">
                <a:solidFill>
                  <a:srgbClr val="40444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dt" idx="10"/>
          </p:nvPr>
        </p:nvSpPr>
        <p:spPr>
          <a:xfrm>
            <a:off x="581852" y="6356357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ftr" idx="11"/>
          </p:nvPr>
        </p:nvSpPr>
        <p:spPr>
          <a:xfrm>
            <a:off x="4038603" y="6356357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"/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600"/>
              <a:buNone/>
              <a:defRPr sz="800"/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sldNum" idx="12"/>
          </p:nvPr>
        </p:nvSpPr>
        <p:spPr>
          <a:xfrm>
            <a:off x="8789388" y="6363273"/>
            <a:ext cx="2743200" cy="206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20775" rIns="41575" bIns="20775" anchor="ctr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spcBef>
                <a:spcPts val="0"/>
              </a:spcBef>
              <a:buNone/>
              <a:defRPr sz="1067" b="0" i="0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cxnSp>
        <p:nvCxnSpPr>
          <p:cNvPr id="138" name="Google Shape;138;p30"/>
          <p:cNvCxnSpPr/>
          <p:nvPr/>
        </p:nvCxnSpPr>
        <p:spPr>
          <a:xfrm>
            <a:off x="638240" y="1247085"/>
            <a:ext cx="2183200" cy="0"/>
          </a:xfrm>
          <a:prstGeom prst="straightConnector1">
            <a:avLst/>
          </a:prstGeom>
          <a:noFill/>
          <a:ln w="57150" cap="rnd" cmpd="sng">
            <a:solidFill>
              <a:srgbClr val="E91C2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9" name="Google Shape;139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9487" y="307923"/>
            <a:ext cx="812767" cy="4023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30"/>
          <p:cNvGrpSpPr/>
          <p:nvPr/>
        </p:nvGrpSpPr>
        <p:grpSpPr>
          <a:xfrm>
            <a:off x="638163" y="-471433"/>
            <a:ext cx="2775020" cy="255033"/>
            <a:chOff x="1052513" y="-1642536"/>
            <a:chExt cx="9920234" cy="911700"/>
          </a:xfrm>
        </p:grpSpPr>
        <p:sp>
          <p:nvSpPr>
            <p:cNvPr id="141" name="Google Shape;141;p30"/>
            <p:cNvSpPr/>
            <p:nvPr/>
          </p:nvSpPr>
          <p:spPr>
            <a:xfrm>
              <a:off x="1052513" y="-1642536"/>
              <a:ext cx="911700" cy="911700"/>
            </a:xfrm>
            <a:prstGeom prst="rect">
              <a:avLst/>
            </a:prstGeom>
            <a:solidFill>
              <a:srgbClr val="E91C23"/>
            </a:solidFill>
            <a:ln>
              <a:noFill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0"/>
            <p:cNvSpPr/>
            <p:nvPr/>
          </p:nvSpPr>
          <p:spPr>
            <a:xfrm>
              <a:off x="2847446" y="-1642536"/>
              <a:ext cx="911700" cy="911700"/>
            </a:xfrm>
            <a:prstGeom prst="rect">
              <a:avLst/>
            </a:prstGeom>
            <a:solidFill>
              <a:srgbClr val="36393E"/>
            </a:solidFill>
            <a:ln>
              <a:noFill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0"/>
            <p:cNvSpPr/>
            <p:nvPr/>
          </p:nvSpPr>
          <p:spPr>
            <a:xfrm>
              <a:off x="4659313" y="-1642536"/>
              <a:ext cx="911700" cy="911700"/>
            </a:xfrm>
            <a:prstGeom prst="rect">
              <a:avLst/>
            </a:prstGeom>
            <a:solidFill>
              <a:srgbClr val="40444D"/>
            </a:solidFill>
            <a:ln>
              <a:noFill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0"/>
            <p:cNvSpPr/>
            <p:nvPr/>
          </p:nvSpPr>
          <p:spPr>
            <a:xfrm>
              <a:off x="6420380" y="-1642536"/>
              <a:ext cx="911700" cy="911700"/>
            </a:xfrm>
            <a:prstGeom prst="rect">
              <a:avLst/>
            </a:prstGeom>
            <a:solidFill>
              <a:srgbClr val="F1F3F5"/>
            </a:solidFill>
            <a:ln w="9525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0"/>
            <p:cNvSpPr/>
            <p:nvPr/>
          </p:nvSpPr>
          <p:spPr>
            <a:xfrm>
              <a:off x="8266113" y="-1642536"/>
              <a:ext cx="911700" cy="911700"/>
            </a:xfrm>
            <a:prstGeom prst="rect">
              <a:avLst/>
            </a:prstGeom>
            <a:solidFill>
              <a:srgbClr val="DF5644"/>
            </a:solidFill>
            <a:ln>
              <a:noFill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0"/>
            <p:cNvSpPr/>
            <p:nvPr/>
          </p:nvSpPr>
          <p:spPr>
            <a:xfrm>
              <a:off x="10061047" y="-1642536"/>
              <a:ext cx="911700" cy="911700"/>
            </a:xfrm>
            <a:prstGeom prst="rect">
              <a:avLst/>
            </a:prstGeom>
            <a:solidFill>
              <a:srgbClr val="6F5AB0"/>
            </a:solidFill>
            <a:ln>
              <a:noFill/>
            </a:ln>
          </p:spPr>
          <p:txBody>
            <a:bodyPr spcFirstLastPara="1" wrap="square" lIns="41575" tIns="20775" rIns="41575" bIns="207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36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817">
          <p15:clr>
            <a:srgbClr val="FBAE40"/>
          </p15:clr>
        </p15:guide>
        <p15:guide id="3" pos="1333">
          <p15:clr>
            <a:srgbClr val="FBAE40"/>
          </p15:clr>
        </p15:guide>
        <p15:guide id="4" pos="1838">
          <p15:clr>
            <a:srgbClr val="FBAE40"/>
          </p15:clr>
        </p15:guide>
        <p15:guide id="5" pos="2364">
          <p15:clr>
            <a:srgbClr val="FBAE40"/>
          </p15:clr>
        </p15:guide>
        <p15:guide id="6" pos="2880">
          <p15:clr>
            <a:srgbClr val="FBAE40"/>
          </p15:clr>
        </p15:guide>
        <p15:guide id="7" pos="3396">
          <p15:clr>
            <a:srgbClr val="FBAE40"/>
          </p15:clr>
        </p15:guide>
        <p15:guide id="8" pos="3911">
          <p15:clr>
            <a:srgbClr val="FBAE40"/>
          </p15:clr>
        </p15:guide>
        <p15:guide id="9" pos="4427">
          <p15:clr>
            <a:srgbClr val="FBAE40"/>
          </p15:clr>
        </p15:guide>
        <p15:guide id="10" pos="4933">
          <p15:clr>
            <a:srgbClr val="FBAE40"/>
          </p15:clr>
        </p15:guide>
        <p15:guide id="11" pos="5448">
          <p15:clr>
            <a:srgbClr val="FBAE40"/>
          </p15:clr>
        </p15:guide>
        <p15:guide id="12" orient="horz" pos="74">
          <p15:clr>
            <a:srgbClr val="FBAE40"/>
          </p15:clr>
        </p15:guide>
        <p15:guide id="13" orient="horz" pos="589">
          <p15:clr>
            <a:srgbClr val="FBAE40"/>
          </p15:clr>
        </p15:guide>
        <p15:guide id="14" orient="horz" pos="1105">
          <p15:clr>
            <a:srgbClr val="FBAE40"/>
          </p15:clr>
        </p15:guide>
        <p15:guide id="15" orient="horz" pos="1610">
          <p15:clr>
            <a:srgbClr val="FBAE40"/>
          </p15:clr>
        </p15:guide>
        <p15:guide id="16" orient="horz" pos="2135">
          <p15:clr>
            <a:srgbClr val="FBAE40"/>
          </p15:clr>
        </p15:guide>
        <p15:guide id="17" orient="horz" pos="2641">
          <p15:clr>
            <a:srgbClr val="FBAE40"/>
          </p15:clr>
        </p15:guide>
        <p15:guide id="18" orient="horz" pos="3166">
          <p15:clr>
            <a:srgbClr val="FBAE40"/>
          </p15:clr>
        </p15:guide>
        <p15:guide id="19" orient="horz" pos="331">
          <p15:clr>
            <a:srgbClr val="FBAE40"/>
          </p15:clr>
        </p15:guide>
        <p15:guide id="20" pos="2107">
          <p15:clr>
            <a:srgbClr val="FBAE40"/>
          </p15:clr>
        </p15:guide>
        <p15:guide id="21" pos="3653">
          <p15:clr>
            <a:srgbClr val="FBAE40"/>
          </p15:clr>
        </p15:guide>
        <p15:guide id="22" pos="2622">
          <p15:clr>
            <a:srgbClr val="FBAE40"/>
          </p15:clr>
        </p15:guide>
        <p15:guide id="23" pos="3138">
          <p15:clr>
            <a:srgbClr val="FBAE40"/>
          </p15:clr>
        </p15:guide>
        <p15:guide id="24" pos="1591">
          <p15:clr>
            <a:srgbClr val="FBAE40"/>
          </p15:clr>
        </p15:guide>
        <p15:guide id="25" pos="1075">
          <p15:clr>
            <a:srgbClr val="FBAE40"/>
          </p15:clr>
        </p15:guide>
        <p15:guide id="26" pos="559">
          <p15:clr>
            <a:srgbClr val="FBAE40"/>
          </p15:clr>
        </p15:guide>
        <p15:guide id="27" pos="4169">
          <p15:clr>
            <a:srgbClr val="FBAE40"/>
          </p15:clr>
        </p15:guide>
        <p15:guide id="28" pos="4685">
          <p15:clr>
            <a:srgbClr val="FBAE40"/>
          </p15:clr>
        </p15:guide>
        <p15:guide id="29" pos="5191">
          <p15:clr>
            <a:srgbClr val="FBAE40"/>
          </p15:clr>
        </p15:guide>
        <p15:guide id="30" orient="horz" pos="847">
          <p15:clr>
            <a:srgbClr val="FBAE40"/>
          </p15:clr>
        </p15:guide>
        <p15:guide id="31" orient="horz" pos="1362">
          <p15:clr>
            <a:srgbClr val="FBAE40"/>
          </p15:clr>
        </p15:guide>
        <p15:guide id="32" orient="horz" pos="1878">
          <p15:clr>
            <a:srgbClr val="FBAE40"/>
          </p15:clr>
        </p15:guide>
        <p15:guide id="33" orient="horz" pos="23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0F1AC-56D2-4248-ABBF-0E6C46CC8E6D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BD0E6-2F69-491C-8BED-4AB4BF0C7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76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3" name="Google Shape;433;p55"/>
          <p:cNvCxnSpPr/>
          <p:nvPr/>
        </p:nvCxnSpPr>
        <p:spPr>
          <a:xfrm>
            <a:off x="9753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4" name="Google Shape;434;p55"/>
          <p:cNvCxnSpPr/>
          <p:nvPr/>
        </p:nvCxnSpPr>
        <p:spPr>
          <a:xfrm>
            <a:off x="2772567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5" name="Google Shape;435;p55"/>
          <p:cNvCxnSpPr/>
          <p:nvPr/>
        </p:nvCxnSpPr>
        <p:spPr>
          <a:xfrm>
            <a:off x="36712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6" name="Google Shape;436;p55"/>
          <p:cNvCxnSpPr/>
          <p:nvPr/>
        </p:nvCxnSpPr>
        <p:spPr>
          <a:xfrm>
            <a:off x="4569851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7" name="Google Shape;437;p55"/>
          <p:cNvCxnSpPr/>
          <p:nvPr/>
        </p:nvCxnSpPr>
        <p:spPr>
          <a:xfrm>
            <a:off x="5464467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8" name="Google Shape;438;p55"/>
          <p:cNvCxnSpPr/>
          <p:nvPr/>
        </p:nvCxnSpPr>
        <p:spPr>
          <a:xfrm>
            <a:off x="63571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9" name="Google Shape;439;p55"/>
          <p:cNvCxnSpPr/>
          <p:nvPr/>
        </p:nvCxnSpPr>
        <p:spPr>
          <a:xfrm>
            <a:off x="72487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0" name="Google Shape;440;p55"/>
          <p:cNvCxnSpPr/>
          <p:nvPr/>
        </p:nvCxnSpPr>
        <p:spPr>
          <a:xfrm>
            <a:off x="8139817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1" name="Google Shape;441;p55"/>
          <p:cNvCxnSpPr/>
          <p:nvPr/>
        </p:nvCxnSpPr>
        <p:spPr>
          <a:xfrm>
            <a:off x="90148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55"/>
          <p:cNvCxnSpPr/>
          <p:nvPr/>
        </p:nvCxnSpPr>
        <p:spPr>
          <a:xfrm>
            <a:off x="99054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55"/>
          <p:cNvCxnSpPr/>
          <p:nvPr/>
        </p:nvCxnSpPr>
        <p:spPr>
          <a:xfrm>
            <a:off x="107960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4" name="Google Shape;444;p55"/>
          <p:cNvCxnSpPr/>
          <p:nvPr/>
        </p:nvCxnSpPr>
        <p:spPr>
          <a:xfrm>
            <a:off x="11686600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5" name="Google Shape;445;p55"/>
          <p:cNvCxnSpPr/>
          <p:nvPr/>
        </p:nvCxnSpPr>
        <p:spPr>
          <a:xfrm>
            <a:off x="1873933" y="2366533"/>
            <a:ext cx="32400" cy="38072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6" name="Google Shape;446;p55"/>
          <p:cNvSpPr txBox="1">
            <a:spLocks noGrp="1"/>
          </p:cNvSpPr>
          <p:nvPr>
            <p:ph type="title"/>
          </p:nvPr>
        </p:nvSpPr>
        <p:spPr>
          <a:xfrm>
            <a:off x="638244" y="306831"/>
            <a:ext cx="8376556" cy="1201200"/>
          </a:xfrm>
          <a:prstGeom prst="rect">
            <a:avLst/>
          </a:prstGeom>
        </p:spPr>
        <p:txBody>
          <a:bodyPr spcFirstLastPara="1" vert="horz" wrap="square" lIns="55433" tIns="27700" rIns="55433" bIns="27700" rtlCol="0" anchor="ctr" anchorCtr="0">
            <a:normAutofit/>
          </a:bodyPr>
          <a:lstStyle/>
          <a:p>
            <a:r>
              <a:rPr lang="ru" sz="3200" b="1" dirty="0">
                <a:latin typeface="Roboto Condensed"/>
                <a:ea typeface="Roboto Condensed"/>
                <a:cs typeface="Roboto Condensed"/>
                <a:sym typeface="Roboto Condensed"/>
              </a:rPr>
              <a:t>План-график </a:t>
            </a:r>
            <a:r>
              <a:rPr lang="ru" sz="3200" b="1" dirty="0" smtClean="0">
                <a:latin typeface="Roboto Condensed"/>
                <a:ea typeface="Roboto Condensed"/>
                <a:cs typeface="Roboto Condensed"/>
                <a:sym typeface="Roboto Condensed"/>
              </a:rPr>
              <a:t>Акселератора. </a:t>
            </a:r>
            <a:r>
              <a:rPr lang="ru" sz="3200" b="1" dirty="0" smtClean="0">
                <a:latin typeface="Roboto Condensed"/>
                <a:ea typeface="Roboto Condensed"/>
                <a:cs typeface="Roboto Condensed"/>
                <a:sym typeface="Roboto Condensed"/>
              </a:rPr>
              <a:t>Осень </a:t>
            </a:r>
            <a:r>
              <a:rPr lang="ru" sz="3200" b="1" dirty="0" smtClean="0">
                <a:latin typeface="Roboto Condensed"/>
                <a:ea typeface="Roboto Condensed"/>
                <a:cs typeface="Roboto Condensed"/>
                <a:sym typeface="Roboto Condensed"/>
              </a:rPr>
              <a:t>2023</a:t>
            </a:r>
            <a:endParaRPr sz="3200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7" name="Google Shape;447;p55"/>
          <p:cNvSpPr/>
          <p:nvPr/>
        </p:nvSpPr>
        <p:spPr>
          <a:xfrm>
            <a:off x="1906100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25.09 </a:t>
            </a:r>
            <a:r>
              <a:rPr lang="ru" sz="1067" b="1" dirty="0"/>
              <a:t>– </a:t>
            </a:r>
            <a:r>
              <a:rPr lang="ru" sz="1067" b="1" dirty="0" smtClean="0"/>
              <a:t>01</a:t>
            </a:r>
            <a:r>
              <a:rPr lang="ru" sz="1067" b="1" dirty="0" smtClean="0"/>
              <a:t>.10</a:t>
            </a:r>
            <a:endParaRPr sz="1067" b="1" dirty="0"/>
          </a:p>
        </p:txBody>
      </p:sp>
      <p:sp>
        <p:nvSpPr>
          <p:cNvPr id="448" name="Google Shape;448;p55"/>
          <p:cNvSpPr/>
          <p:nvPr/>
        </p:nvSpPr>
        <p:spPr>
          <a:xfrm>
            <a:off x="2796703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02.10  </a:t>
            </a:r>
            <a:r>
              <a:rPr lang="ru" sz="1067" b="1" dirty="0"/>
              <a:t>– </a:t>
            </a:r>
            <a:r>
              <a:rPr lang="ru" sz="1067" b="1" dirty="0" smtClean="0"/>
              <a:t>08.10</a:t>
            </a:r>
            <a:endParaRPr sz="1067" b="1" dirty="0"/>
          </a:p>
        </p:txBody>
      </p:sp>
      <p:sp>
        <p:nvSpPr>
          <p:cNvPr id="449" name="Google Shape;449;p55"/>
          <p:cNvSpPr/>
          <p:nvPr/>
        </p:nvSpPr>
        <p:spPr>
          <a:xfrm>
            <a:off x="3687307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09</a:t>
            </a:r>
            <a:r>
              <a:rPr lang="ru" sz="1067" b="1" dirty="0" smtClean="0"/>
              <a:t>.10 </a:t>
            </a:r>
            <a:r>
              <a:rPr lang="ru" sz="1067" b="1" dirty="0"/>
              <a:t>– </a:t>
            </a:r>
            <a:r>
              <a:rPr lang="ru" sz="1067" b="1" dirty="0" smtClean="0"/>
              <a:t>15.10</a:t>
            </a:r>
            <a:endParaRPr sz="1067" b="1" dirty="0"/>
          </a:p>
        </p:txBody>
      </p:sp>
      <p:sp>
        <p:nvSpPr>
          <p:cNvPr id="450" name="Google Shape;450;p55"/>
          <p:cNvSpPr/>
          <p:nvPr/>
        </p:nvSpPr>
        <p:spPr>
          <a:xfrm>
            <a:off x="4577909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16.10 </a:t>
            </a:r>
            <a:r>
              <a:rPr lang="ru" sz="1067" b="1" dirty="0"/>
              <a:t>– </a:t>
            </a:r>
            <a:r>
              <a:rPr lang="ru" sz="1067" b="1" dirty="0" smtClean="0"/>
              <a:t>22.10</a:t>
            </a:r>
            <a:endParaRPr sz="1067" b="1" dirty="0"/>
          </a:p>
        </p:txBody>
      </p:sp>
      <p:sp>
        <p:nvSpPr>
          <p:cNvPr id="451" name="Google Shape;451;p55"/>
          <p:cNvSpPr/>
          <p:nvPr/>
        </p:nvSpPr>
        <p:spPr>
          <a:xfrm>
            <a:off x="5468513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23.10 </a:t>
            </a:r>
            <a:r>
              <a:rPr lang="ru" sz="1067" b="1" dirty="0"/>
              <a:t>– </a:t>
            </a:r>
            <a:r>
              <a:rPr lang="ru" sz="1067" b="1" dirty="0" smtClean="0"/>
              <a:t>29.10</a:t>
            </a:r>
            <a:endParaRPr sz="1067" b="1" dirty="0"/>
          </a:p>
        </p:txBody>
      </p:sp>
      <p:sp>
        <p:nvSpPr>
          <p:cNvPr id="452" name="Google Shape;452;p55"/>
          <p:cNvSpPr/>
          <p:nvPr/>
        </p:nvSpPr>
        <p:spPr>
          <a:xfrm>
            <a:off x="6359116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30.10 </a:t>
            </a:r>
            <a:r>
              <a:rPr lang="ru" sz="1067" b="1" dirty="0"/>
              <a:t>– </a:t>
            </a:r>
            <a:r>
              <a:rPr lang="ru" sz="1067" b="1" dirty="0" smtClean="0"/>
              <a:t>05.11</a:t>
            </a:r>
            <a:endParaRPr sz="1067" b="1" dirty="0"/>
          </a:p>
        </p:txBody>
      </p:sp>
      <p:sp>
        <p:nvSpPr>
          <p:cNvPr id="453" name="Google Shape;453;p55"/>
          <p:cNvSpPr/>
          <p:nvPr/>
        </p:nvSpPr>
        <p:spPr>
          <a:xfrm>
            <a:off x="7249720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06.11 </a:t>
            </a:r>
            <a:r>
              <a:rPr lang="ru" sz="1067" b="1" dirty="0"/>
              <a:t>– </a:t>
            </a:r>
            <a:r>
              <a:rPr lang="ru" sz="1067" b="1" dirty="0" smtClean="0"/>
              <a:t>12.11</a:t>
            </a:r>
            <a:endParaRPr sz="1067" b="1" dirty="0"/>
          </a:p>
        </p:txBody>
      </p:sp>
      <p:sp>
        <p:nvSpPr>
          <p:cNvPr id="454" name="Google Shape;454;p55"/>
          <p:cNvSpPr/>
          <p:nvPr/>
        </p:nvSpPr>
        <p:spPr>
          <a:xfrm>
            <a:off x="8140323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13.11 </a:t>
            </a:r>
            <a:r>
              <a:rPr lang="ru" sz="1067" b="1" dirty="0"/>
              <a:t>– </a:t>
            </a:r>
            <a:r>
              <a:rPr lang="ru" sz="1067" b="1" dirty="0" smtClean="0"/>
              <a:t>19.11</a:t>
            </a:r>
            <a:endParaRPr sz="1067" b="1" dirty="0"/>
          </a:p>
        </p:txBody>
      </p:sp>
      <p:sp>
        <p:nvSpPr>
          <p:cNvPr id="455" name="Google Shape;455;p55"/>
          <p:cNvSpPr/>
          <p:nvPr/>
        </p:nvSpPr>
        <p:spPr>
          <a:xfrm>
            <a:off x="9030927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20.11 </a:t>
            </a:r>
            <a:r>
              <a:rPr lang="ru" sz="1067" b="1" dirty="0"/>
              <a:t>– </a:t>
            </a:r>
            <a:r>
              <a:rPr lang="ru" sz="1067" b="1" dirty="0" smtClean="0"/>
              <a:t>26.11</a:t>
            </a:r>
            <a:endParaRPr sz="1067" b="1" dirty="0"/>
          </a:p>
        </p:txBody>
      </p:sp>
      <p:sp>
        <p:nvSpPr>
          <p:cNvPr id="456" name="Google Shape;456;p55"/>
          <p:cNvSpPr/>
          <p:nvPr/>
        </p:nvSpPr>
        <p:spPr>
          <a:xfrm>
            <a:off x="9921529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27.11 </a:t>
            </a:r>
            <a:r>
              <a:rPr lang="ru" sz="1067" b="1" dirty="0"/>
              <a:t>– </a:t>
            </a:r>
            <a:r>
              <a:rPr lang="ru" sz="1067" b="1" dirty="0" smtClean="0"/>
              <a:t>03</a:t>
            </a:r>
            <a:r>
              <a:rPr lang="ru" sz="1067" b="1" dirty="0" smtClean="0"/>
              <a:t>.12</a:t>
            </a:r>
            <a:endParaRPr sz="1067" b="1" dirty="0"/>
          </a:p>
        </p:txBody>
      </p:sp>
      <p:sp>
        <p:nvSpPr>
          <p:cNvPr id="458" name="Google Shape;458;p55"/>
          <p:cNvSpPr/>
          <p:nvPr/>
        </p:nvSpPr>
        <p:spPr>
          <a:xfrm>
            <a:off x="4577893" y="4028899"/>
            <a:ext cx="1779206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Исследование</a:t>
            </a:r>
            <a:endParaRPr sz="1333"/>
          </a:p>
        </p:txBody>
      </p:sp>
      <p:sp>
        <p:nvSpPr>
          <p:cNvPr id="459" name="Google Shape;459;p55"/>
          <p:cNvSpPr/>
          <p:nvPr/>
        </p:nvSpPr>
        <p:spPr>
          <a:xfrm>
            <a:off x="6389499" y="4374301"/>
            <a:ext cx="1777091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Разработка</a:t>
            </a:r>
            <a:endParaRPr sz="1333"/>
          </a:p>
        </p:txBody>
      </p:sp>
      <p:sp>
        <p:nvSpPr>
          <p:cNvPr id="460" name="Google Shape;460;p55"/>
          <p:cNvSpPr/>
          <p:nvPr/>
        </p:nvSpPr>
        <p:spPr>
          <a:xfrm>
            <a:off x="8166590" y="4756364"/>
            <a:ext cx="1781600" cy="291303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 smtClean="0"/>
              <a:t>Экономика проекта</a:t>
            </a:r>
            <a:endParaRPr sz="1333" dirty="0"/>
          </a:p>
        </p:txBody>
      </p:sp>
      <p:sp>
        <p:nvSpPr>
          <p:cNvPr id="461" name="Google Shape;461;p55"/>
          <p:cNvSpPr/>
          <p:nvPr/>
        </p:nvSpPr>
        <p:spPr>
          <a:xfrm>
            <a:off x="9945118" y="5169990"/>
            <a:ext cx="1741481" cy="330128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Упаковка</a:t>
            </a:r>
            <a:endParaRPr sz="1333" dirty="0"/>
          </a:p>
        </p:txBody>
      </p:sp>
      <p:sp>
        <p:nvSpPr>
          <p:cNvPr id="462" name="Google Shape;462;p55"/>
          <p:cNvSpPr/>
          <p:nvPr/>
        </p:nvSpPr>
        <p:spPr>
          <a:xfrm>
            <a:off x="0" y="3111149"/>
            <a:ext cx="2764848" cy="375734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 smtClean="0"/>
              <a:t>Запуск Акселератора</a:t>
            </a:r>
            <a:endParaRPr sz="1333" dirty="0"/>
          </a:p>
        </p:txBody>
      </p:sp>
      <p:sp>
        <p:nvSpPr>
          <p:cNvPr id="463" name="Google Shape;463;p55"/>
          <p:cNvSpPr/>
          <p:nvPr/>
        </p:nvSpPr>
        <p:spPr>
          <a:xfrm>
            <a:off x="0" y="1673553"/>
            <a:ext cx="975300" cy="331006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1</a:t>
            </a:r>
            <a:endParaRPr sz="1333" dirty="0"/>
          </a:p>
        </p:txBody>
      </p:sp>
      <p:sp>
        <p:nvSpPr>
          <p:cNvPr id="464" name="Google Shape;464;p55"/>
          <p:cNvSpPr/>
          <p:nvPr/>
        </p:nvSpPr>
        <p:spPr>
          <a:xfrm>
            <a:off x="975609" y="1671495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2</a:t>
            </a:r>
            <a:endParaRPr sz="1333" dirty="0"/>
          </a:p>
        </p:txBody>
      </p:sp>
      <p:sp>
        <p:nvSpPr>
          <p:cNvPr id="465" name="Google Shape;465;p55"/>
          <p:cNvSpPr/>
          <p:nvPr/>
        </p:nvSpPr>
        <p:spPr>
          <a:xfrm>
            <a:off x="1852405" y="1671495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3</a:t>
            </a:r>
            <a:endParaRPr sz="1333" dirty="0"/>
          </a:p>
        </p:txBody>
      </p:sp>
      <p:sp>
        <p:nvSpPr>
          <p:cNvPr id="466" name="Google Shape;466;p55"/>
          <p:cNvSpPr/>
          <p:nvPr/>
        </p:nvSpPr>
        <p:spPr>
          <a:xfrm>
            <a:off x="2761230" y="1670959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4</a:t>
            </a:r>
            <a:endParaRPr sz="1333" dirty="0"/>
          </a:p>
        </p:txBody>
      </p:sp>
      <p:sp>
        <p:nvSpPr>
          <p:cNvPr id="467" name="Google Shape;467;p55"/>
          <p:cNvSpPr/>
          <p:nvPr/>
        </p:nvSpPr>
        <p:spPr>
          <a:xfrm>
            <a:off x="3677795" y="1670959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5</a:t>
            </a:r>
            <a:endParaRPr sz="1333" dirty="0"/>
          </a:p>
        </p:txBody>
      </p:sp>
      <p:sp>
        <p:nvSpPr>
          <p:cNvPr id="468" name="Google Shape;468;p55"/>
          <p:cNvSpPr/>
          <p:nvPr/>
        </p:nvSpPr>
        <p:spPr>
          <a:xfrm>
            <a:off x="4585854" y="1670959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6</a:t>
            </a:r>
            <a:endParaRPr sz="1333" dirty="0"/>
          </a:p>
        </p:txBody>
      </p:sp>
      <p:sp>
        <p:nvSpPr>
          <p:cNvPr id="469" name="Google Shape;469;p55"/>
          <p:cNvSpPr/>
          <p:nvPr/>
        </p:nvSpPr>
        <p:spPr>
          <a:xfrm>
            <a:off x="5488077" y="1670959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Нед. 7</a:t>
            </a:r>
            <a:endParaRPr sz="1333"/>
          </a:p>
        </p:txBody>
      </p:sp>
      <p:sp>
        <p:nvSpPr>
          <p:cNvPr id="470" name="Google Shape;470;p55"/>
          <p:cNvSpPr/>
          <p:nvPr/>
        </p:nvSpPr>
        <p:spPr>
          <a:xfrm>
            <a:off x="6390300" y="1670959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Нед. 8</a:t>
            </a:r>
            <a:endParaRPr sz="1333"/>
          </a:p>
        </p:txBody>
      </p:sp>
      <p:sp>
        <p:nvSpPr>
          <p:cNvPr id="471" name="Google Shape;471;p55"/>
          <p:cNvSpPr/>
          <p:nvPr/>
        </p:nvSpPr>
        <p:spPr>
          <a:xfrm>
            <a:off x="7275791" y="1670959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Нед. 9</a:t>
            </a:r>
            <a:endParaRPr sz="1333"/>
          </a:p>
        </p:txBody>
      </p:sp>
      <p:sp>
        <p:nvSpPr>
          <p:cNvPr id="472" name="Google Shape;472;p55"/>
          <p:cNvSpPr/>
          <p:nvPr/>
        </p:nvSpPr>
        <p:spPr>
          <a:xfrm>
            <a:off x="8157405" y="1671495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Нед. 10</a:t>
            </a:r>
            <a:endParaRPr sz="1333"/>
          </a:p>
        </p:txBody>
      </p:sp>
      <p:sp>
        <p:nvSpPr>
          <p:cNvPr id="473" name="Google Shape;473;p55"/>
          <p:cNvSpPr/>
          <p:nvPr/>
        </p:nvSpPr>
        <p:spPr>
          <a:xfrm>
            <a:off x="9039019" y="1667674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Нед. 11</a:t>
            </a:r>
            <a:endParaRPr sz="1333"/>
          </a:p>
        </p:txBody>
      </p:sp>
      <p:sp>
        <p:nvSpPr>
          <p:cNvPr id="475" name="Google Shape;475;p55"/>
          <p:cNvSpPr/>
          <p:nvPr/>
        </p:nvSpPr>
        <p:spPr>
          <a:xfrm>
            <a:off x="2879782" y="3066506"/>
            <a:ext cx="1829685" cy="47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DF56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1333" dirty="0" smtClean="0">
                <a:solidFill>
                  <a:srgbClr val="DF5644"/>
                </a:solidFill>
              </a:rPr>
              <a:t>Мастерская</a:t>
            </a:r>
            <a:endParaRPr sz="1333" dirty="0">
              <a:solidFill>
                <a:srgbClr val="DF5644"/>
              </a:solidFill>
            </a:endParaRPr>
          </a:p>
          <a:p>
            <a:pPr algn="ctr"/>
            <a:r>
              <a:rPr lang="ru" sz="1067" dirty="0" smtClean="0">
                <a:solidFill>
                  <a:srgbClr val="DF5644"/>
                </a:solidFill>
              </a:rPr>
              <a:t>02.10 </a:t>
            </a:r>
            <a:r>
              <a:rPr lang="ru" sz="1067" dirty="0">
                <a:solidFill>
                  <a:srgbClr val="DF5644"/>
                </a:solidFill>
              </a:rPr>
              <a:t>– </a:t>
            </a:r>
            <a:r>
              <a:rPr lang="ru" sz="1067" dirty="0" smtClean="0">
                <a:solidFill>
                  <a:srgbClr val="DF5644"/>
                </a:solidFill>
              </a:rPr>
              <a:t>14</a:t>
            </a:r>
            <a:r>
              <a:rPr lang="ru" sz="1067" dirty="0" smtClean="0">
                <a:solidFill>
                  <a:srgbClr val="DF5644"/>
                </a:solidFill>
              </a:rPr>
              <a:t>.10</a:t>
            </a:r>
            <a:endParaRPr sz="1067" dirty="0">
              <a:solidFill>
                <a:srgbClr val="DF5644"/>
              </a:solidFill>
            </a:endParaRPr>
          </a:p>
        </p:txBody>
      </p:sp>
      <p:cxnSp>
        <p:nvCxnSpPr>
          <p:cNvPr id="476" name="Google Shape;476;p55"/>
          <p:cNvCxnSpPr/>
          <p:nvPr/>
        </p:nvCxnSpPr>
        <p:spPr>
          <a:xfrm flipH="1" flipV="1">
            <a:off x="6973455" y="3873865"/>
            <a:ext cx="5650" cy="488637"/>
          </a:xfrm>
          <a:prstGeom prst="straightConnector1">
            <a:avLst/>
          </a:prstGeom>
          <a:noFill/>
          <a:ln w="19050" cap="flat" cmpd="sng">
            <a:solidFill>
              <a:srgbClr val="DF564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7" name="Google Shape;477;p55"/>
          <p:cNvSpPr/>
          <p:nvPr/>
        </p:nvSpPr>
        <p:spPr>
          <a:xfrm>
            <a:off x="5538806" y="3486883"/>
            <a:ext cx="2646657" cy="47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DF56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>
                <a:solidFill>
                  <a:srgbClr val="DF5644"/>
                </a:solidFill>
              </a:rPr>
              <a:t>Хакатон</a:t>
            </a:r>
            <a:endParaRPr sz="1333" dirty="0">
              <a:solidFill>
                <a:srgbClr val="DF5644"/>
              </a:solidFill>
            </a:endParaRPr>
          </a:p>
          <a:p>
            <a:pPr algn="ctr"/>
            <a:r>
              <a:rPr lang="ru" sz="1067" dirty="0" smtClean="0">
                <a:solidFill>
                  <a:srgbClr val="DF5644"/>
                </a:solidFill>
              </a:rPr>
              <a:t>16.10 </a:t>
            </a:r>
            <a:r>
              <a:rPr lang="ru" sz="1067" dirty="0">
                <a:solidFill>
                  <a:srgbClr val="DF5644"/>
                </a:solidFill>
              </a:rPr>
              <a:t>– </a:t>
            </a:r>
            <a:r>
              <a:rPr lang="ru" sz="1067" dirty="0" smtClean="0">
                <a:solidFill>
                  <a:srgbClr val="DF5644"/>
                </a:solidFill>
              </a:rPr>
              <a:t>11</a:t>
            </a:r>
            <a:r>
              <a:rPr lang="ru" sz="1067" dirty="0" smtClean="0">
                <a:solidFill>
                  <a:srgbClr val="DF5644"/>
                </a:solidFill>
              </a:rPr>
              <a:t>.11</a:t>
            </a:r>
            <a:endParaRPr sz="1067" dirty="0">
              <a:solidFill>
                <a:srgbClr val="DF5644"/>
              </a:solidFill>
            </a:endParaRPr>
          </a:p>
        </p:txBody>
      </p:sp>
      <p:cxnSp>
        <p:nvCxnSpPr>
          <p:cNvPr id="478" name="Google Shape;478;p55"/>
          <p:cNvCxnSpPr>
            <a:stCxn id="460" idx="0"/>
          </p:cNvCxnSpPr>
          <p:nvPr/>
        </p:nvCxnSpPr>
        <p:spPr>
          <a:xfrm flipH="1" flipV="1">
            <a:off x="9057123" y="4206333"/>
            <a:ext cx="267" cy="550031"/>
          </a:xfrm>
          <a:prstGeom prst="straightConnector1">
            <a:avLst/>
          </a:prstGeom>
          <a:noFill/>
          <a:ln w="19050" cap="flat" cmpd="sng">
            <a:solidFill>
              <a:srgbClr val="DF564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9" name="Google Shape;479;p55"/>
          <p:cNvSpPr/>
          <p:nvPr/>
        </p:nvSpPr>
        <p:spPr>
          <a:xfrm>
            <a:off x="8252109" y="3960299"/>
            <a:ext cx="1638400" cy="470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DF56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>
                <a:solidFill>
                  <a:srgbClr val="DF5644"/>
                </a:solidFill>
              </a:rPr>
              <a:t>Труба экспертов</a:t>
            </a:r>
            <a:endParaRPr sz="1333" dirty="0">
              <a:solidFill>
                <a:srgbClr val="DF5644"/>
              </a:solidFill>
            </a:endParaRPr>
          </a:p>
          <a:p>
            <a:pPr algn="ctr"/>
            <a:r>
              <a:rPr lang="ru" sz="1067" dirty="0" smtClean="0">
                <a:solidFill>
                  <a:srgbClr val="DF5644"/>
                </a:solidFill>
              </a:rPr>
              <a:t>13</a:t>
            </a:r>
            <a:r>
              <a:rPr lang="ru" sz="1067" dirty="0" smtClean="0">
                <a:solidFill>
                  <a:srgbClr val="DF5644"/>
                </a:solidFill>
              </a:rPr>
              <a:t>.11 </a:t>
            </a:r>
            <a:r>
              <a:rPr lang="ru" sz="1067" dirty="0">
                <a:solidFill>
                  <a:srgbClr val="DF5644"/>
                </a:solidFill>
              </a:rPr>
              <a:t>– </a:t>
            </a:r>
            <a:r>
              <a:rPr lang="ru" sz="1067" dirty="0" smtClean="0">
                <a:solidFill>
                  <a:srgbClr val="DF5644"/>
                </a:solidFill>
              </a:rPr>
              <a:t>25</a:t>
            </a:r>
            <a:r>
              <a:rPr lang="ru" sz="1067" dirty="0" smtClean="0">
                <a:solidFill>
                  <a:srgbClr val="DF5644"/>
                </a:solidFill>
              </a:rPr>
              <a:t>.11</a:t>
            </a:r>
            <a:endParaRPr sz="1067" dirty="0">
              <a:solidFill>
                <a:srgbClr val="DF5644"/>
              </a:solidFill>
            </a:endParaRPr>
          </a:p>
        </p:txBody>
      </p:sp>
      <p:sp>
        <p:nvSpPr>
          <p:cNvPr id="480" name="Google Shape;480;p55"/>
          <p:cNvSpPr/>
          <p:nvPr/>
        </p:nvSpPr>
        <p:spPr>
          <a:xfrm>
            <a:off x="1906084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25.09 </a:t>
            </a:r>
            <a:r>
              <a:rPr lang="ru" sz="1067" b="1" dirty="0"/>
              <a:t>– </a:t>
            </a:r>
            <a:r>
              <a:rPr lang="ru" sz="1067" b="1" dirty="0" smtClean="0"/>
              <a:t>01.10</a:t>
            </a:r>
            <a:endParaRPr sz="1067" b="1" dirty="0"/>
          </a:p>
        </p:txBody>
      </p:sp>
      <p:sp>
        <p:nvSpPr>
          <p:cNvPr id="481" name="Google Shape;481;p55"/>
          <p:cNvSpPr/>
          <p:nvPr/>
        </p:nvSpPr>
        <p:spPr>
          <a:xfrm>
            <a:off x="2796687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02.10  </a:t>
            </a:r>
            <a:r>
              <a:rPr lang="ru" sz="1067" b="1" dirty="0"/>
              <a:t>– </a:t>
            </a:r>
            <a:r>
              <a:rPr lang="ru" sz="1067" b="1" dirty="0" smtClean="0"/>
              <a:t>08.10</a:t>
            </a:r>
            <a:endParaRPr sz="1067" b="1" dirty="0"/>
          </a:p>
        </p:txBody>
      </p:sp>
      <p:sp>
        <p:nvSpPr>
          <p:cNvPr id="482" name="Google Shape;482;p55"/>
          <p:cNvSpPr/>
          <p:nvPr/>
        </p:nvSpPr>
        <p:spPr>
          <a:xfrm>
            <a:off x="3687289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09</a:t>
            </a:r>
            <a:r>
              <a:rPr lang="ru" sz="1067" b="1" dirty="0" smtClean="0"/>
              <a:t>.10 </a:t>
            </a:r>
            <a:r>
              <a:rPr lang="ru" sz="1067" b="1" dirty="0"/>
              <a:t>– </a:t>
            </a:r>
            <a:r>
              <a:rPr lang="ru" sz="1067" b="1" dirty="0" smtClean="0"/>
              <a:t>15.10</a:t>
            </a:r>
            <a:endParaRPr sz="1067" b="1" dirty="0"/>
          </a:p>
        </p:txBody>
      </p:sp>
      <p:sp>
        <p:nvSpPr>
          <p:cNvPr id="483" name="Google Shape;483;p55"/>
          <p:cNvSpPr/>
          <p:nvPr/>
        </p:nvSpPr>
        <p:spPr>
          <a:xfrm>
            <a:off x="4577893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16.10 </a:t>
            </a:r>
            <a:r>
              <a:rPr lang="ru" sz="1067" b="1" dirty="0"/>
              <a:t>– </a:t>
            </a:r>
            <a:r>
              <a:rPr lang="ru" sz="1067" b="1" dirty="0" smtClean="0"/>
              <a:t>22.10</a:t>
            </a:r>
            <a:endParaRPr sz="1067" b="1" dirty="0"/>
          </a:p>
        </p:txBody>
      </p:sp>
      <p:sp>
        <p:nvSpPr>
          <p:cNvPr id="484" name="Google Shape;484;p55"/>
          <p:cNvSpPr/>
          <p:nvPr/>
        </p:nvSpPr>
        <p:spPr>
          <a:xfrm>
            <a:off x="5468496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23.10 </a:t>
            </a:r>
            <a:r>
              <a:rPr lang="ru" sz="1067" b="1" dirty="0"/>
              <a:t>– </a:t>
            </a:r>
            <a:r>
              <a:rPr lang="ru" sz="1067" b="1" dirty="0" smtClean="0"/>
              <a:t>29</a:t>
            </a:r>
            <a:r>
              <a:rPr lang="ru" sz="1067" b="1" dirty="0" smtClean="0"/>
              <a:t>.10</a:t>
            </a:r>
            <a:endParaRPr sz="1067" b="1" dirty="0"/>
          </a:p>
        </p:txBody>
      </p:sp>
      <p:sp>
        <p:nvSpPr>
          <p:cNvPr id="485" name="Google Shape;485;p55"/>
          <p:cNvSpPr/>
          <p:nvPr/>
        </p:nvSpPr>
        <p:spPr>
          <a:xfrm>
            <a:off x="6359100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30.10 </a:t>
            </a:r>
            <a:r>
              <a:rPr lang="ru" sz="1067" b="1" dirty="0"/>
              <a:t>– </a:t>
            </a:r>
            <a:r>
              <a:rPr lang="ru" sz="1067" b="1" dirty="0" smtClean="0"/>
              <a:t>05.11</a:t>
            </a:r>
            <a:endParaRPr sz="1067" b="1" dirty="0"/>
          </a:p>
        </p:txBody>
      </p:sp>
      <p:sp>
        <p:nvSpPr>
          <p:cNvPr id="486" name="Google Shape;486;p55"/>
          <p:cNvSpPr/>
          <p:nvPr/>
        </p:nvSpPr>
        <p:spPr>
          <a:xfrm>
            <a:off x="7249703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06.11 </a:t>
            </a:r>
            <a:r>
              <a:rPr lang="ru" sz="1067" b="1" dirty="0"/>
              <a:t>– </a:t>
            </a:r>
            <a:r>
              <a:rPr lang="ru" sz="1067" b="1" dirty="0" smtClean="0"/>
              <a:t>12.11</a:t>
            </a:r>
            <a:endParaRPr sz="1067" b="1" dirty="0"/>
          </a:p>
        </p:txBody>
      </p:sp>
      <p:sp>
        <p:nvSpPr>
          <p:cNvPr id="487" name="Google Shape;487;p55"/>
          <p:cNvSpPr/>
          <p:nvPr/>
        </p:nvSpPr>
        <p:spPr>
          <a:xfrm>
            <a:off x="8140307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13.11 </a:t>
            </a:r>
            <a:r>
              <a:rPr lang="ru" sz="1067" b="1" dirty="0"/>
              <a:t>– </a:t>
            </a:r>
            <a:r>
              <a:rPr lang="ru" sz="1067" b="1" dirty="0" smtClean="0"/>
              <a:t>19</a:t>
            </a:r>
            <a:r>
              <a:rPr lang="ru" sz="1067" b="1" dirty="0" smtClean="0"/>
              <a:t>.11</a:t>
            </a:r>
            <a:endParaRPr sz="1067" b="1" dirty="0"/>
          </a:p>
        </p:txBody>
      </p:sp>
      <p:sp>
        <p:nvSpPr>
          <p:cNvPr id="488" name="Google Shape;488;p55"/>
          <p:cNvSpPr/>
          <p:nvPr/>
        </p:nvSpPr>
        <p:spPr>
          <a:xfrm>
            <a:off x="9030909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20.11 </a:t>
            </a:r>
            <a:r>
              <a:rPr lang="ru" sz="1067" b="1" dirty="0"/>
              <a:t>– </a:t>
            </a:r>
            <a:r>
              <a:rPr lang="ru" sz="1067" b="1" dirty="0" smtClean="0"/>
              <a:t>26.11</a:t>
            </a:r>
            <a:endParaRPr sz="1067" b="1" dirty="0"/>
          </a:p>
        </p:txBody>
      </p:sp>
      <p:sp>
        <p:nvSpPr>
          <p:cNvPr id="489" name="Google Shape;489;p55"/>
          <p:cNvSpPr/>
          <p:nvPr/>
        </p:nvSpPr>
        <p:spPr>
          <a:xfrm>
            <a:off x="9921513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27.11 </a:t>
            </a:r>
            <a:r>
              <a:rPr lang="ru" sz="1067" b="1" dirty="0"/>
              <a:t>– </a:t>
            </a:r>
            <a:r>
              <a:rPr lang="ru" sz="1067" b="1" dirty="0" smtClean="0"/>
              <a:t>03.11</a:t>
            </a:r>
            <a:endParaRPr sz="1067" b="1" dirty="0"/>
          </a:p>
        </p:txBody>
      </p:sp>
      <p:sp>
        <p:nvSpPr>
          <p:cNvPr id="490" name="Google Shape;490;p55"/>
          <p:cNvSpPr/>
          <p:nvPr/>
        </p:nvSpPr>
        <p:spPr>
          <a:xfrm>
            <a:off x="10812116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04.12 </a:t>
            </a:r>
            <a:r>
              <a:rPr lang="ru" sz="1067" b="1" dirty="0"/>
              <a:t>– </a:t>
            </a:r>
            <a:r>
              <a:rPr lang="ru" sz="1067" b="1" dirty="0" smtClean="0"/>
              <a:t>15.12</a:t>
            </a:r>
            <a:endParaRPr sz="1067" b="1" dirty="0"/>
          </a:p>
        </p:txBody>
      </p:sp>
      <p:sp>
        <p:nvSpPr>
          <p:cNvPr id="492" name="Google Shape;492;p55"/>
          <p:cNvSpPr/>
          <p:nvPr/>
        </p:nvSpPr>
        <p:spPr>
          <a:xfrm>
            <a:off x="10766217" y="4337158"/>
            <a:ext cx="1030203" cy="407885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9050" cap="flat" cmpd="sng">
            <a:solidFill>
              <a:srgbClr val="DF56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>
                <a:solidFill>
                  <a:srgbClr val="DF5644"/>
                </a:solidFill>
              </a:rPr>
              <a:t>Демодень</a:t>
            </a:r>
            <a:endParaRPr sz="1333" dirty="0">
              <a:solidFill>
                <a:srgbClr val="DF5644"/>
              </a:solidFill>
            </a:endParaRPr>
          </a:p>
          <a:p>
            <a:pPr algn="ctr"/>
            <a:r>
              <a:rPr lang="ru" sz="1067" dirty="0" smtClean="0">
                <a:solidFill>
                  <a:srgbClr val="DF5644"/>
                </a:solidFill>
              </a:rPr>
              <a:t>04.12 – 15.12</a:t>
            </a:r>
            <a:endParaRPr sz="1067" dirty="0">
              <a:solidFill>
                <a:srgbClr val="DF5644"/>
              </a:solidFill>
            </a:endParaRPr>
          </a:p>
        </p:txBody>
      </p:sp>
      <p:sp>
        <p:nvSpPr>
          <p:cNvPr id="495" name="Google Shape;495;p55"/>
          <p:cNvSpPr/>
          <p:nvPr/>
        </p:nvSpPr>
        <p:spPr>
          <a:xfrm>
            <a:off x="-18525" y="2567201"/>
            <a:ext cx="9923923" cy="40799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/>
              <a:t>Наборная кампания</a:t>
            </a:r>
            <a:endParaRPr sz="1333"/>
          </a:p>
        </p:txBody>
      </p:sp>
      <p:sp>
        <p:nvSpPr>
          <p:cNvPr id="496" name="Google Shape;496;p55"/>
          <p:cNvSpPr/>
          <p:nvPr/>
        </p:nvSpPr>
        <p:spPr>
          <a:xfrm>
            <a:off x="1015533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18.09 </a:t>
            </a:r>
            <a:r>
              <a:rPr lang="ru" sz="1067" b="1" dirty="0"/>
              <a:t>– </a:t>
            </a:r>
            <a:r>
              <a:rPr lang="ru" sz="1067" b="1" dirty="0" smtClean="0"/>
              <a:t>24.09</a:t>
            </a:r>
            <a:endParaRPr sz="1067" b="1" dirty="0"/>
          </a:p>
        </p:txBody>
      </p:sp>
      <p:sp>
        <p:nvSpPr>
          <p:cNvPr id="497" name="Google Shape;497;p55"/>
          <p:cNvSpPr/>
          <p:nvPr/>
        </p:nvSpPr>
        <p:spPr>
          <a:xfrm>
            <a:off x="116900" y="2070000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11.09 </a:t>
            </a:r>
            <a:r>
              <a:rPr lang="ru" sz="1067" b="1" dirty="0"/>
              <a:t>– </a:t>
            </a:r>
            <a:r>
              <a:rPr lang="ru" sz="1067" b="1" dirty="0" smtClean="0"/>
              <a:t>17.09</a:t>
            </a:r>
            <a:endParaRPr sz="1067" b="1" dirty="0"/>
          </a:p>
        </p:txBody>
      </p:sp>
      <p:sp>
        <p:nvSpPr>
          <p:cNvPr id="498" name="Google Shape;498;p55"/>
          <p:cNvSpPr/>
          <p:nvPr/>
        </p:nvSpPr>
        <p:spPr>
          <a:xfrm>
            <a:off x="1055717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18.09 </a:t>
            </a:r>
            <a:r>
              <a:rPr lang="ru" sz="1067" b="1" dirty="0"/>
              <a:t>– </a:t>
            </a:r>
            <a:r>
              <a:rPr lang="ru" sz="1067" b="1" dirty="0" smtClean="0"/>
              <a:t>24.09</a:t>
            </a:r>
            <a:endParaRPr sz="1067" b="1" dirty="0"/>
          </a:p>
        </p:txBody>
      </p:sp>
      <p:sp>
        <p:nvSpPr>
          <p:cNvPr id="499" name="Google Shape;499;p55"/>
          <p:cNvSpPr/>
          <p:nvPr/>
        </p:nvSpPr>
        <p:spPr>
          <a:xfrm>
            <a:off x="157084" y="6007667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11.09 </a:t>
            </a:r>
            <a:r>
              <a:rPr lang="ru" sz="1067" b="1" dirty="0"/>
              <a:t>– </a:t>
            </a:r>
            <a:r>
              <a:rPr lang="ru" sz="1067" b="1" dirty="0" smtClean="0"/>
              <a:t>17.09</a:t>
            </a:r>
            <a:endParaRPr sz="1067" b="1" dirty="0"/>
          </a:p>
        </p:txBody>
      </p:sp>
      <p:sp>
        <p:nvSpPr>
          <p:cNvPr id="500" name="Google Shape;500;p55"/>
          <p:cNvSpPr/>
          <p:nvPr/>
        </p:nvSpPr>
        <p:spPr>
          <a:xfrm>
            <a:off x="0" y="5526436"/>
            <a:ext cx="9937801" cy="432768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 smtClean="0"/>
              <a:t>Обучение наставников</a:t>
            </a:r>
            <a:endParaRPr sz="1333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37" y="205740"/>
            <a:ext cx="2124126" cy="826758"/>
          </a:xfrm>
          <a:prstGeom prst="rect">
            <a:avLst/>
          </a:prstGeom>
        </p:spPr>
      </p:pic>
      <p:sp>
        <p:nvSpPr>
          <p:cNvPr id="67" name="Google Shape;473;p55"/>
          <p:cNvSpPr/>
          <p:nvPr/>
        </p:nvSpPr>
        <p:spPr>
          <a:xfrm>
            <a:off x="9945119" y="1667674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</a:t>
            </a:r>
            <a:r>
              <a:rPr lang="ru" sz="1333" dirty="0" smtClean="0"/>
              <a:t>12</a:t>
            </a:r>
            <a:endParaRPr sz="1333" dirty="0"/>
          </a:p>
        </p:txBody>
      </p:sp>
      <p:sp>
        <p:nvSpPr>
          <p:cNvPr id="68" name="Google Shape;473;p55"/>
          <p:cNvSpPr/>
          <p:nvPr/>
        </p:nvSpPr>
        <p:spPr>
          <a:xfrm>
            <a:off x="10856873" y="1667674"/>
            <a:ext cx="890800" cy="33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/>
              <a:t>Нед. </a:t>
            </a:r>
            <a:r>
              <a:rPr lang="ru" sz="1333" dirty="0" smtClean="0"/>
              <a:t>12</a:t>
            </a:r>
            <a:endParaRPr sz="1333" dirty="0"/>
          </a:p>
        </p:txBody>
      </p:sp>
      <p:sp>
        <p:nvSpPr>
          <p:cNvPr id="69" name="Google Shape;456;p55"/>
          <p:cNvSpPr/>
          <p:nvPr/>
        </p:nvSpPr>
        <p:spPr>
          <a:xfrm>
            <a:off x="10835919" y="2073019"/>
            <a:ext cx="890800" cy="4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067" b="1" dirty="0" smtClean="0"/>
              <a:t>04.12 </a:t>
            </a:r>
            <a:r>
              <a:rPr lang="ru" sz="1067" b="1" dirty="0"/>
              <a:t>– </a:t>
            </a:r>
            <a:r>
              <a:rPr lang="ru" sz="1067" b="1" dirty="0" smtClean="0"/>
              <a:t>15.12</a:t>
            </a:r>
            <a:endParaRPr sz="1067" b="1" dirty="0"/>
          </a:p>
        </p:txBody>
      </p:sp>
      <p:sp>
        <p:nvSpPr>
          <p:cNvPr id="70" name="Google Shape;462;p55"/>
          <p:cNvSpPr/>
          <p:nvPr/>
        </p:nvSpPr>
        <p:spPr>
          <a:xfrm>
            <a:off x="2764532" y="3650048"/>
            <a:ext cx="1824522" cy="375734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" sz="1333" dirty="0" smtClean="0"/>
              <a:t>Старт работы над проектом</a:t>
            </a:r>
            <a:endParaRPr sz="1333" dirty="0"/>
          </a:p>
        </p:txBody>
      </p:sp>
      <p:cxnSp>
        <p:nvCxnSpPr>
          <p:cNvPr id="74" name="Google Shape;476;p55"/>
          <p:cNvCxnSpPr>
            <a:stCxn id="70" idx="0"/>
          </p:cNvCxnSpPr>
          <p:nvPr/>
        </p:nvCxnSpPr>
        <p:spPr>
          <a:xfrm flipV="1">
            <a:off x="3676793" y="3547584"/>
            <a:ext cx="1002" cy="102464"/>
          </a:xfrm>
          <a:prstGeom prst="straightConnector1">
            <a:avLst/>
          </a:prstGeom>
          <a:noFill/>
          <a:ln w="19050" cap="flat" cmpd="sng">
            <a:solidFill>
              <a:srgbClr val="DF564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03741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154</Words>
  <Application>Microsoft Office PowerPoint</Application>
  <PresentationFormat>Широкоэкранный</PresentationFormat>
  <Paragraphs>56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 Condensed</vt:lpstr>
      <vt:lpstr>Office Theme</vt:lpstr>
      <vt:lpstr>План-график Акселератора. Осень 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Проектно-образовательный интенсив  «От идеи к прототипу»</dc:title>
  <dc:creator>Вадим</dc:creator>
  <cp:lastModifiedBy>Vadim</cp:lastModifiedBy>
  <cp:revision>28</cp:revision>
  <dcterms:created xsi:type="dcterms:W3CDTF">2022-09-14T09:15:18Z</dcterms:created>
  <dcterms:modified xsi:type="dcterms:W3CDTF">2023-09-07T06:32:46Z</dcterms:modified>
</cp:coreProperties>
</file>