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0" r:id="rId2"/>
    <p:sldId id="281" r:id="rId3"/>
    <p:sldId id="311" r:id="rId4"/>
    <p:sldId id="286" r:id="rId5"/>
    <p:sldId id="312" r:id="rId6"/>
    <p:sldId id="313" r:id="rId7"/>
    <p:sldId id="314" r:id="rId8"/>
    <p:sldId id="315" r:id="rId9"/>
    <p:sldId id="310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00FF"/>
    <a:srgbClr val="FD493D"/>
    <a:srgbClr val="FCAF17"/>
    <a:srgbClr val="B5D8E1"/>
    <a:srgbClr val="FBB3C1"/>
    <a:srgbClr val="FF2F2D"/>
    <a:srgbClr val="8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4694"/>
  </p:normalViewPr>
  <p:slideViewPr>
    <p:cSldViewPr snapToGrid="0" snapToObjects="1" showGuides="1">
      <p:cViewPr varScale="1">
        <p:scale>
          <a:sx n="106" d="100"/>
          <a:sy n="106" d="100"/>
        </p:scale>
        <p:origin x="474" y="78"/>
      </p:cViewPr>
      <p:guideLst>
        <p:guide orient="horz" pos="2160"/>
        <p:guide pos="393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35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6865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1" name="Текст 2"/>
          <p:cNvSpPr txBox="1"/>
          <p:nvPr/>
        </p:nvSpPr>
        <p:spPr>
          <a:xfrm>
            <a:off x="589159" y="123006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КОНКУРСЫ.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ВОЗМОЖНОСТИ.</a:t>
            </a:r>
          </a:p>
          <a:p>
            <a:pPr defTabSz="877822">
              <a:defRPr sz="69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4000" dirty="0"/>
              <a:t>ГРАНТЫ</a:t>
            </a:r>
            <a:endParaRPr sz="4000" dirty="0"/>
          </a:p>
          <a:p>
            <a:pPr defTabSz="877822">
              <a:defRPr sz="23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lang="ru-RU" dirty="0"/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#</a:t>
            </a:r>
            <a:r>
              <a:rPr lang="ru-RU" dirty="0"/>
              <a:t>ПТК</a:t>
            </a:r>
          </a:p>
          <a:p>
            <a:pPr defTabSz="877822"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/>
              <a:t>#sfedu</a:t>
            </a:r>
            <a:endParaRPr lang="ru-RU" dirty="0"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53" name="Рисунок 22" descr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729" y="-9876106"/>
            <a:ext cx="4128544" cy="58061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нимок экрана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8088830B-54E0-9BD9-3D67-6478482C75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9" y="5574542"/>
            <a:ext cx="2699860" cy="139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42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Текст 2"/>
          <p:cNvSpPr txBox="1"/>
          <p:nvPr/>
        </p:nvSpPr>
        <p:spPr>
          <a:xfrm>
            <a:off x="559690" y="1955444"/>
            <a:ext cx="10137902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Конкурс грантов для студентов Альфа-Шанс</a:t>
            </a:r>
          </a:p>
        </p:txBody>
      </p:sp>
      <p:sp>
        <p:nvSpPr>
          <p:cNvPr id="185" name="Текст 2"/>
          <p:cNvSpPr txBox="1"/>
          <p:nvPr/>
        </p:nvSpPr>
        <p:spPr>
          <a:xfrm>
            <a:off x="609152" y="3188386"/>
            <a:ext cx="4989789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Целью программы является развитие творческих способностей, лидерских качеств и карьерных устремлений студентов российских вузов. Программа направлена на создание условий для интеллектуального роста молодежи, помощь в выборе профессии и мотивацию для достижения профессиональных целей.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/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Участниками могут стать студенты со 2-го курса и старше, включая магистров и специалистов.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Приветствуются достижения в науке, творчестве и социальной деятельности. Успеваемость учитывается, но не является главным критерием.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Подать заявку можно через сайт программы.</a:t>
            </a:r>
          </a:p>
        </p:txBody>
      </p:sp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Текст 2"/>
          <p:cNvSpPr txBox="1"/>
          <p:nvPr/>
        </p:nvSpPr>
        <p:spPr>
          <a:xfrm>
            <a:off x="6246891" y="3188386"/>
            <a:ext cx="5554998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Дедлайн 29 декабря 2024 года.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9F00FF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На что можно потратить грант?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- проектная инициатива;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- оплата обучения в вузе;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- покупка оборудования;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- образовательная поездка по России и заграницу;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- любая цель, направленная на личное развитие.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конкурс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819A803-4ABC-C2E1-3CD8-E38DC10BF405}"/>
              </a:ext>
            </a:extLst>
          </p:cNvPr>
          <p:cNvSpPr txBox="1"/>
          <p:nvPr/>
        </p:nvSpPr>
        <p:spPr>
          <a:xfrm>
            <a:off x="10112631" y="2556524"/>
            <a:ext cx="2775233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подробнее</a:t>
            </a:r>
          </a:p>
        </p:txBody>
      </p:sp>
      <p:pic>
        <p:nvPicPr>
          <p:cNvPr id="12" name="Рисунок 11" descr="Изображение выглядит как шаблон, прямоугольный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DA6338CB-8369-BE98-0477-439CA7C5E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102" y="692501"/>
            <a:ext cx="1760145" cy="176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4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2853-D637-67C5-BDBE-CC6CCD9E1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шаблон, Графика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901E4AC4-1FA7-098C-7645-C2327EF3F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453" y="625485"/>
            <a:ext cx="1931039" cy="1931039"/>
          </a:xfrm>
          <a:prstGeom prst="rect">
            <a:avLst/>
          </a:prstGeom>
        </p:spPr>
      </p:pic>
      <p:grpSp>
        <p:nvGrpSpPr>
          <p:cNvPr id="188" name="Прямоугольник 16">
            <a:extLst>
              <a:ext uri="{FF2B5EF4-FFF2-40B4-BE49-F238E27FC236}">
                <a16:creationId xmlns:a16="http://schemas.microsoft.com/office/drawing/2014/main" id="{E74EE0E9-5F65-4FF0-2053-93E7C1723BA5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>
              <a:extLst>
                <a:ext uri="{FF2B5EF4-FFF2-40B4-BE49-F238E27FC236}">
                  <a16:creationId xmlns:a16="http://schemas.microsoft.com/office/drawing/2014/main" id="{ED69E4D1-39F7-A4A4-3BDB-3E05ED8B9068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>
              <a:extLst>
                <a:ext uri="{FF2B5EF4-FFF2-40B4-BE49-F238E27FC236}">
                  <a16:creationId xmlns:a16="http://schemas.microsoft.com/office/drawing/2014/main" id="{362C9A08-6345-97C1-8F9F-FCE9E6A22BA9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55EBCA17-7B2A-610B-D915-4F3290FF5385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Конкурс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4A81C56-D669-4FB6-110E-B24AF478EA85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4D7C5818-1F5A-2B2E-2445-9298F53FE4C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0DEFAF2-0419-8F26-1A85-CC340224B737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A882408-92A7-4096-82F3-CDF292C6579E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4C717B0-E8F2-B782-9B19-8726D013BC5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420E3DA-138F-2549-912E-2E1808A04AA0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0ADCB2EE-C820-86E7-2BE8-BEB6B638CE91}"/>
              </a:ext>
            </a:extLst>
          </p:cNvPr>
          <p:cNvSpPr txBox="1"/>
          <p:nvPr/>
        </p:nvSpPr>
        <p:spPr>
          <a:xfrm>
            <a:off x="609152" y="3188386"/>
            <a:ext cx="4989789" cy="304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Конкурс осуществляет поддержку в реализации студенческих проектов, направленных на решение социальных проблем и улучшение жизни общества.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Номинации: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«Историческое наследие»,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«Активное долголетие»,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«Инклюзивное общество»,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«Развитие территорий»,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«Женское лидерство»,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«Душа России: сохранение культуры и традиций»,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«Ответственное отношение к животным».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DB52F46F-18C3-FCD1-06AC-6BCFC8954D9A}"/>
              </a:ext>
            </a:extLst>
          </p:cNvPr>
          <p:cNvSpPr txBox="1"/>
          <p:nvPr/>
        </p:nvSpPr>
        <p:spPr>
          <a:xfrm>
            <a:off x="559689" y="1955444"/>
            <a:ext cx="977475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Конкурс социальных проектов “</a:t>
            </a:r>
            <a:r>
              <a:rPr lang="ru-RU" sz="3600" dirty="0" err="1"/>
              <a:t>Инносоциум</a:t>
            </a:r>
            <a:r>
              <a:rPr lang="ru-RU" sz="3600" dirty="0"/>
              <a:t>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F62C47-A3F1-F4D6-2483-27677563245B}"/>
              </a:ext>
            </a:extLst>
          </p:cNvPr>
          <p:cNvSpPr txBox="1"/>
          <p:nvPr/>
        </p:nvSpPr>
        <p:spPr>
          <a:xfrm>
            <a:off x="9701274" y="2556524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подробнее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8C9A9024-6DA3-FCE4-E4A3-EFDC77E972A4}"/>
              </a:ext>
            </a:extLst>
          </p:cNvPr>
          <p:cNvSpPr txBox="1"/>
          <p:nvPr/>
        </p:nvSpPr>
        <p:spPr>
          <a:xfrm>
            <a:off x="6246891" y="3188386"/>
            <a:ext cx="5554998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Дедлайн 28 декабря 2024 года.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rgbClr val="9F00FF"/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/>
                </a:solidFill>
              </a:rPr>
              <a:t>Победители каждой номинации получат грант </a:t>
            </a:r>
            <a:r>
              <a:rPr lang="ru-RU" dirty="0">
                <a:solidFill>
                  <a:srgbClr val="9F00FF"/>
                </a:solidFill>
              </a:rPr>
              <a:t>400 000</a:t>
            </a:r>
            <a:r>
              <a:rPr lang="ru-RU" dirty="0">
                <a:solidFill>
                  <a:schemeClr val="tx1"/>
                </a:solidFill>
              </a:rPr>
              <a:t> рублей на реализацию проекта, будут приглашены к участию на ПМЭФ-2025, оператором которого является Фонд </a:t>
            </a:r>
            <a:r>
              <a:rPr lang="ru-RU" dirty="0" err="1">
                <a:solidFill>
                  <a:schemeClr val="tx1"/>
                </a:solidFill>
              </a:rPr>
              <a:t>Росконгресс</a:t>
            </a:r>
            <a:r>
              <a:rPr lang="ru-RU" dirty="0">
                <a:solidFill>
                  <a:schemeClr val="tx1"/>
                </a:solidFill>
              </a:rPr>
              <a:t>, и получат уникальную возможность рассказать о своих инициативах.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6788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/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/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/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4CAC815B-16BD-C06B-C8DE-386D9FCB03D9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Конкурс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FE38B4-CCC3-5C6F-2A06-BEE6F0CA6A94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EF9EFC-18C6-D78F-A136-2170C155DC9D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F208CE8-E48B-A174-9E94-5BC223131363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A2B6F7E-21FD-83AE-F39B-22D30630ABC7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F9F7D1-7BF3-EA03-B5FD-E43A082B9DF0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BBF0A27-944E-3E60-A404-425DB025F9D2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C6B68C62-35A5-0EB2-1E14-760A4057FE5C}"/>
              </a:ext>
            </a:extLst>
          </p:cNvPr>
          <p:cNvSpPr txBox="1"/>
          <p:nvPr/>
        </p:nvSpPr>
        <p:spPr>
          <a:xfrm>
            <a:off x="609152" y="3188386"/>
            <a:ext cx="4989789" cy="2062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Придумайте животное, которое, по вашему мнению, олицетворяет ценности, дух и работу Центров госуслуг.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Нарисуйте его (в любом формате – от карандаша до цифровой графики).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Подготовьте для него девиз, слоган или кратко опишите, почему именно это животное достойно стать символом МФЦ.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5E0BF6E-BA3A-1E7B-5928-68FC9F500BCE}"/>
              </a:ext>
            </a:extLst>
          </p:cNvPr>
          <p:cNvSpPr txBox="1"/>
          <p:nvPr/>
        </p:nvSpPr>
        <p:spPr>
          <a:xfrm>
            <a:off x="559689" y="1955444"/>
            <a:ext cx="977475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Тотемное животное для российских МФЦ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2C7A76-0AA9-F296-ADC0-9A717DB7C579}"/>
              </a:ext>
            </a:extLst>
          </p:cNvPr>
          <p:cNvSpPr txBox="1"/>
          <p:nvPr/>
        </p:nvSpPr>
        <p:spPr>
          <a:xfrm>
            <a:off x="9701274" y="2556524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подробнее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BDC0-6DF7-1394-4D12-7BA7999F3012}"/>
              </a:ext>
            </a:extLst>
          </p:cNvPr>
          <p:cNvSpPr txBox="1"/>
          <p:nvPr/>
        </p:nvSpPr>
        <p:spPr>
          <a:xfrm>
            <a:off x="157412" y="2579148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#</a:t>
            </a:r>
            <a:r>
              <a:rPr lang="ru-RU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дизайнеры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8A21217C-203B-A17B-F7DA-BAF36D762CE8}"/>
              </a:ext>
            </a:extLst>
          </p:cNvPr>
          <p:cNvSpPr txBox="1"/>
          <p:nvPr/>
        </p:nvSpPr>
        <p:spPr>
          <a:xfrm>
            <a:off x="6246891" y="3188386"/>
            <a:ext cx="555499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Дедлайн 22 декабря 2024 года.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7" name="Рисунок 16" descr="Изображение выглядит как шаблон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8F28BFB0-C0D1-B2AA-CB06-DDB861F79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061" y="462124"/>
            <a:ext cx="2094400" cy="20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27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4BFF4-66A4-AE9B-4FF2-0D4080E2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>
            <a:extLst>
              <a:ext uri="{FF2B5EF4-FFF2-40B4-BE49-F238E27FC236}">
                <a16:creationId xmlns:a16="http://schemas.microsoft.com/office/drawing/2014/main" id="{8612C689-758A-F825-191E-C6045DC9C133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>
              <a:extLst>
                <a:ext uri="{FF2B5EF4-FFF2-40B4-BE49-F238E27FC236}">
                  <a16:creationId xmlns:a16="http://schemas.microsoft.com/office/drawing/2014/main" id="{475D58E7-5E25-4B68-55D8-09253EEE789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>
              <a:extLst>
                <a:ext uri="{FF2B5EF4-FFF2-40B4-BE49-F238E27FC236}">
                  <a16:creationId xmlns:a16="http://schemas.microsoft.com/office/drawing/2014/main" id="{ECCF38A1-AE4A-334F-6C6D-245A397E5B52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A913CF3D-9C9D-CA58-72C8-B569C9E45717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Конкурс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3F657FD-98D0-9688-AE10-5A68FAFC0873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8504A80-7705-2A44-0BBD-D365EBAE9D25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4A46CE1-1B32-F9AF-AAA8-7F236148C5A9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AD2FFF0-EBCD-4097-4DB9-F9AEA7B3FB09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59940AD-C008-A18C-F2CB-0686DBF06F4A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BE55716-8345-B748-408A-C61C99E838B6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57CC3A8B-6B9E-22A0-3B51-77B30E346F8F}"/>
              </a:ext>
            </a:extLst>
          </p:cNvPr>
          <p:cNvSpPr txBox="1"/>
          <p:nvPr/>
        </p:nvSpPr>
        <p:spPr>
          <a:xfrm>
            <a:off x="609152" y="3188386"/>
            <a:ext cx="4989789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«Начни игру»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позволяет молодым разработчикам легко войти в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геймдев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заявить о себе, выйти на новый уровень профессионального мастерства, создать уникальные игровые проекты и найти спонсоров для поддержки своего продукта.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новом третьем сезоне проекта </a:t>
            </a:r>
            <a:r>
              <a:rPr lang="ru-RU" dirty="0">
                <a:solidFill>
                  <a:srgbClr val="9F00FF"/>
                </a:solidFill>
              </a:rPr>
              <a:t>«Начни игру»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тебя ждут насыщенная образовательная программа и динамичная конкурсная часть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6BB92E15-6E83-2B79-8A24-3DEC9DCD0BDB}"/>
              </a:ext>
            </a:extLst>
          </p:cNvPr>
          <p:cNvSpPr txBox="1"/>
          <p:nvPr/>
        </p:nvSpPr>
        <p:spPr>
          <a:xfrm>
            <a:off x="559689" y="1955444"/>
            <a:ext cx="977475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Всероссийский конкурс «Начни игру»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CC8162-F887-A8CD-3C78-D615D5EA00D4}"/>
              </a:ext>
            </a:extLst>
          </p:cNvPr>
          <p:cNvSpPr txBox="1"/>
          <p:nvPr/>
        </p:nvSpPr>
        <p:spPr>
          <a:xfrm>
            <a:off x="9701274" y="2556524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подробнее</a:t>
            </a:r>
          </a:p>
        </p:txBody>
      </p:sp>
      <p:pic>
        <p:nvPicPr>
          <p:cNvPr id="13" name="Рисунок 12" descr="Изображение выглядит как шаблон, Графика, пиксель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698F2DA-E922-EFD4-7B29-778E5DD10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852" y="228026"/>
            <a:ext cx="2281605" cy="22816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5CDED0-F8B3-1797-5E37-7CF24A7CDCD5}"/>
              </a:ext>
            </a:extLst>
          </p:cNvPr>
          <p:cNvSpPr txBox="1"/>
          <p:nvPr/>
        </p:nvSpPr>
        <p:spPr>
          <a:xfrm>
            <a:off x="157412" y="2579148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#gamedev</a:t>
            </a:r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4631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248F8-BF02-58A3-8D68-F499C7788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шаблон, Графика, пиксель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5C4CEB2-F4F1-2033-2639-A99D6E22C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50" y="161553"/>
            <a:ext cx="2447171" cy="2447171"/>
          </a:xfrm>
          <a:prstGeom prst="rect">
            <a:avLst/>
          </a:prstGeom>
        </p:spPr>
      </p:pic>
      <p:grpSp>
        <p:nvGrpSpPr>
          <p:cNvPr id="188" name="Прямоугольник 16">
            <a:extLst>
              <a:ext uri="{FF2B5EF4-FFF2-40B4-BE49-F238E27FC236}">
                <a16:creationId xmlns:a16="http://schemas.microsoft.com/office/drawing/2014/main" id="{86FAB32B-EB43-B46C-8534-93A64F0A23CF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>
              <a:extLst>
                <a:ext uri="{FF2B5EF4-FFF2-40B4-BE49-F238E27FC236}">
                  <a16:creationId xmlns:a16="http://schemas.microsoft.com/office/drawing/2014/main" id="{44F359CF-3798-8B33-1F5F-4028FF767AB5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>
              <a:extLst>
                <a:ext uri="{FF2B5EF4-FFF2-40B4-BE49-F238E27FC236}">
                  <a16:creationId xmlns:a16="http://schemas.microsoft.com/office/drawing/2014/main" id="{DD09C96B-C7D8-0BD4-9CA4-17B824F490C1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F049402E-98E3-1D33-2EBE-78717339E5DE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Конкурс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8637A4A-09ED-A781-EC2B-9F02D3C9ABE8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539CF30-A141-A15C-3A61-D8A06548CC42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361A0AC-3D7A-F8F9-11CF-170EBB2C8DBE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67B67E2-5242-1EAC-6EC4-46508518D678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4038193-9715-A3EF-E3B2-DFB48CD03EB6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7A29321-1EEE-9E47-792D-F822229419D3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A40F186B-04DD-2EFA-4447-F93E237928B9}"/>
              </a:ext>
            </a:extLst>
          </p:cNvPr>
          <p:cNvSpPr txBox="1"/>
          <p:nvPr/>
        </p:nvSpPr>
        <p:spPr>
          <a:xfrm>
            <a:off x="609152" y="3188386"/>
            <a:ext cx="4989789" cy="156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Принять участие в конкурсном отборе могут в том числе университеты и научные организации. Предложения (проект, программа, мероприятие) необходимо направить через </a:t>
            </a:r>
            <a:r>
              <a:rPr lang="ru-RU" dirty="0">
                <a:solidFill>
                  <a:srgbClr val="9F00FF"/>
                </a:solidFill>
              </a:rPr>
              <a:t>официальный сайт ЮНЕСКО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Результаты отбора опубликуют в конце марта 2025 года.</a:t>
            </a: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D5F85653-AE5E-EAAD-1400-C289F9DB14E6}"/>
              </a:ext>
            </a:extLst>
          </p:cNvPr>
          <p:cNvSpPr txBox="1"/>
          <p:nvPr/>
        </p:nvSpPr>
        <p:spPr>
          <a:xfrm>
            <a:off x="559689" y="1401447"/>
            <a:ext cx="9774755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Прием заявок по организации мероприятий </a:t>
            </a:r>
          </a:p>
          <a:p>
            <a:pPr algn="l"/>
            <a:r>
              <a:rPr lang="ru-RU" sz="3600" dirty="0"/>
              <a:t>под эгидой Международного десятилетия </a:t>
            </a:r>
          </a:p>
          <a:p>
            <a:pPr algn="l"/>
            <a:r>
              <a:rPr lang="ru-RU" sz="3600" dirty="0"/>
              <a:t>наук в интересах устойчивого развития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52EC13-183C-7402-8A14-A3801B38871C}"/>
              </a:ext>
            </a:extLst>
          </p:cNvPr>
          <p:cNvSpPr txBox="1"/>
          <p:nvPr/>
        </p:nvSpPr>
        <p:spPr>
          <a:xfrm>
            <a:off x="9701274" y="2556524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подробнее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0DAC04F1-7D5F-814A-125B-A27CD98461F3}"/>
              </a:ext>
            </a:extLst>
          </p:cNvPr>
          <p:cNvSpPr txBox="1"/>
          <p:nvPr/>
        </p:nvSpPr>
        <p:spPr>
          <a:xfrm>
            <a:off x="6246891" y="3188386"/>
            <a:ext cx="5554998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Дедлайн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 31 декабря 2024 года.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414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91E37-0183-6F67-3F84-475678555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шаблон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A4CE178A-8C16-32C3-D8AD-96A9E5872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52" y="238026"/>
            <a:ext cx="2326841" cy="2326841"/>
          </a:xfrm>
          <a:prstGeom prst="rect">
            <a:avLst/>
          </a:prstGeom>
        </p:spPr>
      </p:pic>
      <p:grpSp>
        <p:nvGrpSpPr>
          <p:cNvPr id="188" name="Прямоугольник 16">
            <a:extLst>
              <a:ext uri="{FF2B5EF4-FFF2-40B4-BE49-F238E27FC236}">
                <a16:creationId xmlns:a16="http://schemas.microsoft.com/office/drawing/2014/main" id="{7B6A2A7C-B37A-6DBC-B8E8-D97E3EBBE974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>
              <a:extLst>
                <a:ext uri="{FF2B5EF4-FFF2-40B4-BE49-F238E27FC236}">
                  <a16:creationId xmlns:a16="http://schemas.microsoft.com/office/drawing/2014/main" id="{1F20CBCD-685D-4CB5-FCB5-71F0F044B801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>
              <a:extLst>
                <a:ext uri="{FF2B5EF4-FFF2-40B4-BE49-F238E27FC236}">
                  <a16:creationId xmlns:a16="http://schemas.microsoft.com/office/drawing/2014/main" id="{32C89A4E-5318-2692-D955-040D50799250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5E0B26A6-CA4E-4665-43E7-5D6E719FF8A4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Конкурс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2500BC4-CB98-3BDD-1088-24AFE858C12F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4D54DA2-D71D-E326-6D75-584ED408124E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91DCA57-4CE5-8FCC-B512-8EFA1100023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46ACAB8-8EC3-4D15-7FDF-C36BE537B2C9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A2CA5C9-9A92-0B97-9FF0-4521EDF7ACE3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BC8EAC7E-DB74-4EDA-2E7A-AAFB60AEFC61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09E78E58-8C09-6253-A310-50A180BC9A04}"/>
              </a:ext>
            </a:extLst>
          </p:cNvPr>
          <p:cNvSpPr txBox="1"/>
          <p:nvPr/>
        </p:nvSpPr>
        <p:spPr>
          <a:xfrm>
            <a:off x="609152" y="3188386"/>
            <a:ext cx="4989789" cy="403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Тематические линии проектов: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«Единство с судьбой России»;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«Мы вместе»;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«Нация созидателей»;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«Многонациональный народ»;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«Нравственные ориентиры»;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«Крепкая семья»;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«Наша сила в правде»;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«На страже Отечества»;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«Молодые лидеры»;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«Страна возможностей»;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«Культурный код»;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«Место силы».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E91C06D7-58D5-778D-3D98-0A88129F9119}"/>
              </a:ext>
            </a:extLst>
          </p:cNvPr>
          <p:cNvSpPr txBox="1"/>
          <p:nvPr/>
        </p:nvSpPr>
        <p:spPr>
          <a:xfrm>
            <a:off x="559689" y="1678445"/>
            <a:ext cx="977475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Приём заявок на </a:t>
            </a:r>
            <a:endParaRPr lang="en-US" sz="3600" dirty="0"/>
          </a:p>
          <a:p>
            <a:pPr algn="l"/>
            <a:r>
              <a:rPr lang="ru-RU" sz="3600" dirty="0"/>
              <a:t>второй конкурс ПФКИ 2025 года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C254F8-0B71-5D28-880E-B11ED13695A1}"/>
              </a:ext>
            </a:extLst>
          </p:cNvPr>
          <p:cNvSpPr txBox="1"/>
          <p:nvPr/>
        </p:nvSpPr>
        <p:spPr>
          <a:xfrm>
            <a:off x="9701274" y="2556524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подробнее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D0CB9C79-8D53-7857-F17F-14C02443DC7F}"/>
              </a:ext>
            </a:extLst>
          </p:cNvPr>
          <p:cNvSpPr txBox="1"/>
          <p:nvPr/>
        </p:nvSpPr>
        <p:spPr>
          <a:xfrm>
            <a:off x="6246891" y="3188386"/>
            <a:ext cx="5554998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Дедлайн  до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6 февраля 2025 г., в 23:30.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Кто может подать заявку: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негосударственные НКО;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коммерческие организации;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индивидуальные предприниматели.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851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3A348-AD9A-4671-3048-646CBB880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Прямоугольник 16">
            <a:extLst>
              <a:ext uri="{FF2B5EF4-FFF2-40B4-BE49-F238E27FC236}">
                <a16:creationId xmlns:a16="http://schemas.microsoft.com/office/drawing/2014/main" id="{91D35F41-60AB-9F7F-8AB2-439B2213FC6D}"/>
              </a:ext>
            </a:extLst>
          </p:cNvPr>
          <p:cNvGrpSpPr/>
          <p:nvPr/>
        </p:nvGrpSpPr>
        <p:grpSpPr>
          <a:xfrm>
            <a:off x="-18521" y="6358526"/>
            <a:ext cx="542260" cy="506841"/>
            <a:chOff x="0" y="0"/>
            <a:chExt cx="542258" cy="506839"/>
          </a:xfrm>
        </p:grpSpPr>
        <p:sp>
          <p:nvSpPr>
            <p:cNvPr id="186" name="Прямоугольник">
              <a:extLst>
                <a:ext uri="{FF2B5EF4-FFF2-40B4-BE49-F238E27FC236}">
                  <a16:creationId xmlns:a16="http://schemas.microsoft.com/office/drawing/2014/main" id="{4760A900-0B2B-68FC-07D4-9DC30C58393A}"/>
                </a:ext>
              </a:extLst>
            </p:cNvPr>
            <p:cNvSpPr/>
            <p:nvPr/>
          </p:nvSpPr>
          <p:spPr>
            <a:xfrm>
              <a:off x="-1" y="0"/>
              <a:ext cx="542260" cy="506841"/>
            </a:xfrm>
            <a:prstGeom prst="rect">
              <a:avLst/>
            </a:prstGeom>
            <a:solidFill>
              <a:srgbClr val="FCAF1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87" name="7">
              <a:extLst>
                <a:ext uri="{FF2B5EF4-FFF2-40B4-BE49-F238E27FC236}">
                  <a16:creationId xmlns:a16="http://schemas.microsoft.com/office/drawing/2014/main" id="{1635FF5E-0F56-48FE-9E11-47CFADC989C9}"/>
                </a:ext>
              </a:extLst>
            </p:cNvPr>
            <p:cNvSpPr txBox="1"/>
            <p:nvPr/>
          </p:nvSpPr>
          <p:spPr>
            <a:xfrm>
              <a:off x="37054" y="153867"/>
              <a:ext cx="468149" cy="199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>
              <a:lvl1pPr algn="ctr">
                <a:defRPr sz="1200">
                  <a:solidFill>
                    <a:srgbClr val="FFFFFF"/>
                  </a:solidFill>
                  <a:latin typeface="Gilroy-Bold"/>
                  <a:ea typeface="Gilroy-Bold"/>
                  <a:cs typeface="Gilroy-Bold"/>
                  <a:sym typeface="Gilroy-Bold"/>
                </a:defRPr>
              </a:lvl1pPr>
            </a:lstStyle>
            <a:p>
              <a:r>
                <a:rPr lang="ru-RU" dirty="0"/>
                <a:t>3</a:t>
              </a:r>
              <a:endParaRPr dirty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:a16="http://schemas.microsoft.com/office/drawing/2014/main" id="{17FF0F86-2011-4A69-0EC5-265044D8BC35}"/>
              </a:ext>
            </a:extLst>
          </p:cNvPr>
          <p:cNvSpPr txBox="1"/>
          <p:nvPr/>
        </p:nvSpPr>
        <p:spPr>
          <a:xfrm>
            <a:off x="420955" y="353951"/>
            <a:ext cx="6518934" cy="338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1600" cap="all" dirty="0">
                <a:solidFill>
                  <a:schemeClr val="tx1"/>
                </a:solidFill>
              </a:rPr>
              <a:t>Конкурс</a:t>
            </a:r>
            <a:endParaRPr sz="1600" cap="all" dirty="0">
              <a:solidFill>
                <a:schemeClr val="tx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8B6E41F-B4E6-CBDF-E098-882BCA1B72AC}"/>
              </a:ext>
            </a:extLst>
          </p:cNvPr>
          <p:cNvGrpSpPr/>
          <p:nvPr/>
        </p:nvGrpSpPr>
        <p:grpSpPr>
          <a:xfrm>
            <a:off x="0" y="692501"/>
            <a:ext cx="2624903" cy="97077"/>
            <a:chOff x="0" y="692501"/>
            <a:chExt cx="2624903" cy="97077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5CB14FC-7AEE-52CF-B65B-13CE95BDA584}"/>
                </a:ext>
              </a:extLst>
            </p:cNvPr>
            <p:cNvSpPr/>
            <p:nvPr/>
          </p:nvSpPr>
          <p:spPr>
            <a:xfrm>
              <a:off x="0" y="692501"/>
              <a:ext cx="1294463" cy="97077"/>
            </a:xfrm>
            <a:prstGeom prst="rect">
              <a:avLst/>
            </a:prstGeom>
            <a:solidFill>
              <a:srgbClr val="FBB3C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84DBF47-EA18-B7DC-11E4-EE35ED9B6C98}"/>
                </a:ext>
              </a:extLst>
            </p:cNvPr>
            <p:cNvSpPr/>
            <p:nvPr/>
          </p:nvSpPr>
          <p:spPr>
            <a:xfrm>
              <a:off x="336583" y="692501"/>
              <a:ext cx="1294463" cy="97077"/>
            </a:xfrm>
            <a:prstGeom prst="rect">
              <a:avLst/>
            </a:prstGeom>
            <a:solidFill>
              <a:srgbClr val="9F00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7CC9E91-7A2F-1768-02E1-2AFE16FE343B}"/>
                </a:ext>
              </a:extLst>
            </p:cNvPr>
            <p:cNvSpPr/>
            <p:nvPr/>
          </p:nvSpPr>
          <p:spPr>
            <a:xfrm>
              <a:off x="673166" y="692501"/>
              <a:ext cx="1294463" cy="97077"/>
            </a:xfrm>
            <a:prstGeom prst="rect">
              <a:avLst/>
            </a:prstGeom>
            <a:solidFill>
              <a:srgbClr val="FD493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223260-D16C-9F3D-E00F-46D40A235584}"/>
                </a:ext>
              </a:extLst>
            </p:cNvPr>
            <p:cNvSpPr/>
            <p:nvPr/>
          </p:nvSpPr>
          <p:spPr>
            <a:xfrm>
              <a:off x="993857" y="692501"/>
              <a:ext cx="1294463" cy="97077"/>
            </a:xfrm>
            <a:prstGeom prst="rect">
              <a:avLst/>
            </a:prstGeom>
            <a:solidFill>
              <a:srgbClr val="FCAF17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C2CCDFA-1BF0-3B01-B581-8B06CF260864}"/>
                </a:ext>
              </a:extLst>
            </p:cNvPr>
            <p:cNvSpPr/>
            <p:nvPr/>
          </p:nvSpPr>
          <p:spPr>
            <a:xfrm>
              <a:off x="1330440" y="692501"/>
              <a:ext cx="1294463" cy="97077"/>
            </a:xfrm>
            <a:prstGeom prst="rect">
              <a:avLst/>
            </a:prstGeom>
            <a:solidFill>
              <a:srgbClr val="B5D8E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4" name="Текст 2">
            <a:extLst>
              <a:ext uri="{FF2B5EF4-FFF2-40B4-BE49-F238E27FC236}">
                <a16:creationId xmlns:a16="http://schemas.microsoft.com/office/drawing/2014/main" id="{91BA5EC7-D52B-5AD4-73EA-63E8536BA739}"/>
              </a:ext>
            </a:extLst>
          </p:cNvPr>
          <p:cNvSpPr txBox="1"/>
          <p:nvPr/>
        </p:nvSpPr>
        <p:spPr>
          <a:xfrm>
            <a:off x="609152" y="3188386"/>
            <a:ext cx="4989789" cy="280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6 дней насыщенной образовательной программы, во время которой вы вплотную приблизитесь к осуществлению заветной мечты о собственном проекте: получите практическое руководство по написанию и упаковке своих идей в конкурентоспособные проекты вплоть до подачи заявки на грантовый конкурс, а также разберете ошибки и получите практические советы от наших экспертов. 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D911143F-0150-7AC6-9435-DBF3E61B675C}"/>
              </a:ext>
            </a:extLst>
          </p:cNvPr>
          <p:cNvSpPr txBox="1"/>
          <p:nvPr/>
        </p:nvSpPr>
        <p:spPr>
          <a:xfrm>
            <a:off x="559689" y="1678445"/>
            <a:ext cx="9774755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pPr algn="l"/>
            <a:r>
              <a:rPr lang="ru-RU" sz="3600" dirty="0"/>
              <a:t>Акселератор творческих проектов «</a:t>
            </a:r>
            <a:r>
              <a:rPr lang="ru-RU" sz="3600" dirty="0" err="1"/>
              <a:t>Создавай.Таврида</a:t>
            </a:r>
            <a:r>
              <a:rPr lang="ru-RU" sz="3600" dirty="0"/>
              <a:t>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534412-9F49-86FF-4705-1967F8EF3AAD}"/>
              </a:ext>
            </a:extLst>
          </p:cNvPr>
          <p:cNvSpPr txBox="1"/>
          <p:nvPr/>
        </p:nvSpPr>
        <p:spPr>
          <a:xfrm>
            <a:off x="9701274" y="2556524"/>
            <a:ext cx="1931038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8" algn="ctr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подробнее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CE561D85-01D8-E742-83F5-3B565E7D6284}"/>
              </a:ext>
            </a:extLst>
          </p:cNvPr>
          <p:cNvSpPr txBox="1"/>
          <p:nvPr/>
        </p:nvSpPr>
        <p:spPr>
          <a:xfrm>
            <a:off x="6246891" y="3188386"/>
            <a:ext cx="5554998" cy="1815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Дедлайн до 30 января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2025 г.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rgbClr val="9F00FF"/>
                </a:solidFill>
              </a:rPr>
              <a:t>Участниками станут: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Молодые творцы, граждане Российской Федерации, а также граждане, которые постоянно проживают на территориях ДНР и ЛНР в возрасте от 18 до 35 лет.</a:t>
            </a:r>
          </a:p>
          <a:p>
            <a:pPr lvl="8"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Изображение выглядит как шаблон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2EC6FA59-F8DC-FC5F-3F67-77E57BA3A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617" y="227209"/>
            <a:ext cx="2329315" cy="232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8376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Прямоугольник 7"/>
          <p:cNvSpPr/>
          <p:nvPr/>
        </p:nvSpPr>
        <p:spPr>
          <a:xfrm>
            <a:off x="6102320" y="2345381"/>
            <a:ext cx="6122342" cy="4529333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49" name="Прямоугольник 10"/>
          <p:cNvSpPr/>
          <p:nvPr/>
        </p:nvSpPr>
        <p:spPr>
          <a:xfrm>
            <a:off x="6103137" y="-2"/>
            <a:ext cx="6121526" cy="2345384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101107" y="5359336"/>
            <a:ext cx="6121528" cy="1514425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52" name="Прямоугольник 9"/>
          <p:cNvSpPr/>
          <p:nvPr/>
        </p:nvSpPr>
        <p:spPr>
          <a:xfrm>
            <a:off x="8818529" y="-2"/>
            <a:ext cx="3406131" cy="4274948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9" name="Квадрат">
            <a:extLst>
              <a:ext uri="{FF2B5EF4-FFF2-40B4-BE49-F238E27FC236}">
                <a16:creationId xmlns:a16="http://schemas.microsoft.com/office/drawing/2014/main" id="{515364BE-F6DA-2843-A7EF-F9EDF64F5C32}"/>
              </a:ext>
            </a:extLst>
          </p:cNvPr>
          <p:cNvSpPr/>
          <p:nvPr/>
        </p:nvSpPr>
        <p:spPr>
          <a:xfrm>
            <a:off x="8818526" y="2349045"/>
            <a:ext cx="3404109" cy="4529333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BB3C1"/>
                </a:solidFill>
              </a:defRPr>
            </a:pPr>
            <a:endParaRPr/>
          </a:p>
        </p:txBody>
      </p:sp>
      <p:pic>
        <p:nvPicPr>
          <p:cNvPr id="3" name="Рисунок 2" descr="Изображение выглядит как небо, человек, оранжевый, проигрыватель&#10;&#10;Автоматически созданное описание">
            <a:extLst>
              <a:ext uri="{FF2B5EF4-FFF2-40B4-BE49-F238E27FC236}">
                <a16:creationId xmlns:a16="http://schemas.microsoft.com/office/drawing/2014/main" id="{BC7FF919-0348-EE46-A018-E2296DB41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60" b="6860"/>
          <a:stretch/>
        </p:blipFill>
        <p:spPr>
          <a:xfrm>
            <a:off x="8818526" y="2349916"/>
            <a:ext cx="3406182" cy="45162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123825"/>
            <a:ext cx="2678848" cy="2047452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:a16="http://schemas.microsoft.com/office/drawing/2014/main" id="{8B0E0635-96AF-D8FE-3D4D-A883D27E276C}"/>
              </a:ext>
            </a:extLst>
          </p:cNvPr>
          <p:cNvSpPr txBox="1"/>
          <p:nvPr/>
        </p:nvSpPr>
        <p:spPr>
          <a:xfrm>
            <a:off x="532009" y="1613613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Действуй</a:t>
            </a:r>
            <a:endParaRPr dirty="0"/>
          </a:p>
          <a:p>
            <a:pPr>
              <a:defRPr sz="24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endParaRPr dirty="0"/>
          </a:p>
          <a:p>
            <a:pPr>
              <a:lnSpc>
                <a:spcPct val="150000"/>
              </a:lnSpc>
              <a:defRPr sz="23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dirty="0"/>
              <a:t>КОНТАКТЫ</a:t>
            </a:r>
            <a:endParaRPr dirty="0">
              <a:latin typeface="Gilroy-ExtraBold"/>
              <a:ea typeface="Gilroy-ExtraBold"/>
              <a:cs typeface="Gilroy-ExtraBold"/>
              <a:sym typeface="Gilroy-ExtraBold"/>
            </a:endParaRPr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rPr lang="ru-RU" dirty="0"/>
              <a:t>+7(918)561-71-29 Валерия</a:t>
            </a:r>
            <a:endParaRPr lang="en-US" dirty="0"/>
          </a:p>
          <a:p>
            <a:pPr>
              <a:lnSpc>
                <a:spcPct val="150000"/>
              </a:lnSpc>
              <a:defRPr sz="23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dirty="0"/>
          </a:p>
        </p:txBody>
      </p:sp>
      <p:pic>
        <p:nvPicPr>
          <p:cNvPr id="5" name="Рисунок 4" descr="Изображение выглядит как текст, снимок экрана, График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8AE25F4-EEAB-9C3F-942A-CC066B445E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9" y="5574542"/>
            <a:ext cx="2699860" cy="139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2927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3198</TotalTime>
  <Words>642</Words>
  <Application>Microsoft Office PowerPoint</Application>
  <PresentationFormat>Широкоэкранный</PresentationFormat>
  <Paragraphs>109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Gilroy-ExtraBold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Самойленко Валерия Сергеевна</cp:lastModifiedBy>
  <cp:revision>29</cp:revision>
  <dcterms:modified xsi:type="dcterms:W3CDTF">2024-12-19T14:58:38Z</dcterms:modified>
</cp:coreProperties>
</file>