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2" r:id="rId3"/>
    <p:sldId id="256" r:id="rId4"/>
    <p:sldId id="257" r:id="rId5"/>
    <p:sldId id="260" r:id="rId6"/>
    <p:sldId id="259" r:id="rId7"/>
    <p:sldId id="265" r:id="rId8"/>
    <p:sldId id="273" r:id="rId9"/>
    <p:sldId id="286" r:id="rId10"/>
    <p:sldId id="261" r:id="rId11"/>
    <p:sldId id="262" r:id="rId12"/>
    <p:sldId id="270" r:id="rId13"/>
    <p:sldId id="272" r:id="rId14"/>
    <p:sldId id="275" r:id="rId15"/>
    <p:sldId id="271" r:id="rId16"/>
    <p:sldId id="263" r:id="rId17"/>
    <p:sldId id="267" r:id="rId18"/>
    <p:sldId id="289" r:id="rId19"/>
    <p:sldId id="288" r:id="rId20"/>
    <p:sldId id="290" r:id="rId21"/>
    <p:sldId id="287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ru-RU" altLang="en-US"/>
              <a:t> </a:t>
            </a:r>
            <a:r>
              <a:rPr lang="ru-RU" altLang="en-US" b="1">
                <a:solidFill>
                  <a:schemeClr val="accent5">
                    <a:lumMod val="50000"/>
                  </a:schemeClr>
                </a:solidFill>
              </a:rPr>
              <a:t>Лекция. Построение воронки продаж (B2B, B2C, B2G)</a:t>
            </a:r>
            <a:endParaRPr lang="ru-RU" altLang="en-US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219710"/>
            <a:ext cx="10515600" cy="1325563"/>
          </a:xfrm>
        </p:spPr>
        <p:txBody>
          <a:bodyPr/>
          <a:p>
            <a:r>
              <a:rPr lang="ru-RU" altLang="en-US" b="1">
                <a:latin typeface="+mj-lt"/>
                <a:cs typeface="+mj-lt"/>
                <a:sym typeface="+mn-ea"/>
              </a:rPr>
              <a:t>Воронка продаж — визуальная модель</a:t>
            </a:r>
            <a:endParaRPr lang="ru-RU" altLang="en-US" b="1">
              <a:latin typeface="+mj-lt"/>
              <a:cs typeface="+mj-lt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270510" y="2482850"/>
            <a:ext cx="8758555" cy="1290320"/>
          </a:xfrm>
        </p:spPr>
        <p:txBody>
          <a:bodyPr>
            <a:normAutofit lnSpcReduction="20000"/>
          </a:bodyPr>
          <a:p>
            <a:pPr>
              <a:lnSpc>
                <a:spcPct val="110000"/>
              </a:lnSpc>
            </a:pPr>
            <a:r>
              <a:rPr lang="ru-RU" altLang="en-US" sz="2400">
                <a:solidFill>
                  <a:schemeClr val="tx1"/>
                </a:solidFill>
                <a:latin typeface="+mn-lt"/>
                <a:cs typeface="+mn-lt"/>
              </a:rPr>
              <a:t>Воронка продаж — визуальная модель, которая описывает путь покупателя от возникновения желания произвести покупку до ее совершения. </a:t>
            </a:r>
            <a:endParaRPr lang="ru-RU" altLang="en-US" sz="2400">
              <a:solidFill>
                <a:schemeClr val="tx1"/>
              </a:solidFill>
              <a:latin typeface="+mn-lt"/>
              <a:cs typeface="+mn-lt"/>
            </a:endParaRPr>
          </a:p>
          <a:p>
            <a:endParaRPr lang="ru-RU" altLang="en-US" sz="2400">
              <a:solidFill>
                <a:schemeClr val="tx1"/>
              </a:solidFill>
              <a:latin typeface="+mn-lt"/>
              <a:cs typeface="+mn-lt"/>
            </a:endParaRPr>
          </a:p>
        </p:txBody>
      </p:sp>
      <p:pic>
        <p:nvPicPr>
          <p:cNvPr id="6" name="Замещающее содержимое 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8819515" y="1870710"/>
            <a:ext cx="3372485" cy="416877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70510" y="4388485"/>
            <a:ext cx="87585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800">
                <a:cs typeface="+mn-lt"/>
                <a:sym typeface="+mn-ea"/>
              </a:rPr>
              <a:t>Воронка продаж наглядно отражает этапы процесса продаж от первой точки контакта до заключения сделки.</a:t>
            </a:r>
            <a:endParaRPr lang="ru-RU" altLang="en-US" sz="2800">
              <a:cs typeface="+mn-lt"/>
            </a:endParaRPr>
          </a:p>
          <a:p>
            <a:endParaRPr lang="ru-RU" altLang="en-US" sz="2800">
              <a:cs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b="1"/>
              <a:t>История</a:t>
            </a:r>
            <a:endParaRPr lang="ru-RU" altLang="en-US" b="1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73355" y="1825625"/>
            <a:ext cx="9225280" cy="1846580"/>
          </a:xfrm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lang="ru-RU" altLang="en-US" sz="2400">
                <a:latin typeface="+mn-lt"/>
                <a:cs typeface="+mn-lt"/>
                <a:sym typeface="+mn-ea"/>
              </a:rPr>
              <a:t>Идея воронки продаж появилась в 1898 году. </a:t>
            </a:r>
            <a:endParaRPr lang="ru-RU" altLang="en-US" sz="2400">
              <a:latin typeface="+mn-lt"/>
              <a:cs typeface="+mn-lt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ru-RU" altLang="en-US" sz="2400">
                <a:latin typeface="+mn-lt"/>
                <a:cs typeface="+mn-lt"/>
                <a:sym typeface="+mn-ea"/>
              </a:rPr>
              <a:t>Автор  американский рекламист Элиас Сент-Элмо Льюис.</a:t>
            </a:r>
            <a:endParaRPr lang="ru-RU" altLang="en-US" sz="2400">
              <a:latin typeface="+mn-lt"/>
              <a:cs typeface="+mn-lt"/>
              <a:sym typeface="+mn-ea"/>
            </a:endParaRPr>
          </a:p>
          <a:p>
            <a:endParaRPr lang="ru-RU" altLang="en-US" sz="2400">
              <a:latin typeface="+mn-lt"/>
              <a:cs typeface="+mn-lt"/>
              <a:sym typeface="+mn-ea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8827770" y="1447800"/>
            <a:ext cx="2821305" cy="451802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775970" y="3672205"/>
            <a:ext cx="78219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800" i="1">
                <a:sym typeface="+mn-ea"/>
              </a:rPr>
              <a:t> “Привлекай внимание, вызывай интерес, создавай желание, приводи в действие”.</a:t>
            </a:r>
            <a:endParaRPr lang="ru-RU" altLang="en-US" sz="2800" i="1"/>
          </a:p>
          <a:p>
            <a:endParaRPr lang="ru-RU" altLang="en-US" sz="2800"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08965" y="485140"/>
            <a:ext cx="10974070" cy="1133475"/>
          </a:xfrm>
        </p:spPr>
        <p:txBody>
          <a:bodyPr>
            <a:noAutofit/>
          </a:bodyPr>
          <a:p>
            <a:r>
              <a:rPr lang="ru-RU" altLang="en-US" sz="2400">
                <a:solidFill>
                  <a:schemeClr val="tx1"/>
                </a:solidFill>
                <a:latin typeface="+mn-lt"/>
                <a:cs typeface="+mn-lt"/>
              </a:rPr>
              <a:t>Первые иллюстрации воронки продаж  опубликованы Фрэнком Хатчинсоном Дьюксмит в журнале Salesmanship в 1904г.</a:t>
            </a:r>
            <a:endParaRPr lang="ru-RU" altLang="en-US" sz="2400">
              <a:solidFill>
                <a:schemeClr val="tx1"/>
              </a:solidFill>
              <a:latin typeface="+mn-lt"/>
              <a:cs typeface="+mn-lt"/>
            </a:endParaRPr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18135" y="1914525"/>
            <a:ext cx="5181600" cy="443992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rcRect t="15960"/>
          <a:stretch>
            <a:fillRect/>
          </a:stretch>
        </p:blipFill>
        <p:spPr>
          <a:xfrm>
            <a:off x="6475095" y="2165350"/>
            <a:ext cx="5505450" cy="41897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70510" y="300355"/>
            <a:ext cx="10515600" cy="1295400"/>
          </a:xfrm>
        </p:spPr>
        <p:txBody>
          <a:bodyPr>
            <a:normAutofit fontScale="90000"/>
          </a:bodyPr>
          <a:p>
            <a:r>
              <a:rPr lang="ru-RU" altLang="en-US"/>
              <a:t> </a:t>
            </a:r>
            <a:r>
              <a:rPr lang="ru-RU" altLang="en-US" b="1"/>
              <a:t>AIDA-модель потребительского поведения</a:t>
            </a:r>
            <a:br>
              <a:rPr lang="ru-RU" altLang="en-US"/>
            </a:br>
            <a:endParaRPr lang="ru-RU" altLang="en-US"/>
          </a:p>
        </p:txBody>
      </p:sp>
      <p:pic>
        <p:nvPicPr>
          <p:cNvPr id="9" name="Замещающее содержимое 8"/>
          <p:cNvPicPr>
            <a:picLocks noChangeAspect="1"/>
          </p:cNvPicPr>
          <p:nvPr>
            <p:ph sz="half" idx="2"/>
          </p:nvPr>
        </p:nvPicPr>
        <p:blipFill>
          <a:blip r:embed="rId1"/>
          <a:srcRect t="28029"/>
          <a:stretch>
            <a:fillRect/>
          </a:stretch>
        </p:blipFill>
        <p:spPr>
          <a:xfrm>
            <a:off x="8477885" y="2848610"/>
            <a:ext cx="3265805" cy="2873375"/>
          </a:xfrm>
          <a:prstGeom prst="rect">
            <a:avLst/>
          </a:prstGeom>
        </p:spPr>
      </p:pic>
      <p:sp>
        <p:nvSpPr>
          <p:cNvPr id="12" name="Текстовое поле 11"/>
          <p:cNvSpPr txBox="1"/>
          <p:nvPr/>
        </p:nvSpPr>
        <p:spPr>
          <a:xfrm>
            <a:off x="903605" y="3044190"/>
            <a:ext cx="7799705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>
                <a:solidFill>
                  <a:schemeClr val="accent2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</a:t>
            </a:r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ttention (внимание): ознакомление потребителя с продуктом посредством любого источника информации.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200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I</a:t>
            </a:r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nterest (интерес): появление заинтересованности в товаре, поиск дополнительных сведений.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200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D</a:t>
            </a:r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esire (желание): возникновение желания купить продукцию.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2000">
                <a:solidFill>
                  <a:schemeClr val="accent6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A</a:t>
            </a:r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ction (действие): закрытие сделки, продажа.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542290" y="1595755"/>
            <a:ext cx="11201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400">
                <a:latin typeface="Calibri" panose="020F0502020204030204" charset="0"/>
                <a:cs typeface="Calibri" panose="020F0502020204030204" charset="0"/>
              </a:rPr>
              <a:t>Традиционно воронку продаж выстраивают в соответствии с классической моделью AIDA, которая предполагает четыре основных этапа: </a:t>
            </a:r>
            <a:endParaRPr lang="ru-RU" altLang="en-US" sz="240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4000" b="1"/>
              <a:t>«Дорожная карта клиента»</a:t>
            </a:r>
            <a:endParaRPr lang="ru-RU" altLang="en-US" sz="4000" b="1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4290" y="1993900"/>
            <a:ext cx="9888220" cy="1671955"/>
          </a:xfrm>
        </p:spPr>
        <p:txBody>
          <a:bodyPr>
            <a:noAutofit/>
          </a:bodyPr>
          <a:p>
            <a:r>
              <a:rPr lang="ru-RU" altLang="en-US" sz="2400">
                <a:solidFill>
                  <a:schemeClr val="tx1"/>
                </a:solidFill>
                <a:latin typeface="+mn-lt"/>
                <a:cs typeface="+mn-lt"/>
              </a:rPr>
              <a:t>Если мы вспомним про карту путешествия клиента, то станет понятно, что воронка продаж — лишь часть его пути, которая попадает в фокус компании.</a:t>
            </a:r>
            <a:endParaRPr lang="ru-RU" altLang="en-US" sz="2400">
              <a:solidFill>
                <a:schemeClr val="tx1"/>
              </a:solidFill>
              <a:latin typeface="+mn-lt"/>
              <a:cs typeface="+mn-lt"/>
            </a:endParaRPr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1482725" y="3921760"/>
            <a:ext cx="6154420" cy="23101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15570"/>
            <a:ext cx="10515600" cy="1152525"/>
          </a:xfrm>
        </p:spPr>
        <p:txBody>
          <a:bodyPr>
            <a:normAutofit fontScale="90000"/>
          </a:bodyPr>
          <a:p>
            <a:br>
              <a:rPr lang="ru-RU" altLang="en-US">
                <a:sym typeface="+mn-ea"/>
              </a:rPr>
            </a:br>
            <a:r>
              <a:rPr lang="ru-RU" altLang="en-US" b="1">
                <a:sym typeface="+mn-ea"/>
              </a:rPr>
              <a:t>Анализ воронки продаж позволяет определить следующие ключевые моменты: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1"/>
          </p:nvPr>
        </p:nvSpPr>
        <p:spPr>
          <a:xfrm>
            <a:off x="0" y="1268095"/>
            <a:ext cx="11602085" cy="5725795"/>
          </a:xfrm>
        </p:spPr>
        <p:txBody>
          <a:bodyPr>
            <a:noAutofit/>
          </a:bodyPr>
          <a:p>
            <a:r>
              <a:rPr lang="ru-RU" altLang="en-US" sz="2400">
                <a:latin typeface="+mn-lt"/>
                <a:cs typeface="+mn-lt"/>
              </a:rPr>
              <a:t>1. На каких этапах продаж происходит наибольший отток возможных клиентов? Сколько клиентов отсеивается на каждом из этапов? Какая доля клиентов переходит в следующий этап?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2. На каких группах целевой аудитории следует сосредоточить основные усилия?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3. Каким будет значение конверсии при совмещении различных параметров?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4. Сколько нужно привлечь лидов, чтобы получить в итоге необходимое число готовых покупателей?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5. Какие звенья (процессы) в цепи продаж лишние?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6. Какова общая эффективность бизнеса?</a:t>
            </a:r>
            <a:endParaRPr lang="ru-RU" altLang="en-US" sz="2400"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>
                <a:sym typeface="+mn-ea"/>
              </a:rPr>
              <a:t>Возможности для бизнеса:</a:t>
            </a:r>
            <a:br>
              <a:rPr lang="ru-RU" altLang="en-US"/>
            </a:br>
            <a:endParaRPr lang="ru-RU" altLang="en-US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635" y="1178560"/>
            <a:ext cx="12191365" cy="5678805"/>
          </a:xfrm>
        </p:spPr>
        <p:txBody>
          <a:bodyPr>
            <a:normAutofit fontScale="90000"/>
          </a:bodyPr>
          <a:p>
            <a:endParaRPr lang="ru-RU" altLang="en-US"/>
          </a:p>
          <a:p>
            <a:r>
              <a:rPr lang="ru-RU" altLang="en-US" sz="2665">
                <a:latin typeface="+mn-lt"/>
                <a:cs typeface="+mn-lt"/>
                <a:sym typeface="+mn-ea"/>
              </a:rPr>
              <a:t>Осмысленный контроль процесса продаж: выращивание клиента – управляемое продвижение по воронке, насколько это возможно с учетом проактивности потребителей.</a:t>
            </a:r>
            <a:endParaRPr lang="ru-RU" altLang="en-US" sz="2665">
              <a:latin typeface="+mn-lt"/>
              <a:cs typeface="+mn-lt"/>
              <a:sym typeface="+mn-ea"/>
            </a:endParaRPr>
          </a:p>
          <a:p>
            <a:endParaRPr lang="ru-RU" altLang="en-US" sz="2665">
              <a:latin typeface="+mn-lt"/>
              <a:cs typeface="+mn-lt"/>
            </a:endParaRPr>
          </a:p>
          <a:p>
            <a:r>
              <a:rPr lang="ru-RU" altLang="en-US" sz="2665">
                <a:latin typeface="+mn-lt"/>
                <a:cs typeface="+mn-lt"/>
                <a:sym typeface="+mn-ea"/>
              </a:rPr>
              <a:t>Наглядная демонстрация конверсии по каждому этапу: отслеживание того, как заполняется и опустошается воронка, и определение эффективности канала продвижения.</a:t>
            </a:r>
            <a:endParaRPr lang="ru-RU" altLang="en-US" sz="2665">
              <a:latin typeface="+mn-lt"/>
              <a:cs typeface="+mn-lt"/>
              <a:sym typeface="+mn-ea"/>
            </a:endParaRPr>
          </a:p>
          <a:p>
            <a:endParaRPr lang="ru-RU" altLang="en-US" sz="2665">
              <a:latin typeface="+mn-lt"/>
              <a:cs typeface="+mn-lt"/>
            </a:endParaRPr>
          </a:p>
          <a:p>
            <a:r>
              <a:rPr lang="ru-RU" altLang="en-US" sz="2665">
                <a:latin typeface="+mn-lt"/>
                <a:cs typeface="+mn-lt"/>
                <a:sym typeface="+mn-ea"/>
              </a:rPr>
              <a:t>Возможность прогнозирования: каким образом будет заполнен определенный этап через обозначенное время. На основе прогнозов составляются планы.</a:t>
            </a:r>
            <a:endParaRPr lang="ru-RU" altLang="en-US" sz="2665">
              <a:latin typeface="+mn-lt"/>
              <a:cs typeface="+mn-lt"/>
              <a:sym typeface="+mn-ea"/>
            </a:endParaRPr>
          </a:p>
          <a:p>
            <a:endParaRPr lang="ru-RU" altLang="en-US" sz="2665">
              <a:latin typeface="+mn-lt"/>
              <a:cs typeface="+mn-lt"/>
            </a:endParaRPr>
          </a:p>
          <a:p>
            <a:r>
              <a:rPr lang="ru-RU" altLang="en-US" sz="2665">
                <a:latin typeface="+mn-lt"/>
                <a:cs typeface="+mn-lt"/>
                <a:sym typeface="+mn-ea"/>
              </a:rPr>
              <a:t>Анализ эффективности каждого сотрудника отдела продаж и отдела в целом. Возможность детально разобрать каждую продажу.</a:t>
            </a:r>
            <a:endParaRPr lang="ru-RU" altLang="en-US" sz="2665">
              <a:latin typeface="+mn-lt"/>
              <a:cs typeface="+mn-lt"/>
            </a:endParaRPr>
          </a:p>
          <a:p>
            <a:endParaRPr lang="ru-RU" altLang="en-US" sz="2665"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 b="1">
                <a:sym typeface="+mn-ea"/>
              </a:rPr>
              <a:t>Воронки бывают разные...</a:t>
            </a:r>
            <a:br>
              <a:rPr lang="ru-RU" altLang="en-US"/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56235" y="1872615"/>
            <a:ext cx="11478895" cy="1492885"/>
          </a:xfrm>
        </p:spPr>
        <p:txBody>
          <a:bodyPr>
            <a:normAutofit/>
          </a:bodyPr>
          <a:p>
            <a:r>
              <a:rPr lang="ru-RU" altLang="en-US" sz="2400">
                <a:latin typeface="+mn-lt"/>
                <a:cs typeface="+mn-lt"/>
              </a:rPr>
              <a:t>Основная задача воронки – организовать работу с потенциальными клиентами на всех этапах взаимодействия</a:t>
            </a:r>
            <a:endParaRPr lang="ru-RU" altLang="en-US" sz="2400">
              <a:latin typeface="+mn-lt"/>
              <a:cs typeface="+mn-lt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926840" y="3653790"/>
            <a:ext cx="4608195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920" y="92075"/>
            <a:ext cx="10515600" cy="1325563"/>
          </a:xfrm>
        </p:spPr>
        <p:txBody>
          <a:bodyPr/>
          <a:p>
            <a:r>
              <a:rPr lang="ru-RU" altLang="en-US"/>
              <a:t>Этапы воронки продаж</a:t>
            </a: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778500" y="1629410"/>
            <a:ext cx="6202680" cy="387096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160020" y="3334385"/>
            <a:ext cx="55130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400" i="1"/>
              <a:t>Этап — факт совершенного действия!</a:t>
            </a:r>
            <a:endParaRPr lang="ru-RU" altLang="en-US" sz="2400"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ru-RU" altLang="ru-RU" b="1"/>
              <a:t>Конверсия</a:t>
            </a:r>
            <a:endParaRPr lang="ru-RU" altLang="ru-RU" b="1"/>
          </a:p>
        </p:txBody>
      </p:sp>
      <p:pic>
        <p:nvPicPr>
          <p:cNvPr id="6" name="Замещающее содержимое 5"/>
          <p:cNvPicPr>
            <a:picLocks noChangeAspect="1"/>
          </p:cNvPicPr>
          <p:nvPr>
            <p:ph sz="half" idx="1"/>
          </p:nvPr>
        </p:nvPicPr>
        <p:blipFill>
          <a:blip r:embed="rId1"/>
          <a:srcRect t="3123" r="25931"/>
          <a:stretch>
            <a:fillRect/>
          </a:stretch>
        </p:blipFill>
        <p:spPr>
          <a:xfrm>
            <a:off x="484505" y="1584325"/>
            <a:ext cx="4970780" cy="4630420"/>
          </a:xfrm>
          <a:prstGeom prst="rect">
            <a:avLst/>
          </a:prstGeom>
        </p:spPr>
      </p:pic>
      <p:sp>
        <p:nvSpPr>
          <p:cNvPr id="10" name="Замещающее содержимое 9"/>
          <p:cNvSpPr/>
          <p:nvPr>
            <p:ph sz="half" idx="2"/>
          </p:nvPr>
        </p:nvSpPr>
        <p:spPr>
          <a:xfrm>
            <a:off x="5455285" y="4397375"/>
            <a:ext cx="6568440" cy="1515110"/>
          </a:xfrm>
        </p:spPr>
        <p:txBody>
          <a:bodyPr>
            <a:normAutofit/>
          </a:bodyPr>
          <a:p>
            <a:pPr>
              <a:lnSpc>
                <a:spcPct val="110000"/>
              </a:lnSpc>
            </a:pPr>
            <a:r>
              <a:rPr lang="ru-RU" altLang="en-US" sz="2000" b="1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Конверсия этапов(%)</a:t>
            </a:r>
            <a:r>
              <a:rPr lang="ru-RU" altLang="en-US" sz="200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</a:rPr>
              <a:t> = Число пользователей, которые перешли на следующую ступень воронки продаж / Число пользователей с предыдущей ступени * 100%</a:t>
            </a:r>
            <a:endParaRPr lang="ru-RU" altLang="en-US" sz="2000">
              <a:solidFill>
                <a:schemeClr val="tx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5455285" y="2788920"/>
            <a:ext cx="6737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000" b="1">
                <a:latin typeface="Calibri" panose="020F0502020204030204" charset="0"/>
                <a:cs typeface="Calibri" panose="020F0502020204030204" charset="0"/>
              </a:rPr>
              <a:t>Формула конверсии воронки продаж: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  <a:p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(реальные покупатели/потенциальные потребители) *100 %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5575300" y="1584325"/>
            <a:ext cx="64947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000" b="1">
                <a:latin typeface="Calibri" panose="020F0502020204030204" charset="0"/>
                <a:cs typeface="Calibri" panose="020F0502020204030204" charset="0"/>
              </a:rPr>
              <a:t>Конверсия воронки продаж -</a:t>
            </a:r>
            <a:r>
              <a:rPr lang="ru-RU" altLang="en-US" sz="2000">
                <a:latin typeface="Calibri" panose="020F0502020204030204" charset="0"/>
                <a:cs typeface="Calibri" panose="020F0502020204030204" charset="0"/>
              </a:rPr>
              <a:t> это процентное соотношение потенциальных результатов к фактическим.</a:t>
            </a:r>
            <a:endParaRPr lang="ru-RU" altLang="en-US" sz="2000"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 sz="4000"/>
              <a:t>Расчет конверсии</a:t>
            </a:r>
            <a:endParaRPr lang="ru-RU" altLang="en-US" sz="400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165100" y="1885950"/>
            <a:ext cx="5808345" cy="4003675"/>
          </a:xfrm>
        </p:spPr>
        <p:txBody>
          <a:bodyPr>
            <a:noAutofit/>
          </a:bodyPr>
          <a:p>
            <a:r>
              <a:rPr lang="ru-RU" altLang="en-US" sz="2400">
                <a:latin typeface="+mn-lt"/>
                <a:cs typeface="+mn-lt"/>
              </a:rPr>
              <a:t>Пример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Фирма в ходе рекламной кампании привлекла внимание 5 000 пользователей (Ӏ этап). 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Из них 2000 человек кликнули по ссылке, и перешли на сайт продавца (ӀӀ этап). 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За анализируемый период 500 человек положило товар в покупательскую корзину (ӀӀӀ этап). </a:t>
            </a:r>
            <a:endParaRPr lang="ru-RU" altLang="en-US" sz="2400">
              <a:latin typeface="+mn-lt"/>
              <a:cs typeface="+mn-lt"/>
            </a:endParaRPr>
          </a:p>
          <a:p>
            <a:r>
              <a:rPr lang="ru-RU" altLang="en-US" sz="2400">
                <a:latin typeface="+mn-lt"/>
                <a:cs typeface="+mn-lt"/>
              </a:rPr>
              <a:t>Покупку совершило всего 200 человек (VӀ этап).</a:t>
            </a:r>
            <a:endParaRPr lang="ru-RU" altLang="en-US" sz="2400">
              <a:latin typeface="+mn-lt"/>
              <a:cs typeface="+mn-lt"/>
            </a:endParaRPr>
          </a:p>
          <a:p>
            <a:endParaRPr lang="ru-RU" altLang="en-US" sz="2400">
              <a:latin typeface="+mn-lt"/>
              <a:cs typeface="+mn-lt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6170295" y="2501900"/>
            <a:ext cx="602170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400"/>
              <a:t>Ӏ этап – 2000/5000*100%=40%</a:t>
            </a:r>
            <a:endParaRPr lang="ru-RU" altLang="en-US" sz="2400"/>
          </a:p>
          <a:p>
            <a:r>
              <a:rPr lang="ru-RU" altLang="en-US" sz="2400"/>
              <a:t> </a:t>
            </a:r>
            <a:endParaRPr lang="ru-RU" altLang="en-US" sz="2400"/>
          </a:p>
          <a:p>
            <a:r>
              <a:rPr lang="ru-RU" altLang="en-US" sz="2400"/>
              <a:t>ӀӀ этап – 500/2000*100%=25%</a:t>
            </a:r>
            <a:endParaRPr lang="ru-RU" altLang="en-US" sz="2400"/>
          </a:p>
          <a:p>
            <a:r>
              <a:rPr lang="ru-RU" altLang="en-US" sz="2400"/>
              <a:t> </a:t>
            </a:r>
            <a:endParaRPr lang="ru-RU" altLang="en-US" sz="2400"/>
          </a:p>
          <a:p>
            <a:r>
              <a:rPr lang="ru-RU" altLang="en-US" sz="2400"/>
              <a:t>ӀӀӀ этап – 200/500*100%=40% </a:t>
            </a:r>
            <a:endParaRPr lang="ru-RU" altLang="en-US" sz="2400"/>
          </a:p>
          <a:p>
            <a:endParaRPr lang="ru-RU" altLang="en-US" sz="2400"/>
          </a:p>
          <a:p>
            <a:r>
              <a:rPr lang="ru-RU" altLang="en-US" sz="2400"/>
              <a:t>Общий уровень конверсии – 200/5000*100%=4%</a:t>
            </a:r>
            <a:endParaRPr lang="ru-RU" altLang="en-US" sz="2400"/>
          </a:p>
          <a:p>
            <a:endParaRPr lang="ru-RU" altLang="en-US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ru-RU" sz="4000">
                <a:latin typeface="+mj-lt"/>
                <a:cs typeface="+mj-lt"/>
              </a:rPr>
              <a:t>Функциональные зоны воронки продаж</a:t>
            </a:r>
            <a:endParaRPr lang="ru-RU" altLang="ru-RU" sz="4000">
              <a:latin typeface="+mj-lt"/>
              <a:cs typeface="+mj-lt"/>
            </a:endParaRPr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rcRect t="17717"/>
          <a:stretch>
            <a:fillRect/>
          </a:stretch>
        </p:blipFill>
        <p:spPr>
          <a:xfrm>
            <a:off x="929005" y="1899920"/>
            <a:ext cx="8519160" cy="41871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Замещающее содержимое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1219327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10515600" cy="1325563"/>
          </a:xfrm>
        </p:spPr>
        <p:txBody>
          <a:bodyPr/>
          <a:p>
            <a:r>
              <a:rPr lang="ru-RU" altLang="en-US"/>
              <a:t>Воронка продаж </a:t>
            </a:r>
            <a:r>
              <a:rPr lang="en-US" altLang="en-US"/>
              <a:t>B2B</a:t>
            </a:r>
            <a:endParaRPr lang="en-US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rcRect t="12921" b="2951"/>
          <a:stretch>
            <a:fillRect/>
          </a:stretch>
        </p:blipFill>
        <p:spPr>
          <a:xfrm>
            <a:off x="7094220" y="2268220"/>
            <a:ext cx="4840605" cy="343979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0" y="1100455"/>
            <a:ext cx="7758430" cy="5775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Совершение холодных звонков (узнавание о предложении);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Презентация продукта (определение с выбором);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Отправка коммерческого предложения (намерение о приобретении);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Подписание договора и выставление счета (заключение сделки);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Оплата (намерение произвести оплату);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Отгрузка товара (получение продукта);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Повторная покупка;</a:t>
            </a:r>
            <a:endParaRPr lang="ru-RU" altLang="en-US" sz="24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ru-RU" altLang="en-US" sz="2400">
                <a:cs typeface="+mn-lt"/>
              </a:rPr>
              <a:t>Совершение покупок на постоянной основе.</a:t>
            </a:r>
            <a:endParaRPr lang="ru-RU" altLang="en-US" sz="2400">
              <a:cs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85" y="0"/>
            <a:ext cx="10515600" cy="1325563"/>
          </a:xfrm>
        </p:spPr>
        <p:txBody>
          <a:bodyPr/>
          <a:p>
            <a:r>
              <a:rPr lang="ru-RU" altLang="en-US"/>
              <a:t>Воронка продаж </a:t>
            </a:r>
            <a:r>
              <a:rPr lang="en-US" altLang="en-US"/>
              <a:t>B2C</a:t>
            </a:r>
            <a:endParaRPr lang="en-US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rcRect t="10435"/>
          <a:stretch>
            <a:fillRect/>
          </a:stretch>
        </p:blipFill>
        <p:spPr>
          <a:xfrm>
            <a:off x="7112635" y="2112645"/>
            <a:ext cx="5079365" cy="401129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0" y="2112645"/>
            <a:ext cx="10535285" cy="4225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ru-RU" altLang="en-US" sz="2400"/>
              <a:t>Клиент увидел рекламу (узнавание о предложении);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Зашел в магазин (определение с выбором);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Примерил вещь (намерение о приобретении);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Принял решение ее приобрести (заключение сделки);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Заплатил за нее (намерение произвести оплату);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Получил/начал использовать (получение продукта);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Вернулся за ещё одной покупкой (повторная покупка);</a:t>
            </a:r>
            <a:endParaRPr lang="ru-RU" altLang="en-US" sz="2400"/>
          </a:p>
          <a:p>
            <a:pPr>
              <a:lnSpc>
                <a:spcPct val="140000"/>
              </a:lnSpc>
            </a:pPr>
            <a:r>
              <a:rPr lang="ru-RU" altLang="en-US" sz="2400"/>
              <a:t>Стал постоянным покупателем (совершение покупок на постоянной основе).</a:t>
            </a:r>
            <a:endParaRPr lang="ru-RU" altLang="en-US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>
                <a:sym typeface="+mn-ea"/>
              </a:rPr>
              <a:t>Воронка продаж </a:t>
            </a:r>
            <a:r>
              <a:rPr lang="en-US" altLang="en-US">
                <a:sym typeface="+mn-ea"/>
              </a:rPr>
              <a:t>B2G</a:t>
            </a:r>
            <a:br>
              <a:rPr lang="en-US" altLang="en-US"/>
            </a:br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47065" y="975360"/>
            <a:ext cx="10215245" cy="54286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latin typeface="+mn-lt"/>
                <a:cs typeface="+mn-lt"/>
                <a:sym typeface="+mn-ea"/>
              </a:rPr>
              <a:t> Тендерная конверсия </a:t>
            </a:r>
            <a:endParaRPr lang="ru-RU" altLang="en-US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647700" y="1825625"/>
            <a:ext cx="11216640" cy="4351655"/>
          </a:xfrm>
        </p:spPr>
        <p:txBody>
          <a:bodyPr>
            <a:noAutofit/>
          </a:bodyPr>
          <a:p>
            <a:r>
              <a:rPr lang="ru-RU" altLang="en-US" sz="2300" b="1">
                <a:solidFill>
                  <a:schemeClr val="tx1"/>
                </a:solidFill>
                <a:latin typeface="+mn-lt"/>
                <a:cs typeface="+mn-lt"/>
              </a:rPr>
              <a:t> Тендерная конверсия </a:t>
            </a:r>
            <a:r>
              <a:rPr lang="ru-RU" altLang="en-US" sz="2300">
                <a:solidFill>
                  <a:schemeClr val="tx1"/>
                </a:solidFill>
                <a:latin typeface="+mn-lt"/>
                <a:cs typeface="+mn-lt"/>
              </a:rPr>
              <a:t>— это показатель того, сколько раз вы поучаствовали в закупках и сколько раз победили (выражается в процентах).</a:t>
            </a:r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300">
                <a:solidFill>
                  <a:schemeClr val="tx1"/>
                </a:solidFill>
                <a:latin typeface="+mn-lt"/>
                <a:cs typeface="+mn-lt"/>
              </a:rPr>
              <a:t>К= (КП/КТ)*100%,</a:t>
            </a:r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300">
                <a:solidFill>
                  <a:schemeClr val="tx1"/>
                </a:solidFill>
                <a:latin typeface="+mn-lt"/>
                <a:cs typeface="+mn-lt"/>
              </a:rPr>
              <a:t>Где:К – конверсия,КП – количество побед,КТ – количество тендеров, в которых было принято участие.</a:t>
            </a:r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r>
              <a:rPr lang="ru-RU" altLang="en-US" sz="2300">
                <a:solidFill>
                  <a:schemeClr val="tx1"/>
                </a:solidFill>
                <a:latin typeface="+mn-lt"/>
                <a:cs typeface="+mn-lt"/>
              </a:rPr>
              <a:t>Разберем на примере. Допустим, вы подали заявки на 10 закупок, а выиграли только 3. Конверсия составляет 30% — и это нормально. В тендерных продажах конверсия 20-40% является хорошим показателем. Если ниже, то нужно проанализировать и докрутить недоработки.</a:t>
            </a:r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  <a:p>
            <a:endParaRPr lang="ru-RU" altLang="en-US" sz="2300">
              <a:solidFill>
                <a:schemeClr val="tx1"/>
              </a:solidFill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rcRect t="-315" r="1068"/>
          <a:stretch>
            <a:fillRect/>
          </a:stretch>
        </p:blipFill>
        <p:spPr>
          <a:xfrm>
            <a:off x="483235" y="849630"/>
            <a:ext cx="10887075" cy="482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ru-RU" altLang="en-US">
                <a:sym typeface="+mn-ea"/>
              </a:rPr>
              <a:t>Воронка продаж </a:t>
            </a:r>
            <a:r>
              <a:rPr lang="en-US" altLang="en-US">
                <a:sym typeface="+mn-ea"/>
              </a:rPr>
              <a:t>B2G</a:t>
            </a:r>
            <a:br>
              <a:rPr lang="en-US" altLang="en-US"/>
            </a:br>
            <a:endParaRPr lang="ru-RU" altLang="en-US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495300" y="3333750"/>
            <a:ext cx="10515600" cy="2879090"/>
          </a:xfrm>
        </p:spPr>
        <p:txBody>
          <a:bodyPr>
            <a:noAutofit/>
          </a:bodyPr>
          <a:p>
            <a:r>
              <a:rPr lang="ru-RU" altLang="en-US" sz="2300" b="1">
                <a:latin typeface="+mn-lt"/>
                <a:cs typeface="+mn-lt"/>
              </a:rPr>
              <a:t>Покупателями в b2g являются любые государственные клиенты:</a:t>
            </a:r>
            <a:endParaRPr lang="ru-RU" altLang="en-US" sz="2300" b="1">
              <a:latin typeface="+mn-lt"/>
              <a:cs typeface="+mn-lt"/>
            </a:endParaRPr>
          </a:p>
          <a:p>
            <a:r>
              <a:rPr lang="ru-RU" altLang="en-US" sz="2300">
                <a:latin typeface="+mn-lt"/>
                <a:cs typeface="+mn-lt"/>
              </a:rPr>
              <a:t>Образовательные учреждения: школы, вузы, детские сады, ясли.</a:t>
            </a:r>
            <a:endParaRPr lang="ru-RU" altLang="en-US" sz="2300">
              <a:latin typeface="+mn-lt"/>
              <a:cs typeface="+mn-lt"/>
            </a:endParaRPr>
          </a:p>
          <a:p>
            <a:r>
              <a:rPr lang="ru-RU" altLang="en-US" sz="2300">
                <a:latin typeface="+mn-lt"/>
                <a:cs typeface="+mn-lt"/>
              </a:rPr>
              <a:t>Объекты здравоохранения: больницы, поликлиники, санатории, травмпункты.</a:t>
            </a:r>
            <a:endParaRPr lang="ru-RU" altLang="en-US" sz="2300">
              <a:latin typeface="+mn-lt"/>
              <a:cs typeface="+mn-lt"/>
            </a:endParaRPr>
          </a:p>
          <a:p>
            <a:r>
              <a:rPr lang="ru-RU" altLang="en-US" sz="2300">
                <a:latin typeface="+mn-lt"/>
                <a:cs typeface="+mn-lt"/>
              </a:rPr>
              <a:t>Правоохранительные органы: армия, полиция, судебные инстанции.</a:t>
            </a:r>
            <a:endParaRPr lang="ru-RU" altLang="en-US" sz="2300">
              <a:latin typeface="+mn-lt"/>
              <a:cs typeface="+mn-lt"/>
            </a:endParaRPr>
          </a:p>
          <a:p>
            <a:r>
              <a:rPr lang="ru-RU" altLang="en-US" sz="2300">
                <a:latin typeface="+mn-lt"/>
                <a:cs typeface="+mn-lt"/>
              </a:rPr>
              <a:t>Органы государственной и муниципальной власти.</a:t>
            </a:r>
            <a:endParaRPr lang="ru-RU" altLang="en-US" sz="2300">
              <a:latin typeface="+mn-lt"/>
              <a:cs typeface="+mn-lt"/>
            </a:endParaRPr>
          </a:p>
          <a:p>
            <a:r>
              <a:rPr lang="ru-RU" altLang="en-US" sz="2300">
                <a:latin typeface="+mn-lt"/>
                <a:cs typeface="+mn-lt"/>
              </a:rPr>
              <a:t>Научные и культурные организации: библиотеки, научные и исследовательские центры, академии, театры.</a:t>
            </a:r>
            <a:endParaRPr lang="ru-RU" altLang="en-US" sz="2300">
              <a:latin typeface="+mn-lt"/>
              <a:cs typeface="+mn-lt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495300" y="2626995"/>
            <a:ext cx="113633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 sz="2400">
                <a:cs typeface="+mn-lt"/>
              </a:rPr>
              <a:t>Ключевой инструмент взаимоотношений b2g — система закупок(тендеров)</a:t>
            </a:r>
            <a:r>
              <a:rPr lang="ru-RU" altLang="en-US"/>
              <a:t>.</a:t>
            </a:r>
            <a:endParaRPr lang="ru-RU" altLang="en-US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95300" y="1472565"/>
            <a:ext cx="108305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ru-RU" altLang="en-US" sz="2400">
                <a:cs typeface="+mn-lt"/>
              </a:rPr>
              <a:t>B2G продажи – это процесс реализации товаров и услуг предприятиями, клиентом которых выступают государственные учреждения.</a:t>
            </a:r>
            <a:endParaRPr lang="ru-RU" altLang="en-US" sz="2400">
              <a:cs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5312</Words>
  <Application>WPS Presentation</Application>
  <PresentationFormat>宽屏</PresentationFormat>
  <Paragraphs>142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Воронка продаж — визуальная модель</vt:lpstr>
      <vt:lpstr>История</vt:lpstr>
      <vt:lpstr>PowerPoint 演示文稿</vt:lpstr>
      <vt:lpstr> AIDA </vt:lpstr>
      <vt:lpstr>PowerPoint 演示文稿</vt:lpstr>
      <vt:lpstr>PowerPoint 演示文稿</vt:lpstr>
      <vt:lpstr>PowerPoint 演示文稿</vt:lpstr>
      <vt:lpstr>Воронки бывают разные... </vt:lpstr>
      <vt:lpstr>Этапы воронки продаж</vt:lpstr>
      <vt:lpstr>Конверсия</vt:lpstr>
      <vt:lpstr>Расчет конверсии</vt:lpstr>
      <vt:lpstr>Функциональные зоны воронки продаж</vt:lpstr>
      <vt:lpstr>PowerPoint 演示文稿</vt:lpstr>
      <vt:lpstr>Воронка продаж B2B</vt:lpstr>
      <vt:lpstr>Воронка продаж B2C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12</cp:revision>
  <dcterms:created xsi:type="dcterms:W3CDTF">2023-05-09T03:25:00Z</dcterms:created>
  <dcterms:modified xsi:type="dcterms:W3CDTF">2023-05-10T11:10:49Z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1049-11.2.0.11537</vt:lpwstr>
  </property>
  <property fmtid="{D5CDD505-2E9C-101B-9397-08002B2CF9AE}" pid="3" name="ICV">
    <vt:lpwstr>711C704DE4374AB49196E5BF7DDEB562</vt:lpwstr>
  </property>
</Properties>
</file>