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708" r:id="rId2"/>
  </p:sldMasterIdLst>
  <p:sldIdLst>
    <p:sldId id="256" r:id="rId3"/>
    <p:sldId id="257" r:id="rId4"/>
    <p:sldId id="258" r:id="rId5"/>
    <p:sldId id="259" r:id="rId6"/>
    <p:sldId id="262" r:id="rId7"/>
    <p:sldId id="261" r:id="rId8"/>
    <p:sldId id="260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8" d="100"/>
          <a:sy n="78" d="100"/>
        </p:scale>
        <p:origin x="293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FED7023E-A6A0-4E10-ABA4-C03E53585A94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5BDAC2D0-5EA0-4107-837C-AC959214C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179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7023E-A6A0-4E10-ABA4-C03E53585A94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AC2D0-5EA0-4107-837C-AC959214C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011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7023E-A6A0-4E10-ABA4-C03E53585A94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AC2D0-5EA0-4107-837C-AC959214C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78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7023E-A6A0-4E10-ABA4-C03E53585A94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AC2D0-5EA0-4107-837C-AC959214C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646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7023E-A6A0-4E10-ABA4-C03E53585A94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AC2D0-5EA0-4107-837C-AC959214C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396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7023E-A6A0-4E10-ABA4-C03E53585A94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AC2D0-5EA0-4107-837C-AC959214C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435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7023E-A6A0-4E10-ABA4-C03E53585A94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AC2D0-5EA0-4107-837C-AC959214C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086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7023E-A6A0-4E10-ABA4-C03E53585A94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AC2D0-5EA0-4107-837C-AC959214C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673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7023E-A6A0-4E10-ABA4-C03E53585A94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AC2D0-5EA0-4107-837C-AC959214C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430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7023E-A6A0-4E10-ABA4-C03E53585A94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AC2D0-5EA0-4107-837C-AC959214C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614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7023E-A6A0-4E10-ABA4-C03E53585A94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AC2D0-5EA0-4107-837C-AC959214C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739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7023E-A6A0-4E10-ABA4-C03E53585A94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AC2D0-5EA0-4107-837C-AC959214C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0672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7023E-A6A0-4E10-ABA4-C03E53585A94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AC2D0-5EA0-4107-837C-AC959214C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3802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7023E-A6A0-4E10-ABA4-C03E53585A94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AC2D0-5EA0-4107-837C-AC959214C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678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7023E-A6A0-4E10-ABA4-C03E53585A94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AC2D0-5EA0-4107-837C-AC959214C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960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FED7023E-A6A0-4E10-ABA4-C03E53585A94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AC2D0-5EA0-4107-837C-AC959214C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331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FED7023E-A6A0-4E10-ABA4-C03E53585A94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AC2D0-5EA0-4107-837C-AC959214C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1417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F1066DA7-0647-4993-AB72-025DEE487043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827E5667-A790-4682-B1B2-01FE52DA6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2384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6DA7-0647-4993-AB72-025DEE487043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E5667-A790-4682-B1B2-01FE52DA6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6551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6DA7-0647-4993-AB72-025DEE487043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E5667-A790-4682-B1B2-01FE52DA6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268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6DA7-0647-4993-AB72-025DEE487043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E5667-A790-4682-B1B2-01FE52DA6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4143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6DA7-0647-4993-AB72-025DEE487043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E5667-A790-4682-B1B2-01FE52DA6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0248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6DA7-0647-4993-AB72-025DEE487043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E5667-A790-4682-B1B2-01FE52DA6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4042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6DA7-0647-4993-AB72-025DEE487043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E5667-A790-4682-B1B2-01FE52DA6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3006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6DA7-0647-4993-AB72-025DEE487043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E5667-A790-4682-B1B2-01FE52DA6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740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6DA7-0647-4993-AB72-025DEE487043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E5667-A790-4682-B1B2-01FE52DA6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3769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6DA7-0647-4993-AB72-025DEE487043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E5667-A790-4682-B1B2-01FE52DA6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2226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6DA7-0647-4993-AB72-025DEE487043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E5667-A790-4682-B1B2-01FE52DA6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4844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6DA7-0647-4993-AB72-025DEE487043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E5667-A790-4682-B1B2-01FE52DA6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1451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6DA7-0647-4993-AB72-025DEE487043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E5667-A790-4682-B1B2-01FE52DA6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2256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6DA7-0647-4993-AB72-025DEE487043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E5667-A790-4682-B1B2-01FE52DA6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847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6DA7-0647-4993-AB72-025DEE487043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E5667-A790-4682-B1B2-01FE52DA6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4515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F1066DA7-0647-4993-AB72-025DEE487043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E5667-A790-4682-B1B2-01FE52DA6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0280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F1066DA7-0647-4993-AB72-025DEE487043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E5667-A790-4682-B1B2-01FE52DA6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859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FED7023E-A6A0-4E10-ABA4-C03E53585A94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5BDAC2D0-5EA0-4107-837C-AC959214C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772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FED7023E-A6A0-4E10-ABA4-C03E53585A94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5BDAC2D0-5EA0-4107-837C-AC959214C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243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i.o.berezovskaya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3E788A-37D8-99B9-1351-5E613D2472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881" y="0"/>
            <a:ext cx="1140545" cy="1140545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A311921-940B-A717-3F9E-0305FC2147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02" y="460753"/>
            <a:ext cx="5281118" cy="59364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C9C7CE-3FD2-2966-7832-B344649C456D}"/>
              </a:ext>
            </a:extLst>
          </p:cNvPr>
          <p:cNvSpPr txBox="1"/>
          <p:nvPr/>
        </p:nvSpPr>
        <p:spPr>
          <a:xfrm>
            <a:off x="5455178" y="1082508"/>
            <a:ext cx="62802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Chalk cyrillic freehand" panose="01000500000000000000" pitchFamily="2" charset="0"/>
              </a:rPr>
              <a:t>Онлайн-лекция</a:t>
            </a:r>
          </a:p>
          <a:p>
            <a:pPr algn="ctr"/>
            <a:r>
              <a:rPr lang="ru-RU" sz="4000" dirty="0">
                <a:solidFill>
                  <a:schemeClr val="bg1"/>
                </a:solidFill>
                <a:latin typeface="Chalk cyrillic freehand" panose="01000500000000000000" pitchFamily="2" charset="0"/>
              </a:rPr>
              <a:t>«Зачем разбираться в себе или как тип личности влияет на выбор профессионального направления?»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C5DBD2-65FD-195C-A640-218F15ED4448}"/>
              </a:ext>
            </a:extLst>
          </p:cNvPr>
          <p:cNvSpPr txBox="1"/>
          <p:nvPr/>
        </p:nvSpPr>
        <p:spPr>
          <a:xfrm>
            <a:off x="5455178" y="4724762"/>
            <a:ext cx="62802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Chalk cyrillic freehand" panose="01000500000000000000" pitchFamily="2" charset="0"/>
              </a:rPr>
              <a:t>Березовская Ирина Олеговна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  <a:latin typeface="Chalk cyrillic freehand" panose="01000500000000000000" pitchFamily="2" charset="0"/>
              </a:rPr>
              <a:t>Профориентолог, педагог-навигатор 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  <a:latin typeface="Chalk cyrillic freehand" panose="01000500000000000000" pitchFamily="2" charset="0"/>
              </a:rPr>
              <a:t>федерального проекта «Билет в будущее»</a:t>
            </a:r>
          </a:p>
        </p:txBody>
      </p:sp>
    </p:spTree>
    <p:extLst>
      <p:ext uri="{BB962C8B-B14F-4D97-AF65-F5344CB8AC3E}">
        <p14:creationId xmlns:p14="http://schemas.microsoft.com/office/powerpoint/2010/main" val="234174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351B20-85EA-0EDB-1848-4D3F23BD3721}"/>
              </a:ext>
            </a:extLst>
          </p:cNvPr>
          <p:cNvSpPr txBox="1"/>
          <p:nvPr/>
        </p:nvSpPr>
        <p:spPr>
          <a:xfrm>
            <a:off x="908522" y="1002891"/>
            <a:ext cx="103749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Будущая работа должна быть человеку в радость, а не в тягость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4AA714-B07A-2BA9-215E-5B79E2CB7F42}"/>
              </a:ext>
            </a:extLst>
          </p:cNvPr>
          <p:cNvSpPr txBox="1"/>
          <p:nvPr/>
        </p:nvSpPr>
        <p:spPr>
          <a:xfrm>
            <a:off x="1159287" y="2110684"/>
            <a:ext cx="98734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Человек должен обладать набором профессионально важных для этой работы качеств – интеллектуальных, физических, личностных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5B3747-B6A5-4098-C3FC-AD49983890D0}"/>
              </a:ext>
            </a:extLst>
          </p:cNvPr>
          <p:cNvSpPr txBox="1"/>
          <p:nvPr/>
        </p:nvSpPr>
        <p:spPr>
          <a:xfrm>
            <a:off x="1033904" y="4315707"/>
            <a:ext cx="10124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Эта профессия должна пользоваться спросом на рынке труда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FC11E5-01E9-C61B-CBDE-D997E7346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881" y="0"/>
            <a:ext cx="1140545" cy="114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9631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EB5FC7-5276-BC22-CCB9-FC40A407B7A6}"/>
              </a:ext>
            </a:extLst>
          </p:cNvPr>
          <p:cNvSpPr txBox="1"/>
          <p:nvPr/>
        </p:nvSpPr>
        <p:spPr>
          <a:xfrm>
            <a:off x="4878358" y="403572"/>
            <a:ext cx="24352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1 вариант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18B9A509-ADF6-348B-F26B-CCC0CCE720C2}"/>
              </a:ext>
            </a:extLst>
          </p:cNvPr>
          <p:cNvSpPr/>
          <p:nvPr/>
        </p:nvSpPr>
        <p:spPr>
          <a:xfrm>
            <a:off x="2411361" y="2015613"/>
            <a:ext cx="2300749" cy="2300749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5252C6-545F-6536-17E6-A423FFC39912}"/>
              </a:ext>
            </a:extLst>
          </p:cNvPr>
          <p:cNvSpPr txBox="1"/>
          <p:nvPr/>
        </p:nvSpPr>
        <p:spPr>
          <a:xfrm>
            <a:off x="2748050" y="2704322"/>
            <a:ext cx="16273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ХОЧУ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FE94F9CE-BA21-F410-07D1-742C4471AFD2}"/>
              </a:ext>
            </a:extLst>
          </p:cNvPr>
          <p:cNvSpPr/>
          <p:nvPr/>
        </p:nvSpPr>
        <p:spPr>
          <a:xfrm>
            <a:off x="7313641" y="1553947"/>
            <a:ext cx="2300749" cy="2300749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9DB930-03A2-585E-96A7-4DD915480248}"/>
              </a:ext>
            </a:extLst>
          </p:cNvPr>
          <p:cNvSpPr txBox="1"/>
          <p:nvPr/>
        </p:nvSpPr>
        <p:spPr>
          <a:xfrm>
            <a:off x="7643118" y="2242656"/>
            <a:ext cx="16417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МОГУ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D74C85D3-5C53-5DC2-137D-A8ECD13A4620}"/>
              </a:ext>
            </a:extLst>
          </p:cNvPr>
          <p:cNvSpPr/>
          <p:nvPr/>
        </p:nvSpPr>
        <p:spPr>
          <a:xfrm>
            <a:off x="5012892" y="3854696"/>
            <a:ext cx="2300749" cy="2300749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85AC19-E21F-CB33-4540-8C57B2C89EC4}"/>
              </a:ext>
            </a:extLst>
          </p:cNvPr>
          <p:cNvSpPr txBox="1"/>
          <p:nvPr/>
        </p:nvSpPr>
        <p:spPr>
          <a:xfrm>
            <a:off x="5349581" y="4543405"/>
            <a:ext cx="16273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НАДО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AB8412F-8C6F-1588-9B41-FF1BCC0241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881" y="0"/>
            <a:ext cx="1140545" cy="114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519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EB5FC7-5276-BC22-CCB9-FC40A407B7A6}"/>
              </a:ext>
            </a:extLst>
          </p:cNvPr>
          <p:cNvSpPr txBox="1"/>
          <p:nvPr/>
        </p:nvSpPr>
        <p:spPr>
          <a:xfrm>
            <a:off x="4852710" y="398993"/>
            <a:ext cx="24865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2 вариант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18B9A509-ADF6-348B-F26B-CCC0CCE720C2}"/>
              </a:ext>
            </a:extLst>
          </p:cNvPr>
          <p:cNvSpPr/>
          <p:nvPr/>
        </p:nvSpPr>
        <p:spPr>
          <a:xfrm>
            <a:off x="3965531" y="2234041"/>
            <a:ext cx="2300749" cy="2300749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5252C6-545F-6536-17E6-A423FFC39912}"/>
              </a:ext>
            </a:extLst>
          </p:cNvPr>
          <p:cNvSpPr txBox="1"/>
          <p:nvPr/>
        </p:nvSpPr>
        <p:spPr>
          <a:xfrm>
            <a:off x="4302220" y="2922750"/>
            <a:ext cx="16273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ХОЧУ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FE94F9CE-BA21-F410-07D1-742C4471AFD2}"/>
              </a:ext>
            </a:extLst>
          </p:cNvPr>
          <p:cNvSpPr/>
          <p:nvPr/>
        </p:nvSpPr>
        <p:spPr>
          <a:xfrm>
            <a:off x="5866650" y="1772376"/>
            <a:ext cx="2300749" cy="2300749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9DB930-03A2-585E-96A7-4DD915480248}"/>
              </a:ext>
            </a:extLst>
          </p:cNvPr>
          <p:cNvSpPr txBox="1"/>
          <p:nvPr/>
        </p:nvSpPr>
        <p:spPr>
          <a:xfrm>
            <a:off x="6196127" y="2461085"/>
            <a:ext cx="16417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МОГУ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D74C85D3-5C53-5DC2-137D-A8ECD13A4620}"/>
              </a:ext>
            </a:extLst>
          </p:cNvPr>
          <p:cNvSpPr/>
          <p:nvPr/>
        </p:nvSpPr>
        <p:spPr>
          <a:xfrm>
            <a:off x="5038540" y="3429000"/>
            <a:ext cx="2300749" cy="2300749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85AC19-E21F-CB33-4540-8C57B2C89EC4}"/>
              </a:ext>
            </a:extLst>
          </p:cNvPr>
          <p:cNvSpPr txBox="1"/>
          <p:nvPr/>
        </p:nvSpPr>
        <p:spPr>
          <a:xfrm>
            <a:off x="5375229" y="4117709"/>
            <a:ext cx="16273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НАДО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B8662CB-A1FD-6D4D-B45E-84FF74C5C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881" y="0"/>
            <a:ext cx="1140545" cy="114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9951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EB5FC7-5276-BC22-CCB9-FC40A407B7A6}"/>
              </a:ext>
            </a:extLst>
          </p:cNvPr>
          <p:cNvSpPr txBox="1"/>
          <p:nvPr/>
        </p:nvSpPr>
        <p:spPr>
          <a:xfrm>
            <a:off x="4852710" y="398993"/>
            <a:ext cx="24865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3 вариант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18B9A509-ADF6-348B-F26B-CCC0CCE720C2}"/>
              </a:ext>
            </a:extLst>
          </p:cNvPr>
          <p:cNvSpPr/>
          <p:nvPr/>
        </p:nvSpPr>
        <p:spPr>
          <a:xfrm>
            <a:off x="4958548" y="2492477"/>
            <a:ext cx="2300749" cy="2300749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5252C6-545F-6536-17E6-A423FFC39912}"/>
              </a:ext>
            </a:extLst>
          </p:cNvPr>
          <p:cNvSpPr txBox="1"/>
          <p:nvPr/>
        </p:nvSpPr>
        <p:spPr>
          <a:xfrm>
            <a:off x="5475478" y="2854190"/>
            <a:ext cx="12538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ХОЧУ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FE94F9CE-BA21-F410-07D1-742C4471AFD2}"/>
              </a:ext>
            </a:extLst>
          </p:cNvPr>
          <p:cNvSpPr/>
          <p:nvPr/>
        </p:nvSpPr>
        <p:spPr>
          <a:xfrm>
            <a:off x="4952038" y="2126337"/>
            <a:ext cx="2300749" cy="2300749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9DB930-03A2-585E-96A7-4DD915480248}"/>
              </a:ext>
            </a:extLst>
          </p:cNvPr>
          <p:cNvSpPr txBox="1"/>
          <p:nvPr/>
        </p:nvSpPr>
        <p:spPr>
          <a:xfrm>
            <a:off x="5475575" y="3286695"/>
            <a:ext cx="12666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МОГУ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D74C85D3-5C53-5DC2-137D-A8ECD13A4620}"/>
              </a:ext>
            </a:extLst>
          </p:cNvPr>
          <p:cNvSpPr/>
          <p:nvPr/>
        </p:nvSpPr>
        <p:spPr>
          <a:xfrm>
            <a:off x="4958548" y="2858618"/>
            <a:ext cx="2300749" cy="2300749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85AC19-E21F-CB33-4540-8C57B2C89EC4}"/>
              </a:ext>
            </a:extLst>
          </p:cNvPr>
          <p:cNvSpPr txBox="1"/>
          <p:nvPr/>
        </p:nvSpPr>
        <p:spPr>
          <a:xfrm>
            <a:off x="5469065" y="3652835"/>
            <a:ext cx="12538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НАДО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9B79E95-CA2E-CC5A-C7B4-84D55988B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881" y="0"/>
            <a:ext cx="1140545" cy="114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7135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9B79E95-CA2E-CC5A-C7B4-84D55988B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881" y="0"/>
            <a:ext cx="1140545" cy="1140545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BAFDD91-125F-F3B0-419D-6627191F21F1}"/>
              </a:ext>
            </a:extLst>
          </p:cNvPr>
          <p:cNvSpPr/>
          <p:nvPr/>
        </p:nvSpPr>
        <p:spPr>
          <a:xfrm>
            <a:off x="447373" y="1356847"/>
            <a:ext cx="2261420" cy="99306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31247E5-2FB2-28B1-4AE5-36895561484C}"/>
              </a:ext>
            </a:extLst>
          </p:cNvPr>
          <p:cNvSpPr/>
          <p:nvPr/>
        </p:nvSpPr>
        <p:spPr>
          <a:xfrm>
            <a:off x="3431461" y="1356847"/>
            <a:ext cx="2261420" cy="99306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3592A81-E750-ED2D-F3ED-1B504483861C}"/>
              </a:ext>
            </a:extLst>
          </p:cNvPr>
          <p:cNvSpPr/>
          <p:nvPr/>
        </p:nvSpPr>
        <p:spPr>
          <a:xfrm>
            <a:off x="6415549" y="1356847"/>
            <a:ext cx="2261420" cy="99306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0D738E8-7163-03F9-65FC-11405EADEDD8}"/>
              </a:ext>
            </a:extLst>
          </p:cNvPr>
          <p:cNvSpPr/>
          <p:nvPr/>
        </p:nvSpPr>
        <p:spPr>
          <a:xfrm>
            <a:off x="9399637" y="1356849"/>
            <a:ext cx="2261420" cy="99306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06A5167-C404-B067-80DE-DDA2DC05761D}"/>
              </a:ext>
            </a:extLst>
          </p:cNvPr>
          <p:cNvSpPr/>
          <p:nvPr/>
        </p:nvSpPr>
        <p:spPr>
          <a:xfrm>
            <a:off x="447373" y="2674357"/>
            <a:ext cx="2261420" cy="99306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6A8B305-0778-8F49-B8D5-4DF5650E1008}"/>
              </a:ext>
            </a:extLst>
          </p:cNvPr>
          <p:cNvSpPr/>
          <p:nvPr/>
        </p:nvSpPr>
        <p:spPr>
          <a:xfrm>
            <a:off x="3431461" y="2674357"/>
            <a:ext cx="2261420" cy="99306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00FA842-FE25-7A7E-5CC5-AF9491EF1571}"/>
              </a:ext>
            </a:extLst>
          </p:cNvPr>
          <p:cNvSpPr/>
          <p:nvPr/>
        </p:nvSpPr>
        <p:spPr>
          <a:xfrm>
            <a:off x="6415549" y="2674357"/>
            <a:ext cx="2261420" cy="99306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56CF70B-E9EB-D4AE-BFE2-F3204FB34FB0}"/>
              </a:ext>
            </a:extLst>
          </p:cNvPr>
          <p:cNvSpPr/>
          <p:nvPr/>
        </p:nvSpPr>
        <p:spPr>
          <a:xfrm>
            <a:off x="9399637" y="2674358"/>
            <a:ext cx="2261420" cy="99306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4D81714-D9E4-9D99-69A6-D5D9D1947FB5}"/>
              </a:ext>
            </a:extLst>
          </p:cNvPr>
          <p:cNvSpPr/>
          <p:nvPr/>
        </p:nvSpPr>
        <p:spPr>
          <a:xfrm>
            <a:off x="447373" y="3991869"/>
            <a:ext cx="2261420" cy="99306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EBEA34F-9CF3-B1A9-18E5-095803CA6FCC}"/>
              </a:ext>
            </a:extLst>
          </p:cNvPr>
          <p:cNvSpPr/>
          <p:nvPr/>
        </p:nvSpPr>
        <p:spPr>
          <a:xfrm>
            <a:off x="3431461" y="3991869"/>
            <a:ext cx="2261420" cy="99306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A3078C1-9B80-22A3-F0AE-4ADC046C9DDC}"/>
              </a:ext>
            </a:extLst>
          </p:cNvPr>
          <p:cNvSpPr/>
          <p:nvPr/>
        </p:nvSpPr>
        <p:spPr>
          <a:xfrm>
            <a:off x="6415549" y="3991869"/>
            <a:ext cx="2261420" cy="99306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3CE331B-5ACE-2ADA-D7BF-B92EB4F5E18C}"/>
              </a:ext>
            </a:extLst>
          </p:cNvPr>
          <p:cNvSpPr/>
          <p:nvPr/>
        </p:nvSpPr>
        <p:spPr>
          <a:xfrm>
            <a:off x="9399637" y="3991868"/>
            <a:ext cx="2261420" cy="99306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EF20BAE-330C-AA4B-930F-8734D3275766}"/>
              </a:ext>
            </a:extLst>
          </p:cNvPr>
          <p:cNvSpPr txBox="1"/>
          <p:nvPr/>
        </p:nvSpPr>
        <p:spPr>
          <a:xfrm>
            <a:off x="3924575" y="217215"/>
            <a:ext cx="43428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16 типов личности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17CFBE42-B753-3404-A705-0E407CEFA850}"/>
              </a:ext>
            </a:extLst>
          </p:cNvPr>
          <p:cNvSpPr/>
          <p:nvPr/>
        </p:nvSpPr>
        <p:spPr>
          <a:xfrm>
            <a:off x="447373" y="5309381"/>
            <a:ext cx="2261420" cy="99306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48DACFA7-B724-B2B9-E1D4-6B67C8097962}"/>
              </a:ext>
            </a:extLst>
          </p:cNvPr>
          <p:cNvSpPr/>
          <p:nvPr/>
        </p:nvSpPr>
        <p:spPr>
          <a:xfrm>
            <a:off x="3431461" y="5309381"/>
            <a:ext cx="2261420" cy="99306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67063068-BE18-2C30-9708-CDD7CE7514D8}"/>
              </a:ext>
            </a:extLst>
          </p:cNvPr>
          <p:cNvSpPr/>
          <p:nvPr/>
        </p:nvSpPr>
        <p:spPr>
          <a:xfrm>
            <a:off x="6415549" y="5309381"/>
            <a:ext cx="2261420" cy="99306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5AC6172A-9093-46CC-4225-15B88019C677}"/>
              </a:ext>
            </a:extLst>
          </p:cNvPr>
          <p:cNvSpPr/>
          <p:nvPr/>
        </p:nvSpPr>
        <p:spPr>
          <a:xfrm>
            <a:off x="9399637" y="5309378"/>
            <a:ext cx="2261420" cy="99306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D8793B3-2233-28D7-8FFA-9F315B2811EC}"/>
              </a:ext>
            </a:extLst>
          </p:cNvPr>
          <p:cNvSpPr txBox="1"/>
          <p:nvPr/>
        </p:nvSpPr>
        <p:spPr>
          <a:xfrm>
            <a:off x="998437" y="1407102"/>
            <a:ext cx="1159292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C000"/>
                </a:solidFill>
              </a:rPr>
              <a:t>INTJ</a:t>
            </a:r>
          </a:p>
          <a:p>
            <a:pPr algn="ctr"/>
            <a:r>
              <a:rPr lang="ru-RU" sz="2400" b="1" dirty="0">
                <a:solidFill>
                  <a:srgbClr val="FFC000"/>
                </a:solidFill>
                <a:latin typeface="Chalk cyrillic freehand" panose="01000500000000000000" pitchFamily="2" charset="0"/>
              </a:rPr>
              <a:t>Аналитик</a:t>
            </a:r>
            <a:endParaRPr lang="en-US" sz="2400" b="1" dirty="0">
              <a:solidFill>
                <a:srgbClr val="FFC000"/>
              </a:solidFill>
              <a:latin typeface="Chalk cyrillic freehand" panose="01000500000000000000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426EDFC-9333-726D-7353-199019E38E31}"/>
              </a:ext>
            </a:extLst>
          </p:cNvPr>
          <p:cNvSpPr txBox="1"/>
          <p:nvPr/>
        </p:nvSpPr>
        <p:spPr>
          <a:xfrm>
            <a:off x="3906383" y="1407102"/>
            <a:ext cx="131157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C000"/>
                </a:solidFill>
              </a:rPr>
              <a:t>ESFJ</a:t>
            </a:r>
          </a:p>
          <a:p>
            <a:pPr algn="ctr"/>
            <a:r>
              <a:rPr lang="ru-RU" sz="2400" b="1" dirty="0">
                <a:solidFill>
                  <a:srgbClr val="FFC000"/>
                </a:solidFill>
                <a:latin typeface="Chalk cyrillic freehand" panose="01000500000000000000" pitchFamily="2" charset="0"/>
              </a:rPr>
              <a:t>Энтузиаст</a:t>
            </a:r>
            <a:endParaRPr lang="en-US" sz="2400" b="1" dirty="0">
              <a:solidFill>
                <a:srgbClr val="FFC000"/>
              </a:solidFill>
              <a:latin typeface="Chalk cyrillic freehand" panose="01000500000000000000" pitchFamily="2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EB76938-1297-404F-57E8-5E8E44C9E7A4}"/>
              </a:ext>
            </a:extLst>
          </p:cNvPr>
          <p:cNvSpPr txBox="1"/>
          <p:nvPr/>
        </p:nvSpPr>
        <p:spPr>
          <a:xfrm>
            <a:off x="6894478" y="1359035"/>
            <a:ext cx="130356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C000"/>
                </a:solidFill>
              </a:rPr>
              <a:t>ENTP</a:t>
            </a:r>
          </a:p>
          <a:p>
            <a:pPr algn="ctr"/>
            <a:r>
              <a:rPr lang="ru-RU" sz="2400" b="1" dirty="0">
                <a:solidFill>
                  <a:srgbClr val="FFC000"/>
                </a:solidFill>
                <a:latin typeface="Chalk cyrillic freehand" panose="01000500000000000000" pitchFamily="2" charset="0"/>
              </a:rPr>
              <a:t>Генератор</a:t>
            </a:r>
            <a:endParaRPr lang="en-US" sz="2400" b="1" dirty="0">
              <a:solidFill>
                <a:srgbClr val="FFC000"/>
              </a:solidFill>
              <a:latin typeface="Chalk cyrillic freehand" panose="01000500000000000000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B8ED5E6-E4D6-05B4-3BB7-FDA034E9D298}"/>
              </a:ext>
            </a:extLst>
          </p:cNvPr>
          <p:cNvSpPr txBox="1"/>
          <p:nvPr/>
        </p:nvSpPr>
        <p:spPr>
          <a:xfrm>
            <a:off x="9920244" y="1359035"/>
            <a:ext cx="1220207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C000"/>
                </a:solidFill>
              </a:rPr>
              <a:t>ISFP</a:t>
            </a:r>
          </a:p>
          <a:p>
            <a:pPr algn="ctr"/>
            <a:r>
              <a:rPr lang="ru-RU" sz="2400" b="1" dirty="0">
                <a:solidFill>
                  <a:srgbClr val="FFC000"/>
                </a:solidFill>
                <a:latin typeface="Chalk cyrillic freehand" panose="01000500000000000000" pitchFamily="2" charset="0"/>
              </a:rPr>
              <a:t>Дипломат</a:t>
            </a:r>
            <a:endParaRPr lang="en-US" sz="2400" b="1" dirty="0">
              <a:solidFill>
                <a:srgbClr val="FFC000"/>
              </a:solidFill>
              <a:latin typeface="Chalk cyrillic freehand" panose="01000500000000000000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2833D7E-BC3B-32A7-8328-0D1A5E4A0576}"/>
              </a:ext>
            </a:extLst>
          </p:cNvPr>
          <p:cNvSpPr txBox="1"/>
          <p:nvPr/>
        </p:nvSpPr>
        <p:spPr>
          <a:xfrm>
            <a:off x="978400" y="2724613"/>
            <a:ext cx="1199367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INFP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Chalk cyrillic freehand" panose="01000500000000000000" pitchFamily="2" charset="0"/>
              </a:rPr>
              <a:t>Идеалист</a:t>
            </a:r>
            <a:endParaRPr lang="en-US" sz="2400" b="1" dirty="0">
              <a:solidFill>
                <a:srgbClr val="FF0000"/>
              </a:solidFill>
              <a:latin typeface="Chalk cyrillic freehand" panose="01000500000000000000" pitchFamily="2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17C15BA-6244-CC7F-9A51-58E262975C2B}"/>
              </a:ext>
            </a:extLst>
          </p:cNvPr>
          <p:cNvSpPr txBox="1"/>
          <p:nvPr/>
        </p:nvSpPr>
        <p:spPr>
          <a:xfrm>
            <a:off x="4029012" y="2774869"/>
            <a:ext cx="1066319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ESTP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Chalk cyrillic freehand" panose="01000500000000000000" pitchFamily="2" charset="0"/>
              </a:rPr>
              <a:t>Маршал</a:t>
            </a:r>
            <a:endParaRPr lang="en-US" sz="2400" b="1" dirty="0">
              <a:solidFill>
                <a:srgbClr val="FF0000"/>
              </a:solidFill>
              <a:latin typeface="Chalk cyrillic freehand" panose="01000500000000000000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8766C7-3A15-AD39-3AB6-457AF7E71D9F}"/>
              </a:ext>
            </a:extLst>
          </p:cNvPr>
          <p:cNvSpPr txBox="1"/>
          <p:nvPr/>
        </p:nvSpPr>
        <p:spPr>
          <a:xfrm>
            <a:off x="7013100" y="2774869"/>
            <a:ext cx="1066319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ENFJ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Chalk cyrillic freehand" panose="01000500000000000000" pitchFamily="2" charset="0"/>
              </a:rPr>
              <a:t>Идеолог</a:t>
            </a:r>
            <a:endParaRPr lang="en-US" sz="2400" b="1" dirty="0">
              <a:solidFill>
                <a:srgbClr val="FF0000"/>
              </a:solidFill>
              <a:latin typeface="Chalk cyrillic freehand" panose="01000500000000000000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2F13BEB-DFEF-7A0A-8F0C-315497668EA6}"/>
              </a:ext>
            </a:extLst>
          </p:cNvPr>
          <p:cNvSpPr txBox="1"/>
          <p:nvPr/>
        </p:nvSpPr>
        <p:spPr>
          <a:xfrm>
            <a:off x="9876964" y="2707137"/>
            <a:ext cx="1306769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ISTJ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Chalk cyrillic freehand" panose="01000500000000000000" pitchFamily="2" charset="0"/>
              </a:rPr>
              <a:t>Инспектор</a:t>
            </a:r>
            <a:endParaRPr lang="en-US" sz="2400" b="1" dirty="0">
              <a:solidFill>
                <a:srgbClr val="FF0000"/>
              </a:solidFill>
              <a:latin typeface="Chalk cyrillic freehand" panose="01000500000000000000" pitchFamily="2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61A5473-48A9-EE82-8F70-6830649B39BF}"/>
              </a:ext>
            </a:extLst>
          </p:cNvPr>
          <p:cNvSpPr txBox="1"/>
          <p:nvPr/>
        </p:nvSpPr>
        <p:spPr>
          <a:xfrm>
            <a:off x="1126678" y="4042123"/>
            <a:ext cx="90281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INTP</a:t>
            </a: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Chalk cyrillic freehand" panose="01000500000000000000" pitchFamily="2" charset="0"/>
              </a:rPr>
              <a:t>Критик</a:t>
            </a:r>
            <a:endParaRPr lang="en-US" sz="2400" b="1" dirty="0">
              <a:solidFill>
                <a:srgbClr val="0070C0"/>
              </a:solidFill>
              <a:latin typeface="Chalk cyrillic freehand" panose="01000500000000000000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7DA1A19-388A-C62A-0F8D-5C79F6B6941B}"/>
              </a:ext>
            </a:extLst>
          </p:cNvPr>
          <p:cNvSpPr txBox="1"/>
          <p:nvPr/>
        </p:nvSpPr>
        <p:spPr>
          <a:xfrm>
            <a:off x="4036225" y="4042123"/>
            <a:ext cx="105189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ESFP</a:t>
            </a: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Chalk cyrillic freehand" panose="01000500000000000000" pitchFamily="2" charset="0"/>
              </a:rPr>
              <a:t>Политик</a:t>
            </a:r>
            <a:endParaRPr lang="en-US" sz="2400" b="1" dirty="0">
              <a:solidFill>
                <a:srgbClr val="0070C0"/>
              </a:solidFill>
              <a:latin typeface="Chalk cyrillic freehand" panose="01000500000000000000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10A6D3D-49E7-77B9-E14D-0703B9895C97}"/>
              </a:ext>
            </a:extLst>
          </p:cNvPr>
          <p:cNvSpPr txBox="1"/>
          <p:nvPr/>
        </p:nvSpPr>
        <p:spPr>
          <a:xfrm>
            <a:off x="6525788" y="4042123"/>
            <a:ext cx="204094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ENTJ</a:t>
            </a: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Chalk cyrillic freehand" panose="01000500000000000000" pitchFamily="2" charset="0"/>
              </a:rPr>
              <a:t>Предприниматель</a:t>
            </a:r>
            <a:endParaRPr lang="en-US" sz="2400" b="1" dirty="0">
              <a:solidFill>
                <a:srgbClr val="0070C0"/>
              </a:solidFill>
              <a:latin typeface="Chalk cyrillic freehand" panose="01000500000000000000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396FB65-2845-7EAF-D6D2-2443F0589F03}"/>
              </a:ext>
            </a:extLst>
          </p:cNvPr>
          <p:cNvSpPr txBox="1"/>
          <p:nvPr/>
        </p:nvSpPr>
        <p:spPr>
          <a:xfrm>
            <a:off x="9884979" y="4042123"/>
            <a:ext cx="129073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ISFJ</a:t>
            </a: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Chalk cyrillic freehand" panose="01000500000000000000" pitchFamily="2" charset="0"/>
              </a:rPr>
              <a:t>Хранитель</a:t>
            </a:r>
            <a:endParaRPr lang="en-US" sz="2400" b="1" dirty="0">
              <a:solidFill>
                <a:srgbClr val="0070C0"/>
              </a:solidFill>
              <a:latin typeface="Chalk cyrillic freehand" panose="01000500000000000000" pitchFamily="2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40D7E49-BCDA-C5A2-2616-46FCCF86BF05}"/>
              </a:ext>
            </a:extLst>
          </p:cNvPr>
          <p:cNvSpPr txBox="1"/>
          <p:nvPr/>
        </p:nvSpPr>
        <p:spPr>
          <a:xfrm>
            <a:off x="984813" y="5359634"/>
            <a:ext cx="118654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92D050"/>
                </a:solidFill>
              </a:rPr>
              <a:t>INFJ</a:t>
            </a:r>
          </a:p>
          <a:p>
            <a:pPr algn="ctr"/>
            <a:r>
              <a:rPr lang="ru-RU" sz="2400" b="1" dirty="0">
                <a:solidFill>
                  <a:srgbClr val="92D050"/>
                </a:solidFill>
                <a:latin typeface="Chalk cyrillic freehand" panose="01000500000000000000" pitchFamily="2" charset="0"/>
              </a:rPr>
              <a:t>Гуманист</a:t>
            </a:r>
            <a:endParaRPr lang="en-US" sz="2400" b="1" dirty="0">
              <a:solidFill>
                <a:srgbClr val="92D050"/>
              </a:solidFill>
              <a:latin typeface="Chalk cyrillic freehand" panose="01000500000000000000" pitchFamily="2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49FECA2-35DB-0869-06D9-F755DEB2046D}"/>
              </a:ext>
            </a:extLst>
          </p:cNvPr>
          <p:cNvSpPr txBox="1"/>
          <p:nvPr/>
        </p:nvSpPr>
        <p:spPr>
          <a:xfrm>
            <a:off x="3662727" y="5359634"/>
            <a:ext cx="179889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92D050"/>
                </a:solidFill>
              </a:rPr>
              <a:t>ESTJ</a:t>
            </a:r>
          </a:p>
          <a:p>
            <a:pPr algn="ctr"/>
            <a:r>
              <a:rPr lang="ru-RU" sz="2400" b="1" dirty="0">
                <a:solidFill>
                  <a:srgbClr val="92D050"/>
                </a:solidFill>
                <a:latin typeface="Chalk cyrillic freehand" panose="01000500000000000000" pitchFamily="2" charset="0"/>
              </a:rPr>
              <a:t>Администратор</a:t>
            </a:r>
            <a:endParaRPr lang="en-US" sz="2400" b="1" dirty="0">
              <a:solidFill>
                <a:srgbClr val="92D050"/>
              </a:solidFill>
              <a:latin typeface="Chalk cyrillic freehand" panose="01000500000000000000" pitchFamily="2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6885C7F-DD12-8797-FC15-10F615525C3B}"/>
              </a:ext>
            </a:extLst>
          </p:cNvPr>
          <p:cNvSpPr txBox="1"/>
          <p:nvPr/>
        </p:nvSpPr>
        <p:spPr>
          <a:xfrm>
            <a:off x="6961002" y="5359634"/>
            <a:ext cx="117051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92D050"/>
                </a:solidFill>
              </a:rPr>
              <a:t>ENFP</a:t>
            </a:r>
          </a:p>
          <a:p>
            <a:pPr algn="ctr"/>
            <a:r>
              <a:rPr lang="ru-RU" sz="2400" b="1" dirty="0">
                <a:solidFill>
                  <a:srgbClr val="92D050"/>
                </a:solidFill>
                <a:latin typeface="Chalk cyrillic freehand" panose="01000500000000000000" pitchFamily="2" charset="0"/>
              </a:rPr>
              <a:t>Советчик</a:t>
            </a:r>
            <a:endParaRPr lang="en-US" sz="2400" b="1" dirty="0">
              <a:solidFill>
                <a:srgbClr val="92D050"/>
              </a:solidFill>
              <a:latin typeface="Chalk cyrillic freehand" panose="01000500000000000000" pitchFamily="2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FB2F15D-75E9-7E7A-4019-8A4323093021}"/>
              </a:ext>
            </a:extLst>
          </p:cNvPr>
          <p:cNvSpPr txBox="1"/>
          <p:nvPr/>
        </p:nvSpPr>
        <p:spPr>
          <a:xfrm>
            <a:off x="10029247" y="5398928"/>
            <a:ext cx="1002197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92D050"/>
                </a:solidFill>
              </a:rPr>
              <a:t>ISTP</a:t>
            </a:r>
          </a:p>
          <a:p>
            <a:pPr algn="ctr"/>
            <a:r>
              <a:rPr lang="ru-RU" sz="2400" b="1" dirty="0">
                <a:solidFill>
                  <a:srgbClr val="92D050"/>
                </a:solidFill>
                <a:latin typeface="Chalk cyrillic freehand" panose="01000500000000000000" pitchFamily="2" charset="0"/>
              </a:rPr>
              <a:t>Мастер</a:t>
            </a:r>
            <a:endParaRPr lang="en-US" sz="2400" b="1" dirty="0">
              <a:solidFill>
                <a:srgbClr val="92D050"/>
              </a:solidFill>
              <a:latin typeface="Chalk cyrillic freehand" panose="01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3167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9B79E95-CA2E-CC5A-C7B4-84D55988B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881" y="0"/>
            <a:ext cx="1140545" cy="11405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FE47413-1265-F9AB-CC3D-F10B7AA23606}"/>
              </a:ext>
            </a:extLst>
          </p:cNvPr>
          <p:cNvSpPr txBox="1"/>
          <p:nvPr/>
        </p:nvSpPr>
        <p:spPr>
          <a:xfrm>
            <a:off x="2516334" y="1140545"/>
            <a:ext cx="71593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экстраверсия – интроверсия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0298CF-B4BE-D61B-A6F7-0A40E3EEABD0}"/>
              </a:ext>
            </a:extLst>
          </p:cNvPr>
          <p:cNvSpPr txBox="1"/>
          <p:nvPr/>
        </p:nvSpPr>
        <p:spPr>
          <a:xfrm>
            <a:off x="3373939" y="1951707"/>
            <a:ext cx="54441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>
              <a:defRPr/>
            </a:pPr>
            <a:r>
              <a:rPr lang="ru-RU" sz="5400" dirty="0">
                <a:solidFill>
                  <a:prstClr val="white"/>
                </a:solidFill>
                <a:latin typeface="Chalk cyrillic freehand" panose="01000500000000000000" pitchFamily="2" charset="0"/>
              </a:rPr>
              <a:t>интуиция – сенсорика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lk cyrillic freehand" panose="01000500000000000000" pitchFamily="2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0C50A0-1E4A-5046-3647-B3E196FEEDE3}"/>
              </a:ext>
            </a:extLst>
          </p:cNvPr>
          <p:cNvSpPr txBox="1"/>
          <p:nvPr/>
        </p:nvSpPr>
        <p:spPr>
          <a:xfrm>
            <a:off x="4237959" y="2875037"/>
            <a:ext cx="37160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>
              <a:defRPr/>
            </a:pPr>
            <a:r>
              <a:rPr lang="ru-RU" sz="5400" dirty="0">
                <a:solidFill>
                  <a:prstClr val="white"/>
                </a:solidFill>
                <a:latin typeface="Chalk cyrillic freehand" panose="01000500000000000000" pitchFamily="2" charset="0"/>
              </a:rPr>
              <a:t>логика – этика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lk cyrillic freehand" panose="01000500000000000000" pitchFamily="2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8AA7CD-32C8-23B3-8B8E-17C6E9E33EF1}"/>
              </a:ext>
            </a:extLst>
          </p:cNvPr>
          <p:cNvSpPr txBox="1"/>
          <p:nvPr/>
        </p:nvSpPr>
        <p:spPr>
          <a:xfrm>
            <a:off x="1432704" y="3686199"/>
            <a:ext cx="93265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>
              <a:defRPr/>
            </a:pPr>
            <a:r>
              <a:rPr lang="ru-RU" sz="5400" dirty="0">
                <a:solidFill>
                  <a:prstClr val="white"/>
                </a:solidFill>
                <a:latin typeface="Chalk cyrillic freehand" panose="01000500000000000000" pitchFamily="2" charset="0"/>
              </a:rPr>
              <a:t>рациональность – иррациональность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lk cyrillic freehand" panose="01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69399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2" grpId="0"/>
      <p:bldP spid="13" grpId="0"/>
      <p:bldP spid="1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9B79E95-CA2E-CC5A-C7B4-84D55988B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881" y="0"/>
            <a:ext cx="1140545" cy="114054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88AA7CD-32C8-23B3-8B8E-17C6E9E33EF1}"/>
              </a:ext>
            </a:extLst>
          </p:cNvPr>
          <p:cNvSpPr txBox="1"/>
          <p:nvPr/>
        </p:nvSpPr>
        <p:spPr>
          <a:xfrm>
            <a:off x="4766176" y="1140545"/>
            <a:ext cx="26933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>
              <a:defRPr/>
            </a:pPr>
            <a:r>
              <a:rPr lang="en-US" sz="5400" dirty="0">
                <a:solidFill>
                  <a:prstClr val="white"/>
                </a:solidFill>
                <a:latin typeface="+mj-lt"/>
              </a:rPr>
              <a:t>T - </a:t>
            </a:r>
            <a:r>
              <a:rPr lang="ru-RU" sz="5400" dirty="0">
                <a:solidFill>
                  <a:prstClr val="white"/>
                </a:solidFill>
                <a:latin typeface="Chalk cyrillic freehand" panose="01000500000000000000" pitchFamily="2" charset="0"/>
              </a:rPr>
              <a:t>логика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lk cyrillic freehand" panose="01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7D00F3-32F4-6320-D8F3-993391869D4B}"/>
              </a:ext>
            </a:extLst>
          </p:cNvPr>
          <p:cNvSpPr txBox="1"/>
          <p:nvPr/>
        </p:nvSpPr>
        <p:spPr>
          <a:xfrm>
            <a:off x="4851909" y="2217177"/>
            <a:ext cx="24881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>
              <a:defRPr/>
            </a:pPr>
            <a:r>
              <a:rPr lang="en-US" sz="5400" dirty="0">
                <a:solidFill>
                  <a:prstClr val="white"/>
                </a:solidFill>
                <a:latin typeface="+mj-lt"/>
              </a:rPr>
              <a:t>F - </a:t>
            </a:r>
            <a:r>
              <a:rPr lang="ru-RU" sz="5400" dirty="0">
                <a:solidFill>
                  <a:prstClr val="white"/>
                </a:solidFill>
                <a:latin typeface="Chalk cyrillic freehand" panose="01000500000000000000" pitchFamily="2" charset="0"/>
              </a:rPr>
              <a:t>этика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lk cyrillic freehand" panose="010005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8DAAFD-2050-6C34-E90B-5299FE14FF55}"/>
              </a:ext>
            </a:extLst>
          </p:cNvPr>
          <p:cNvSpPr txBox="1"/>
          <p:nvPr/>
        </p:nvSpPr>
        <p:spPr>
          <a:xfrm>
            <a:off x="4652336" y="3293809"/>
            <a:ext cx="28873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>
              <a:defRPr/>
            </a:pPr>
            <a:r>
              <a:rPr lang="en-US" sz="5400" dirty="0">
                <a:solidFill>
                  <a:prstClr val="white"/>
                </a:solidFill>
                <a:latin typeface="+mj-lt"/>
              </a:rPr>
              <a:t>N - </a:t>
            </a:r>
            <a:r>
              <a:rPr lang="ru-RU" sz="5400" dirty="0">
                <a:solidFill>
                  <a:prstClr val="white"/>
                </a:solidFill>
                <a:latin typeface="Chalk cyrillic freehand" panose="01000500000000000000" pitchFamily="2" charset="0"/>
              </a:rPr>
              <a:t>интуит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lk cyrillic freehand" panose="010005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841F68-C00C-1CFB-FE01-ABB66A0AED6B}"/>
              </a:ext>
            </a:extLst>
          </p:cNvPr>
          <p:cNvSpPr txBox="1"/>
          <p:nvPr/>
        </p:nvSpPr>
        <p:spPr>
          <a:xfrm>
            <a:off x="4426314" y="4370441"/>
            <a:ext cx="33393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>
              <a:defRPr/>
            </a:pPr>
            <a:r>
              <a:rPr lang="en-US" sz="5400" dirty="0">
                <a:solidFill>
                  <a:prstClr val="white"/>
                </a:solidFill>
                <a:latin typeface="+mj-lt"/>
              </a:rPr>
              <a:t>S - </a:t>
            </a:r>
            <a:r>
              <a:rPr lang="ru-RU" sz="5400" dirty="0">
                <a:solidFill>
                  <a:prstClr val="white"/>
                </a:solidFill>
                <a:latin typeface="Chalk cyrillic freehand" panose="01000500000000000000" pitchFamily="2" charset="0"/>
              </a:rPr>
              <a:t>сенсорик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lk cyrillic freehand" panose="01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6079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9B79E95-CA2E-CC5A-C7B4-84D55988B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881" y="0"/>
            <a:ext cx="1140545" cy="1140545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552DD5D8-DAF1-DFA6-C903-96B860516351}"/>
              </a:ext>
            </a:extLst>
          </p:cNvPr>
          <p:cNvCxnSpPr/>
          <p:nvPr/>
        </p:nvCxnSpPr>
        <p:spPr>
          <a:xfrm>
            <a:off x="6096000" y="717755"/>
            <a:ext cx="0" cy="520126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AF6C9D64-0A88-A8CA-8461-7589DE007950}"/>
              </a:ext>
            </a:extLst>
          </p:cNvPr>
          <p:cNvCxnSpPr>
            <a:cxnSpLocks/>
          </p:cNvCxnSpPr>
          <p:nvPr/>
        </p:nvCxnSpPr>
        <p:spPr>
          <a:xfrm flipH="1">
            <a:off x="2517058" y="3429000"/>
            <a:ext cx="736436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B4E609C-DAFE-B567-50FF-A73E666E58B6}"/>
              </a:ext>
            </a:extLst>
          </p:cNvPr>
          <p:cNvSpPr txBox="1"/>
          <p:nvPr/>
        </p:nvSpPr>
        <p:spPr>
          <a:xfrm>
            <a:off x="5546810" y="82530"/>
            <a:ext cx="1098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rgbClr val="FF0000"/>
                </a:solidFill>
                <a:latin typeface="Chalk cyrillic freehand" panose="01000500000000000000" pitchFamily="2" charset="0"/>
              </a:rPr>
              <a:t>ЛОГИКА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halk cyrillic freehand" panose="010005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FF3A0E-2063-162C-16A8-EA5D6C0CF50B}"/>
              </a:ext>
            </a:extLst>
          </p:cNvPr>
          <p:cNvSpPr txBox="1"/>
          <p:nvPr/>
        </p:nvSpPr>
        <p:spPr>
          <a:xfrm>
            <a:off x="5642036" y="6191225"/>
            <a:ext cx="931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rgbClr val="FF0000"/>
                </a:solidFill>
                <a:latin typeface="Chalk cyrillic freehand" panose="01000500000000000000" pitchFamily="2" charset="0"/>
              </a:rPr>
              <a:t>ЭТИКА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halk cyrillic freehand" panose="010005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B7D5C8-60A5-EA8B-3839-B68BC5F17DC4}"/>
              </a:ext>
            </a:extLst>
          </p:cNvPr>
          <p:cNvSpPr txBox="1"/>
          <p:nvPr/>
        </p:nvSpPr>
        <p:spPr>
          <a:xfrm>
            <a:off x="743451" y="3186646"/>
            <a:ext cx="1553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rgbClr val="FF0000"/>
                </a:solidFill>
                <a:latin typeface="Chalk cyrillic freehand" panose="01000500000000000000" pitchFamily="2" charset="0"/>
              </a:rPr>
              <a:t>СЕНСОРИКА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halk cyrillic freehand" panose="010005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BB9A86-AD9F-07AC-5913-E69BCDF27231}"/>
              </a:ext>
            </a:extLst>
          </p:cNvPr>
          <p:cNvSpPr txBox="1"/>
          <p:nvPr/>
        </p:nvSpPr>
        <p:spPr>
          <a:xfrm>
            <a:off x="9969282" y="3198167"/>
            <a:ext cx="1430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rgbClr val="FF0000"/>
                </a:solidFill>
                <a:latin typeface="Chalk cyrillic freehand" panose="01000500000000000000" pitchFamily="2" charset="0"/>
              </a:rPr>
              <a:t>ИНТУИЦИЯ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halk cyrillic freehand" panose="010005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0CC522-0E58-C525-D7F1-D57883E65AA1}"/>
              </a:ext>
            </a:extLst>
          </p:cNvPr>
          <p:cNvSpPr txBox="1"/>
          <p:nvPr/>
        </p:nvSpPr>
        <p:spPr>
          <a:xfrm>
            <a:off x="1875979" y="455207"/>
            <a:ext cx="40751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prstClr val="white"/>
                </a:solidFill>
                <a:latin typeface="Chalk cyrillic freehand" panose="01000500000000000000" pitchFamily="2" charset="0"/>
              </a:rPr>
              <a:t>Логико-сенсорный рациональный интроверт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ИНСПЕКТОР (Максим Горький)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D03069-2400-04F5-AFE9-D224E0995814}"/>
              </a:ext>
            </a:extLst>
          </p:cNvPr>
          <p:cNvSpPr txBox="1"/>
          <p:nvPr/>
        </p:nvSpPr>
        <p:spPr>
          <a:xfrm>
            <a:off x="1552710" y="1165437"/>
            <a:ext cx="46538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prstClr val="white"/>
                </a:solidFill>
                <a:latin typeface="Chalk cyrillic freehand" panose="01000500000000000000" pitchFamily="2" charset="0"/>
              </a:rPr>
              <a:t>Сенсорно-логический иррациональный экстраверт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МАРШАЛ (Маршал Жуков)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E1BBC4-4359-09E0-488B-AC860D4D4EEE}"/>
              </a:ext>
            </a:extLst>
          </p:cNvPr>
          <p:cNvSpPr txBox="1"/>
          <p:nvPr/>
        </p:nvSpPr>
        <p:spPr>
          <a:xfrm>
            <a:off x="1821478" y="1934943"/>
            <a:ext cx="41841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prstClr val="white"/>
                </a:solidFill>
                <a:latin typeface="Chalk cyrillic freehand" panose="01000500000000000000" pitchFamily="2" charset="0"/>
              </a:rPr>
              <a:t>Логико-сенсорный рациональный экстраверт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АДМИНИСТРАТОР (Штирлиц)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9335055-96BD-3C28-7C7C-EDDCF398FCDE}"/>
              </a:ext>
            </a:extLst>
          </p:cNvPr>
          <p:cNvSpPr txBox="1"/>
          <p:nvPr/>
        </p:nvSpPr>
        <p:spPr>
          <a:xfrm>
            <a:off x="1641140" y="2661116"/>
            <a:ext cx="45448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prstClr val="white"/>
                </a:solidFill>
                <a:latin typeface="Chalk cyrillic freehand" panose="01000500000000000000" pitchFamily="2" charset="0"/>
              </a:rPr>
              <a:t>Сенсорно-логический иррациональный интроверт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МАСТЕР (Габен)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0E3751-CCB7-81D2-ADC1-02D45C450DA9}"/>
              </a:ext>
            </a:extLst>
          </p:cNvPr>
          <p:cNvSpPr txBox="1"/>
          <p:nvPr/>
        </p:nvSpPr>
        <p:spPr>
          <a:xfrm>
            <a:off x="6180917" y="506401"/>
            <a:ext cx="47981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prstClr val="white"/>
                </a:solidFill>
                <a:latin typeface="Chalk cyrillic freehand" panose="01000500000000000000" pitchFamily="2" charset="0"/>
              </a:rPr>
              <a:t>Интуитивно-логический иррациональный экстраверт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ГЕНЕРАТОР (Дон Кихот)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B49815-AF30-B34B-11A1-E596A20E99A0}"/>
              </a:ext>
            </a:extLst>
          </p:cNvPr>
          <p:cNvSpPr txBox="1"/>
          <p:nvPr/>
        </p:nvSpPr>
        <p:spPr>
          <a:xfrm>
            <a:off x="6127104" y="1165437"/>
            <a:ext cx="42194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prstClr val="white"/>
                </a:solidFill>
                <a:latin typeface="Chalk cyrillic freehand" panose="01000500000000000000" pitchFamily="2" charset="0"/>
              </a:rPr>
              <a:t>Логико-интуитивный рациональный интроверт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АНАЛИТИК (Робеспьер)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AA2F789-3F06-F5C4-76A7-A505347076FE}"/>
              </a:ext>
            </a:extLst>
          </p:cNvPr>
          <p:cNvSpPr txBox="1"/>
          <p:nvPr/>
        </p:nvSpPr>
        <p:spPr>
          <a:xfrm>
            <a:off x="6216164" y="1920339"/>
            <a:ext cx="46891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>
              <a:defRPr/>
            </a:pPr>
            <a:r>
              <a:rPr lang="ru-RU" sz="2000" dirty="0">
                <a:solidFill>
                  <a:prstClr val="white"/>
                </a:solidFill>
                <a:latin typeface="Chalk cyrillic freehand" panose="01000500000000000000" pitchFamily="2" charset="0"/>
              </a:rPr>
              <a:t>Интуитивно-логический иррациональный интроверт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КРИТИК (Бальзак)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C9CBE5-1DA6-FC6A-F352-DF34C91E2E4B}"/>
              </a:ext>
            </a:extLst>
          </p:cNvPr>
          <p:cNvSpPr txBox="1"/>
          <p:nvPr/>
        </p:nvSpPr>
        <p:spPr>
          <a:xfrm>
            <a:off x="6189779" y="2630814"/>
            <a:ext cx="43284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>
              <a:defRPr/>
            </a:pPr>
            <a:r>
              <a:rPr lang="ru-RU" sz="2000" dirty="0">
                <a:solidFill>
                  <a:prstClr val="white"/>
                </a:solidFill>
                <a:latin typeface="Chalk cyrillic freehand" panose="01000500000000000000" pitchFamily="2" charset="0"/>
              </a:rPr>
              <a:t>Логико-интуитивный рациональный экстраверт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ПРЕДПРИНИМАТЕЛЬ (Джек)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F0EF951-F343-CE2F-C3B3-FB7EC09BD7C7}"/>
              </a:ext>
            </a:extLst>
          </p:cNvPr>
          <p:cNvSpPr txBox="1"/>
          <p:nvPr/>
        </p:nvSpPr>
        <p:spPr>
          <a:xfrm>
            <a:off x="1686025" y="3601026"/>
            <a:ext cx="44550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prstClr val="white"/>
                </a:solidFill>
                <a:latin typeface="Chalk cyrillic freehand" panose="01000500000000000000" pitchFamily="2" charset="0"/>
              </a:rPr>
              <a:t>Сенсорно-этический иррациональный интроверт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ДИПЛОМАТ (Дюма)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E4283C4-62F4-3507-C71E-F056807E17F7}"/>
              </a:ext>
            </a:extLst>
          </p:cNvPr>
          <p:cNvSpPr txBox="1"/>
          <p:nvPr/>
        </p:nvSpPr>
        <p:spPr>
          <a:xfrm>
            <a:off x="1835638" y="4308912"/>
            <a:ext cx="40879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prstClr val="white"/>
                </a:solidFill>
                <a:latin typeface="Chalk cyrillic freehand" panose="01000500000000000000" pitchFamily="2" charset="0"/>
              </a:rPr>
              <a:t>Этико-сенсорный рациональный экстраверт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ЭНТУЗИАСТ (Гюго)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403186-6CC5-7530-842E-D90A8555B6FE}"/>
              </a:ext>
            </a:extLst>
          </p:cNvPr>
          <p:cNvSpPr txBox="1"/>
          <p:nvPr/>
        </p:nvSpPr>
        <p:spPr>
          <a:xfrm>
            <a:off x="1597589" y="5032702"/>
            <a:ext cx="45640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>
              <a:defRPr/>
            </a:pPr>
            <a:r>
              <a:rPr lang="ru-RU" sz="2000" dirty="0">
                <a:solidFill>
                  <a:prstClr val="white"/>
                </a:solidFill>
                <a:latin typeface="Chalk cyrillic freehand" panose="01000500000000000000" pitchFamily="2" charset="0"/>
              </a:rPr>
              <a:t>Сенсорно-этический иррациональный экстраверт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ПОЛИТИК (Наполеон)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B048EA8-E13E-75D9-3D9E-47498826D140}"/>
              </a:ext>
            </a:extLst>
          </p:cNvPr>
          <p:cNvSpPr txBox="1"/>
          <p:nvPr/>
        </p:nvSpPr>
        <p:spPr>
          <a:xfrm>
            <a:off x="1856207" y="5712559"/>
            <a:ext cx="39789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>
              <a:defRPr/>
            </a:pPr>
            <a:r>
              <a:rPr lang="ru-RU" sz="2000" dirty="0">
                <a:solidFill>
                  <a:prstClr val="white"/>
                </a:solidFill>
                <a:latin typeface="Chalk cyrillic freehand" panose="01000500000000000000" pitchFamily="2" charset="0"/>
              </a:rPr>
              <a:t>Этико-сенсорный рациональный интроверт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ХРАНИТЕЛЬ (Драйзер)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859519-0B32-DF32-473A-EB3BE2665973}"/>
              </a:ext>
            </a:extLst>
          </p:cNvPr>
          <p:cNvSpPr txBox="1"/>
          <p:nvPr/>
        </p:nvSpPr>
        <p:spPr>
          <a:xfrm>
            <a:off x="6189779" y="3609602"/>
            <a:ext cx="42322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prstClr val="white"/>
                </a:solidFill>
                <a:latin typeface="Chalk cyrillic freehand" panose="01000500000000000000" pitchFamily="2" charset="0"/>
              </a:rPr>
              <a:t>Этико-интуитивный рациональный экстраверт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ИДЕОЛОГ (Гамлет)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9B4FABB-E673-7144-BA91-1856B15A7128}"/>
              </a:ext>
            </a:extLst>
          </p:cNvPr>
          <p:cNvSpPr txBox="1"/>
          <p:nvPr/>
        </p:nvSpPr>
        <p:spPr>
          <a:xfrm>
            <a:off x="6184436" y="4286193"/>
            <a:ext cx="45993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prstClr val="white"/>
                </a:solidFill>
                <a:latin typeface="Chalk cyrillic freehand" panose="01000500000000000000" pitchFamily="2" charset="0"/>
              </a:rPr>
              <a:t>Интуитивно-этический иррациональный интроверт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ИДЕАЛИСТ (Есенин)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BC2DF17-1763-4EBA-4444-C7095D1675D4}"/>
              </a:ext>
            </a:extLst>
          </p:cNvPr>
          <p:cNvSpPr txBox="1"/>
          <p:nvPr/>
        </p:nvSpPr>
        <p:spPr>
          <a:xfrm>
            <a:off x="6216825" y="5032702"/>
            <a:ext cx="41232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>
              <a:defRPr/>
            </a:pPr>
            <a:r>
              <a:rPr lang="ru-RU" sz="2000" dirty="0">
                <a:solidFill>
                  <a:prstClr val="white"/>
                </a:solidFill>
                <a:latin typeface="Chalk cyrillic freehand" panose="01000500000000000000" pitchFamily="2" charset="0"/>
              </a:rPr>
              <a:t>Этико-интуитивный рациональный интроверт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ГУМАНИСТ (Достоевский)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36BBD70-C66C-FC51-A56B-711FF1C88451}"/>
              </a:ext>
            </a:extLst>
          </p:cNvPr>
          <p:cNvSpPr txBox="1"/>
          <p:nvPr/>
        </p:nvSpPr>
        <p:spPr>
          <a:xfrm>
            <a:off x="6184436" y="5712559"/>
            <a:ext cx="47083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>
              <a:defRPr/>
            </a:pPr>
            <a:r>
              <a:rPr lang="ru-RU" sz="2000" dirty="0">
                <a:solidFill>
                  <a:prstClr val="white"/>
                </a:solidFill>
                <a:latin typeface="Chalk cyrillic freehand" panose="01000500000000000000" pitchFamily="2" charset="0"/>
              </a:rPr>
              <a:t>Интуитивно-этический иррациональный экстраверт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halk cyrillic freehand" panose="01000500000000000000" pitchFamily="2" charset="0"/>
                <a:ea typeface="+mn-ea"/>
                <a:cs typeface="+mn-cs"/>
              </a:rPr>
              <a:t>СОВЕТЧИК (Гексли)</a:t>
            </a:r>
          </a:p>
        </p:txBody>
      </p:sp>
    </p:spTree>
    <p:extLst>
      <p:ext uri="{BB962C8B-B14F-4D97-AF65-F5344CB8AC3E}">
        <p14:creationId xmlns:p14="http://schemas.microsoft.com/office/powerpoint/2010/main" val="35551604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9B79E95-CA2E-CC5A-C7B4-84D55988B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881" y="0"/>
            <a:ext cx="1140545" cy="114054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88AA7CD-32C8-23B3-8B8E-17C6E9E33EF1}"/>
              </a:ext>
            </a:extLst>
          </p:cNvPr>
          <p:cNvSpPr txBox="1"/>
          <p:nvPr/>
        </p:nvSpPr>
        <p:spPr>
          <a:xfrm>
            <a:off x="3274554" y="372973"/>
            <a:ext cx="564289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>
              <a:defRPr/>
            </a:pPr>
            <a:r>
              <a:rPr lang="ru-RU" sz="3200" dirty="0">
                <a:solidFill>
                  <a:prstClr val="white"/>
                </a:solidFill>
                <a:latin typeface="Chalk cyrillic freehand" panose="01000500000000000000" pitchFamily="2" charset="0"/>
              </a:rPr>
              <a:t>Березовская Ирина Олеговна</a:t>
            </a:r>
          </a:p>
          <a:p>
            <a:pPr lvl="0" algn="ctr" defTabSz="914400"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lk cyrillic freehand" panose="01000500000000000000" pitchFamily="2" charset="0"/>
              </a:rPr>
              <a:t>ВК</a:t>
            </a:r>
            <a:r>
              <a:rPr kumimoji="0" lang="ru-RU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lk cyrillic freehand" panose="01000500000000000000" pitchFamily="2" charset="0"/>
              </a:rPr>
              <a:t> - </a:t>
            </a:r>
            <a:r>
              <a:rPr lang="en-US" sz="2400" dirty="0">
                <a:solidFill>
                  <a:prstClr val="white"/>
                </a:solidFill>
                <a:hlinkClick r:id="rId3"/>
              </a:rPr>
              <a:t>https://vk.com/i.o.berezovskaya</a:t>
            </a:r>
            <a:endParaRPr lang="ru-RU" sz="2400" dirty="0">
              <a:solidFill>
                <a:prstClr val="white"/>
              </a:solidFill>
            </a:endParaRPr>
          </a:p>
          <a:p>
            <a:pPr lvl="0" algn="ctr" defTabSz="914400"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lk cyrillic freehand" panose="01000500000000000000" pitchFamily="2" charset="0"/>
              </a:rPr>
              <a:t>Телеграм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: </a:t>
            </a:r>
            <a:r>
              <a:rPr lang="en-US" sz="2400" dirty="0">
                <a:solidFill>
                  <a:prstClr val="white"/>
                </a:solidFill>
              </a:rPr>
              <a:t>@bereza_ir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7D00F3-32F4-6320-D8F3-993391869D4B}"/>
              </a:ext>
            </a:extLst>
          </p:cNvPr>
          <p:cNvSpPr txBox="1"/>
          <p:nvPr/>
        </p:nvSpPr>
        <p:spPr>
          <a:xfrm>
            <a:off x="2696671" y="2099190"/>
            <a:ext cx="679865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>
              <a:defRPr/>
            </a:pPr>
            <a:r>
              <a:rPr lang="ru-RU" sz="5400" dirty="0">
                <a:solidFill>
                  <a:prstClr val="white"/>
                </a:solidFill>
                <a:latin typeface="Chalk cyrillic freehand" panose="01000500000000000000" pitchFamily="2" charset="0"/>
              </a:rPr>
              <a:t>Экспресс-тест на </a:t>
            </a:r>
          </a:p>
          <a:p>
            <a:pPr lvl="0" algn="ctr" defTabSz="914400">
              <a:defRPr/>
            </a:pPr>
            <a:r>
              <a:rPr lang="ru-RU" sz="5400" dirty="0">
                <a:solidFill>
                  <a:prstClr val="white"/>
                </a:solidFill>
                <a:latin typeface="Chalk cyrillic freehand" panose="01000500000000000000" pitchFamily="2" charset="0"/>
              </a:rPr>
              <a:t>определение типа личности 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lk cyrillic freehand" panose="010005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8DAAFD-2050-6C34-E90B-5299FE14FF55}"/>
              </a:ext>
            </a:extLst>
          </p:cNvPr>
          <p:cNvSpPr txBox="1"/>
          <p:nvPr/>
        </p:nvSpPr>
        <p:spPr>
          <a:xfrm>
            <a:off x="2479465" y="4369157"/>
            <a:ext cx="723307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>
              <a:defRPr/>
            </a:pPr>
            <a:r>
              <a:rPr lang="en-US" sz="6600" dirty="0">
                <a:solidFill>
                  <a:prstClr val="white"/>
                </a:solidFill>
                <a:latin typeface="+mj-lt"/>
              </a:rPr>
              <a:t>@squirrel_profbot</a:t>
            </a:r>
            <a:endParaRPr kumimoji="0" lang="ru-RU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lk cyrillic freehand" panose="01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774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Совет директоров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1_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Совет директоров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522</TotalTime>
  <Words>289</Words>
  <Application>Microsoft Office PowerPoint</Application>
  <PresentationFormat>Широкоэкранный</PresentationFormat>
  <Paragraphs>103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Gothic</vt:lpstr>
      <vt:lpstr>Chalk cyrillic freehand</vt:lpstr>
      <vt:lpstr>Wingdings 3</vt:lpstr>
      <vt:lpstr>Совет директоров</vt:lpstr>
      <vt:lpstr>1_Совет директоров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36</dc:creator>
  <cp:lastModifiedBy>36</cp:lastModifiedBy>
  <cp:revision>49</cp:revision>
  <dcterms:created xsi:type="dcterms:W3CDTF">2023-01-15T04:03:24Z</dcterms:created>
  <dcterms:modified xsi:type="dcterms:W3CDTF">2023-01-22T15:32:02Z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2023-01-15T04:11:57Z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5ad50415-caa0-44e6-aa6b-36e153fd5e5c</vt:lpwstr>
  </property>
  <property fmtid="{D5CDD505-2E9C-101B-9397-08002B2CF9AE}" pid="7" name="MSIP_Label_defa4170-0d19-0005-0004-bc88714345d2_ActionId">
    <vt:lpwstr>8ab710e7-f563-4140-aab3-1c74c4b3fe52</vt:lpwstr>
  </property>
  <property fmtid="{D5CDD505-2E9C-101B-9397-08002B2CF9AE}" pid="8" name="MSIP_Label_defa4170-0d19-0005-0004-bc88714345d2_ContentBits">
    <vt:lpwstr>0</vt:lpwstr>
  </property>
</Properties>
</file>