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omments/comment3.xml" ContentType="application/vnd.openxmlformats-officedocument.presentationml.comment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omments/comment4.xml" ContentType="application/vnd.openxmlformats-officedocument.presentationml.comments+xml"/>
  <Override PartName="/ppt/notesSlides/notesSlide8.xml" ContentType="application/vnd.openxmlformats-officedocument.presentationml.notesSlide+xml"/>
  <Override PartName="/ppt/comments/comment5.xml" ContentType="application/vnd.openxmlformats-officedocument.presentationml.comments+xml"/>
  <Override PartName="/ppt/notesSlides/notesSlide9.xml" ContentType="application/vnd.openxmlformats-officedocument.presentationml.notesSlide+xml"/>
  <Override PartName="/ppt/comments/comment6.xml" ContentType="application/vnd.openxmlformats-officedocument.presentationml.comment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1" r:id="rId1"/>
  </p:sldMasterIdLst>
  <p:notesMasterIdLst>
    <p:notesMasterId r:id="rId15"/>
  </p:notesMasterIdLst>
  <p:sldIdLst>
    <p:sldId id="256" r:id="rId2"/>
    <p:sldId id="269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24384000" cy="13716000"/>
  <p:notesSz cx="6858000" cy="9144000"/>
  <p:embeddedFontLst>
    <p:embeddedFont>
      <p:font typeface="Helvetica Neue" panose="020B0604020202020204" charset="0"/>
      <p:regular r:id="rId16"/>
      <p:bold r:id="rId17"/>
      <p:italic r:id="rId18"/>
      <p:boldItalic r:id="rId19"/>
    </p:embeddedFont>
    <p:embeddedFont>
      <p:font typeface="Helvetica Neue Light" panose="020B0604020202020204" charset="0"/>
      <p:regular r:id="rId20"/>
      <p:bold r:id="rId21"/>
      <p:italic r:id="rId22"/>
      <p:boldItalic r:id="rId23"/>
    </p:embeddedFont>
    <p:embeddedFont>
      <p:font typeface="Montserrat Medium" panose="020B0604020202020204" charset="-52"/>
      <p:regular r:id="rId24"/>
      <p:bold r:id="rId25"/>
      <p:italic r:id="rId26"/>
      <p:boldItalic r:id="rId27"/>
    </p:embeddedFont>
    <p:embeddedFont>
      <p:font typeface="Montserrat" panose="020B0604020202020204" charset="-52"/>
      <p:regular r:id="rId28"/>
      <p:bold r:id="rId29"/>
      <p:italic r:id="rId30"/>
      <p:boldItalic r:id="rId31"/>
    </p:embeddedFont>
    <p:embeddedFont>
      <p:font typeface="Helvetica" panose="020B0604020202020204" pitchFamily="34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8198">
          <p15:clr>
            <a:srgbClr val="A4A3A4"/>
          </p15:clr>
        </p15:guide>
        <p15:guide id="2" orient="horz" pos="374">
          <p15:clr>
            <a:srgbClr val="A4A3A4"/>
          </p15:clr>
        </p15:guide>
        <p15:guide id="3" pos="14801">
          <p15:clr>
            <a:srgbClr val="A4A3A4"/>
          </p15:clr>
        </p15:guide>
        <p15:guide id="4" pos="513">
          <p15:clr>
            <a:srgbClr val="A4A3A4"/>
          </p15:clr>
        </p15:guide>
        <p15:guide id="5" orient="horz" pos="2165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ulia Bogdanova" initials="" lastIdx="1" clrIdx="0"/>
  <p:cmAuthor id="1" name="Nataliya Freik" initials="" lastIdx="4" clrIdx="1"/>
  <p:cmAuthor id="2" name="Lena A" initials="" lastIdx="3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2" d="100"/>
          <a:sy n="42" d="100"/>
        </p:scale>
        <p:origin x="326" y="53"/>
      </p:cViewPr>
      <p:guideLst>
        <p:guide orient="horz" pos="8198"/>
        <p:guide orient="horz" pos="374"/>
        <p:guide pos="14801"/>
        <p:guide pos="513"/>
        <p:guide orient="horz" pos="216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9" Type="http://schemas.openxmlformats.org/officeDocument/2006/relationships/theme" Target="theme/theme1.xml"/><Relationship Id="rId21" Type="http://schemas.openxmlformats.org/officeDocument/2006/relationships/font" Target="fonts/font6.fntdata"/><Relationship Id="rId34" Type="http://schemas.openxmlformats.org/officeDocument/2006/relationships/font" Target="fonts/font1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font" Target="fonts/font18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font" Target="fonts/font20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1-04-28T18:45:36.214" idx="1">
    <p:pos x="440" y="3762"/>
    <p:text>Я уже отправила после встречи свои мысли. Просто интересно понять, что будет дальше? Дело в том, что существующий концепт не содержит нефти, если мы ищем ее. Просто потому, что люди, которые далеко от темы, выслушав все это, скажут: Ну и что, а причем тут мы?!
И они будут правы. Потому что это одна из ключевых проблем – эти дети совершенно отдельно от условного среднего класса. Они не имеют к ним (нам) никакого отношения, если это не часть нашей работы или жизни. Поэтому задача №1 по логике проблемного поля – сокращения дистанции с этими детьми. Они должны войти в периметр жизни обычных людей. Это делается через демонстрацию общих черт и общей перспективы, разумеется с эмоциональным следом, лучше позитивным. Негативный допустим, но в гомеопатических количествах, иначе люди будут его избегать, а ассоциация будет с сиротами. Поэтому анализ трудностей систем детских домов и той заботы о детях не может никак повлиять на этот уровень, если мы хотим изменить отношение.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04-22T13:10:50.091" idx="1">
    <p:pos x="6000" y="0"/>
    <p:text>Меня несколько смущает такой однозначный негатив для взрослой аудитории. Не стоит ли больше акцент делать на том, что детям нужна поддержка, на сложности, на гуманности, неподходящих условиях для развития личности и пр., а не на том, что эти дети "не-такие, с травмами и проблемами в развитии после ДД". Иными словами, не приведет ли такая кампания к еще большей стигматизации детей и выпускников ДД?</p:tex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04-22T13:16:47.715" idx="2">
    <p:pos x="2513" y="1945"/>
    <p:text>Нужно учитывать, что это очень упрощенный подсчет. ДД - да, это дорого, но альтернативная система поддерживающих услуг (чтобы были доступные медицинские, образовательные и пр. проф.услуги в шаговой доступности и пр.), скорее всего, требует гораздо больших инвестиций.
Насколько я понимаю, это вполне рабочая история для условно нормотипичных детей и мотивированных семей в ТЖС, но в меньшей степени вопрос денег актуален для детей с инвалидностью</p:tex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04-22T13:18:14.726" idx="3">
    <p:pos x="2513" y="1945"/>
    <p:text>ребенку  и семье, родителям</p:text>
  </p:cm>
</p:cmLst>
</file>

<file path=ppt/comments/comment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04-23T17:50:29.448" idx="1">
    <p:pos x="513" y="2090"/>
    <p:text>- это помочь ребенку</p:text>
  </p:cm>
</p:cmLst>
</file>

<file path=ppt/comments/comment6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04-22T13:24:16.986" idx="4">
    <p:pos x="2513" y="2045"/>
    <p:text>возможно, стоит добавить, что именно воспитание в кровной семье лучше для развития ребенка. Кровная семья лучше, чем замечательный ДД. Понятно, что если это в интересах детей, нет насилия и пр. 
Аналогичный тезис есть в проф.семьях (что они лучше, чем ДД).</p:text>
  </p:cm>
  <p:cm authorId="2" dt="2021-04-25T19:00:01.827" idx="2">
    <p:pos x="2513" y="1945"/>
    <p:text>непонятная фраза  и посыл- что эта фраза говорит и кому? точно не широкой аудитории</p:text>
  </p:cm>
  <p:cm authorId="2" dt="2021-04-25T19:00:01.827" idx="3">
    <p:pos x="2513" y="1945"/>
    <p:text>Помоги семье  в кризисной ситуации- и ты поможешь ребенку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3" name="Google Shape;123;p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Раздробить посыл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0" name="Google Shape;140;p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Раздробить посыл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пункты" type="tx">
  <p:cSld name="TITLE_AND_BODY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799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799" cy="9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marL="457200" lvl="0" indent="-609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sz="4800"/>
            </a:lvl1pPr>
            <a:lvl2pPr marL="914400" lvl="1" indent="-609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sz="4800"/>
            </a:lvl2pPr>
            <a:lvl3pPr marL="1371600" lvl="2" indent="-609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sz="4800"/>
            </a:lvl3pPr>
            <a:lvl4pPr marL="1828800" lvl="3" indent="-609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sz="4800"/>
            </a:lvl4pPr>
            <a:lvl5pPr marL="2286000" lvl="4" indent="-609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sz="4800"/>
            </a:lvl5pPr>
            <a:lvl6pPr marL="2743200" lvl="5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6pPr>
            <a:lvl7pPr marL="3200400" lvl="6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7pPr>
            <a:lvl8pPr marL="3657600" lvl="7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8pPr>
            <a:lvl9pPr marL="4114800" lvl="8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Фото — горизонтально">
  <p:cSld name="Фото — горизонтально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>
            <a:spLocks noGrp="1"/>
          </p:cNvSpPr>
          <p:nvPr>
            <p:ph type="pic" idx="2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/>
            </a:lvl1pPr>
            <a:lvl2pPr marL="91440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/>
            </a:lvl2pPr>
            <a:lvl3pPr marL="1371600" lvl="2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/>
            </a:lvl3pPr>
            <a:lvl4pPr marL="1828800" lvl="3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/>
            </a:lvl4pPr>
            <a:lvl5pPr marL="2286000" lvl="4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/>
            </a:lvl5pPr>
            <a:lvl6pPr marL="2743200" lvl="5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6pPr>
            <a:lvl7pPr marL="3200400" lvl="6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7pPr>
            <a:lvl8pPr marL="3657600" lvl="7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8pPr>
            <a:lvl9pPr marL="4114800" lvl="8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 — по центру">
  <p:cSld name="Заголовок — по центру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Фото — вертикально">
  <p:cSld name="Фото — вертикально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>
            <a:spLocks noGrp="1"/>
          </p:cNvSpPr>
          <p:nvPr>
            <p:ph type="pic" idx="2"/>
          </p:nvPr>
        </p:nvSpPr>
        <p:spPr>
          <a:xfrm>
            <a:off x="7950200" y="1104900"/>
            <a:ext cx="17259303" cy="11506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00"/>
              <a:buFont typeface="Helvetica Neue"/>
              <a:buNone/>
              <a:defRPr sz="8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body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/>
            </a:lvl1pPr>
            <a:lvl2pPr marL="91440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/>
            </a:lvl2pPr>
            <a:lvl3pPr marL="1371600" lvl="2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/>
            </a:lvl3pPr>
            <a:lvl4pPr marL="1828800" lvl="3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/>
            </a:lvl4pPr>
            <a:lvl5pPr marL="2286000" lvl="4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/>
            </a:lvl5pPr>
            <a:lvl6pPr marL="2743200" lvl="5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6pPr>
            <a:lvl7pPr marL="3200400" lvl="6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7pPr>
            <a:lvl8pPr marL="3657600" lvl="7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8pPr>
            <a:lvl9pPr marL="4114800" lvl="8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 — сверху">
  <p:cSld name="Заголовок — сверху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799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, пункты и фото">
  <p:cSld name="Заголовок, пункты и фото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>
            <a:spLocks noGrp="1"/>
          </p:cNvSpPr>
          <p:nvPr>
            <p:ph type="pic" idx="2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799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marL="457200" lvl="0" indent="-530225" algn="l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750"/>
              <a:buFont typeface="Helvetica Neue"/>
              <a:buChar char="•"/>
              <a:defRPr sz="3800"/>
            </a:lvl1pPr>
            <a:lvl2pPr marL="914400" lvl="1" indent="-530225" algn="l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750"/>
              <a:buFont typeface="Helvetica Neue"/>
              <a:buChar char="•"/>
              <a:defRPr sz="3800"/>
            </a:lvl2pPr>
            <a:lvl3pPr marL="1371600" lvl="2" indent="-530225" algn="l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750"/>
              <a:buFont typeface="Helvetica Neue"/>
              <a:buChar char="•"/>
              <a:defRPr sz="3800"/>
            </a:lvl3pPr>
            <a:lvl4pPr marL="1828800" lvl="3" indent="-530225" algn="l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750"/>
              <a:buFont typeface="Helvetica Neue"/>
              <a:buChar char="•"/>
              <a:defRPr sz="3800"/>
            </a:lvl4pPr>
            <a:lvl5pPr marL="2286000" lvl="4" indent="-530225" algn="l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750"/>
              <a:buFont typeface="Helvetica Neue"/>
              <a:buChar char="•"/>
              <a:defRPr sz="3800"/>
            </a:lvl5pPr>
            <a:lvl6pPr marL="2743200" lvl="5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6pPr>
            <a:lvl7pPr marL="3200400" lvl="6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7pPr>
            <a:lvl8pPr marL="3657600" lvl="7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8pPr>
            <a:lvl9pPr marL="4114800" lvl="8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нкты">
  <p:cSld name="Пункты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799" cy="101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marL="457200" lvl="0" indent="-609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sz="4800"/>
            </a:lvl1pPr>
            <a:lvl2pPr marL="914400" lvl="1" indent="-609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sz="4800"/>
            </a:lvl2pPr>
            <a:lvl3pPr marL="1371600" lvl="2" indent="-609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sz="4800"/>
            </a:lvl3pPr>
            <a:lvl4pPr marL="1828800" lvl="3" indent="-609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sz="4800"/>
            </a:lvl4pPr>
            <a:lvl5pPr marL="2286000" lvl="4" indent="-609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sz="4800"/>
            </a:lvl5pPr>
            <a:lvl6pPr marL="2743200" lvl="5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6pPr>
            <a:lvl7pPr marL="3200400" lvl="6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7pPr>
            <a:lvl8pPr marL="3657600" lvl="7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8pPr>
            <a:lvl9pPr marL="4114800" lvl="8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Фото (3 шт.)">
  <p:cSld name="Фото (3 шт.)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0"/>
          <p:cNvSpPr>
            <a:spLocks noGrp="1"/>
          </p:cNvSpPr>
          <p:nvPr>
            <p:ph type="pic" idx="2"/>
          </p:nvPr>
        </p:nvSpPr>
        <p:spPr>
          <a:xfrm>
            <a:off x="15681341" y="7035800"/>
            <a:ext cx="8396678" cy="56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1" name="Google Shape;41;p10"/>
          <p:cNvSpPr>
            <a:spLocks noGrp="1"/>
          </p:cNvSpPr>
          <p:nvPr>
            <p:ph type="pic" idx="3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2" name="Google Shape;42;p10"/>
          <p:cNvSpPr>
            <a:spLocks noGrp="1"/>
          </p:cNvSpPr>
          <p:nvPr>
            <p:ph type="pic" idx="4"/>
          </p:nvPr>
        </p:nvSpPr>
        <p:spPr>
          <a:xfrm>
            <a:off x="-304800" y="1130300"/>
            <a:ext cx="17202149" cy="1146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Цитата">
  <p:cSld name="Цитата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body" idx="1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"/>
              <a:buNone/>
              <a:defRPr sz="3200" i="1"/>
            </a:lvl1pPr>
            <a:lvl2pPr marL="914400" lvl="1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2pPr>
            <a:lvl3pPr marL="1371600" lvl="2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3pPr>
            <a:lvl4pPr marL="1828800" lvl="3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4pPr>
            <a:lvl5pPr marL="2286000" lvl="4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5pPr>
            <a:lvl6pPr marL="2743200" lvl="5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6pPr>
            <a:lvl7pPr marL="3200400" lvl="6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7pPr>
            <a:lvl8pPr marL="3657600" lvl="7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8pPr>
            <a:lvl9pPr marL="4114800" lvl="8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2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Helvetica Neue"/>
              <a:buNone/>
              <a:defRPr sz="48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2pPr>
            <a:lvl3pPr marL="1371600" lvl="2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3pPr>
            <a:lvl4pPr marL="1828800" lvl="3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4pPr>
            <a:lvl5pPr marL="2286000" lvl="4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5pPr>
            <a:lvl6pPr marL="2743200" lvl="5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6pPr>
            <a:lvl7pPr marL="3200400" lvl="6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7pPr>
            <a:lvl8pPr marL="3657600" lvl="7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8pPr>
            <a:lvl9pPr marL="4114800" lvl="8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Фото">
  <p:cSld name="Фото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>
            <a:spLocks noGrp="1"/>
          </p:cNvSpPr>
          <p:nvPr>
            <p:ph type="pic" idx="2"/>
          </p:nvPr>
        </p:nvSpPr>
        <p:spPr>
          <a:xfrm>
            <a:off x="0" y="0"/>
            <a:ext cx="24384001" cy="16264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0" name="Google Shape;50;p12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3"/>
          <p:cNvSpPr txBox="1">
            <a:spLocks noGrp="1"/>
          </p:cNvSpPr>
          <p:nvPr>
            <p:ph type="title"/>
          </p:nvPr>
        </p:nvSpPr>
        <p:spPr>
          <a:xfrm>
            <a:off x="3048000" y="2244724"/>
            <a:ext cx="18288001" cy="47752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600"/>
              <a:buFont typeface="Helvetica Neue Light"/>
              <a:buNone/>
              <a:defRPr sz="17600" cap="none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body" idx="1"/>
          </p:nvPr>
        </p:nvSpPr>
        <p:spPr>
          <a:xfrm>
            <a:off x="3048000" y="7204074"/>
            <a:ext cx="18288001" cy="3311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"/>
              <a:buNone/>
              <a:defRPr sz="3200"/>
            </a:lvl1pPr>
            <a:lvl2pPr marL="914400" lvl="1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"/>
              <a:buNone/>
              <a:defRPr sz="3200"/>
            </a:lvl2pPr>
            <a:lvl3pPr marL="1371600" lvl="2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"/>
              <a:buNone/>
              <a:defRPr sz="3200"/>
            </a:lvl3pPr>
            <a:lvl4pPr marL="1828800" lvl="3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"/>
              <a:buNone/>
              <a:defRPr sz="3200"/>
            </a:lvl4pPr>
            <a:lvl5pPr marL="2286000" lvl="4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"/>
              <a:buNone/>
              <a:defRPr sz="3200"/>
            </a:lvl5pPr>
            <a:lvl6pPr marL="2743200" lvl="5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6pPr>
            <a:lvl7pPr marL="3200400" lvl="6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7pPr>
            <a:lvl8pPr marL="3657600" lvl="7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8pPr>
            <a:lvl9pPr marL="4114800" lvl="8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sldNum" idx="12"/>
          </p:nvPr>
        </p:nvSpPr>
        <p:spPr>
          <a:xfrm>
            <a:off x="22173091" y="12806506"/>
            <a:ext cx="534511" cy="542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Helvetica Neue"/>
              <a:buNone/>
              <a:defRPr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Helvetica Neue"/>
              <a:buNone/>
              <a:defRPr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Helvetica Neue"/>
              <a:buNone/>
              <a:defRPr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Helvetica Neue"/>
              <a:buNone/>
              <a:defRPr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Helvetica Neue"/>
              <a:buNone/>
              <a:defRPr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Helvetica Neue"/>
              <a:buNone/>
              <a:defRPr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Helvetica Neue"/>
              <a:buNone/>
              <a:defRPr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Helvetica Neue"/>
              <a:buNone/>
              <a:defRPr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Helvetica Neue"/>
              <a:buNone/>
              <a:defRPr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sz="2400" b="0" i="0" u="none" strike="noStrike" cap="non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lank on White">
  <p:cSld name="1_Blank on White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4"/>
          <p:cNvSpPr txBox="1">
            <a:spLocks noGrp="1"/>
          </p:cNvSpPr>
          <p:nvPr>
            <p:ph type="title"/>
          </p:nvPr>
        </p:nvSpPr>
        <p:spPr>
          <a:xfrm>
            <a:off x="745067" y="583560"/>
            <a:ext cx="9956219" cy="66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08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Helvetica Neue Light"/>
              <a:buNone/>
              <a:defRPr sz="48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4"/>
          <p:cNvSpPr txBox="1"/>
          <p:nvPr/>
        </p:nvSpPr>
        <p:spPr>
          <a:xfrm>
            <a:off x="16320658" y="12777831"/>
            <a:ext cx="6722111" cy="1735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"/>
              <a:buNone/>
            </a:pPr>
            <a:r>
              <a:rPr lang="ru-RU" sz="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Confidential. Please, do not redistribute this further without permission from Dentsu Aegis Network</a:t>
            </a:r>
            <a:endParaRPr/>
          </a:p>
        </p:txBody>
      </p:sp>
      <p:sp>
        <p:nvSpPr>
          <p:cNvPr id="58" name="Google Shape;58;p14" descr="Picture 7"/>
          <p:cNvSpPr/>
          <p:nvPr/>
        </p:nvSpPr>
        <p:spPr>
          <a:xfrm>
            <a:off x="745067" y="12433197"/>
            <a:ext cx="689269" cy="689269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pic>
        <p:nvPicPr>
          <p:cNvPr id="59" name="Google Shape;59;p14" descr="Picture 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52998" y="12433197"/>
            <a:ext cx="1567299" cy="689269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4"/>
          <p:cNvSpPr txBox="1">
            <a:spLocks noGrp="1"/>
          </p:cNvSpPr>
          <p:nvPr>
            <p:ph type="sldNum" idx="12"/>
          </p:nvPr>
        </p:nvSpPr>
        <p:spPr>
          <a:xfrm>
            <a:off x="23401709" y="12712917"/>
            <a:ext cx="238659" cy="222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"/>
              <a:buNone/>
              <a:defRPr sz="1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"/>
              <a:buNone/>
              <a:defRPr sz="1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"/>
              <a:buNone/>
              <a:defRPr sz="1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"/>
              <a:buNone/>
              <a:defRPr sz="1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"/>
              <a:buNone/>
              <a:defRPr sz="16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"/>
              <a:buNone/>
              <a:defRPr sz="16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"/>
              <a:buNone/>
              <a:defRPr sz="16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"/>
              <a:buNone/>
              <a:defRPr sz="16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"/>
              <a:buNone/>
              <a:defRPr sz="16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b="0" i="0" u="none" strike="noStrike" cap="non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4823034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799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799" cy="9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marL="457200" marR="0" lvl="0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comments" Target="../comments/commen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comments" Target="../comments/commen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comments" Target="../comments/comment3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comments" Target="../comments/comment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comments" Target="../comments/commen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comments" Target="../comments/comment6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525BB"/>
            </a:gs>
            <a:gs pos="16000">
              <a:srgbClr val="4B31C6"/>
            </a:gs>
            <a:gs pos="80000">
              <a:srgbClr val="B56EFC"/>
            </a:gs>
            <a:gs pos="100000">
              <a:srgbClr val="B56EFC"/>
            </a:gs>
          </a:gsLst>
          <a:lin ang="13800001" scaled="0"/>
        </a:gra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/>
        <p:spPr>
          <a:xfrm>
            <a:off x="8318500" y="0"/>
            <a:ext cx="16065500" cy="1371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4388" y="630301"/>
            <a:ext cx="3640897" cy="697193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5"/>
          <p:cNvSpPr/>
          <p:nvPr/>
        </p:nvSpPr>
        <p:spPr>
          <a:xfrm>
            <a:off x="700087" y="5973143"/>
            <a:ext cx="17069753" cy="3539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500"/>
              <a:buFont typeface="Montserrat Medium"/>
              <a:buNone/>
            </a:pPr>
            <a:r>
              <a:rPr lang="ru-RU" sz="11500" b="0" i="0" u="none" strike="noStrike" cap="non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От детских домов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500"/>
              <a:buFont typeface="Montserrat Medium"/>
              <a:buNone/>
            </a:pPr>
            <a:r>
              <a:rPr lang="ru-RU" sz="11500" b="0" i="0" u="none" strike="noStrike" cap="non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к семье</a:t>
            </a:r>
            <a:endParaRPr/>
          </a:p>
        </p:txBody>
      </p:sp>
      <p:sp>
        <p:nvSpPr>
          <p:cNvPr id="68" name="Google Shape;68;p15"/>
          <p:cNvSpPr/>
          <p:nvPr/>
        </p:nvSpPr>
        <p:spPr>
          <a:xfrm>
            <a:off x="814388" y="12548513"/>
            <a:ext cx="18205132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Montserrat"/>
              <a:buNone/>
            </a:pPr>
            <a:r>
              <a:rPr lang="ru-RU" sz="28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Февраль 2021</a:t>
            </a:r>
            <a:endParaRPr sz="2800" b="1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" name="Google Shape;69;p15"/>
          <p:cNvSpPr txBox="1"/>
          <p:nvPr/>
        </p:nvSpPr>
        <p:spPr>
          <a:xfrm>
            <a:off x="1777772" y="1499852"/>
            <a:ext cx="7986354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Montserrat"/>
              <a:buNone/>
            </a:pPr>
            <a:r>
              <a:rPr lang="ru-RU" sz="20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powered by dentsu</a:t>
            </a:r>
            <a:endParaRPr sz="2000" b="1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>
            <a:extLst>
              <a:ext uri="{FF2B5EF4-FFF2-40B4-BE49-F238E27FC236}">
                <a16:creationId xmlns:a16="http://schemas.microsoft.com/office/drawing/2014/main" id="{3F6875E7-56C8-4044-A368-6A8AC6C25C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18500" y="0"/>
            <a:ext cx="16065500" cy="137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D9B765C-69B0-AC43-BE8C-3336E916DC8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4388" y="630301"/>
            <a:ext cx="3628400" cy="694800"/>
          </a:xfrm>
          <a:prstGeom prst="rect">
            <a:avLst/>
          </a:prstGeom>
        </p:spPr>
      </p:pic>
      <p:sp>
        <p:nvSpPr>
          <p:cNvPr id="21" name="Крауд-сорсинговая платформа">
            <a:extLst>
              <a:ext uri="{FF2B5EF4-FFF2-40B4-BE49-F238E27FC236}">
                <a16:creationId xmlns:a16="http://schemas.microsoft.com/office/drawing/2014/main" id="{F3DCD6CC-4F15-B640-8035-B4DB8FA0D894}"/>
              </a:ext>
            </a:extLst>
          </p:cNvPr>
          <p:cNvSpPr txBox="1"/>
          <p:nvPr/>
        </p:nvSpPr>
        <p:spPr>
          <a:xfrm>
            <a:off x="814388" y="3176148"/>
            <a:ext cx="12825412" cy="18928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lnSpc>
                <a:spcPct val="110000"/>
              </a:lnSpc>
              <a:defRPr sz="41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lnSpc>
                <a:spcPct val="100000"/>
              </a:lnSpc>
            </a:pPr>
            <a:r>
              <a:rPr lang="ru-RU" b="1" dirty="0">
                <a:solidFill>
                  <a:schemeClr val="tx1"/>
                </a:solidFill>
                <a:latin typeface="Montserrat" pitchFamily="2" charset="77"/>
              </a:rPr>
              <a:t>Задачи и примечания </a:t>
            </a:r>
          </a:p>
          <a:p>
            <a:pPr>
              <a:lnSpc>
                <a:spcPct val="100000"/>
              </a:lnSpc>
            </a:pPr>
            <a:r>
              <a:rPr lang="ru-RU" b="1" dirty="0">
                <a:solidFill>
                  <a:schemeClr val="tx1"/>
                </a:solidFill>
                <a:latin typeface="Montserrat" pitchFamily="2" charset="77"/>
              </a:rPr>
              <a:t>к проделанной работе:</a:t>
            </a:r>
          </a:p>
          <a:p>
            <a:pPr>
              <a:lnSpc>
                <a:spcPct val="100000"/>
              </a:lnSpc>
            </a:pPr>
            <a:r>
              <a:rPr lang="ru-RU" b="1" dirty="0">
                <a:solidFill>
                  <a:schemeClr val="tx1"/>
                </a:solidFill>
                <a:latin typeface="Montserrat" pitchFamily="2" charset="77"/>
              </a:rPr>
              <a:t> 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DA49A4E7-1224-994D-A073-AA071AC51996}"/>
              </a:ext>
            </a:extLst>
          </p:cNvPr>
          <p:cNvSpPr txBox="1"/>
          <p:nvPr/>
        </p:nvSpPr>
        <p:spPr>
          <a:xfrm>
            <a:off x="814388" y="5459103"/>
            <a:ext cx="8949738" cy="3933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algn="l" defTabSz="1828800">
              <a:lnSpc>
                <a:spcPct val="90000"/>
              </a:lnSpc>
              <a:buSzPct val="100000"/>
              <a:defRPr sz="26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ru-RU" sz="2600" dirty="0">
                <a:solidFill>
                  <a:schemeClr val="tx1"/>
                </a:solidFill>
                <a:latin typeface="+mj-lt"/>
                <a:sym typeface="Helvetica"/>
              </a:rPr>
              <a:t>Изменили три посыла для изменения сознания общества на 4 (разбили 1 пункт на два):</a:t>
            </a:r>
          </a:p>
          <a:p>
            <a:pPr algn="l" defTabSz="1828800">
              <a:lnSpc>
                <a:spcPct val="90000"/>
              </a:lnSpc>
              <a:buSzPct val="100000"/>
              <a:defRPr sz="26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ru-RU" sz="2600" b="0" dirty="0">
                <a:solidFill>
                  <a:schemeClr val="tx1"/>
                </a:solidFill>
                <a:sym typeface="Helvetica"/>
              </a:rPr>
              <a:t/>
            </a:r>
            <a:br>
              <a:rPr lang="ru-RU" sz="2600" b="0" dirty="0">
                <a:solidFill>
                  <a:schemeClr val="tx1"/>
                </a:solidFill>
                <a:sym typeface="Helvetica"/>
              </a:rPr>
            </a:br>
            <a:r>
              <a:rPr lang="ru-RU" sz="2600" b="0" dirty="0">
                <a:solidFill>
                  <a:schemeClr val="tx1"/>
                </a:solidFill>
                <a:sym typeface="Helvetica"/>
              </a:rPr>
              <a:t>1 – Детские дома наносят вред детям </a:t>
            </a:r>
          </a:p>
          <a:p>
            <a:pPr algn="l" defTabSz="1828800">
              <a:lnSpc>
                <a:spcPct val="90000"/>
              </a:lnSpc>
              <a:buSzPct val="100000"/>
              <a:defRPr sz="26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ru-RU" sz="2600" b="0" dirty="0">
                <a:solidFill>
                  <a:schemeClr val="tx1"/>
                </a:solidFill>
                <a:sym typeface="Helvetica"/>
              </a:rPr>
              <a:t>2 – Детские дома дорого обходятся обществу</a:t>
            </a:r>
            <a:br>
              <a:rPr lang="ru-RU" sz="2600" b="0" dirty="0">
                <a:solidFill>
                  <a:schemeClr val="tx1"/>
                </a:solidFill>
                <a:sym typeface="Helvetica"/>
              </a:rPr>
            </a:br>
            <a:r>
              <a:rPr lang="ru-RU" sz="2600" b="0" dirty="0">
                <a:solidFill>
                  <a:schemeClr val="tx1"/>
                </a:solidFill>
                <a:sym typeface="Helvetica"/>
              </a:rPr>
              <a:t>3 – Осознанное </a:t>
            </a:r>
            <a:r>
              <a:rPr lang="ru-RU" sz="2600" b="0" dirty="0" err="1">
                <a:solidFill>
                  <a:schemeClr val="tx1"/>
                </a:solidFill>
                <a:sym typeface="Helvetica"/>
              </a:rPr>
              <a:t>родительство</a:t>
            </a:r>
            <a:r>
              <a:rPr lang="ru-RU" sz="2600" b="0" dirty="0">
                <a:solidFill>
                  <a:schemeClr val="tx1"/>
                </a:solidFill>
                <a:sym typeface="Helvetica"/>
              </a:rPr>
              <a:t> и помощь родным семьям это ранняя профилактика сиротства</a:t>
            </a:r>
            <a:br>
              <a:rPr lang="ru-RU" sz="2600" b="0" dirty="0">
                <a:solidFill>
                  <a:schemeClr val="tx1"/>
                </a:solidFill>
                <a:sym typeface="Helvetica"/>
              </a:rPr>
            </a:br>
            <a:r>
              <a:rPr lang="ru-RU" sz="2600" b="0" dirty="0">
                <a:solidFill>
                  <a:schemeClr val="tx1"/>
                </a:solidFill>
                <a:sym typeface="Helvetica"/>
              </a:rPr>
              <a:t>4 – Профессиональная семья – лучшая альтернатива детским домам</a:t>
            </a:r>
          </a:p>
          <a:p>
            <a:pPr algn="l" defTabSz="1828800">
              <a:lnSpc>
                <a:spcPct val="90000"/>
              </a:lnSpc>
              <a:buSzPct val="100000"/>
              <a:defRPr sz="26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lang="ru-RU" sz="2600" b="0" dirty="0">
              <a:solidFill>
                <a:schemeClr val="tx1"/>
              </a:solidFill>
              <a:latin typeface="Montserrat Medium" pitchFamily="2" charset="77"/>
              <a:sym typeface="Helvetica"/>
            </a:endParaRPr>
          </a:p>
          <a:p>
            <a:pPr algn="l" defTabSz="1828800">
              <a:lnSpc>
                <a:spcPct val="90000"/>
              </a:lnSpc>
              <a:buSzPct val="100000"/>
              <a:defRPr sz="26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2400" b="0" dirty="0">
              <a:solidFill>
                <a:schemeClr val="tx1"/>
              </a:solidFill>
              <a:latin typeface="Montserrat Medium" pitchFamily="2" charset="7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BD7DF6D-3101-2448-AE04-15A383824415}"/>
              </a:ext>
            </a:extLst>
          </p:cNvPr>
          <p:cNvSpPr txBox="1"/>
          <p:nvPr/>
        </p:nvSpPr>
        <p:spPr>
          <a:xfrm>
            <a:off x="1777772" y="1499852"/>
            <a:ext cx="7986354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algn="l" defTabSz="1828800">
              <a:lnSpc>
                <a:spcPct val="90000"/>
              </a:lnSpc>
              <a:spcBef>
                <a:spcPts val="600"/>
              </a:spcBef>
              <a:buSzPct val="100000"/>
              <a:defRPr sz="26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2000" dirty="0">
                <a:solidFill>
                  <a:srgbClr val="0057FF"/>
                </a:solidFill>
                <a:latin typeface="Montserrat" pitchFamily="2" charset="77"/>
              </a:rPr>
              <a:t>powered by dentsu</a:t>
            </a:r>
            <a:endParaRPr lang="ru-RU" sz="2000" dirty="0">
              <a:solidFill>
                <a:srgbClr val="0057FF"/>
              </a:solidFill>
              <a:latin typeface="Montserrat" pitchFamily="2" charset="77"/>
            </a:endParaRPr>
          </a:p>
        </p:txBody>
      </p:sp>
      <p:sp>
        <p:nvSpPr>
          <p:cNvPr id="18" name="Крауд-сорсинговая платформа">
            <a:extLst>
              <a:ext uri="{FF2B5EF4-FFF2-40B4-BE49-F238E27FC236}">
                <a16:creationId xmlns:a16="http://schemas.microsoft.com/office/drawing/2014/main" id="{0F6B55DD-3A42-ED4B-97A4-8416338F1480}"/>
              </a:ext>
            </a:extLst>
          </p:cNvPr>
          <p:cNvSpPr txBox="1"/>
          <p:nvPr/>
        </p:nvSpPr>
        <p:spPr>
          <a:xfrm>
            <a:off x="11741468" y="3298068"/>
            <a:ext cx="12825412" cy="6309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lnSpc>
                <a:spcPct val="110000"/>
              </a:lnSpc>
              <a:defRPr sz="41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lnSpc>
                <a:spcPct val="100000"/>
              </a:lnSpc>
            </a:pPr>
            <a:r>
              <a:rPr lang="ru-RU" b="1" dirty="0">
                <a:solidFill>
                  <a:schemeClr val="bg1"/>
                </a:solidFill>
                <a:latin typeface="Montserrat" pitchFamily="2" charset="77"/>
              </a:rPr>
              <a:t>ПОСЫЛЫ</a:t>
            </a:r>
          </a:p>
        </p:txBody>
      </p:sp>
      <p:sp>
        <p:nvSpPr>
          <p:cNvPr id="19" name="Крауд-сорсинговая платформа">
            <a:extLst>
              <a:ext uri="{FF2B5EF4-FFF2-40B4-BE49-F238E27FC236}">
                <a16:creationId xmlns:a16="http://schemas.microsoft.com/office/drawing/2014/main" id="{7F018A3E-C19E-3D42-BD88-8830B9217DA4}"/>
              </a:ext>
            </a:extLst>
          </p:cNvPr>
          <p:cNvSpPr txBox="1"/>
          <p:nvPr/>
        </p:nvSpPr>
        <p:spPr>
          <a:xfrm>
            <a:off x="19763740" y="8191563"/>
            <a:ext cx="1541780" cy="6309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lnSpc>
                <a:spcPct val="110000"/>
              </a:lnSpc>
              <a:defRPr sz="41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lnSpc>
                <a:spcPct val="100000"/>
              </a:lnSpc>
            </a:pPr>
            <a:r>
              <a:rPr lang="ru-RU" b="1" dirty="0">
                <a:solidFill>
                  <a:schemeClr val="bg1"/>
                </a:solidFill>
                <a:latin typeface="Montserrat" pitchFamily="2" charset="77"/>
              </a:rPr>
              <a:t>ЦА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2B8EB1C-050D-DA4A-9049-87D65E1660E5}"/>
              </a:ext>
            </a:extLst>
          </p:cNvPr>
          <p:cNvSpPr/>
          <p:nvPr/>
        </p:nvSpPr>
        <p:spPr>
          <a:xfrm>
            <a:off x="17981895" y="9110841"/>
            <a:ext cx="4416594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</a:rPr>
              <a:t>взрослые люди 25+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C76CD7D-51BF-524B-BFCA-6006140A0D9C}"/>
              </a:ext>
            </a:extLst>
          </p:cNvPr>
          <p:cNvSpPr/>
          <p:nvPr/>
        </p:nvSpPr>
        <p:spPr>
          <a:xfrm>
            <a:off x="17976159" y="9687165"/>
            <a:ext cx="3962944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</a:rPr>
              <a:t>молодежь (18-25)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5D085CE-2A22-EC45-86EE-B6EFFCABD6EA}"/>
              </a:ext>
            </a:extLst>
          </p:cNvPr>
          <p:cNvSpPr/>
          <p:nvPr/>
        </p:nvSpPr>
        <p:spPr>
          <a:xfrm>
            <a:off x="17972423" y="10263489"/>
            <a:ext cx="4028668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</a:rPr>
              <a:t>подростки (12-17)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8A067DA-24DA-4943-AAB9-DEC1A9E41561}"/>
              </a:ext>
            </a:extLst>
          </p:cNvPr>
          <p:cNvSpPr/>
          <p:nvPr/>
        </p:nvSpPr>
        <p:spPr>
          <a:xfrm>
            <a:off x="17939516" y="10839813"/>
            <a:ext cx="4665060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</a:rPr>
              <a:t>дети (младше 12 лет)</a:t>
            </a:r>
          </a:p>
        </p:txBody>
      </p:sp>
      <p:sp>
        <p:nvSpPr>
          <p:cNvPr id="22" name="Крауд-сорсинговая платформа">
            <a:extLst>
              <a:ext uri="{FF2B5EF4-FFF2-40B4-BE49-F238E27FC236}">
                <a16:creationId xmlns:a16="http://schemas.microsoft.com/office/drawing/2014/main" id="{F7FC22C1-5F2D-8848-96F5-A6FC8F643F02}"/>
              </a:ext>
            </a:extLst>
          </p:cNvPr>
          <p:cNvSpPr txBox="1"/>
          <p:nvPr/>
        </p:nvSpPr>
        <p:spPr>
          <a:xfrm rot="18331383">
            <a:off x="11991232" y="1647022"/>
            <a:ext cx="12825412" cy="6309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lnSpc>
                <a:spcPct val="110000"/>
              </a:lnSpc>
              <a:defRPr sz="41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lnSpc>
                <a:spcPct val="100000"/>
              </a:lnSpc>
            </a:pPr>
            <a:r>
              <a:rPr lang="ru-RU" b="1" dirty="0">
                <a:solidFill>
                  <a:schemeClr val="bg1"/>
                </a:solidFill>
                <a:latin typeface="Montserrat" pitchFamily="2" charset="77"/>
              </a:rPr>
              <a:t>СООБЩЕНИЯ</a:t>
            </a:r>
          </a:p>
        </p:txBody>
      </p:sp>
      <p:sp>
        <p:nvSpPr>
          <p:cNvPr id="23" name="TextBox 14">
            <a:extLst>
              <a:ext uri="{FF2B5EF4-FFF2-40B4-BE49-F238E27FC236}">
                <a16:creationId xmlns:a16="http://schemas.microsoft.com/office/drawing/2014/main" id="{D47E48FC-8EE2-604F-A139-0551563BF3AA}"/>
              </a:ext>
            </a:extLst>
          </p:cNvPr>
          <p:cNvSpPr txBox="1"/>
          <p:nvPr/>
        </p:nvSpPr>
        <p:spPr>
          <a:xfrm>
            <a:off x="814388" y="9238623"/>
            <a:ext cx="8949738" cy="46535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algn="l" defTabSz="1828800">
              <a:lnSpc>
                <a:spcPct val="90000"/>
              </a:lnSpc>
              <a:buSzPct val="100000"/>
              <a:defRPr sz="26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ru-RU" sz="2600" dirty="0">
                <a:solidFill>
                  <a:schemeClr val="tx1"/>
                </a:solidFill>
                <a:latin typeface="+mj-lt"/>
                <a:sym typeface="Helvetica"/>
              </a:rPr>
              <a:t>Сформировали 4 сегмента ЦА: </a:t>
            </a:r>
          </a:p>
          <a:p>
            <a:pPr algn="l" defTabSz="1828800">
              <a:lnSpc>
                <a:spcPct val="90000"/>
              </a:lnSpc>
              <a:buSzPct val="100000"/>
              <a:defRPr sz="26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lang="ru-RU" sz="2600" dirty="0">
              <a:solidFill>
                <a:schemeClr val="tx1"/>
              </a:solidFill>
              <a:sym typeface="Helvetica"/>
            </a:endParaRPr>
          </a:p>
          <a:p>
            <a:pPr algn="l" defTabSz="1828800">
              <a:lnSpc>
                <a:spcPct val="90000"/>
              </a:lnSpc>
              <a:buSzPct val="100000"/>
              <a:defRPr sz="26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ru-RU" sz="2600" dirty="0">
                <a:solidFill>
                  <a:schemeClr val="tx1"/>
                </a:solidFill>
                <a:sym typeface="Helvetica"/>
              </a:rPr>
              <a:t>такая сегментация связана с особенностями </a:t>
            </a:r>
            <a:r>
              <a:rPr lang="ru-RU" sz="2600" dirty="0" err="1">
                <a:solidFill>
                  <a:schemeClr val="tx1"/>
                </a:solidFill>
                <a:sym typeface="Helvetica"/>
              </a:rPr>
              <a:t>россйиского</a:t>
            </a:r>
            <a:r>
              <a:rPr lang="ru-RU" sz="2600" dirty="0">
                <a:solidFill>
                  <a:schemeClr val="tx1"/>
                </a:solidFill>
                <a:sym typeface="Helvetica"/>
              </a:rPr>
              <a:t> контента. Например, видео – и </a:t>
            </a:r>
            <a:r>
              <a:rPr lang="ru-RU" sz="2600" dirty="0" err="1">
                <a:solidFill>
                  <a:schemeClr val="tx1"/>
                </a:solidFill>
                <a:sym typeface="Helvetica"/>
              </a:rPr>
              <a:t>киноконтент</a:t>
            </a:r>
            <a:r>
              <a:rPr lang="ru-RU" sz="2600" dirty="0">
                <a:solidFill>
                  <a:schemeClr val="tx1"/>
                </a:solidFill>
                <a:sym typeface="Helvetica"/>
              </a:rPr>
              <a:t> делится на 0+, 12+, молодёжное кино, фильмы для широкой аудитории</a:t>
            </a:r>
          </a:p>
          <a:p>
            <a:pPr algn="l" defTabSz="1828800">
              <a:lnSpc>
                <a:spcPct val="90000"/>
              </a:lnSpc>
              <a:buSzPct val="100000"/>
              <a:defRPr sz="26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lang="ru-RU" sz="2600" dirty="0">
              <a:solidFill>
                <a:schemeClr val="tx1"/>
              </a:solidFill>
              <a:sym typeface="Helvetica"/>
            </a:endParaRPr>
          </a:p>
          <a:p>
            <a:pPr algn="l" defTabSz="1828800">
              <a:lnSpc>
                <a:spcPct val="90000"/>
              </a:lnSpc>
              <a:buSzPct val="100000"/>
              <a:defRPr sz="26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ru-RU" sz="2600" dirty="0">
                <a:solidFill>
                  <a:schemeClr val="tx1"/>
                </a:solidFill>
                <a:latin typeface="+mn-lt"/>
                <a:sym typeface="Helvetica"/>
              </a:rPr>
              <a:t>По итогу сформировали сообщения (НЕ креативные рамки и заходы) по каждому из посылов, применительно к ЦА</a:t>
            </a:r>
          </a:p>
          <a:p>
            <a:pPr algn="l" defTabSz="1828800">
              <a:lnSpc>
                <a:spcPct val="90000"/>
              </a:lnSpc>
              <a:buSzPct val="100000"/>
              <a:defRPr sz="26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lang="ru-RU" sz="2600" b="0" dirty="0">
              <a:solidFill>
                <a:schemeClr val="tx1"/>
              </a:solidFill>
              <a:sym typeface="Helvetica"/>
            </a:endParaRPr>
          </a:p>
          <a:p>
            <a:pPr algn="l" defTabSz="1828800">
              <a:lnSpc>
                <a:spcPct val="90000"/>
              </a:lnSpc>
              <a:buSzPct val="100000"/>
              <a:defRPr sz="26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lang="ru-RU" sz="2600" b="0" dirty="0">
              <a:solidFill>
                <a:schemeClr val="tx1"/>
              </a:solidFill>
              <a:latin typeface="Montserrat Medium" pitchFamily="2" charset="77"/>
              <a:sym typeface="Helvetica"/>
            </a:endParaRPr>
          </a:p>
          <a:p>
            <a:pPr algn="l" defTabSz="1828800">
              <a:lnSpc>
                <a:spcPct val="90000"/>
              </a:lnSpc>
              <a:buSzPct val="100000"/>
              <a:defRPr sz="26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2400" b="0" dirty="0">
              <a:solidFill>
                <a:schemeClr val="tx1"/>
              </a:solidFill>
              <a:latin typeface="Montserrat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885082261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2B5073"/>
            </a:gs>
            <a:gs pos="100000">
              <a:srgbClr val="33E7D6"/>
            </a:gs>
          </a:gsLst>
          <a:lin ang="13800001" scaled="0"/>
        </a:gra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4388" y="630301"/>
            <a:ext cx="3640897" cy="697193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7"/>
          <p:cNvSpPr/>
          <p:nvPr/>
        </p:nvSpPr>
        <p:spPr>
          <a:xfrm>
            <a:off x="814388" y="5088285"/>
            <a:ext cx="16041052" cy="3539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500"/>
              <a:buFont typeface="Montserrat Medium"/>
              <a:buNone/>
            </a:pPr>
            <a:r>
              <a:rPr lang="ru-RU" sz="11500" b="0" i="0" u="none" strike="noStrike" cap="non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1. Детские дома наносят вред детям</a:t>
            </a:r>
            <a:endParaRPr/>
          </a:p>
        </p:txBody>
      </p:sp>
      <p:sp>
        <p:nvSpPr>
          <p:cNvPr id="93" name="Google Shape;93;p17"/>
          <p:cNvSpPr txBox="1"/>
          <p:nvPr/>
        </p:nvSpPr>
        <p:spPr>
          <a:xfrm>
            <a:off x="1777772" y="1499852"/>
            <a:ext cx="7986354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Montserrat"/>
              <a:buNone/>
            </a:pPr>
            <a:r>
              <a:rPr lang="ru-RU" sz="2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powered by dentsu</a:t>
            </a:r>
            <a:endParaRPr sz="20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525BB"/>
            </a:gs>
            <a:gs pos="16000">
              <a:srgbClr val="4B31C6"/>
            </a:gs>
            <a:gs pos="80000">
              <a:srgbClr val="B56EFC"/>
            </a:gs>
            <a:gs pos="100000">
              <a:srgbClr val="B56EFC"/>
            </a:gs>
          </a:gsLst>
          <a:lin ang="13800001" scaled="0"/>
        </a:gra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4388" y="630301"/>
            <a:ext cx="3640897" cy="697193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8"/>
          <p:cNvSpPr txBox="1"/>
          <p:nvPr/>
        </p:nvSpPr>
        <p:spPr>
          <a:xfrm>
            <a:off x="1777772" y="1499852"/>
            <a:ext cx="7986354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Montserrat"/>
              <a:buNone/>
            </a:pPr>
            <a:r>
              <a:rPr lang="ru-RU" sz="20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powered by dentsu</a:t>
            </a:r>
            <a:endParaRPr sz="2000" b="0" i="0" u="none" strike="noStrike" cap="non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0" name="Google Shape;100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71484" y="2865120"/>
            <a:ext cx="2194560" cy="2194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78164" y="9105299"/>
            <a:ext cx="1981200" cy="19812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8"/>
          <p:cNvSpPr/>
          <p:nvPr/>
        </p:nvSpPr>
        <p:spPr>
          <a:xfrm>
            <a:off x="4978753" y="561133"/>
            <a:ext cx="22838091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0"/>
              <a:buFont typeface="Montserrat Medium"/>
              <a:buNone/>
            </a:pPr>
            <a:r>
              <a:rPr lang="ru-RU" sz="7000" b="0" i="0" u="none" strike="noStrike" cap="non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СООБЩЕНИЯ ДЛЯ ЦА</a:t>
            </a:r>
            <a:endParaRPr sz="7000" b="0" i="0" u="none" strike="noStrike" cap="none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03" name="Google Shape;103;p18"/>
          <p:cNvSpPr/>
          <p:nvPr/>
        </p:nvSpPr>
        <p:spPr>
          <a:xfrm>
            <a:off x="3989512" y="3088861"/>
            <a:ext cx="18657127" cy="83099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Montserrat Medium"/>
              <a:buNone/>
            </a:pPr>
            <a:r>
              <a:rPr lang="ru-RU" sz="3200" b="0" i="0" u="none" strike="noStrike" cap="non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ВЗРОСЛЫЕ ЛЮДИ 25+, МОЛОДЕЖЬ (18-25):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endParaRPr sz="3200" b="0" i="0" u="none" strike="noStrike" cap="none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571500" marR="0" lvl="0" indent="-571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lang="ru-RU" sz="3200" b="0" i="0" u="none" strike="noStrike" cap="non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детский дом – тяжелые воспоминания и психологические травмы</a:t>
            </a:r>
            <a:endParaRPr/>
          </a:p>
          <a:p>
            <a:pPr marL="571500" marR="0" lvl="0" indent="-5715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lang="ru-RU" sz="3200" b="0" i="0" u="none" strike="noStrike" cap="non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Х% детей-воспитанников детских домов приобретает проблемы с развитием</a:t>
            </a:r>
            <a:endParaRPr/>
          </a:p>
          <a:p>
            <a:pPr marL="571500" marR="0" lvl="0" indent="-5715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lang="ru-RU" sz="3200" b="0" i="0" u="none" strike="noStrike" cap="non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жизнь в детском доме может приводить к инвалидизации воспитанников</a:t>
            </a:r>
            <a:endParaRPr/>
          </a:p>
          <a:p>
            <a:pPr marL="571500" marR="0" lvl="0" indent="-5715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lang="ru-RU" sz="3200" b="0" i="0" u="none" strike="noStrike" cap="non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детский дом – закрытая система, жизнь в которой отличается от жизни в обществе.  </a:t>
            </a:r>
            <a:endParaRPr/>
          </a:p>
          <a:p>
            <a:pPr marL="571500" marR="0" lvl="0" indent="-5715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lang="ru-RU" sz="3200" b="0" i="0" u="none" strike="noStrike" cap="non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встроиться в общество после детского дома сложно</a:t>
            </a:r>
            <a:endParaRPr/>
          </a:p>
          <a:p>
            <a:pPr marL="571500" marR="0" lvl="0" indent="-5715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ru-RU" sz="32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детские дома искажают систему ценностей воспитанников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endParaRPr sz="3200" b="0" i="0" u="none" strike="noStrike" cap="none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endParaRPr sz="3200" b="0" i="0" u="none" strike="noStrike" cap="none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endParaRPr sz="3200" b="0" i="0" u="none" strike="noStrike" cap="none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Montserrat Medium"/>
              <a:buNone/>
            </a:pPr>
            <a:r>
              <a:rPr lang="ru-RU" sz="3200" b="0" i="0" u="none" strike="noStrike" cap="non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ПОДРОСТКИ (12-17),  ДЕТИ (МЛАДШЕ 12 ЛЕТ):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endParaRPr sz="3200" b="0" i="0" u="none" strike="noStrike" cap="none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571500" marR="0" lvl="0" indent="-571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lang="ru-RU" sz="3200" b="0" i="0" u="none" strike="noStrike" cap="non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детям из детских домов нужна поддержка: семья, дружба и общение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endParaRPr sz="3200" b="0" i="0" u="none" strike="noStrike" cap="none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2B5073"/>
            </a:gs>
            <a:gs pos="100000">
              <a:srgbClr val="33E7D6"/>
            </a:gs>
          </a:gsLst>
          <a:lin ang="13800001" scaled="0"/>
        </a:gra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4388" y="630301"/>
            <a:ext cx="3640897" cy="697193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9"/>
          <p:cNvSpPr/>
          <p:nvPr/>
        </p:nvSpPr>
        <p:spPr>
          <a:xfrm>
            <a:off x="814388" y="3318569"/>
            <a:ext cx="16041052" cy="5309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500"/>
              <a:buFont typeface="Montserrat Medium"/>
              <a:buNone/>
            </a:pPr>
            <a:r>
              <a:rPr lang="ru-RU" sz="11500" b="0" i="0" u="none" strike="noStrike" cap="non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2. Детские дома дорого обходятся обществу</a:t>
            </a:r>
            <a:endParaRPr sz="11500" b="0" i="0" u="none" strike="noStrike" cap="none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10" name="Google Shape;110;p19"/>
          <p:cNvSpPr txBox="1"/>
          <p:nvPr/>
        </p:nvSpPr>
        <p:spPr>
          <a:xfrm>
            <a:off x="1777772" y="1499852"/>
            <a:ext cx="7986354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Montserrat"/>
              <a:buNone/>
            </a:pPr>
            <a:r>
              <a:rPr lang="ru-RU" sz="20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powered by dentsu</a:t>
            </a:r>
            <a:endParaRPr sz="2000" b="0" i="0" u="none" strike="noStrike" cap="non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1" name="Google Shape;111;p19"/>
          <p:cNvSpPr/>
          <p:nvPr/>
        </p:nvSpPr>
        <p:spPr>
          <a:xfrm>
            <a:off x="814388" y="3318569"/>
            <a:ext cx="16041052" cy="5309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500"/>
              <a:buFont typeface="Montserrat Medium"/>
              <a:buNone/>
            </a:pPr>
            <a:r>
              <a:rPr lang="ru-RU" sz="11500" b="0" i="0" u="none" strike="noStrike" cap="non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2. Детские дома дорого обходятся обществу</a:t>
            </a:r>
            <a:endParaRPr sz="11500" b="0" i="0" u="none" strike="noStrike" cap="none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525BB"/>
            </a:gs>
            <a:gs pos="16000">
              <a:srgbClr val="4B31C6"/>
            </a:gs>
            <a:gs pos="80000">
              <a:srgbClr val="B56EFC"/>
            </a:gs>
            <a:gs pos="100000">
              <a:srgbClr val="B56EFC"/>
            </a:gs>
          </a:gsLst>
          <a:lin ang="13800001" scaled="0"/>
        </a:gra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4388" y="630301"/>
            <a:ext cx="3640897" cy="697193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0"/>
          <p:cNvSpPr txBox="1"/>
          <p:nvPr/>
        </p:nvSpPr>
        <p:spPr>
          <a:xfrm>
            <a:off x="1777772" y="1499852"/>
            <a:ext cx="7986354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Montserrat"/>
              <a:buNone/>
            </a:pPr>
            <a:r>
              <a:rPr lang="ru-RU" sz="20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powered by dentsu</a:t>
            </a:r>
            <a:endParaRPr sz="2000" b="0" i="0" u="none" strike="noStrike" cap="non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8" name="Google Shape;118;p20"/>
          <p:cNvSpPr/>
          <p:nvPr/>
        </p:nvSpPr>
        <p:spPr>
          <a:xfrm>
            <a:off x="4978753" y="561133"/>
            <a:ext cx="22838091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0"/>
              <a:buFont typeface="Montserrat Medium"/>
              <a:buNone/>
            </a:pPr>
            <a:r>
              <a:rPr lang="ru-RU" sz="7000" b="0" i="0" u="none" strike="noStrike" cap="non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СООБЩЕНИЯ ДЛЯ ЦА</a:t>
            </a:r>
            <a:endParaRPr sz="7000" b="0" i="0" u="none" strike="noStrike" cap="none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19" name="Google Shape;119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71484" y="2865120"/>
            <a:ext cx="2194560" cy="219456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0"/>
          <p:cNvSpPr/>
          <p:nvPr/>
        </p:nvSpPr>
        <p:spPr>
          <a:xfrm>
            <a:off x="3989512" y="3088861"/>
            <a:ext cx="18657127" cy="5201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Montserrat Medium"/>
              <a:buNone/>
            </a:pPr>
            <a:r>
              <a:rPr lang="ru-RU" sz="3200" b="0" i="0" u="none" strike="noStrike" cap="non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ВЗРОСЛЫЕ ЛЮДИ 25+, МОЛОДЕЖЬ (18-25):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endParaRPr sz="3200" b="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ru-RU" sz="32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каждый воспитанник в среднем обходится налогоплательщику в Х руб.</a:t>
            </a:r>
            <a:endParaRPr/>
          </a:p>
          <a:p>
            <a:pPr marL="457200" marR="0" lvl="0" indent="-457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ru-RU" sz="32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потраченные средства не решают проблему социализации и социальной адаптации воспитанников детских домов: после детского дома нужно учить жить в реальном обществе</a:t>
            </a:r>
            <a:endParaRPr/>
          </a:p>
          <a:p>
            <a:pPr marL="457200" marR="0" lvl="0" indent="-457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ru-RU" sz="32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лишенные семейного опыта, воспитанники детских домов редко способны создавать благополучную  семью</a:t>
            </a:r>
            <a:endParaRPr/>
          </a:p>
          <a:p>
            <a:pPr marL="457200" marR="0" lvl="0" indent="-457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ru-RU" sz="32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детские дома воспроизводят сиротство</a:t>
            </a:r>
            <a:endParaRPr sz="3200" b="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2B5073"/>
            </a:gs>
            <a:gs pos="100000">
              <a:srgbClr val="33E7D6"/>
            </a:gs>
          </a:gsLst>
          <a:lin ang="13800001" scaled="0"/>
        </a:gradFill>
        <a:effectLst/>
      </p:bgPr>
    </p:bg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4388" y="630301"/>
            <a:ext cx="3640897" cy="697193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1"/>
          <p:cNvSpPr txBox="1"/>
          <p:nvPr/>
        </p:nvSpPr>
        <p:spPr>
          <a:xfrm>
            <a:off x="1777772" y="1499852"/>
            <a:ext cx="7986354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Montserrat"/>
              <a:buNone/>
            </a:pPr>
            <a:r>
              <a:rPr lang="ru-RU" sz="20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powered by dentsu</a:t>
            </a:r>
            <a:endParaRPr sz="2000" b="0" i="0" u="none" strike="noStrike" cap="non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7" name="Google Shape;127;p21"/>
          <p:cNvSpPr/>
          <p:nvPr/>
        </p:nvSpPr>
        <p:spPr>
          <a:xfrm>
            <a:off x="814388" y="5088285"/>
            <a:ext cx="16041052" cy="3539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500"/>
              <a:buFont typeface="Montserrat Medium"/>
              <a:buNone/>
            </a:pPr>
            <a:r>
              <a:rPr lang="ru-RU" sz="115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3. Осознанное родительство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525BB"/>
            </a:gs>
            <a:gs pos="16000">
              <a:srgbClr val="4B31C6"/>
            </a:gs>
            <a:gs pos="80000">
              <a:srgbClr val="B56EFC"/>
            </a:gs>
            <a:gs pos="100000">
              <a:srgbClr val="B56EFC"/>
            </a:gs>
          </a:gsLst>
          <a:lin ang="13800001" scaled="0"/>
        </a:grad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4388" y="630301"/>
            <a:ext cx="3640897" cy="697193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2"/>
          <p:cNvSpPr txBox="1"/>
          <p:nvPr/>
        </p:nvSpPr>
        <p:spPr>
          <a:xfrm>
            <a:off x="1777772" y="1499852"/>
            <a:ext cx="7986354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Montserrat"/>
              <a:buNone/>
            </a:pPr>
            <a:r>
              <a:rPr lang="ru-RU" sz="20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powered by dentsu</a:t>
            </a:r>
            <a:endParaRPr sz="2000" b="0" i="0" u="none" strike="noStrike" cap="non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4" name="Google Shape;134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71484" y="2865120"/>
            <a:ext cx="2194560" cy="2194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78164" y="9266220"/>
            <a:ext cx="1981200" cy="1981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2"/>
          <p:cNvSpPr/>
          <p:nvPr/>
        </p:nvSpPr>
        <p:spPr>
          <a:xfrm>
            <a:off x="4978753" y="561133"/>
            <a:ext cx="22838091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0"/>
              <a:buFont typeface="Montserrat Medium"/>
              <a:buNone/>
            </a:pPr>
            <a:r>
              <a:rPr lang="ru-RU" sz="7000" b="0" i="0" u="none" strike="noStrike" cap="non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СООБЩЕНИЯ ДЛЯ ЦА</a:t>
            </a:r>
            <a:endParaRPr/>
          </a:p>
        </p:txBody>
      </p:sp>
      <p:sp>
        <p:nvSpPr>
          <p:cNvPr id="137" name="Google Shape;137;p22"/>
          <p:cNvSpPr/>
          <p:nvPr/>
        </p:nvSpPr>
        <p:spPr>
          <a:xfrm>
            <a:off x="3989512" y="3088861"/>
            <a:ext cx="18657127" cy="8248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Montserrat Medium"/>
              <a:buNone/>
            </a:pPr>
            <a:r>
              <a:rPr lang="ru-RU" sz="3200" b="0" i="0" u="none" strike="noStrike" cap="non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ВЗРОСЛЫЕ ЛЮДИ 25+, МОЛОДЕЖЬ (18-25), ПОДРОСТКИ (12-17):</a:t>
            </a:r>
            <a:endParaRPr/>
          </a:p>
          <a:p>
            <a:pPr marL="571500" marR="0" lvl="0" indent="-3683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571500" marR="0" lvl="0" indent="-5715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lang="ru-RU" sz="3200" b="0" i="0" u="none" strike="noStrike" cap="non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родительство – это непросто, поэтому учиться быть родителем – нормально и правильно </a:t>
            </a:r>
            <a:endParaRPr/>
          </a:p>
          <a:p>
            <a:pPr marL="571500" marR="0" lvl="0" indent="-5715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lang="ru-RU" sz="3200" b="0" i="0" u="none" strike="noStrike" cap="non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родительство – это непросто, поэтому обращаться за помощью – нормально и правильно</a:t>
            </a:r>
            <a:endParaRPr/>
          </a:p>
          <a:p>
            <a:pPr marL="571500" marR="0" lvl="0" indent="-5715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lang="ru-RU" sz="3200" b="0" i="0" u="none" strike="noStrike" cap="non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помогите ребенку до того, как он попал в беду </a:t>
            </a:r>
            <a:endParaRPr sz="3200" b="0" i="0" u="none" strike="noStrike" cap="none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431800" algn="l" rtl="0"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Montserrat Medium"/>
              <a:buChar char="•"/>
            </a:pPr>
            <a:r>
              <a:rPr lang="ru-RU" sz="32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в семье не должно быть насилия</a:t>
            </a:r>
            <a:endParaRPr sz="3200" b="0" i="0" u="none" strike="noStrike" cap="none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endParaRPr sz="3200" b="0" i="0" u="none" strike="noStrike" cap="none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endParaRPr sz="3200" b="0" i="0" u="none" strike="noStrike" cap="none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endParaRPr sz="3200" b="0" i="0" u="none" strike="noStrike" cap="none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Montserrat Medium"/>
              <a:buNone/>
            </a:pPr>
            <a:r>
              <a:rPr lang="ru-RU" sz="3200" b="0" i="0" u="none" strike="noStrike" cap="non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ДЕТИ (МЛАДШЕ 12 ЛЕТ): </a:t>
            </a:r>
            <a:endParaRPr/>
          </a:p>
          <a:p>
            <a:pPr marL="571500" marR="0" lvl="0" indent="-3683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571500" marR="0" lvl="0" indent="-5715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lang="ru-RU" sz="3200" b="0" i="0" u="none" strike="noStrike" cap="non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в семье не должно быть насилия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2B5073"/>
            </a:gs>
            <a:gs pos="100000">
              <a:srgbClr val="33E7D6"/>
            </a:gs>
          </a:gsLst>
          <a:lin ang="13800001" scaled="0"/>
        </a:gra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4388" y="630301"/>
            <a:ext cx="3640897" cy="697193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3"/>
          <p:cNvSpPr txBox="1"/>
          <p:nvPr/>
        </p:nvSpPr>
        <p:spPr>
          <a:xfrm>
            <a:off x="1777772" y="1499852"/>
            <a:ext cx="7986354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Montserrat"/>
              <a:buNone/>
            </a:pPr>
            <a:r>
              <a:rPr lang="ru-RU" sz="20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powered by dentsu</a:t>
            </a:r>
            <a:endParaRPr sz="2000" b="0" i="0" u="none" strike="noStrike" cap="non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4" name="Google Shape;144;p23"/>
          <p:cNvSpPr/>
          <p:nvPr/>
        </p:nvSpPr>
        <p:spPr>
          <a:xfrm>
            <a:off x="814388" y="3318569"/>
            <a:ext cx="16041052" cy="7078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500"/>
              <a:buFont typeface="Montserrat Medium"/>
              <a:buNone/>
            </a:pPr>
            <a:r>
              <a:rPr lang="ru-RU" sz="115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4. Помощь родным семьям – это ранняя профилактика сиротства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525BB"/>
            </a:gs>
            <a:gs pos="16000">
              <a:srgbClr val="4B31C6"/>
            </a:gs>
            <a:gs pos="80000">
              <a:srgbClr val="B56EFC"/>
            </a:gs>
            <a:gs pos="100000">
              <a:srgbClr val="B56EFC"/>
            </a:gs>
          </a:gsLst>
          <a:lin ang="13800001" scaled="0"/>
        </a:gradFill>
        <a:effectLst/>
      </p:bgPr>
    </p:bg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4388" y="630301"/>
            <a:ext cx="3640897" cy="697193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4"/>
          <p:cNvSpPr txBox="1"/>
          <p:nvPr/>
        </p:nvSpPr>
        <p:spPr>
          <a:xfrm>
            <a:off x="1777772" y="1499852"/>
            <a:ext cx="7986354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Montserrat"/>
              <a:buNone/>
            </a:pPr>
            <a:r>
              <a:rPr lang="ru-RU" sz="20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powered by dentsu</a:t>
            </a:r>
            <a:endParaRPr sz="2000" b="0" i="0" u="none" strike="noStrike" cap="non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1" name="Google Shape;151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71484" y="2865120"/>
            <a:ext cx="2194560" cy="219456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4"/>
          <p:cNvSpPr/>
          <p:nvPr/>
        </p:nvSpPr>
        <p:spPr>
          <a:xfrm>
            <a:off x="4978753" y="561133"/>
            <a:ext cx="22838091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0"/>
              <a:buFont typeface="Montserrat Medium"/>
              <a:buNone/>
            </a:pPr>
            <a:r>
              <a:rPr lang="ru-RU" sz="7000" b="0" i="0" u="none" strike="noStrike" cap="non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СООБЩЕНИЯ ДЛЯ ЦА</a:t>
            </a:r>
            <a:endParaRPr sz="7000" b="0" i="0" u="none" strike="noStrike" cap="none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53" name="Google Shape;153;p24"/>
          <p:cNvSpPr/>
          <p:nvPr/>
        </p:nvSpPr>
        <p:spPr>
          <a:xfrm>
            <a:off x="3989499" y="3088850"/>
            <a:ext cx="19784700" cy="10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Montserrat Medium"/>
              <a:buNone/>
            </a:pPr>
            <a:r>
              <a:rPr lang="ru-RU" sz="3200" b="0" i="0" u="none" strike="noStrike" cap="none" dirty="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ВЗРОСЛЫЕ ЛЮДИ 25+, МОЛОДЕЖЬ (18-25), ПОДРОСТКИ (12-17):</a:t>
            </a:r>
            <a:endParaRPr sz="3200" b="0" i="0" u="none" strike="noStrike" cap="none" dirty="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571500" marR="0" lvl="0" indent="-3683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571500" marR="0" lvl="0" indent="-5715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lang="ru-RU" sz="3200" b="0" i="0" u="none" strike="noStrike" cap="none" dirty="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помощь родным семьям – это ранняя профилактика сиротства</a:t>
            </a:r>
            <a:endParaRPr dirty="0"/>
          </a:p>
          <a:p>
            <a:pPr marL="571500" marR="0" lvl="0" indent="-5715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lang="ru-RU" sz="3200" b="0" i="0" u="none" strike="noStrike" cap="none" dirty="0" err="1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родительство</a:t>
            </a:r>
            <a:r>
              <a:rPr lang="ru-RU" sz="3200" b="0" i="0" u="none" strike="noStrike" cap="none" dirty="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– это непросто, поэтому обращаться за помощью – нормально и правильно</a:t>
            </a:r>
            <a:endParaRPr dirty="0"/>
          </a:p>
          <a:p>
            <a:pPr marL="571500" marR="0" lvl="0" indent="-5715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ru-RU" sz="3200" b="0" i="0" u="none" strike="noStrike" cap="none" dirty="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профессионалы могут помочь семье в кризисный период, а </a:t>
            </a:r>
            <a:r>
              <a:rPr lang="ru-RU" sz="3200" b="0" i="0" u="none" strike="noStrike" cap="none" dirty="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обращаться </a:t>
            </a:r>
            <a:br>
              <a:rPr lang="ru-RU" sz="3200" b="0" i="0" u="none" strike="noStrike" cap="none" dirty="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</a:br>
            <a:r>
              <a:rPr lang="ru-RU" sz="3200" b="0" i="0" u="none" strike="noStrike" cap="none" dirty="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за помощью – нормально и правильно</a:t>
            </a:r>
            <a:endParaRPr dirty="0"/>
          </a:p>
          <a:p>
            <a:pPr marL="571500" marR="0" lvl="0" indent="-5715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ru-RU" sz="3200" b="0" i="0" u="none" strike="noStrike" cap="none" dirty="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помогите ребенку до того, как он попал в беду </a:t>
            </a:r>
            <a:endParaRPr dirty="0"/>
          </a:p>
          <a:p>
            <a:pPr marL="571500" marR="0" lvl="0" indent="-5715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ru-RU" sz="3200" b="0" i="0" u="none" strike="noStrike" cap="none" dirty="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к </a:t>
            </a:r>
            <a:r>
              <a:rPr lang="ru-RU" sz="3200" dirty="0" err="1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cемьям</a:t>
            </a:r>
            <a:r>
              <a:rPr lang="ru-RU" sz="3200" dirty="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, переживающим кризис,</a:t>
            </a:r>
            <a:r>
              <a:rPr lang="ru-RU" sz="3200" b="0" i="0" u="none" strike="noStrike" cap="none" dirty="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нужно относиться с пониманием:  многие не знают, как быть с проблемой</a:t>
            </a:r>
            <a:endParaRPr dirty="0"/>
          </a:p>
          <a:p>
            <a:pPr marL="571500" marR="0" lvl="0" indent="-5715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ru-RU" sz="3200" b="0" i="0" u="none" strike="noStrike" cap="none" dirty="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рядом с вами может быть семья, которой нужна помощь</a:t>
            </a:r>
            <a:endParaRPr dirty="0"/>
          </a:p>
          <a:p>
            <a:pPr marL="571500" marR="0" lvl="0" indent="-5715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ru-RU" sz="3200" b="0" i="0" u="none" strike="noStrike" cap="none" dirty="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проблемы есть у всех: не обвиняйте и не осуждайте, а старайтесь помочь</a:t>
            </a:r>
            <a:endParaRPr sz="3200" b="0" i="0" u="none" strike="noStrike" cap="none" dirty="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431800" algn="l" rtl="0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Montserrat Medium"/>
              <a:buChar char="•"/>
            </a:pPr>
            <a:r>
              <a:rPr lang="ru-RU" sz="3200" dirty="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в семье не должно быть насилия</a:t>
            </a:r>
            <a:endParaRPr sz="3200" dirty="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571500" marR="0" lvl="0" indent="-3683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rgbClr val="00B05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Montserrat Medium"/>
              <a:buNone/>
            </a:pPr>
            <a:r>
              <a:rPr lang="ru-RU" sz="3200" b="0" i="0" u="none" strike="noStrike" cap="none" dirty="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ДЕТИ (МЛАДШЕ 12 ЛЕТ): </a:t>
            </a:r>
            <a:endParaRPr dirty="0"/>
          </a:p>
          <a:p>
            <a:pPr marL="457200" marR="0" lvl="0" indent="-457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ru-RU" sz="3200" b="0" i="0" u="none" strike="noStrike" cap="none" dirty="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каждому ребенку можно помочь</a:t>
            </a:r>
            <a:endParaRPr dirty="0"/>
          </a:p>
          <a:p>
            <a:pPr marL="571500" marR="0" lvl="0" indent="-5715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lang="ru-RU" sz="3200" b="0" i="0" u="none" strike="noStrike" cap="none" dirty="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в семье не должно быть насилия</a:t>
            </a:r>
            <a:endParaRPr sz="3200" b="0" i="0" u="none" strike="noStrike" cap="none" dirty="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54" name="Google Shape;154;p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78164" y="10850880"/>
            <a:ext cx="1981200" cy="198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2B5073"/>
            </a:gs>
            <a:gs pos="100000">
              <a:srgbClr val="33E7D6"/>
            </a:gs>
          </a:gsLst>
          <a:lin ang="13800001" scaled="0"/>
        </a:gra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4388" y="630301"/>
            <a:ext cx="3640897" cy="697193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5"/>
          <p:cNvSpPr/>
          <p:nvPr/>
        </p:nvSpPr>
        <p:spPr>
          <a:xfrm>
            <a:off x="814388" y="6488489"/>
            <a:ext cx="22502812" cy="5309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500"/>
              <a:buFont typeface="Montserrat Medium"/>
              <a:buNone/>
            </a:pPr>
            <a:r>
              <a:rPr lang="ru-RU" sz="11500" b="0" i="0" u="none" strike="noStrike" cap="non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5. Профессиональная семья – лучшая альтернатива детским домам</a:t>
            </a:r>
            <a:endParaRPr sz="11500" b="0" i="0" u="none" strike="noStrike" cap="none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61" name="Google Shape;161;p25"/>
          <p:cNvSpPr txBox="1"/>
          <p:nvPr/>
        </p:nvSpPr>
        <p:spPr>
          <a:xfrm>
            <a:off x="1777772" y="1499852"/>
            <a:ext cx="7986354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Montserrat"/>
              <a:buNone/>
            </a:pPr>
            <a:r>
              <a:rPr lang="ru-RU" sz="20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powered by dentsu</a:t>
            </a:r>
            <a:endParaRPr sz="2000" b="0" i="0" u="none" strike="noStrike" cap="non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525BB"/>
            </a:gs>
            <a:gs pos="16000">
              <a:srgbClr val="4B31C6"/>
            </a:gs>
            <a:gs pos="80000">
              <a:srgbClr val="B56EFC"/>
            </a:gs>
            <a:gs pos="100000">
              <a:srgbClr val="B56EFC"/>
            </a:gs>
          </a:gsLst>
          <a:lin ang="13800001" scaled="0"/>
        </a:gradFill>
        <a:effectLst/>
      </p:bgPr>
    </p:bg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4388" y="630301"/>
            <a:ext cx="3640897" cy="697193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6"/>
          <p:cNvSpPr txBox="1"/>
          <p:nvPr/>
        </p:nvSpPr>
        <p:spPr>
          <a:xfrm>
            <a:off x="1777772" y="1499852"/>
            <a:ext cx="7986354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Montserrat"/>
              <a:buNone/>
            </a:pPr>
            <a:r>
              <a:rPr lang="ru-RU" sz="20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powered by dentsu</a:t>
            </a:r>
            <a:endParaRPr sz="2000" b="0" i="0" u="none" strike="noStrike" cap="non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8" name="Google Shape;168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4656" y="3012795"/>
            <a:ext cx="2194560" cy="2194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84336" y="3311054"/>
            <a:ext cx="1981200" cy="198120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6"/>
          <p:cNvSpPr/>
          <p:nvPr/>
        </p:nvSpPr>
        <p:spPr>
          <a:xfrm>
            <a:off x="4978753" y="561133"/>
            <a:ext cx="22838091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0"/>
              <a:buFont typeface="Montserrat Medium"/>
              <a:buNone/>
            </a:pPr>
            <a:r>
              <a:rPr lang="ru-RU" sz="7000" b="0" i="0" u="none" strike="noStrike" cap="non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СООБЩЕНИЯ ДЛЯ ЦА</a:t>
            </a:r>
            <a:endParaRPr sz="7000" b="0" i="0" u="none" strike="noStrike" cap="none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71" name="Google Shape;171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78164" y="10202949"/>
            <a:ext cx="1981200" cy="198120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6"/>
          <p:cNvSpPr/>
          <p:nvPr/>
        </p:nvSpPr>
        <p:spPr>
          <a:xfrm>
            <a:off x="3989512" y="3088861"/>
            <a:ext cx="18657127" cy="9110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Montserrat Medium"/>
              <a:buNone/>
            </a:pPr>
            <a:r>
              <a:rPr lang="ru-RU" sz="3200" b="0" i="0" u="none" strike="noStrike" cap="none" dirty="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ВЗРОСЛЫЕ ЛЮДИ 25+, МОЛОДЕЖЬ (18-25), ПОДРОСТКИ (12-17) : </a:t>
            </a:r>
            <a:endParaRPr dirty="0"/>
          </a:p>
          <a:p>
            <a:pPr marL="571500" marR="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rgbClr val="00B05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571500" marR="0" lvl="0" indent="-5715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lang="ru-RU" sz="3200" b="0" i="0" u="none" strike="noStrike" cap="none" dirty="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все дети имеют право на счастье и все дети нужные</a:t>
            </a:r>
            <a:endParaRPr dirty="0"/>
          </a:p>
          <a:p>
            <a:pPr marL="571500" marR="0" lvl="0" indent="-5715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ru-RU" sz="3200" b="0" i="0" u="none" strike="noStrike" cap="none" dirty="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в обществе есть люди, готовые помогать приёмным детям, и им нужна поддержка общества и государства</a:t>
            </a:r>
            <a:endParaRPr dirty="0"/>
          </a:p>
          <a:p>
            <a:pPr marL="571500" marR="0" lvl="0" indent="-5715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ru-RU" sz="3200" b="0" i="0" u="none" strike="noStrike" cap="none" dirty="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быть приёмным родителем – нормально</a:t>
            </a:r>
            <a:endParaRPr dirty="0"/>
          </a:p>
          <a:p>
            <a:pPr marL="571500" marR="0" lvl="0" indent="-5715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ru-RU" sz="3200" b="0" i="0" u="none" strike="noStrike" cap="none" dirty="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расти в приёмной семье – нормально </a:t>
            </a:r>
            <a:endParaRPr dirty="0"/>
          </a:p>
          <a:p>
            <a:pPr marL="571500" marR="0" lvl="0" indent="-5715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ru-RU" sz="32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профессиональная семья – шанс для самых сложных детей на тепло, заботу и воспитание</a:t>
            </a:r>
            <a:endParaRPr dirty="0"/>
          </a:p>
          <a:p>
            <a:pPr marL="571500" marR="0" lvl="0" indent="-5715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ru-RU" sz="3200" b="0" i="0" u="none" strike="noStrike" cap="none" dirty="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профессиональная семья позволяет не разлучать братьев и сестер, оставшихся без попечения родителей</a:t>
            </a:r>
            <a:endParaRPr dirty="0"/>
          </a:p>
          <a:p>
            <a:pPr marL="571500" marR="0" lvl="0" indent="-5715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ru-RU" sz="3200" b="0" i="0" u="none" strike="noStrike" cap="none" dirty="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профессиональная семья лучше, чем профессиональное учреждение</a:t>
            </a:r>
            <a:endParaRPr sz="3200" b="0" i="0" u="none" strike="noStrike" cap="none" dirty="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endParaRPr sz="3200" b="0" i="0" u="none" strike="noStrike" cap="none" dirty="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endParaRPr sz="3200" b="0" i="0" u="none" strike="noStrike" cap="none" dirty="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Montserrat Medium"/>
              <a:buNone/>
            </a:pPr>
            <a:r>
              <a:rPr lang="ru-RU" sz="3200" b="0" i="0" u="none" strike="noStrike" cap="none" dirty="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ПОДРОСТКИ (12-17),  ДЕТИ (МЛАДШЕ 12 ЛЕТ): 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endParaRPr sz="3200" b="0" i="0" u="none" strike="noStrike" cap="none" dirty="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lang="ru-RU" sz="3200" b="0" i="0" u="none" strike="noStrike" cap="none" dirty="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расти в приёмной семье – нормально</a:t>
            </a:r>
            <a:endParaRPr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2B5073"/>
            </a:gs>
            <a:gs pos="100000">
              <a:srgbClr val="33E7D6"/>
            </a:gs>
          </a:gsLst>
          <a:lin ang="13800001" scaled="0"/>
        </a:gra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4388" y="630301"/>
            <a:ext cx="3640897" cy="697193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7"/>
          <p:cNvSpPr/>
          <p:nvPr/>
        </p:nvSpPr>
        <p:spPr>
          <a:xfrm>
            <a:off x="1363028" y="9165937"/>
            <a:ext cx="19972971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0"/>
              <a:buFont typeface="Montserrat Medium"/>
              <a:buNone/>
            </a:pPr>
            <a:r>
              <a:rPr lang="ru-RU" sz="7000" b="0" i="0" u="none" strike="noStrike" cap="non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ОБСУДИМ?</a:t>
            </a:r>
            <a:endParaRPr/>
          </a:p>
        </p:txBody>
      </p:sp>
      <p:sp>
        <p:nvSpPr>
          <p:cNvPr id="179" name="Google Shape;179;p27"/>
          <p:cNvSpPr txBox="1"/>
          <p:nvPr/>
        </p:nvSpPr>
        <p:spPr>
          <a:xfrm>
            <a:off x="1777772" y="1499852"/>
            <a:ext cx="7986354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Montserrat"/>
              <a:buNone/>
            </a:pPr>
            <a:r>
              <a:rPr lang="ru-RU" sz="20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powered by dentsu</a:t>
            </a:r>
            <a:endParaRPr sz="2000" b="0" i="0" u="none" strike="noStrike" cap="non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427</Words>
  <Application>Microsoft Office PowerPoint</Application>
  <PresentationFormat>Произвольный</PresentationFormat>
  <Paragraphs>109</Paragraphs>
  <Slides>13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Helvetica Neue</vt:lpstr>
      <vt:lpstr>Helvetica Neue Light</vt:lpstr>
      <vt:lpstr>Montserrat Medium</vt:lpstr>
      <vt:lpstr>Montserrat</vt:lpstr>
      <vt:lpstr>Arial</vt:lpstr>
      <vt:lpstr>Helvetica</vt:lpstr>
      <vt:lpstr>White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Diana Mashkova</dc:creator>
  <cp:lastModifiedBy>Diana Mashkova</cp:lastModifiedBy>
  <cp:revision>3</cp:revision>
  <dcterms:modified xsi:type="dcterms:W3CDTF">2021-07-12T14:50:08Z</dcterms:modified>
</cp:coreProperties>
</file>