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282" r:id="rId3"/>
    <p:sldId id="286" r:id="rId4"/>
    <p:sldId id="283" r:id="rId5"/>
    <p:sldId id="288" r:id="rId6"/>
    <p:sldId id="289" r:id="rId7"/>
    <p:sldId id="287" r:id="rId8"/>
    <p:sldId id="290" r:id="rId9"/>
    <p:sldId id="28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55CB2-B529-4989-8BB0-F70A6D98E1BB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EB63F-DBB8-4A70-B4FD-567E99B9E5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A47DE-9824-1948-513C-56927289E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4C60C9-4464-1A60-540D-9E16ADAC0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26F3F-5A1E-1392-FB94-45E8FD6B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69CE8-D050-DE64-1787-555B4886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2E35CD-B705-B27E-2FF9-3B2E13D5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5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6B5D8-E61E-99F4-CD21-04551F39B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D7231-C630-ED3B-0CBA-0E9EB0989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B91A30-6A06-610F-0334-EF7707B5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31DEF-8BA4-66B9-3FE9-562D89D5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31CF1-0EB9-6D63-033A-14F26247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30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A5F2D-F758-F757-A026-E60ACCA0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66D58-6EB2-A4A5-86E5-1D566D289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0381A8-0939-14A8-F8F8-7E8CA34A7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F237CA-398A-6392-971E-B25BC2EE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EA1FDA-F2DC-5BC2-30DF-C6DCB27B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83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7C01E-2353-A2AC-F093-A8ED1AA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6F9AA-B28D-15EA-F0F6-30216F7B5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898EA2-5711-8002-A441-C4962FA0D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CD9915-A005-6E54-EB63-E9324FB66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254DCF-7146-FE3A-58AC-C0DA575C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40B357-9497-1E38-565D-7B35233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55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3F3D6-2267-6706-E71A-C0450934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3C781D-7FB6-8448-D2A7-7618D61AA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A20E6C-DCFC-0082-4732-6AA336448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56CABE-F129-7ACA-379B-E0A99EAD3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DA4ACF-1BCF-7F30-C4D5-C295A1F2A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AB9EE6-6DA4-32D3-2884-6F47DAAB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4C3CCA-2661-ECFC-862D-2A3C09F0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E6A2E8-A2D6-AE15-D544-E4B1C42A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86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07552-1D0B-D37B-8BA0-9C238332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1B66C6-B771-9A27-2D3F-4F6A6FFA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C701D3-6731-545A-2CEB-6F55ABB7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061BCF-FE61-F9AA-C87F-29AC3A97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7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D73952-5B6A-D61C-2836-C4DC6C53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DC0B6D-DA2F-7CB2-9DF2-9D3047E9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7876C6-3D7B-EB0E-80A4-8FA483D9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08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98181-76C3-32C5-2596-60343347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51383-5459-BED3-3CB5-23E885B0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A6DA27-B3D5-C256-6B92-1F61DFB91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9DE78D-0A90-5E93-786E-DB2A3C80A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513AF-BCAE-4B9A-B030-00896FAE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729AB5-B049-6194-F310-E46A8CD7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6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2D80C-A7D3-3353-E3E7-0E6ADDB1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CC60CB-BE14-74FC-B7E3-A4930DBBCE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1968F3-4CC1-5338-950A-4209D792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A835E7-C526-40E5-EDB0-B17FFAC9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4F10AE-D1ED-7CCA-77C6-83A148BB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0C045B-63AB-2E53-42AE-811C46A4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5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A58A4-37E3-14B9-4A41-E59B918E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B82D42-B6CA-C30F-115C-E95600D1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D5BD12-55D9-0574-CE48-395CD01D6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24A554-5400-84BB-7C42-76D99DEA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B29DAA-AC56-3295-43AF-DB15AE78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8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D1A2C1-463B-B0B2-E98C-457902882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31D5D-558D-99CA-A2A8-214EACE74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EF23B2-443D-5722-4A10-ED0EBD2AE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C8766-EDCB-E841-795D-7FDB44B6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1A0601-C586-E544-436B-F105D0F2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4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26909-3B19-47ED-7A6E-E44A672C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353B3-BF1B-64C7-B656-F42D10626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A8D937-1065-F3CB-6B82-5A2029D70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CD499A-1D33-E48B-64CF-B3B2DB1D0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E845F0-91E9-8904-D751-71153A1E9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8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3776008" cy="764521"/>
          </a:xfrm>
        </p:spPr>
        <p:txBody>
          <a:bodyPr anchor="t">
            <a:normAutofit/>
          </a:bodyPr>
          <a:lstStyle/>
          <a:p>
            <a:r>
              <a:rPr lang="ru-RU" altLang="zh-CN" sz="4400" dirty="0"/>
              <a:t>БАС</a:t>
            </a:r>
            <a:r>
              <a:rPr lang="ru-RU" sz="4400" dirty="0"/>
              <a:t> вокруг нас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494003" cy="1500187"/>
          </a:xfrm>
        </p:spPr>
        <p:txBody>
          <a:bodyPr/>
          <a:lstStyle/>
          <a:p>
            <a:r>
              <a:rPr lang="ru-RU" dirty="0"/>
              <a:t>Юричев Александр Андреевич – директор по развитию</a:t>
            </a:r>
            <a:br>
              <a:rPr lang="ru-RU" dirty="0"/>
            </a:br>
            <a:r>
              <a:rPr lang="ru-RU" dirty="0"/>
              <a:t>ООО «СимбирскТехноЛидер»</a:t>
            </a:r>
          </a:p>
        </p:txBody>
      </p:sp>
    </p:spTree>
    <p:extLst>
      <p:ext uri="{BB962C8B-B14F-4D97-AF65-F5344CB8AC3E}">
        <p14:creationId xmlns:p14="http://schemas.microsoft.com/office/powerpoint/2010/main" val="81105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1091079"/>
            <a:ext cx="5472953" cy="734546"/>
          </a:xfrm>
        </p:spPr>
        <p:txBody>
          <a:bodyPr/>
          <a:lstStyle/>
          <a:p>
            <a:r>
              <a:rPr lang="ru-RU" b="1" dirty="0">
                <a:solidFill>
                  <a:schemeClr val="accent2"/>
                </a:solidFill>
              </a:rPr>
              <a:t>БАС: сегодня - завтра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2160307"/>
            <a:ext cx="6417235" cy="2943599"/>
          </a:xfrm>
        </p:spPr>
        <p:txBody>
          <a:bodyPr/>
          <a:lstStyle/>
          <a:p>
            <a:r>
              <a:rPr lang="ru-RU" dirty="0"/>
              <a:t>Сельское хозяйство</a:t>
            </a:r>
          </a:p>
          <a:p>
            <a:r>
              <a:rPr lang="ru-RU" dirty="0"/>
              <a:t>Мониторинг линейных объектов</a:t>
            </a:r>
          </a:p>
          <a:p>
            <a:r>
              <a:rPr lang="ru-RU" dirty="0"/>
              <a:t>Рынок логистики</a:t>
            </a:r>
          </a:p>
          <a:p>
            <a:r>
              <a:rPr lang="ru-RU" dirty="0"/>
              <a:t>Недропользование</a:t>
            </a:r>
          </a:p>
          <a:p>
            <a:r>
              <a:rPr lang="ru-RU" dirty="0"/>
              <a:t>Контрольно-надзорные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73143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6411" y="1092382"/>
            <a:ext cx="7953188" cy="1034589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2"/>
                </a:solidFill>
              </a:rPr>
              <a:t>Национальный проект</a:t>
            </a:r>
            <a:br>
              <a:rPr lang="ru-RU" sz="3200" dirty="0">
                <a:solidFill>
                  <a:schemeClr val="accent2"/>
                </a:solidFill>
              </a:rPr>
            </a:br>
            <a:r>
              <a:rPr lang="ru-RU" sz="3200" dirty="0">
                <a:solidFill>
                  <a:schemeClr val="accent2"/>
                </a:solidFill>
              </a:rPr>
              <a:t>«БЕСПИЛОТНЫЕ АВИАЦИОННЫЕ СИСТЕМЫ»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9483" y="2191222"/>
            <a:ext cx="10515600" cy="426037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Стимулирование спроса на отечественные беспилотные авиационные системы</a:t>
            </a:r>
            <a:br>
              <a:rPr lang="ru-RU" dirty="0"/>
            </a:br>
            <a:endParaRPr lang="ru-RU" dirty="0"/>
          </a:p>
          <a:p>
            <a:r>
              <a:rPr lang="ru-RU" dirty="0"/>
              <a:t>Разработка и серийное производство БАС, создание крупных производственных центров, обеспечивающих внедрение новых технологий при создании беспилотников</a:t>
            </a:r>
            <a:br>
              <a:rPr lang="ru-RU" dirty="0"/>
            </a:br>
            <a:endParaRPr lang="ru-RU" dirty="0"/>
          </a:p>
          <a:p>
            <a:r>
              <a:rPr lang="ru-RU" dirty="0"/>
              <a:t>Развитие инфраструктуры, включающее строительство аэродромов, вертодромов и перспективных </a:t>
            </a:r>
            <a:r>
              <a:rPr lang="ru-RU" dirty="0" err="1"/>
              <a:t>дронопортов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Подготовка кадров для отрасли БАС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Проведение фундаментальных и перспективных исследований в </a:t>
            </a:r>
            <a:br>
              <a:rPr lang="ru-RU" dirty="0"/>
            </a:br>
            <a:r>
              <a:rPr lang="ru-RU" dirty="0"/>
              <a:t>сфере беспилотных авиационных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3202152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2069" y="1138047"/>
            <a:ext cx="5067531" cy="6011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Профессия будущего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22069" y="2324388"/>
            <a:ext cx="10515600" cy="2420930"/>
          </a:xfrm>
        </p:spPr>
        <p:txBody>
          <a:bodyPr/>
          <a:lstStyle/>
          <a:p>
            <a:r>
              <a:rPr lang="ru-RU" dirty="0"/>
              <a:t>Проектирование БПЛА - </a:t>
            </a:r>
            <a:r>
              <a:rPr lang="en-US" dirty="0"/>
              <a:t>3D </a:t>
            </a:r>
            <a:r>
              <a:rPr lang="ru-RU" dirty="0"/>
              <a:t>моделирование, </a:t>
            </a:r>
            <a:br>
              <a:rPr lang="ru-RU" dirty="0"/>
            </a:br>
            <a:r>
              <a:rPr lang="ru-RU" dirty="0"/>
              <a:t>3</a:t>
            </a:r>
            <a:r>
              <a:rPr lang="en-US" dirty="0"/>
              <a:t>D </a:t>
            </a:r>
            <a:r>
              <a:rPr lang="ru-RU" dirty="0"/>
              <a:t>печать</a:t>
            </a:r>
          </a:p>
          <a:p>
            <a:r>
              <a:rPr lang="ru-RU" dirty="0"/>
              <a:t>Управление БАС</a:t>
            </a:r>
          </a:p>
          <a:p>
            <a:r>
              <a:rPr lang="ru-RU" dirty="0"/>
              <a:t>Техническая разработка </a:t>
            </a:r>
          </a:p>
          <a:p>
            <a:r>
              <a:rPr lang="ru-RU" dirty="0"/>
              <a:t>Программирование и искусственный интеллект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70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272"/>
          <p:cNvGrpSpPr/>
          <p:nvPr/>
        </p:nvGrpSpPr>
        <p:grpSpPr>
          <a:xfrm>
            <a:off x="6742833" y="802655"/>
            <a:ext cx="5116830" cy="2331720"/>
            <a:chOff x="1673" y="266"/>
            <a:chExt cx="8058" cy="3672"/>
          </a:xfrm>
        </p:grpSpPr>
        <p:pic>
          <p:nvPicPr>
            <p:cNvPr id="17" name="docshape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73" y="266"/>
              <a:ext cx="8058" cy="3672"/>
            </a:xfrm>
            <a:prstGeom prst="rect">
              <a:avLst/>
            </a:prstGeom>
            <a:noFill/>
          </p:spPr>
        </p:pic>
        <p:sp>
          <p:nvSpPr>
            <p:cNvPr id="18" name="docshape5"/>
            <p:cNvSpPr txBox="1">
              <a:spLocks noChangeArrowheads="1"/>
            </p:cNvSpPr>
            <p:nvPr/>
          </p:nvSpPr>
          <p:spPr bwMode="auto">
            <a:xfrm>
              <a:off x="6770" y="2401"/>
              <a:ext cx="319" cy="51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2570"/>
                </a:lnSpc>
                <a:spcAft>
                  <a:spcPts val="0"/>
                </a:spcAft>
              </a:pPr>
              <a:r>
                <a:rPr lang="en-US" sz="1250">
                  <a:solidFill>
                    <a:srgbClr val="666738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,..</a:t>
              </a:r>
              <a:r>
                <a:rPr lang="en-US" sz="1250" spc="-20">
                  <a:solidFill>
                    <a:srgbClr val="666738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 </a:t>
              </a:r>
              <a:r>
                <a:rPr lang="en-US" sz="2300" spc="-50">
                  <a:solidFill>
                    <a:srgbClr val="666738"/>
                  </a:solidFill>
                  <a:effectLst/>
                  <a:latin typeface="Arial" panose="020B0604020202020204" pitchFamily="34" charset="0"/>
                  <a:cs typeface="Arial Unicode MS"/>
                </a:rPr>
                <a:t>-</a:t>
              </a:r>
              <a:endParaRPr lang="ru-RU" sz="1100">
                <a:effectLst/>
                <a:latin typeface="Arial Unicode MS"/>
              </a:endParaRPr>
            </a:p>
          </p:txBody>
        </p:sp>
      </p:grpSp>
      <p:pic>
        <p:nvPicPr>
          <p:cNvPr id="20" name="image3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5884" y="2711253"/>
            <a:ext cx="6222798" cy="32174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 rot="20421942">
            <a:off x="8863186" y="2158517"/>
            <a:ext cx="2605867" cy="49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E70EC42D-6793-4B36-BBA4-DCA9EEBCDCBA}"/>
              </a:ext>
            </a:extLst>
          </p:cNvPr>
          <p:cNvSpPr txBox="1">
            <a:spLocks/>
          </p:cNvSpPr>
          <p:nvPr/>
        </p:nvSpPr>
        <p:spPr>
          <a:xfrm>
            <a:off x="715884" y="1367408"/>
            <a:ext cx="6227292" cy="60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accent2"/>
                </a:solidFill>
              </a:rPr>
              <a:t>Развитие </a:t>
            </a:r>
            <a:r>
              <a:rPr lang="ru-RU" b="1" dirty="0" err="1">
                <a:solidFill>
                  <a:schemeClr val="accent2"/>
                </a:solidFill>
              </a:rPr>
              <a:t>дроноспорта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783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endParaRPr lang="ru-RU" dirty="0"/>
          </a:p>
        </p:txBody>
      </p:sp>
      <p:pic>
        <p:nvPicPr>
          <p:cNvPr id="16" name="image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4043" y="2367439"/>
            <a:ext cx="5964555" cy="3267710"/>
          </a:xfrm>
          <a:prstGeom prst="rect">
            <a:avLst/>
          </a:prstGeom>
        </p:spPr>
      </p:pic>
      <p:pic>
        <p:nvPicPr>
          <p:cNvPr id="17" name="image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807" y="2532221"/>
            <a:ext cx="4495165" cy="2938145"/>
          </a:xfrm>
          <a:prstGeom prst="rect">
            <a:avLst/>
          </a:prstGeom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6DD931A-1489-44BF-948C-BD6B58B95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69" y="1138047"/>
            <a:ext cx="3721331" cy="6011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Применение 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57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endParaRPr lang="ru-RU" dirty="0"/>
          </a:p>
        </p:txBody>
      </p:sp>
      <p:pic>
        <p:nvPicPr>
          <p:cNvPr id="7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422" y="1667789"/>
            <a:ext cx="2793365" cy="2816225"/>
          </a:xfrm>
          <a:prstGeom prst="rect">
            <a:avLst/>
          </a:prstGeom>
        </p:spPr>
      </p:pic>
      <p:grpSp>
        <p:nvGrpSpPr>
          <p:cNvPr id="8" name="组合 216"/>
          <p:cNvGrpSpPr/>
          <p:nvPr/>
        </p:nvGrpSpPr>
        <p:grpSpPr>
          <a:xfrm>
            <a:off x="5138419" y="1431958"/>
            <a:ext cx="6308513" cy="3571842"/>
            <a:chOff x="1076" y="258"/>
            <a:chExt cx="9847" cy="5343"/>
          </a:xfrm>
        </p:grpSpPr>
        <p:pic>
          <p:nvPicPr>
            <p:cNvPr id="9" name="docshape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76" y="545"/>
              <a:ext cx="9847" cy="5056"/>
            </a:xfrm>
            <a:prstGeom prst="rect">
              <a:avLst/>
            </a:prstGeom>
            <a:noFill/>
          </p:spPr>
        </p:pic>
        <p:cxnSp>
          <p:nvCxnSpPr>
            <p:cNvPr id="10" name="Line 196"/>
            <p:cNvCxnSpPr>
              <a:cxnSpLocks noChangeShapeType="1"/>
            </p:cNvCxnSpPr>
            <p:nvPr/>
          </p:nvCxnSpPr>
          <p:spPr bwMode="auto">
            <a:xfrm>
              <a:off x="7192" y="551"/>
              <a:ext cx="3731" cy="0"/>
            </a:xfrm>
            <a:prstGeom prst="line">
              <a:avLst/>
            </a:prstGeom>
            <a:noFill/>
            <a:ln w="12206">
              <a:solidFill>
                <a:srgbClr val="000000"/>
              </a:solidFill>
              <a:round/>
            </a:ln>
          </p:spPr>
        </p:cxnSp>
        <p:sp>
          <p:nvSpPr>
            <p:cNvPr id="11" name="docshape5"/>
            <p:cNvSpPr/>
            <p:nvPr/>
          </p:nvSpPr>
          <p:spPr bwMode="auto">
            <a:xfrm>
              <a:off x="1621" y="444"/>
              <a:ext cx="242" cy="257"/>
            </a:xfrm>
            <a:custGeom>
              <a:avLst/>
              <a:gdLst>
                <a:gd name="T0" fmla="+- 0 1659 1621"/>
                <a:gd name="T1" fmla="*/ T0 w 242"/>
                <a:gd name="T2" fmla="+- 0 444 444"/>
                <a:gd name="T3" fmla="*/ 444 h 257"/>
                <a:gd name="T4" fmla="+- 0 1621 1621"/>
                <a:gd name="T5" fmla="*/ T4 w 242"/>
                <a:gd name="T6" fmla="+- 0 444 444"/>
                <a:gd name="T7" fmla="*/ 444 h 257"/>
                <a:gd name="T8" fmla="+- 0 1621 1621"/>
                <a:gd name="T9" fmla="*/ T8 w 242"/>
                <a:gd name="T10" fmla="+- 0 700 444"/>
                <a:gd name="T11" fmla="*/ 700 h 257"/>
                <a:gd name="T12" fmla="+- 0 1659 1621"/>
                <a:gd name="T13" fmla="*/ T12 w 242"/>
                <a:gd name="T14" fmla="+- 0 700 444"/>
                <a:gd name="T15" fmla="*/ 700 h 257"/>
                <a:gd name="T16" fmla="+- 0 1659 1621"/>
                <a:gd name="T17" fmla="*/ T16 w 242"/>
                <a:gd name="T18" fmla="+- 0 444 444"/>
                <a:gd name="T19" fmla="*/ 444 h 257"/>
                <a:gd name="T20" fmla="+- 0 1863 1621"/>
                <a:gd name="T21" fmla="*/ T20 w 242"/>
                <a:gd name="T22" fmla="+- 0 528 444"/>
                <a:gd name="T23" fmla="*/ 528 h 257"/>
                <a:gd name="T24" fmla="+- 0 1834 1621"/>
                <a:gd name="T25" fmla="*/ T24 w 242"/>
                <a:gd name="T26" fmla="+- 0 528 444"/>
                <a:gd name="T27" fmla="*/ 528 h 257"/>
                <a:gd name="T28" fmla="+- 0 1834 1621"/>
                <a:gd name="T29" fmla="*/ T28 w 242"/>
                <a:gd name="T30" fmla="+- 0 676 444"/>
                <a:gd name="T31" fmla="*/ 676 h 257"/>
                <a:gd name="T32" fmla="+- 0 1863 1621"/>
                <a:gd name="T33" fmla="*/ T32 w 242"/>
                <a:gd name="T34" fmla="+- 0 676 444"/>
                <a:gd name="T35" fmla="*/ 676 h 257"/>
                <a:gd name="T36" fmla="+- 0 1863 1621"/>
                <a:gd name="T37" fmla="*/ T36 w 242"/>
                <a:gd name="T38" fmla="+- 0 528 444"/>
                <a:gd name="T39" fmla="*/ 528 h 2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242" h="257">
                  <a:moveTo>
                    <a:pt x="38" y="0"/>
                  </a:moveTo>
                  <a:lnTo>
                    <a:pt x="0" y="0"/>
                  </a:lnTo>
                  <a:lnTo>
                    <a:pt x="0" y="256"/>
                  </a:lnTo>
                  <a:lnTo>
                    <a:pt x="38" y="256"/>
                  </a:lnTo>
                  <a:lnTo>
                    <a:pt x="38" y="0"/>
                  </a:lnTo>
                  <a:close/>
                  <a:moveTo>
                    <a:pt x="242" y="84"/>
                  </a:moveTo>
                  <a:lnTo>
                    <a:pt x="213" y="84"/>
                  </a:lnTo>
                  <a:lnTo>
                    <a:pt x="213" y="232"/>
                  </a:lnTo>
                  <a:lnTo>
                    <a:pt x="242" y="232"/>
                  </a:lnTo>
                  <a:lnTo>
                    <a:pt x="242" y="84"/>
                  </a:lnTo>
                  <a:close/>
                </a:path>
              </a:pathLst>
            </a:custGeom>
            <a:solidFill>
              <a:srgbClr val="F6E9D8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docshape6"/>
            <p:cNvSpPr txBox="1">
              <a:spLocks noChangeArrowheads="1"/>
            </p:cNvSpPr>
            <p:nvPr/>
          </p:nvSpPr>
          <p:spPr bwMode="auto">
            <a:xfrm>
              <a:off x="1621" y="472"/>
              <a:ext cx="272" cy="211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55"/>
                </a:lnSpc>
                <a:spcAft>
                  <a:spcPts val="0"/>
                </a:spcAft>
              </a:pPr>
              <a:r>
                <a:rPr lang="en-US" sz="950">
                  <a:solidFill>
                    <a:srgbClr val="C8B5A7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J</a:t>
              </a:r>
              <a:r>
                <a:rPr lang="en-US" sz="950">
                  <a:solidFill>
                    <a:srgbClr val="DDAA7C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.</a:t>
              </a:r>
              <a:r>
                <a:rPr lang="en-US" sz="950" spc="165">
                  <a:solidFill>
                    <a:srgbClr val="DDAA7C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 </a:t>
              </a:r>
              <a:r>
                <a:rPr lang="en-US" sz="550" spc="-50">
                  <a:solidFill>
                    <a:srgbClr val="C8B5A7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I</a:t>
              </a:r>
              <a:endParaRPr lang="ru-RU" sz="1100">
                <a:effectLst/>
                <a:latin typeface="Arial Unicode MS"/>
              </a:endParaRPr>
            </a:p>
          </p:txBody>
        </p:sp>
        <p:sp>
          <p:nvSpPr>
            <p:cNvPr id="13" name="docshape7"/>
            <p:cNvSpPr txBox="1">
              <a:spLocks noChangeArrowheads="1"/>
            </p:cNvSpPr>
            <p:nvPr/>
          </p:nvSpPr>
          <p:spPr bwMode="auto">
            <a:xfrm>
              <a:off x="8350" y="1202"/>
              <a:ext cx="64" cy="134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665"/>
                </a:lnSpc>
                <a:spcAft>
                  <a:spcPts val="0"/>
                </a:spcAft>
              </a:pPr>
              <a:r>
                <a:rPr lang="en-US" sz="600">
                  <a:solidFill>
                    <a:srgbClr val="8C8C90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-</a:t>
              </a:r>
              <a:endParaRPr lang="ru-RU" sz="1100">
                <a:effectLst/>
                <a:latin typeface="Arial Unicode MS"/>
              </a:endParaRPr>
            </a:p>
          </p:txBody>
        </p:sp>
        <p:sp>
          <p:nvSpPr>
            <p:cNvPr id="14" name="docshape8"/>
            <p:cNvSpPr txBox="1">
              <a:spLocks noChangeArrowheads="1"/>
            </p:cNvSpPr>
            <p:nvPr/>
          </p:nvSpPr>
          <p:spPr bwMode="auto">
            <a:xfrm>
              <a:off x="8882" y="258"/>
              <a:ext cx="843" cy="1530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7645"/>
                </a:lnSpc>
                <a:spcAft>
                  <a:spcPts val="0"/>
                </a:spcAft>
              </a:pPr>
              <a:r>
                <a:rPr lang="en-US" sz="1750">
                  <a:solidFill>
                    <a:srgbClr val="777C82"/>
                  </a:solidFill>
                  <a:effectLst/>
                  <a:latin typeface="DengXian"/>
                </a:rPr>
                <a:t>VII </a:t>
              </a:r>
              <a:r>
                <a:rPr lang="en-US" sz="5700">
                  <a:solidFill>
                    <a:srgbClr val="4D4D4D"/>
                  </a:solidFill>
                  <a:effectLst/>
                  <a:latin typeface="DengXian"/>
                </a:rPr>
                <a:t>、</a:t>
              </a:r>
              <a:endParaRPr lang="ru-RU" sz="1100">
                <a:effectLst/>
                <a:latin typeface="Arial Unicode MS"/>
              </a:endParaRPr>
            </a:p>
          </p:txBody>
        </p:sp>
        <p:sp>
          <p:nvSpPr>
            <p:cNvPr id="15" name="docshape9"/>
            <p:cNvSpPr txBox="1">
              <a:spLocks noChangeArrowheads="1"/>
            </p:cNvSpPr>
            <p:nvPr/>
          </p:nvSpPr>
          <p:spPr bwMode="auto">
            <a:xfrm>
              <a:off x="9711" y="1179"/>
              <a:ext cx="270" cy="370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845"/>
                </a:lnSpc>
                <a:spcAft>
                  <a:spcPts val="0"/>
                </a:spcAft>
              </a:pPr>
              <a:r>
                <a:rPr lang="en-US" sz="1650" spc="-10">
                  <a:solidFill>
                    <a:srgbClr val="4D4D4D"/>
                  </a:solidFill>
                  <a:effectLst/>
                  <a:latin typeface="Arial" panose="020B0604020202020204" pitchFamily="34" charset="0"/>
                  <a:cs typeface="Arial Unicode MS"/>
                </a:rPr>
                <a:t>;.,L.</a:t>
              </a:r>
              <a:endParaRPr lang="ru-RU" sz="1100">
                <a:effectLst/>
                <a:latin typeface="Arial Unicode MS"/>
              </a:endParaRPr>
            </a:p>
          </p:txBody>
        </p:sp>
      </p:grpSp>
      <p:pic>
        <p:nvPicPr>
          <p:cNvPr id="16" name="image1.jpe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3021" y="4355711"/>
            <a:ext cx="2735580" cy="242887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 rot="18837380" flipV="1">
            <a:off x="3129643" y="5885145"/>
            <a:ext cx="1713220" cy="208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13384329" flipV="1">
            <a:off x="2498643" y="6169373"/>
            <a:ext cx="845175" cy="25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3">
            <a:extLst>
              <a:ext uri="{FF2B5EF4-FFF2-40B4-BE49-F238E27FC236}">
                <a16:creationId xmlns:a16="http://schemas.microsoft.com/office/drawing/2014/main" id="{4655615C-4A4E-46F5-A713-14112B71DED0}"/>
              </a:ext>
            </a:extLst>
          </p:cNvPr>
          <p:cNvSpPr txBox="1">
            <a:spLocks/>
          </p:cNvSpPr>
          <p:nvPr/>
        </p:nvSpPr>
        <p:spPr>
          <a:xfrm>
            <a:off x="622069" y="1138047"/>
            <a:ext cx="6227292" cy="60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accent2"/>
                </a:solidFill>
              </a:rPr>
              <a:t>Футбольный БПЛА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050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endParaRPr lang="ru-RU" dirty="0"/>
          </a:p>
        </p:txBody>
      </p:sp>
      <p:pic>
        <p:nvPicPr>
          <p:cNvPr id="16" name="image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75472" y="2188124"/>
            <a:ext cx="3540125" cy="2731135"/>
          </a:xfrm>
          <a:prstGeom prst="rect">
            <a:avLst/>
          </a:prstGeom>
        </p:spPr>
      </p:pic>
      <p:pic>
        <p:nvPicPr>
          <p:cNvPr id="1026" name="Picture 2" descr="https://viafuture.ru/wp-content/uploads/2018/03/innivation_i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2" y="1597905"/>
            <a:ext cx="6867503" cy="438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AAFF92E4-C572-4B86-80E9-02B1803EF877}"/>
              </a:ext>
            </a:extLst>
          </p:cNvPr>
          <p:cNvSpPr txBox="1">
            <a:spLocks/>
          </p:cNvSpPr>
          <p:nvPr/>
        </p:nvSpPr>
        <p:spPr>
          <a:xfrm>
            <a:off x="651950" y="813908"/>
            <a:ext cx="8581697" cy="830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accent2"/>
                </a:solidFill>
              </a:rPr>
              <a:t>Технические и технологические соревнования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59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2;p7">
            <a:extLst>
              <a:ext uri="{FF2B5EF4-FFF2-40B4-BE49-F238E27FC236}">
                <a16:creationId xmlns:a16="http://schemas.microsoft.com/office/drawing/2014/main" id="{CFB348D2-73C6-D4CD-3E42-2598CFB41CE8}"/>
              </a:ext>
            </a:extLst>
          </p:cNvPr>
          <p:cNvSpPr txBox="1"/>
          <p:nvPr/>
        </p:nvSpPr>
        <p:spPr>
          <a:xfrm>
            <a:off x="6724725" y="2015673"/>
            <a:ext cx="3894513" cy="2290483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BM Plex sans"/>
              <a:cs typeface="Arial"/>
              <a:sym typeface="Arial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Приобщение детей к игре с дронами с раннего возраста - это прекрасный способ для них приобрести опыт и развить интеллект, а также воспитать, креативность, любопытство и воображение, стремление к исследованиям и приключениям и умение </a:t>
            </a:r>
            <a:r>
              <a:rPr lang="en-US" altLang="zh-CN" dirty="0"/>
              <a:t>обращаться</a:t>
            </a:r>
            <a:r>
              <a:rPr lang="ru-RU" dirty="0"/>
              <a:t> с предметами.</a:t>
            </a:r>
          </a:p>
          <a:p>
            <a:pPr marL="0" indent="0">
              <a:buNone/>
            </a:pPr>
            <a:r>
              <a:rPr lang="ru-RU" dirty="0"/>
              <a:t> Обучение управлению дроном - это отличный способ развить интеллект и координацию вашего ребенка, а также улучшить его практические навыки, которые он сможет применить в своей будущей профессии и стать востребованным специалистом. 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half" idx="2"/>
          </p:nvPr>
        </p:nvSpPr>
        <p:spPr>
          <a:xfrm>
            <a:off x="7111061" y="2471147"/>
            <a:ext cx="2971245" cy="12163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  Юричев Александр</a:t>
            </a:r>
            <a:br>
              <a:rPr lang="ru-RU" dirty="0"/>
            </a:br>
            <a:r>
              <a:rPr lang="ru-RU" dirty="0"/>
              <a:t>                 </a:t>
            </a:r>
            <a:br>
              <a:rPr lang="ru-RU" dirty="0"/>
            </a:br>
            <a:r>
              <a:rPr lang="ru-RU" dirty="0"/>
              <a:t>          ООО «СТЛ»</a:t>
            </a: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4EA2481B-5A62-49CF-8F34-39422FEB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69" y="1138047"/>
            <a:ext cx="6227292" cy="6011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180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 БИТ.pptx" id="{6E1EC790-B860-4E6C-BDF6-D71147D2BF1A}" vid="{80B28356-FFD4-400F-8786-767F167FC95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БИТ</Template>
  <TotalTime>490</TotalTime>
  <Words>141</Words>
  <Application>Microsoft Office PowerPoint</Application>
  <PresentationFormat>Широкоэкранный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Arial Unicode MS</vt:lpstr>
      <vt:lpstr>Calibri</vt:lpstr>
      <vt:lpstr>Calibri Light</vt:lpstr>
      <vt:lpstr>等线</vt:lpstr>
      <vt:lpstr>等线</vt:lpstr>
      <vt:lpstr>等线 Light</vt:lpstr>
      <vt:lpstr>IBM Plex sans</vt:lpstr>
      <vt:lpstr>Times New Roman</vt:lpstr>
      <vt:lpstr>Тема Office</vt:lpstr>
      <vt:lpstr>БАС вокруг нас</vt:lpstr>
      <vt:lpstr>БАС: сегодня - завтра</vt:lpstr>
      <vt:lpstr>Национальный проект «БЕСПИЛОТНЫЕ АВИАЦИОННЫЕ СИСТЕМЫ»</vt:lpstr>
      <vt:lpstr>Профессия будущего</vt:lpstr>
      <vt:lpstr>Презентация PowerPoint</vt:lpstr>
      <vt:lpstr>Применение ИИ</vt:lpstr>
      <vt:lpstr>Презентация PowerPoint</vt:lpstr>
      <vt:lpstr>Презентация PowerPoint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nastya</dc:creator>
  <cp:lastModifiedBy>nastya</cp:lastModifiedBy>
  <cp:revision>29</cp:revision>
  <dcterms:created xsi:type="dcterms:W3CDTF">2024-05-18T08:16:14Z</dcterms:created>
  <dcterms:modified xsi:type="dcterms:W3CDTF">2024-05-22T12:42:35Z</dcterms:modified>
</cp:coreProperties>
</file>