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IBM Plex Sans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j7J/YCebQQmFRcYC6bNnLRgyqzI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IBMPlexSans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IBMPlexSans-italic.fntdata"/><Relationship Id="rId14" Type="http://schemas.openxmlformats.org/officeDocument/2006/relationships/font" Target="fonts/IBMPlexSans-bold.fntdata"/><Relationship Id="rId17" Type="http://customschemas.google.com/relationships/presentationmetadata" Target="metadata"/><Relationship Id="rId16" Type="http://schemas.openxmlformats.org/officeDocument/2006/relationships/font" Target="fonts/IBMPlexSans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ru-RU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0d9b95c03b_0_143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g20d9b95c03b_0_143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4" name="Google Shape;94;g20d9b95c03b_0_143:notes"/>
          <p:cNvSpPr txBox="1"/>
          <p:nvPr>
            <p:ph idx="12" type="sldNum"/>
          </p:nvPr>
        </p:nvSpPr>
        <p:spPr>
          <a:xfrm>
            <a:off x="3884613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20d9b95c03b_0_170:notes"/>
          <p:cNvSpPr/>
          <p:nvPr>
            <p:ph idx="2" type="sldImg"/>
          </p:nvPr>
        </p:nvSpPr>
        <p:spPr>
          <a:xfrm>
            <a:off x="426022" y="1143550"/>
            <a:ext cx="6006000" cy="3085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g20d9b95c03b_0_170:notes"/>
          <p:cNvSpPr txBox="1"/>
          <p:nvPr>
            <p:ph idx="1" type="body"/>
          </p:nvPr>
        </p:nvSpPr>
        <p:spPr>
          <a:xfrm>
            <a:off x="685801" y="4400555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1" name="Google Shape;121;g20d9b95c03b_0_170:notes"/>
          <p:cNvSpPr txBox="1"/>
          <p:nvPr>
            <p:ph idx="12" type="sldNum"/>
          </p:nvPr>
        </p:nvSpPr>
        <p:spPr>
          <a:xfrm>
            <a:off x="3884613" y="8685225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>
                <a:solidFill>
                  <a:srgbClr val="000000"/>
                </a:solidFill>
              </a:rPr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0d9b95c03b_0_3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g20d9b95c03b_0_3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0d9b95c03b_0_32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20d9b95c03b_0_3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7" name="Google Shape;3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1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1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>
            <p:ph type="title"/>
          </p:nvPr>
        </p:nvSpPr>
        <p:spPr>
          <a:xfrm>
            <a:off x="831850" y="1709738"/>
            <a:ext cx="7494003" cy="28527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ru-RU" sz="5000">
                <a:solidFill>
                  <a:srgbClr val="0070C0"/>
                </a:solidFill>
              </a:rPr>
              <a:t>Экосистема сценариев применения БАС: </a:t>
            </a:r>
            <a:endParaRPr sz="5000">
              <a:solidFill>
                <a:srgbClr val="0070C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ru-RU" sz="5000">
                <a:solidFill>
                  <a:srgbClr val="0070C0"/>
                </a:solidFill>
              </a:rPr>
              <a:t>из чего состоит, и кто её выстраивает</a:t>
            </a:r>
            <a:endParaRPr sz="5000">
              <a:solidFill>
                <a:srgbClr val="0070C0"/>
              </a:solidFill>
            </a:endParaRPr>
          </a:p>
        </p:txBody>
      </p:sp>
      <p:sp>
        <p:nvSpPr>
          <p:cNvPr id="90" name="Google Shape;90;p1"/>
          <p:cNvSpPr txBox="1"/>
          <p:nvPr>
            <p:ph idx="1" type="body"/>
          </p:nvPr>
        </p:nvSpPr>
        <p:spPr>
          <a:xfrm>
            <a:off x="831850" y="4589463"/>
            <a:ext cx="7494003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lang="ru-RU"/>
              <a:t>Андрей Тимофеев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</a:pPr>
            <a:r>
              <a:rPr lang="ru-RU"/>
              <a:t>директор по развитию платформы ООО «СИГМА.Дрон»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0d9b95c03b_0_143"/>
          <p:cNvSpPr txBox="1"/>
          <p:nvPr>
            <p:ph idx="12" type="sldNum"/>
          </p:nvPr>
        </p:nvSpPr>
        <p:spPr>
          <a:xfrm>
            <a:off x="10665247" y="6476124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7" name="Google Shape;97;g20d9b95c03b_0_143"/>
          <p:cNvSpPr/>
          <p:nvPr/>
        </p:nvSpPr>
        <p:spPr>
          <a:xfrm>
            <a:off x="262525" y="1015950"/>
            <a:ext cx="8331000" cy="5386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20d9b95c03b_0_143"/>
          <p:cNvSpPr/>
          <p:nvPr/>
        </p:nvSpPr>
        <p:spPr>
          <a:xfrm>
            <a:off x="1502875" y="1362275"/>
            <a:ext cx="58503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20d9b95c03b_0_143"/>
          <p:cNvSpPr txBox="1"/>
          <p:nvPr/>
        </p:nvSpPr>
        <p:spPr>
          <a:xfrm>
            <a:off x="1658100" y="1357575"/>
            <a:ext cx="55443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Сценарии применения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20d9b95c03b_0_143"/>
          <p:cNvSpPr/>
          <p:nvPr/>
        </p:nvSpPr>
        <p:spPr>
          <a:xfrm>
            <a:off x="1502875" y="1362275"/>
            <a:ext cx="58503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20d9b95c03b_0_143"/>
          <p:cNvSpPr txBox="1"/>
          <p:nvPr/>
        </p:nvSpPr>
        <p:spPr>
          <a:xfrm>
            <a:off x="1658100" y="1357575"/>
            <a:ext cx="55443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Сценарии применения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g20d9b95c03b_0_143"/>
          <p:cNvSpPr/>
          <p:nvPr/>
        </p:nvSpPr>
        <p:spPr>
          <a:xfrm>
            <a:off x="1244150" y="2351546"/>
            <a:ext cx="3147900" cy="8496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20d9b95c03b_0_143"/>
          <p:cNvSpPr txBox="1"/>
          <p:nvPr/>
        </p:nvSpPr>
        <p:spPr>
          <a:xfrm>
            <a:off x="1405007" y="2344417"/>
            <a:ext cx="2837400" cy="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Производство и ТО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20d9b95c03b_0_143"/>
          <p:cNvSpPr/>
          <p:nvPr/>
        </p:nvSpPr>
        <p:spPr>
          <a:xfrm>
            <a:off x="4464008" y="2350029"/>
            <a:ext cx="3147900" cy="8496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20d9b95c03b_0_143"/>
          <p:cNvSpPr txBox="1"/>
          <p:nvPr/>
        </p:nvSpPr>
        <p:spPr>
          <a:xfrm>
            <a:off x="4624864" y="2342900"/>
            <a:ext cx="2837400" cy="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Безопасный регион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20d9b95c03b_0_143"/>
          <p:cNvSpPr/>
          <p:nvPr/>
        </p:nvSpPr>
        <p:spPr>
          <a:xfrm>
            <a:off x="1301750" y="3774950"/>
            <a:ext cx="2511000" cy="1847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20d9b95c03b_0_143"/>
          <p:cNvSpPr/>
          <p:nvPr/>
        </p:nvSpPr>
        <p:spPr>
          <a:xfrm>
            <a:off x="4651925" y="3774950"/>
            <a:ext cx="2511000" cy="1847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20d9b95c03b_0_143"/>
          <p:cNvSpPr txBox="1"/>
          <p:nvPr/>
        </p:nvSpPr>
        <p:spPr>
          <a:xfrm>
            <a:off x="1658100" y="5640525"/>
            <a:ext cx="5544300" cy="7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Экосистема БАС для обеспечения выполнения целевых сценариев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20d9b95c03b_0_143"/>
          <p:cNvSpPr txBox="1"/>
          <p:nvPr/>
        </p:nvSpPr>
        <p:spPr>
          <a:xfrm>
            <a:off x="1686800" y="4111538"/>
            <a:ext cx="1740900" cy="11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Кадры для отрасли БАС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20d9b95c03b_0_143"/>
          <p:cNvSpPr txBox="1"/>
          <p:nvPr/>
        </p:nvSpPr>
        <p:spPr>
          <a:xfrm>
            <a:off x="5036975" y="4111538"/>
            <a:ext cx="1740900" cy="11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НПЦ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20d9b95c03b_0_143"/>
          <p:cNvSpPr/>
          <p:nvPr/>
        </p:nvSpPr>
        <p:spPr>
          <a:xfrm>
            <a:off x="199250" y="3702725"/>
            <a:ext cx="11318400" cy="2029800"/>
          </a:xfrm>
          <a:prstGeom prst="parallelogram">
            <a:avLst>
              <a:gd fmla="val 25000" name="adj"/>
            </a:avLst>
          </a:prstGeom>
          <a:noFill/>
          <a:ln cap="flat" cmpd="sng" w="28575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20d9b95c03b_0_143"/>
          <p:cNvSpPr txBox="1"/>
          <p:nvPr/>
        </p:nvSpPr>
        <p:spPr>
          <a:xfrm>
            <a:off x="8444625" y="3866950"/>
            <a:ext cx="2892000" cy="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Инфраструктура и кадровое обеспечение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20d9b95c03b_0_143"/>
          <p:cNvSpPr/>
          <p:nvPr/>
        </p:nvSpPr>
        <p:spPr>
          <a:xfrm>
            <a:off x="769250" y="2136100"/>
            <a:ext cx="11048100" cy="1359600"/>
          </a:xfrm>
          <a:prstGeom prst="parallelogram">
            <a:avLst>
              <a:gd fmla="val 25000" name="adj"/>
            </a:avLst>
          </a:prstGeom>
          <a:noFill/>
          <a:ln cap="flat" cmpd="sng" w="28575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20d9b95c03b_0_143"/>
          <p:cNvSpPr txBox="1"/>
          <p:nvPr/>
        </p:nvSpPr>
        <p:spPr>
          <a:xfrm>
            <a:off x="8325075" y="2301550"/>
            <a:ext cx="33699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</a:t>
            </a: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езопасность, обеспечение непрерывного применения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20d9b95c03b_0_143"/>
          <p:cNvSpPr/>
          <p:nvPr/>
        </p:nvSpPr>
        <p:spPr>
          <a:xfrm>
            <a:off x="1110850" y="1150725"/>
            <a:ext cx="10976700" cy="890700"/>
          </a:xfrm>
          <a:prstGeom prst="parallelogram">
            <a:avLst>
              <a:gd fmla="val 25000" name="adj"/>
            </a:avLst>
          </a:prstGeom>
          <a:noFill/>
          <a:ln cap="flat" cmpd="sng" w="28575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g20d9b95c03b_0_143"/>
          <p:cNvSpPr txBox="1"/>
          <p:nvPr/>
        </p:nvSpPr>
        <p:spPr>
          <a:xfrm>
            <a:off x="10132850" y="1273550"/>
            <a:ext cx="1870800" cy="7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Применение и экономика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g20d9b95c03b_0_143"/>
          <p:cNvSpPr txBox="1"/>
          <p:nvPr>
            <p:ph type="title"/>
          </p:nvPr>
        </p:nvSpPr>
        <p:spPr>
          <a:xfrm>
            <a:off x="2623200" y="0"/>
            <a:ext cx="95688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Слои экосистемы СП БАС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0d9b95c03b_0_170"/>
          <p:cNvSpPr txBox="1"/>
          <p:nvPr>
            <p:ph idx="12" type="sldNum"/>
          </p:nvPr>
        </p:nvSpPr>
        <p:spPr>
          <a:xfrm>
            <a:off x="10665247" y="6476124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124" name="Google Shape;124;g20d9b95c03b_0_170"/>
          <p:cNvSpPr/>
          <p:nvPr/>
        </p:nvSpPr>
        <p:spPr>
          <a:xfrm>
            <a:off x="262525" y="1015950"/>
            <a:ext cx="8331000" cy="53865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g20d9b95c03b_0_170"/>
          <p:cNvSpPr/>
          <p:nvPr/>
        </p:nvSpPr>
        <p:spPr>
          <a:xfrm>
            <a:off x="1502875" y="1362275"/>
            <a:ext cx="58503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g20d9b95c03b_0_170"/>
          <p:cNvSpPr txBox="1"/>
          <p:nvPr/>
        </p:nvSpPr>
        <p:spPr>
          <a:xfrm>
            <a:off x="1658100" y="1357575"/>
            <a:ext cx="55443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Сценарии применения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g20d9b95c03b_0_170"/>
          <p:cNvSpPr/>
          <p:nvPr/>
        </p:nvSpPr>
        <p:spPr>
          <a:xfrm>
            <a:off x="1502875" y="1362275"/>
            <a:ext cx="58503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g20d9b95c03b_0_170"/>
          <p:cNvSpPr txBox="1"/>
          <p:nvPr/>
        </p:nvSpPr>
        <p:spPr>
          <a:xfrm>
            <a:off x="1658100" y="1357575"/>
            <a:ext cx="55443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Сценарии применения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g20d9b95c03b_0_170"/>
          <p:cNvSpPr/>
          <p:nvPr/>
        </p:nvSpPr>
        <p:spPr>
          <a:xfrm>
            <a:off x="1244150" y="2351546"/>
            <a:ext cx="3147900" cy="8496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20d9b95c03b_0_170"/>
          <p:cNvSpPr txBox="1"/>
          <p:nvPr/>
        </p:nvSpPr>
        <p:spPr>
          <a:xfrm>
            <a:off x="1405007" y="2344417"/>
            <a:ext cx="2837400" cy="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Производство и ТО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20d9b95c03b_0_170"/>
          <p:cNvSpPr/>
          <p:nvPr/>
        </p:nvSpPr>
        <p:spPr>
          <a:xfrm>
            <a:off x="4464008" y="2350029"/>
            <a:ext cx="3147900" cy="8496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20d9b95c03b_0_170"/>
          <p:cNvSpPr txBox="1"/>
          <p:nvPr/>
        </p:nvSpPr>
        <p:spPr>
          <a:xfrm>
            <a:off x="4624864" y="2342900"/>
            <a:ext cx="2837400" cy="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Безопасный регион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20d9b95c03b_0_170"/>
          <p:cNvSpPr/>
          <p:nvPr/>
        </p:nvSpPr>
        <p:spPr>
          <a:xfrm>
            <a:off x="1301750" y="3774950"/>
            <a:ext cx="2511000" cy="1847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g20d9b95c03b_0_170"/>
          <p:cNvSpPr/>
          <p:nvPr/>
        </p:nvSpPr>
        <p:spPr>
          <a:xfrm>
            <a:off x="4651925" y="3774950"/>
            <a:ext cx="2511000" cy="1847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FFFFF"/>
          </a:solidFill>
          <a:ln cap="flat" cmpd="sng" w="28575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g20d9b95c03b_0_170"/>
          <p:cNvSpPr txBox="1"/>
          <p:nvPr/>
        </p:nvSpPr>
        <p:spPr>
          <a:xfrm>
            <a:off x="1658100" y="5640525"/>
            <a:ext cx="5544300" cy="7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Экосистема БАС для обеспечения выполнения целевых сценариев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g20d9b95c03b_0_170"/>
          <p:cNvSpPr txBox="1"/>
          <p:nvPr/>
        </p:nvSpPr>
        <p:spPr>
          <a:xfrm>
            <a:off x="1686800" y="4111538"/>
            <a:ext cx="1740900" cy="11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Кадры для отрасли БАС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g20d9b95c03b_0_170"/>
          <p:cNvSpPr txBox="1"/>
          <p:nvPr/>
        </p:nvSpPr>
        <p:spPr>
          <a:xfrm>
            <a:off x="5036975" y="4111538"/>
            <a:ext cx="1740900" cy="11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НПЦ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g20d9b95c03b_0_170"/>
          <p:cNvSpPr/>
          <p:nvPr/>
        </p:nvSpPr>
        <p:spPr>
          <a:xfrm>
            <a:off x="199250" y="3702725"/>
            <a:ext cx="11318400" cy="2029800"/>
          </a:xfrm>
          <a:prstGeom prst="parallelogram">
            <a:avLst>
              <a:gd fmla="val 25000" name="adj"/>
            </a:avLst>
          </a:prstGeom>
          <a:noFill/>
          <a:ln cap="flat" cmpd="sng" w="28575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g20d9b95c03b_0_170"/>
          <p:cNvSpPr/>
          <p:nvPr/>
        </p:nvSpPr>
        <p:spPr>
          <a:xfrm>
            <a:off x="769250" y="2136100"/>
            <a:ext cx="11048100" cy="1359600"/>
          </a:xfrm>
          <a:prstGeom prst="parallelogram">
            <a:avLst>
              <a:gd fmla="val 25000" name="adj"/>
            </a:avLst>
          </a:prstGeom>
          <a:noFill/>
          <a:ln cap="flat" cmpd="sng" w="28575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g20d9b95c03b_0_170"/>
          <p:cNvSpPr/>
          <p:nvPr/>
        </p:nvSpPr>
        <p:spPr>
          <a:xfrm>
            <a:off x="1110850" y="1150725"/>
            <a:ext cx="10976700" cy="890700"/>
          </a:xfrm>
          <a:prstGeom prst="parallelogram">
            <a:avLst>
              <a:gd fmla="val 25000" name="adj"/>
            </a:avLst>
          </a:prstGeom>
          <a:noFill/>
          <a:ln cap="flat" cmpd="sng" w="28575">
            <a:solidFill>
              <a:srgbClr val="88888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g20d9b95c03b_0_170"/>
          <p:cNvSpPr/>
          <p:nvPr/>
        </p:nvSpPr>
        <p:spPr>
          <a:xfrm>
            <a:off x="303800" y="3199625"/>
            <a:ext cx="8796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EF4EC"/>
          </a:solidFill>
          <a:ln cap="flat" cmpd="sng" w="25400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Компания</a:t>
            </a:r>
            <a:endParaRPr b="1" sz="6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отрасли БАС</a:t>
            </a:r>
            <a:endParaRPr b="1" sz="600"/>
          </a:p>
        </p:txBody>
      </p:sp>
      <p:sp>
        <p:nvSpPr>
          <p:cNvPr id="142" name="Google Shape;142;g20d9b95c03b_0_170"/>
          <p:cNvSpPr/>
          <p:nvPr/>
        </p:nvSpPr>
        <p:spPr>
          <a:xfrm>
            <a:off x="6732300" y="1741450"/>
            <a:ext cx="8796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EF4EC"/>
          </a:solidFill>
          <a:ln cap="flat" cmpd="sng" w="25400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Компания</a:t>
            </a:r>
            <a:endParaRPr b="1" sz="6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отрасли БАС</a:t>
            </a:r>
            <a:endParaRPr b="1" sz="600"/>
          </a:p>
        </p:txBody>
      </p:sp>
      <p:sp>
        <p:nvSpPr>
          <p:cNvPr id="143" name="Google Shape;143;g20d9b95c03b_0_170"/>
          <p:cNvSpPr/>
          <p:nvPr/>
        </p:nvSpPr>
        <p:spPr>
          <a:xfrm>
            <a:off x="1046100" y="960150"/>
            <a:ext cx="8796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EF4EC"/>
          </a:solidFill>
          <a:ln cap="flat" cmpd="sng" w="25400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Компания</a:t>
            </a:r>
            <a:endParaRPr b="1" sz="6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отрасли БАС</a:t>
            </a:r>
            <a:endParaRPr b="1" sz="600"/>
          </a:p>
        </p:txBody>
      </p:sp>
      <p:sp>
        <p:nvSpPr>
          <p:cNvPr id="144" name="Google Shape;144;g20d9b95c03b_0_170"/>
          <p:cNvSpPr/>
          <p:nvPr/>
        </p:nvSpPr>
        <p:spPr>
          <a:xfrm>
            <a:off x="3676400" y="3429150"/>
            <a:ext cx="8796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EF4EC"/>
          </a:solidFill>
          <a:ln cap="flat" cmpd="sng" w="25400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Компания</a:t>
            </a:r>
            <a:endParaRPr b="1" sz="6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отрасли БАС</a:t>
            </a:r>
            <a:endParaRPr b="1" sz="600"/>
          </a:p>
        </p:txBody>
      </p:sp>
      <p:sp>
        <p:nvSpPr>
          <p:cNvPr id="145" name="Google Shape;145;g20d9b95c03b_0_170"/>
          <p:cNvSpPr/>
          <p:nvPr/>
        </p:nvSpPr>
        <p:spPr>
          <a:xfrm>
            <a:off x="3512450" y="4288063"/>
            <a:ext cx="8796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EF4EC"/>
          </a:solidFill>
          <a:ln cap="flat" cmpd="sng" w="25400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Компания</a:t>
            </a:r>
            <a:endParaRPr b="1" sz="6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отрасли БАС</a:t>
            </a:r>
            <a:endParaRPr b="1" sz="600"/>
          </a:p>
        </p:txBody>
      </p:sp>
      <p:sp>
        <p:nvSpPr>
          <p:cNvPr id="146" name="Google Shape;146;g20d9b95c03b_0_170"/>
          <p:cNvSpPr/>
          <p:nvPr/>
        </p:nvSpPr>
        <p:spPr>
          <a:xfrm>
            <a:off x="1340400" y="1845038"/>
            <a:ext cx="8796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EF4EC"/>
          </a:solidFill>
          <a:ln cap="flat" cmpd="sng" w="25400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Компания</a:t>
            </a:r>
            <a:endParaRPr b="1" sz="6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отрасли БАС</a:t>
            </a:r>
            <a:endParaRPr b="1" sz="600"/>
          </a:p>
        </p:txBody>
      </p:sp>
      <p:sp>
        <p:nvSpPr>
          <p:cNvPr id="147" name="Google Shape;147;g20d9b95c03b_0_170"/>
          <p:cNvSpPr/>
          <p:nvPr/>
        </p:nvSpPr>
        <p:spPr>
          <a:xfrm>
            <a:off x="4456325" y="2796425"/>
            <a:ext cx="8796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EF4EC"/>
          </a:solidFill>
          <a:ln cap="flat" cmpd="sng" w="25400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Компания</a:t>
            </a:r>
            <a:endParaRPr b="1" sz="6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отрасли БАС</a:t>
            </a:r>
            <a:endParaRPr b="1" sz="600"/>
          </a:p>
        </p:txBody>
      </p:sp>
      <p:sp>
        <p:nvSpPr>
          <p:cNvPr id="148" name="Google Shape;148;g20d9b95c03b_0_170"/>
          <p:cNvSpPr/>
          <p:nvPr/>
        </p:nvSpPr>
        <p:spPr>
          <a:xfrm>
            <a:off x="4651925" y="1941700"/>
            <a:ext cx="8796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EF4EC"/>
          </a:solidFill>
          <a:ln cap="flat" cmpd="sng" w="25400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Компания</a:t>
            </a:r>
            <a:endParaRPr b="1" sz="6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отрасли БАС</a:t>
            </a:r>
            <a:endParaRPr b="1" sz="600"/>
          </a:p>
        </p:txBody>
      </p:sp>
      <p:sp>
        <p:nvSpPr>
          <p:cNvPr id="149" name="Google Shape;149;g20d9b95c03b_0_170"/>
          <p:cNvSpPr/>
          <p:nvPr/>
        </p:nvSpPr>
        <p:spPr>
          <a:xfrm>
            <a:off x="7007875" y="3702713"/>
            <a:ext cx="8796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EF4EC"/>
          </a:solidFill>
          <a:ln cap="flat" cmpd="sng" w="25400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Компания</a:t>
            </a:r>
            <a:endParaRPr b="1" sz="6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отрасли БАС</a:t>
            </a:r>
            <a:endParaRPr b="1" sz="600"/>
          </a:p>
        </p:txBody>
      </p:sp>
      <p:sp>
        <p:nvSpPr>
          <p:cNvPr id="150" name="Google Shape;150;g20d9b95c03b_0_170"/>
          <p:cNvSpPr/>
          <p:nvPr/>
        </p:nvSpPr>
        <p:spPr>
          <a:xfrm>
            <a:off x="2117450" y="3029713"/>
            <a:ext cx="879600" cy="560100"/>
          </a:xfrm>
          <a:prstGeom prst="hexagon">
            <a:avLst>
              <a:gd fmla="val 25000" name="adj"/>
              <a:gd fmla="val 115470" name="vf"/>
            </a:avLst>
          </a:prstGeom>
          <a:solidFill>
            <a:srgbClr val="FEF4EC"/>
          </a:solidFill>
          <a:ln cap="flat" cmpd="sng" w="25400">
            <a:solidFill>
              <a:srgbClr val="F9633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Компания</a:t>
            </a:r>
            <a:endParaRPr b="1" sz="6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600"/>
              <a:t>отрасли БАС</a:t>
            </a:r>
            <a:endParaRPr b="1" sz="600"/>
          </a:p>
        </p:txBody>
      </p:sp>
      <p:sp>
        <p:nvSpPr>
          <p:cNvPr id="151" name="Google Shape;151;g20d9b95c03b_0_170"/>
          <p:cNvSpPr txBox="1"/>
          <p:nvPr/>
        </p:nvSpPr>
        <p:spPr>
          <a:xfrm>
            <a:off x="8444625" y="3866950"/>
            <a:ext cx="2892000" cy="8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Инфраструктура и кадровое обеспечение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g20d9b95c03b_0_170"/>
          <p:cNvSpPr txBox="1"/>
          <p:nvPr/>
        </p:nvSpPr>
        <p:spPr>
          <a:xfrm>
            <a:off x="10132850" y="1273550"/>
            <a:ext cx="1870800" cy="72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Применение и экономика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g20d9b95c03b_0_170"/>
          <p:cNvSpPr txBox="1"/>
          <p:nvPr>
            <p:ph type="title"/>
          </p:nvPr>
        </p:nvSpPr>
        <p:spPr>
          <a:xfrm>
            <a:off x="2623200" y="0"/>
            <a:ext cx="95688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Слои экосистемы СП БАС</a:t>
            </a:r>
            <a:endParaRPr/>
          </a:p>
        </p:txBody>
      </p:sp>
      <p:sp>
        <p:nvSpPr>
          <p:cNvPr id="154" name="Google Shape;154;g20d9b95c03b_0_170"/>
          <p:cNvSpPr txBox="1"/>
          <p:nvPr/>
        </p:nvSpPr>
        <p:spPr>
          <a:xfrm>
            <a:off x="8325075" y="2301550"/>
            <a:ext cx="3369900" cy="11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133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Безопасность, обеспечение непрерывного применения</a:t>
            </a:r>
            <a:endParaRPr sz="2133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"/>
          <p:cNvSpPr/>
          <p:nvPr/>
        </p:nvSpPr>
        <p:spPr>
          <a:xfrm>
            <a:off x="4826000" y="1552201"/>
            <a:ext cx="7264500" cy="4626900"/>
          </a:xfrm>
          <a:prstGeom prst="ellipse">
            <a:avLst/>
          </a:prstGeom>
          <a:solidFill>
            <a:srgbClr val="DDEAF6"/>
          </a:solidFill>
          <a:ln cap="flat" cmpd="sng" w="28575">
            <a:solidFill>
              <a:srgbClr val="8DA9D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609586" lvl="0" marL="121916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2933510" y="9489"/>
            <a:ext cx="6769800" cy="3234600"/>
          </a:xfrm>
          <a:prstGeom prst="ellipse">
            <a:avLst/>
          </a:prstGeom>
          <a:solidFill>
            <a:srgbClr val="FEEDDA">
              <a:alpha val="94900"/>
            </a:srgbClr>
          </a:solidFill>
          <a:ln cap="flat" cmpd="sng" w="38100">
            <a:solidFill>
              <a:srgbClr val="BF9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121916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6616796" y="3109243"/>
            <a:ext cx="894900" cy="544500"/>
          </a:xfrm>
          <a:prstGeom prst="roundRect">
            <a:avLst>
              <a:gd fmla="val 16667" name="adj"/>
            </a:avLst>
          </a:prstGeom>
          <a:solidFill>
            <a:srgbClr val="959DEB">
              <a:alpha val="72160"/>
            </a:srgbClr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9365024" y="2300441"/>
            <a:ext cx="894900" cy="544500"/>
          </a:xfrm>
          <a:prstGeom prst="roundRect">
            <a:avLst>
              <a:gd fmla="val 16667" name="adj"/>
            </a:avLst>
          </a:prstGeom>
          <a:solidFill>
            <a:srgbClr val="959DEB">
              <a:alpha val="72160"/>
            </a:srgbClr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4"/>
          <p:cNvSpPr/>
          <p:nvPr/>
        </p:nvSpPr>
        <p:spPr>
          <a:xfrm>
            <a:off x="7955421" y="3109243"/>
            <a:ext cx="894900" cy="544500"/>
          </a:xfrm>
          <a:prstGeom prst="roundRect">
            <a:avLst>
              <a:gd fmla="val 16667" name="adj"/>
            </a:avLst>
          </a:prstGeom>
          <a:solidFill>
            <a:srgbClr val="959DEB">
              <a:alpha val="72160"/>
            </a:srgbClr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10060432" y="3795710"/>
            <a:ext cx="894900" cy="544500"/>
          </a:xfrm>
          <a:prstGeom prst="roundRect">
            <a:avLst>
              <a:gd fmla="val 16667" name="adj"/>
            </a:avLst>
          </a:prstGeom>
          <a:solidFill>
            <a:srgbClr val="959DEB">
              <a:alpha val="72160"/>
            </a:srgbClr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7511344" y="4695381"/>
            <a:ext cx="894900" cy="544500"/>
          </a:xfrm>
          <a:prstGeom prst="roundRect">
            <a:avLst>
              <a:gd fmla="val 16667" name="adj"/>
            </a:avLst>
          </a:prstGeom>
          <a:solidFill>
            <a:srgbClr val="959DEB">
              <a:alpha val="72160"/>
            </a:srgbClr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6397324" y="4695381"/>
            <a:ext cx="894900" cy="544500"/>
          </a:xfrm>
          <a:prstGeom prst="roundRect">
            <a:avLst>
              <a:gd fmla="val 16667" name="adj"/>
            </a:avLst>
          </a:prstGeom>
          <a:solidFill>
            <a:srgbClr val="959DEB">
              <a:alpha val="72160"/>
            </a:srgbClr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67" name="Google Shape;167;p4"/>
          <p:cNvCxnSpPr>
            <a:endCxn id="161" idx="2"/>
          </p:cNvCxnSpPr>
          <p:nvPr/>
        </p:nvCxnSpPr>
        <p:spPr>
          <a:xfrm flipH="1" rot="10800000">
            <a:off x="6844646" y="3653743"/>
            <a:ext cx="219600" cy="10416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68" name="Google Shape;168;p4"/>
          <p:cNvCxnSpPr>
            <a:stCxn id="165" idx="0"/>
            <a:endCxn id="161" idx="2"/>
          </p:cNvCxnSpPr>
          <p:nvPr/>
        </p:nvCxnSpPr>
        <p:spPr>
          <a:xfrm rot="10800000">
            <a:off x="7064194" y="3653781"/>
            <a:ext cx="894600" cy="10416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69" name="Google Shape;169;p4"/>
          <p:cNvCxnSpPr>
            <a:stCxn id="161" idx="3"/>
            <a:endCxn id="163" idx="1"/>
          </p:cNvCxnSpPr>
          <p:nvPr/>
        </p:nvCxnSpPr>
        <p:spPr>
          <a:xfrm>
            <a:off x="7511696" y="3381493"/>
            <a:ext cx="443700" cy="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0" name="Google Shape;170;p4"/>
          <p:cNvCxnSpPr>
            <a:stCxn id="163" idx="3"/>
            <a:endCxn id="162" idx="1"/>
          </p:cNvCxnSpPr>
          <p:nvPr/>
        </p:nvCxnSpPr>
        <p:spPr>
          <a:xfrm flipH="1" rot="10800000">
            <a:off x="8850321" y="2572693"/>
            <a:ext cx="514800" cy="8088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1" name="Google Shape;171;p4"/>
          <p:cNvCxnSpPr>
            <a:stCxn id="163" idx="3"/>
            <a:endCxn id="164" idx="1"/>
          </p:cNvCxnSpPr>
          <p:nvPr/>
        </p:nvCxnSpPr>
        <p:spPr>
          <a:xfrm>
            <a:off x="8850321" y="3381493"/>
            <a:ext cx="1210200" cy="6864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72" name="Google Shape;172;p4"/>
          <p:cNvSpPr/>
          <p:nvPr/>
        </p:nvSpPr>
        <p:spPr>
          <a:xfrm>
            <a:off x="7012867" y="1764332"/>
            <a:ext cx="1592700" cy="1003500"/>
          </a:xfrm>
          <a:prstGeom prst="ellipse">
            <a:avLst/>
          </a:prstGeom>
          <a:noFill/>
          <a:ln cap="flat" cmpd="sng" w="19050">
            <a:solidFill>
              <a:srgbClr val="1F386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4"/>
          <p:cNvSpPr/>
          <p:nvPr/>
        </p:nvSpPr>
        <p:spPr>
          <a:xfrm>
            <a:off x="5759267" y="1828367"/>
            <a:ext cx="1016700" cy="637200"/>
          </a:xfrm>
          <a:prstGeom prst="roundRect">
            <a:avLst>
              <a:gd fmla="val 16667" name="adj"/>
            </a:avLst>
          </a:prstGeom>
          <a:solidFill>
            <a:srgbClr val="FDAB51">
              <a:alpha val="83920"/>
            </a:srgbClr>
          </a:solidFill>
          <a:ln cap="flat" cmpd="sng" w="19050">
            <a:solidFill>
              <a:srgbClr val="44546A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4"/>
          <p:cNvSpPr/>
          <p:nvPr/>
        </p:nvSpPr>
        <p:spPr>
          <a:xfrm>
            <a:off x="3937317" y="1415648"/>
            <a:ext cx="1016700" cy="637200"/>
          </a:xfrm>
          <a:prstGeom prst="roundRect">
            <a:avLst>
              <a:gd fmla="val 16667" name="adj"/>
            </a:avLst>
          </a:prstGeom>
          <a:solidFill>
            <a:srgbClr val="FDAB51">
              <a:alpha val="83920"/>
            </a:srgbClr>
          </a:solidFill>
          <a:ln cap="flat" cmpd="sng" w="19050">
            <a:solidFill>
              <a:srgbClr val="44546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4"/>
          <p:cNvSpPr/>
          <p:nvPr/>
        </p:nvSpPr>
        <p:spPr>
          <a:xfrm>
            <a:off x="6445995" y="495769"/>
            <a:ext cx="1016700" cy="637200"/>
          </a:xfrm>
          <a:prstGeom prst="roundRect">
            <a:avLst>
              <a:gd fmla="val 16667" name="adj"/>
            </a:avLst>
          </a:prstGeom>
          <a:solidFill>
            <a:srgbClr val="FDAB51">
              <a:alpha val="83920"/>
            </a:srgbClr>
          </a:solidFill>
          <a:ln cap="flat" cmpd="sng" w="19050">
            <a:solidFill>
              <a:srgbClr val="44546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4"/>
          <p:cNvSpPr/>
          <p:nvPr/>
        </p:nvSpPr>
        <p:spPr>
          <a:xfrm>
            <a:off x="7292117" y="1935367"/>
            <a:ext cx="1016700" cy="637200"/>
          </a:xfrm>
          <a:prstGeom prst="roundRect">
            <a:avLst>
              <a:gd fmla="val 16667" name="adj"/>
            </a:avLst>
          </a:prstGeom>
          <a:solidFill>
            <a:srgbClr val="FDAB51">
              <a:alpha val="83920"/>
            </a:srgbClr>
          </a:solidFill>
          <a:ln cap="flat" cmpd="sng" w="19050">
            <a:solidFill>
              <a:srgbClr val="44546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7" name="Google Shape;177;p4"/>
          <p:cNvCxnSpPr>
            <a:stCxn id="174" idx="3"/>
            <a:endCxn id="173" idx="1"/>
          </p:cNvCxnSpPr>
          <p:nvPr/>
        </p:nvCxnSpPr>
        <p:spPr>
          <a:xfrm>
            <a:off x="4954017" y="1734248"/>
            <a:ext cx="805200" cy="4128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8" name="Google Shape;178;p4"/>
          <p:cNvCxnSpPr>
            <a:stCxn id="175" idx="2"/>
            <a:endCxn id="176" idx="0"/>
          </p:cNvCxnSpPr>
          <p:nvPr/>
        </p:nvCxnSpPr>
        <p:spPr>
          <a:xfrm>
            <a:off x="6954345" y="1132969"/>
            <a:ext cx="846000" cy="8025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79" name="Google Shape;179;p4"/>
          <p:cNvCxnSpPr>
            <a:stCxn id="173" idx="3"/>
            <a:endCxn id="176" idx="1"/>
          </p:cNvCxnSpPr>
          <p:nvPr/>
        </p:nvCxnSpPr>
        <p:spPr>
          <a:xfrm>
            <a:off x="6775967" y="2146967"/>
            <a:ext cx="516300" cy="1071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80" name="Google Shape;180;p4"/>
          <p:cNvCxnSpPr>
            <a:stCxn id="176" idx="2"/>
            <a:endCxn id="163" idx="0"/>
          </p:cNvCxnSpPr>
          <p:nvPr/>
        </p:nvCxnSpPr>
        <p:spPr>
          <a:xfrm>
            <a:off x="7800467" y="2572567"/>
            <a:ext cx="602400" cy="536700"/>
          </a:xfrm>
          <a:prstGeom prst="straightConnector1">
            <a:avLst/>
          </a:prstGeom>
          <a:noFill/>
          <a:ln cap="flat" cmpd="sng" w="9525">
            <a:solidFill>
              <a:srgbClr val="44546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81" name="Google Shape;181;p4"/>
          <p:cNvSpPr/>
          <p:nvPr/>
        </p:nvSpPr>
        <p:spPr>
          <a:xfrm>
            <a:off x="4761025" y="490107"/>
            <a:ext cx="1016700" cy="637200"/>
          </a:xfrm>
          <a:prstGeom prst="roundRect">
            <a:avLst>
              <a:gd fmla="val 16667" name="adj"/>
            </a:avLst>
          </a:prstGeom>
          <a:solidFill>
            <a:srgbClr val="97450D">
              <a:alpha val="54900"/>
            </a:srgbClr>
          </a:solidFill>
          <a:ln cap="flat" cmpd="sng" w="19050">
            <a:solidFill>
              <a:srgbClr val="44546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4"/>
          <p:cNvSpPr/>
          <p:nvPr/>
        </p:nvSpPr>
        <p:spPr>
          <a:xfrm>
            <a:off x="3653116" y="620067"/>
            <a:ext cx="1016700" cy="637200"/>
          </a:xfrm>
          <a:prstGeom prst="roundRect">
            <a:avLst>
              <a:gd fmla="val 16667" name="adj"/>
            </a:avLst>
          </a:prstGeom>
          <a:solidFill>
            <a:srgbClr val="97450D">
              <a:alpha val="54900"/>
            </a:srgbClr>
          </a:solidFill>
          <a:ln cap="flat" cmpd="sng" w="19050">
            <a:solidFill>
              <a:srgbClr val="44546A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3" name="Google Shape;183;p4"/>
          <p:cNvGrpSpPr/>
          <p:nvPr/>
        </p:nvGrpSpPr>
        <p:grpSpPr>
          <a:xfrm>
            <a:off x="5043541" y="2012935"/>
            <a:ext cx="335992" cy="677650"/>
            <a:chOff x="1432200" y="1121824"/>
            <a:chExt cx="252000" cy="508250"/>
          </a:xfrm>
        </p:grpSpPr>
        <p:sp>
          <p:nvSpPr>
            <p:cNvPr id="184" name="Google Shape;184;p4"/>
            <p:cNvSpPr/>
            <p:nvPr/>
          </p:nvSpPr>
          <p:spPr>
            <a:xfrm>
              <a:off x="1488239" y="1121824"/>
              <a:ext cx="139800" cy="143700"/>
            </a:xfrm>
            <a:prstGeom prst="ellipse">
              <a:avLst/>
            </a:prstGeom>
            <a:solidFill>
              <a:srgbClr val="FDAB51">
                <a:alpha val="83920"/>
              </a:srgbClr>
            </a:solidFill>
            <a:ln cap="flat" cmpd="sng" w="9525">
              <a:solidFill>
                <a:srgbClr val="54813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4"/>
            <p:cNvSpPr/>
            <p:nvPr/>
          </p:nvSpPr>
          <p:spPr>
            <a:xfrm rot="10800000">
              <a:off x="1432200" y="1294074"/>
              <a:ext cx="252000" cy="336000"/>
            </a:xfrm>
            <a:prstGeom prst="triangle">
              <a:avLst>
                <a:gd fmla="val 50000" name="adj"/>
              </a:avLst>
            </a:prstGeom>
            <a:solidFill>
              <a:srgbClr val="FDAB51">
                <a:alpha val="83920"/>
              </a:srgbClr>
            </a:solidFill>
            <a:ln cap="flat" cmpd="sng" w="9525">
              <a:solidFill>
                <a:srgbClr val="54813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6" name="Google Shape;186;p4"/>
          <p:cNvGrpSpPr/>
          <p:nvPr/>
        </p:nvGrpSpPr>
        <p:grpSpPr>
          <a:xfrm>
            <a:off x="5975688" y="259689"/>
            <a:ext cx="335992" cy="677650"/>
            <a:chOff x="1432200" y="1121824"/>
            <a:chExt cx="252000" cy="508250"/>
          </a:xfrm>
        </p:grpSpPr>
        <p:sp>
          <p:nvSpPr>
            <p:cNvPr id="187" name="Google Shape;187;p4"/>
            <p:cNvSpPr/>
            <p:nvPr/>
          </p:nvSpPr>
          <p:spPr>
            <a:xfrm>
              <a:off x="1488239" y="1121824"/>
              <a:ext cx="139800" cy="143700"/>
            </a:xfrm>
            <a:prstGeom prst="ellipse">
              <a:avLst/>
            </a:prstGeom>
            <a:solidFill>
              <a:srgbClr val="FDAB51">
                <a:alpha val="83920"/>
              </a:srgbClr>
            </a:solidFill>
            <a:ln cap="flat" cmpd="sng" w="9525">
              <a:solidFill>
                <a:srgbClr val="54813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 rot="10800000">
              <a:off x="1432200" y="1294074"/>
              <a:ext cx="252000" cy="336000"/>
            </a:xfrm>
            <a:prstGeom prst="triangle">
              <a:avLst>
                <a:gd fmla="val 50000" name="adj"/>
              </a:avLst>
            </a:prstGeom>
            <a:solidFill>
              <a:srgbClr val="FDAB51">
                <a:alpha val="83920"/>
              </a:srgbClr>
            </a:solidFill>
            <a:ln cap="flat" cmpd="sng" w="9525">
              <a:solidFill>
                <a:srgbClr val="54813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9" name="Google Shape;189;p4"/>
          <p:cNvSpPr/>
          <p:nvPr/>
        </p:nvSpPr>
        <p:spPr>
          <a:xfrm>
            <a:off x="7580933" y="3263767"/>
            <a:ext cx="219600" cy="235200"/>
          </a:xfrm>
          <a:prstGeom prst="flowChartSummingJunction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4"/>
          <p:cNvSpPr/>
          <p:nvPr/>
        </p:nvSpPr>
        <p:spPr>
          <a:xfrm>
            <a:off x="6237651" y="2832767"/>
            <a:ext cx="1592700" cy="1097100"/>
          </a:xfrm>
          <a:prstGeom prst="ellipse">
            <a:avLst/>
          </a:prstGeom>
          <a:noFill/>
          <a:ln cap="flat" cmpd="sng" w="19050">
            <a:solidFill>
              <a:srgbClr val="1F3864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"/>
          <p:cNvSpPr/>
          <p:nvPr/>
        </p:nvSpPr>
        <p:spPr>
          <a:xfrm>
            <a:off x="6048967" y="4468500"/>
            <a:ext cx="2615100" cy="1097100"/>
          </a:xfrm>
          <a:prstGeom prst="ellipse">
            <a:avLst/>
          </a:prstGeom>
          <a:noFill/>
          <a:ln cap="flat" cmpd="sng" w="19050">
            <a:solidFill>
              <a:srgbClr val="8EBAE2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4"/>
          <p:cNvSpPr/>
          <p:nvPr/>
        </p:nvSpPr>
        <p:spPr>
          <a:xfrm>
            <a:off x="5567748" y="1674751"/>
            <a:ext cx="1370400" cy="944400"/>
          </a:xfrm>
          <a:prstGeom prst="ellipse">
            <a:avLst/>
          </a:prstGeom>
          <a:noFill/>
          <a:ln cap="flat" cmpd="sng" w="19050">
            <a:solidFill>
              <a:srgbClr val="8EBAE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4"/>
          <p:cNvSpPr txBox="1"/>
          <p:nvPr/>
        </p:nvSpPr>
        <p:spPr>
          <a:xfrm>
            <a:off x="4896118" y="1138992"/>
            <a:ext cx="29061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Новая СРТ</a:t>
            </a:r>
            <a:endParaRPr b="1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4"/>
          <p:cNvSpPr txBox="1"/>
          <p:nvPr/>
        </p:nvSpPr>
        <p:spPr>
          <a:xfrm>
            <a:off x="7505406" y="3872641"/>
            <a:ext cx="31548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Старая СРТ</a:t>
            </a:r>
            <a:endParaRPr b="1" sz="3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4"/>
          <p:cNvSpPr txBox="1"/>
          <p:nvPr/>
        </p:nvSpPr>
        <p:spPr>
          <a:xfrm>
            <a:off x="216025" y="3305325"/>
            <a:ext cx="4453800" cy="3324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lang="ru-RU" sz="2000">
                <a:solidFill>
                  <a:srgbClr val="000000"/>
                </a:solidFill>
              </a:rPr>
              <a:t>Должно быть указано место встраивания в текущей индустрии.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lang="ru-RU" sz="2000">
                <a:solidFill>
                  <a:srgbClr val="000000"/>
                </a:solidFill>
              </a:rPr>
              <a:t>Какие бизнесы станут клиентами.</a:t>
            </a:r>
            <a:endParaRPr sz="2000">
              <a:solidFill>
                <a:srgbClr val="000000"/>
              </a:solidFill>
            </a:endParaRPr>
          </a:p>
          <a:p>
            <a:pPr indent="-355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AutoNum type="arabicPeriod"/>
            </a:pPr>
            <a:r>
              <a:rPr lang="ru-RU" sz="2000">
                <a:solidFill>
                  <a:srgbClr val="000000"/>
                </a:solidFill>
              </a:rPr>
              <a:t>Какие бизнесы станут поставщиками.</a:t>
            </a:r>
            <a:endParaRPr sz="20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rgbClr val="000000"/>
                </a:solidFill>
              </a:rPr>
              <a:t>* </a:t>
            </a:r>
            <a:r>
              <a:rPr i="1" lang="ru-RU" sz="2000">
                <a:solidFill>
                  <a:srgbClr val="000000"/>
                </a:solidFill>
              </a:rPr>
              <a:t>Возможно появление “белых пятен”, с описанным(!) функционалом.</a:t>
            </a:r>
            <a:endParaRPr i="1" sz="20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3"/>
          <p:cNvPicPr preferRelativeResize="0"/>
          <p:nvPr/>
        </p:nvPicPr>
        <p:blipFill rotWithShape="1">
          <a:blip r:embed="rId3">
            <a:alphaModFix/>
          </a:blip>
          <a:srcRect b="3399" l="0" r="0" t="11624"/>
          <a:stretch/>
        </p:blipFill>
        <p:spPr>
          <a:xfrm>
            <a:off x="804850" y="1462700"/>
            <a:ext cx="10582277" cy="5058101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"/>
          <p:cNvSpPr txBox="1"/>
          <p:nvPr>
            <p:ph type="title"/>
          </p:nvPr>
        </p:nvSpPr>
        <p:spPr>
          <a:xfrm>
            <a:off x="2623200" y="0"/>
            <a:ext cx="95688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Карта индустрии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0d9b95c03b_0_340"/>
          <p:cNvSpPr txBox="1"/>
          <p:nvPr>
            <p:ph type="title"/>
          </p:nvPr>
        </p:nvSpPr>
        <p:spPr>
          <a:xfrm>
            <a:off x="2623200" y="0"/>
            <a:ext cx="95688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Сценарий применения (СП)</a:t>
            </a:r>
            <a:endParaRPr/>
          </a:p>
        </p:txBody>
      </p:sp>
      <p:sp>
        <p:nvSpPr>
          <p:cNvPr id="207" name="Google Shape;207;g20d9b95c03b_0_340"/>
          <p:cNvSpPr txBox="1"/>
          <p:nvPr/>
        </p:nvSpPr>
        <p:spPr>
          <a:xfrm>
            <a:off x="128750" y="1458300"/>
            <a:ext cx="8022900" cy="54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/>
              <a:t>Сменить способ трат капитала у потребителя можно лишь существенно снизив цену на некий его процесс, а значит, высвободив долю ранее занятого капитала потребителя. </a:t>
            </a:r>
            <a:endParaRPr sz="23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/>
              <a:t>Поэтому, чтобы принять решение о разработке и производстве продукта с некоторыми параметрами, строитель бизнеса сравнивает два варианта сценария:</a:t>
            </a:r>
            <a:endParaRPr sz="2300"/>
          </a:p>
          <a:p>
            <a:pPr indent="-374650" lvl="0" marL="457200" rtl="0" algn="just">
              <a:spcBef>
                <a:spcPts val="0"/>
              </a:spcBef>
              <a:spcAft>
                <a:spcPts val="0"/>
              </a:spcAft>
              <a:buSzPts val="2300"/>
              <a:buChar char="-"/>
            </a:pPr>
            <a:r>
              <a:rPr lang="ru-RU" sz="2300"/>
              <a:t>прошлый сценарий деятельности потребителя;</a:t>
            </a:r>
            <a:endParaRPr sz="2300"/>
          </a:p>
          <a:p>
            <a:pPr indent="-374650" lvl="0" marL="457200" rtl="0" algn="just">
              <a:spcBef>
                <a:spcPts val="0"/>
              </a:spcBef>
              <a:spcAft>
                <a:spcPts val="0"/>
              </a:spcAft>
              <a:buSzPts val="2300"/>
              <a:buChar char="-"/>
            </a:pPr>
            <a:r>
              <a:rPr lang="ru-RU" sz="2300"/>
              <a:t>новый сценарий употребления с использованием продукта стартапа;</a:t>
            </a:r>
            <a:endParaRPr sz="23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300"/>
              <a:t>Фиксация требований к инженерному содержанию продукта осмыслена только в том случае, если новый сценарий употребления позволяет кратно снизить издержки потребителя.</a:t>
            </a:r>
            <a:endParaRPr sz="23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</p:txBody>
      </p:sp>
      <p:sp>
        <p:nvSpPr>
          <p:cNvPr id="208" name="Google Shape;208;g20d9b95c03b_0_340"/>
          <p:cNvSpPr txBox="1"/>
          <p:nvPr/>
        </p:nvSpPr>
        <p:spPr>
          <a:xfrm>
            <a:off x="14" y="6534900"/>
            <a:ext cx="3884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3C3C3C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lang="ru-RU" sz="1500">
                <a:solidFill>
                  <a:srgbClr val="3C3C3C"/>
                </a:solidFill>
              </a:rPr>
              <a:t>ООО «ТЕН.Эдьюкейшн» </a:t>
            </a:r>
            <a:endParaRPr sz="1500">
              <a:solidFill>
                <a:srgbClr val="3C3C3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20d9b95c03b_0_329"/>
          <p:cNvSpPr txBox="1"/>
          <p:nvPr>
            <p:ph type="title"/>
          </p:nvPr>
        </p:nvSpPr>
        <p:spPr>
          <a:xfrm>
            <a:off x="2623200" y="0"/>
            <a:ext cx="95688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Кто выстраивает экосистему</a:t>
            </a:r>
            <a:endParaRPr/>
          </a:p>
        </p:txBody>
      </p:sp>
      <p:sp>
        <p:nvSpPr>
          <p:cNvPr id="214" name="Google Shape;214;g20d9b95c03b_0_329"/>
          <p:cNvSpPr/>
          <p:nvPr/>
        </p:nvSpPr>
        <p:spPr>
          <a:xfrm>
            <a:off x="234665" y="2727380"/>
            <a:ext cx="4824000" cy="32601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5" name="Google Shape;215;g20d9b95c03b_0_329"/>
          <p:cNvCxnSpPr/>
          <p:nvPr/>
        </p:nvCxnSpPr>
        <p:spPr>
          <a:xfrm>
            <a:off x="2624768" y="2818496"/>
            <a:ext cx="0" cy="1563900"/>
          </a:xfrm>
          <a:prstGeom prst="straightConnector1">
            <a:avLst/>
          </a:prstGeom>
          <a:noFill/>
          <a:ln cap="flat" cmpd="sng" w="9525">
            <a:solidFill>
              <a:srgbClr val="4472C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6" name="Google Shape;216;g20d9b95c03b_0_329"/>
          <p:cNvCxnSpPr/>
          <p:nvPr/>
        </p:nvCxnSpPr>
        <p:spPr>
          <a:xfrm flipH="1">
            <a:off x="385868" y="4381515"/>
            <a:ext cx="2238900" cy="1431900"/>
          </a:xfrm>
          <a:prstGeom prst="straightConnector1">
            <a:avLst/>
          </a:prstGeom>
          <a:noFill/>
          <a:ln cap="flat" cmpd="sng" w="9525">
            <a:solidFill>
              <a:srgbClr val="4472C4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7" name="Google Shape;217;g20d9b95c03b_0_329"/>
          <p:cNvCxnSpPr/>
          <p:nvPr/>
        </p:nvCxnSpPr>
        <p:spPr>
          <a:xfrm>
            <a:off x="2624768" y="4381515"/>
            <a:ext cx="2334600" cy="1459500"/>
          </a:xfrm>
          <a:prstGeom prst="straightConnector1">
            <a:avLst/>
          </a:prstGeom>
          <a:noFill/>
          <a:ln cap="flat" cmpd="sng" w="9525">
            <a:solidFill>
              <a:srgbClr val="4472C4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8" name="Google Shape;218;g20d9b95c03b_0_329"/>
          <p:cNvSpPr txBox="1"/>
          <p:nvPr/>
        </p:nvSpPr>
        <p:spPr>
          <a:xfrm>
            <a:off x="3364129" y="2805509"/>
            <a:ext cx="682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Цель</a:t>
            </a:r>
            <a:endParaRPr/>
          </a:p>
        </p:txBody>
      </p:sp>
      <p:sp>
        <p:nvSpPr>
          <p:cNvPr id="219" name="Google Shape;219;g20d9b95c03b_0_329"/>
          <p:cNvSpPr txBox="1"/>
          <p:nvPr/>
        </p:nvSpPr>
        <p:spPr>
          <a:xfrm>
            <a:off x="812513" y="2809171"/>
            <a:ext cx="109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Средство</a:t>
            </a:r>
            <a:endParaRPr/>
          </a:p>
        </p:txBody>
      </p:sp>
      <p:sp>
        <p:nvSpPr>
          <p:cNvPr id="220" name="Google Shape;220;g20d9b95c03b_0_329"/>
          <p:cNvSpPr txBox="1"/>
          <p:nvPr/>
        </p:nvSpPr>
        <p:spPr>
          <a:xfrm>
            <a:off x="2086163" y="4578692"/>
            <a:ext cx="963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1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Объект </a:t>
            </a:r>
            <a:endParaRPr/>
          </a:p>
        </p:txBody>
      </p:sp>
      <p:sp>
        <p:nvSpPr>
          <p:cNvPr id="221" name="Google Shape;221;g20d9b95c03b_0_329"/>
          <p:cNvSpPr txBox="1"/>
          <p:nvPr/>
        </p:nvSpPr>
        <p:spPr>
          <a:xfrm>
            <a:off x="583842" y="3639564"/>
            <a:ext cx="1516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Кандидатные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Технологии</a:t>
            </a:r>
            <a:endParaRPr/>
          </a:p>
        </p:txBody>
      </p:sp>
      <p:sp>
        <p:nvSpPr>
          <p:cNvPr id="222" name="Google Shape;222;g20d9b95c03b_0_329"/>
          <p:cNvSpPr txBox="1"/>
          <p:nvPr/>
        </p:nvSpPr>
        <p:spPr>
          <a:xfrm>
            <a:off x="2751920" y="3231055"/>
            <a:ext cx="20544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Гипотеза о бизнесе: снижение цены на какой-то процесс</a:t>
            </a:r>
            <a:endParaRPr/>
          </a:p>
        </p:txBody>
      </p:sp>
      <p:sp>
        <p:nvSpPr>
          <p:cNvPr id="223" name="Google Shape;223;g20d9b95c03b_0_329"/>
          <p:cNvSpPr txBox="1"/>
          <p:nvPr/>
        </p:nvSpPr>
        <p:spPr>
          <a:xfrm>
            <a:off x="830408" y="1825283"/>
            <a:ext cx="34659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1" i="0" lang="ru-RU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Стартап (замысел)</a:t>
            </a:r>
            <a:endParaRPr/>
          </a:p>
        </p:txBody>
      </p:sp>
      <p:sp>
        <p:nvSpPr>
          <p:cNvPr id="224" name="Google Shape;224;g20d9b95c03b_0_329"/>
          <p:cNvSpPr txBox="1"/>
          <p:nvPr/>
        </p:nvSpPr>
        <p:spPr>
          <a:xfrm>
            <a:off x="1391509" y="5142609"/>
            <a:ext cx="2720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r>
              <a:rPr b="0" i="0" lang="ru-RU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Орг.проект, строительство стартапа</a:t>
            </a:r>
            <a:endParaRPr/>
          </a:p>
        </p:txBody>
      </p:sp>
      <p:cxnSp>
        <p:nvCxnSpPr>
          <p:cNvPr id="225" name="Google Shape;225;g20d9b95c03b_0_329"/>
          <p:cNvCxnSpPr>
            <a:stCxn id="222" idx="1"/>
            <a:endCxn id="221" idx="3"/>
          </p:cNvCxnSpPr>
          <p:nvPr/>
        </p:nvCxnSpPr>
        <p:spPr>
          <a:xfrm flipH="1">
            <a:off x="2100620" y="3831355"/>
            <a:ext cx="651300" cy="13140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6" name="Google Shape;226;g20d9b95c03b_0_329"/>
          <p:cNvCxnSpPr>
            <a:stCxn id="221" idx="2"/>
          </p:cNvCxnSpPr>
          <p:nvPr/>
        </p:nvCxnSpPr>
        <p:spPr>
          <a:xfrm>
            <a:off x="1342242" y="4286064"/>
            <a:ext cx="778200" cy="80460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7" name="Google Shape;227;g20d9b95c03b_0_329"/>
          <p:cNvCxnSpPr>
            <a:endCxn id="222" idx="2"/>
          </p:cNvCxnSpPr>
          <p:nvPr/>
        </p:nvCxnSpPr>
        <p:spPr>
          <a:xfrm flipH="1" rot="10800000">
            <a:off x="2887820" y="4431655"/>
            <a:ext cx="891300" cy="62310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cxnSp>
        <p:nvCxnSpPr>
          <p:cNvPr id="228" name="Google Shape;228;g20d9b95c03b_0_329"/>
          <p:cNvCxnSpPr/>
          <p:nvPr/>
        </p:nvCxnSpPr>
        <p:spPr>
          <a:xfrm flipH="1">
            <a:off x="4390231" y="2256698"/>
            <a:ext cx="357300" cy="470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29" name="Google Shape;229;g20d9b95c03b_0_329"/>
          <p:cNvSpPr/>
          <p:nvPr/>
        </p:nvSpPr>
        <p:spPr>
          <a:xfrm rot="10800000">
            <a:off x="4517857" y="1720298"/>
            <a:ext cx="675000" cy="794700"/>
          </a:xfrm>
          <a:prstGeom prst="triangle">
            <a:avLst>
              <a:gd fmla="val 50000" name="adj"/>
            </a:avLst>
          </a:prstGeom>
          <a:solidFill>
            <a:srgbClr val="4472C4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t/>
            </a:r>
            <a:endParaRPr b="0" i="0" sz="24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g20d9b95c03b_0_329"/>
          <p:cNvSpPr/>
          <p:nvPr/>
        </p:nvSpPr>
        <p:spPr>
          <a:xfrm>
            <a:off x="4577813" y="1086360"/>
            <a:ext cx="555300" cy="555300"/>
          </a:xfrm>
          <a:prstGeom prst="ellipse">
            <a:avLst/>
          </a:prstGeom>
          <a:solidFill>
            <a:srgbClr val="4472C4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g20d9b95c03b_0_329"/>
          <p:cNvSpPr/>
          <p:nvPr/>
        </p:nvSpPr>
        <p:spPr>
          <a:xfrm rot="10800000">
            <a:off x="6890250" y="1692578"/>
            <a:ext cx="675000" cy="794700"/>
          </a:xfrm>
          <a:prstGeom prst="triangle">
            <a:avLst>
              <a:gd fmla="val 50000" name="adj"/>
            </a:avLst>
          </a:prstGeom>
          <a:solidFill>
            <a:srgbClr val="4472C4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g20d9b95c03b_0_329"/>
          <p:cNvSpPr/>
          <p:nvPr/>
        </p:nvSpPr>
        <p:spPr>
          <a:xfrm>
            <a:off x="6950208" y="1086360"/>
            <a:ext cx="555300" cy="555300"/>
          </a:xfrm>
          <a:prstGeom prst="ellipse">
            <a:avLst/>
          </a:prstGeom>
          <a:solidFill>
            <a:srgbClr val="4472C4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3" name="Google Shape;233;g20d9b95c03b_0_329"/>
          <p:cNvCxnSpPr/>
          <p:nvPr/>
        </p:nvCxnSpPr>
        <p:spPr>
          <a:xfrm>
            <a:off x="7363996" y="2147997"/>
            <a:ext cx="250800" cy="579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med" w="med" type="triangle"/>
          </a:ln>
        </p:spPr>
      </p:cxnSp>
      <p:sp>
        <p:nvSpPr>
          <p:cNvPr id="234" name="Google Shape;234;g20d9b95c03b_0_329"/>
          <p:cNvSpPr/>
          <p:nvPr/>
        </p:nvSpPr>
        <p:spPr>
          <a:xfrm>
            <a:off x="5209000" y="1825283"/>
            <a:ext cx="1647900" cy="396900"/>
          </a:xfrm>
          <a:prstGeom prst="leftRightArrow">
            <a:avLst>
              <a:gd fmla="val 50000" name="adj1"/>
              <a:gd fmla="val 50000" name="adj2"/>
            </a:avLst>
          </a:prstGeom>
          <a:solidFill>
            <a:srgbClr val="4472C4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g20d9b95c03b_0_329"/>
          <p:cNvSpPr/>
          <p:nvPr/>
        </p:nvSpPr>
        <p:spPr>
          <a:xfrm>
            <a:off x="7614903" y="1825283"/>
            <a:ext cx="40320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Стартап (реализация)</a:t>
            </a:r>
            <a:endParaRPr/>
          </a:p>
        </p:txBody>
      </p:sp>
      <p:pic>
        <p:nvPicPr>
          <p:cNvPr id="236" name="Google Shape;236;g20d9b95c03b_0_3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2727378"/>
            <a:ext cx="5931830" cy="3259972"/>
          </a:xfrm>
          <a:prstGeom prst="rect">
            <a:avLst/>
          </a:prstGeom>
          <a:noFill/>
          <a:ln cap="flat" cmpd="sng" w="34925">
            <a:solidFill>
              <a:srgbClr val="4472C4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37" name="Google Shape;237;g20d9b95c03b_0_329"/>
          <p:cNvSpPr txBox="1"/>
          <p:nvPr/>
        </p:nvSpPr>
        <p:spPr>
          <a:xfrm>
            <a:off x="14" y="6534900"/>
            <a:ext cx="38844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>
                <a:solidFill>
                  <a:srgbClr val="3C3C3C"/>
                </a:solidFill>
                <a:latin typeface="Arial"/>
                <a:ea typeface="Arial"/>
                <a:cs typeface="Arial"/>
                <a:sym typeface="Arial"/>
              </a:rPr>
              <a:t>© </a:t>
            </a:r>
            <a:r>
              <a:rPr lang="ru-RU" sz="1500">
                <a:solidFill>
                  <a:srgbClr val="3C3C3C"/>
                </a:solidFill>
              </a:rPr>
              <a:t>ООО «ТЕН.Эдьюкейшн» </a:t>
            </a:r>
            <a:endParaRPr sz="1500">
              <a:solidFill>
                <a:srgbClr val="3C3C3C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"/>
          <p:cNvSpPr txBox="1"/>
          <p:nvPr/>
        </p:nvSpPr>
        <p:spPr>
          <a:xfrm>
            <a:off x="9388114" y="2105117"/>
            <a:ext cx="2803886" cy="2776297"/>
          </a:xfrm>
          <a:prstGeom prst="rect">
            <a:avLst/>
          </a:prstGeom>
          <a:solidFill>
            <a:schemeClr val="lt1"/>
          </a:solidFill>
          <a:ln cap="flat" cmpd="sng" w="2857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alibri"/>
              <a:buNone/>
            </a:pPr>
            <a:r>
              <a:rPr b="0" i="0" lang="ru-RU" sz="1400" u="none" cap="none" strike="noStrike">
                <a:solidFill>
                  <a:schemeClr val="dk1"/>
                </a:solidFill>
                <a:latin typeface="IBM Plex Sans"/>
                <a:ea typeface="IBM Plex Sans"/>
                <a:cs typeface="IBM Plex Sans"/>
                <a:sym typeface="IBM Plex Sans"/>
              </a:rPr>
              <a:t>QR</a:t>
            </a:r>
            <a:endParaRPr b="0" i="0" sz="1400" u="none" cap="none" strike="noStrik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243" name="Google Shape;243;p5"/>
          <p:cNvSpPr txBox="1"/>
          <p:nvPr>
            <p:ph idx="2" type="body"/>
          </p:nvPr>
        </p:nvSpPr>
        <p:spPr>
          <a:xfrm>
            <a:off x="3892775" y="1648275"/>
            <a:ext cx="4228500" cy="45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300">
                <a:solidFill>
                  <a:srgbClr val="434343"/>
                </a:solidFill>
              </a:rPr>
              <a:t>ОСТРОВ 2024: Новосибирск</a:t>
            </a:r>
            <a:endParaRPr b="1" sz="33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b="1" sz="33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ru-RU" sz="3300">
                <a:solidFill>
                  <a:srgbClr val="434343"/>
                </a:solidFill>
              </a:rPr>
              <a:t>БЕСПИЛОТНЫЕ АВИАЦИОННЫЕ СИСТЕМЫ</a:t>
            </a:r>
            <a:endParaRPr b="1" sz="3300">
              <a:solidFill>
                <a:srgbClr val="434343"/>
              </a:solidFill>
            </a:endParaRPr>
          </a:p>
        </p:txBody>
      </p:sp>
      <p:sp>
        <p:nvSpPr>
          <p:cNvPr id="244" name="Google Shape;244;p5"/>
          <p:cNvSpPr txBox="1"/>
          <p:nvPr>
            <p:ph type="title"/>
          </p:nvPr>
        </p:nvSpPr>
        <p:spPr>
          <a:xfrm>
            <a:off x="2623200" y="0"/>
            <a:ext cx="95688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ru-RU"/>
              <a:t>До скорых встреч, друзья!</a:t>
            </a:r>
            <a:endParaRPr/>
          </a:p>
        </p:txBody>
      </p:sp>
      <p:pic>
        <p:nvPicPr>
          <p:cNvPr id="245" name="Google Shape;245;p5"/>
          <p:cNvPicPr preferRelativeResize="0"/>
          <p:nvPr/>
        </p:nvPicPr>
        <p:blipFill rotWithShape="1">
          <a:blip r:embed="rId3">
            <a:alphaModFix/>
          </a:blip>
          <a:srcRect b="32491" l="18962" r="17617" t="35579"/>
          <a:stretch/>
        </p:blipFill>
        <p:spPr>
          <a:xfrm>
            <a:off x="9656913" y="2448025"/>
            <a:ext cx="2266299" cy="2189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0913" y="1470875"/>
            <a:ext cx="3571873" cy="3571873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5"/>
          <p:cNvSpPr txBox="1"/>
          <p:nvPr/>
        </p:nvSpPr>
        <p:spPr>
          <a:xfrm>
            <a:off x="10072326" y="4938950"/>
            <a:ext cx="1655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Calibri"/>
              <a:buNone/>
            </a:pPr>
            <a:r>
              <a:rPr b="1" lang="ru-RU">
                <a:latin typeface="Calibri"/>
                <a:ea typeface="Calibri"/>
                <a:cs typeface="Calibri"/>
                <a:sym typeface="Calibri"/>
              </a:rPr>
              <a:t>Андрей Тимофеев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2024-05-18T08:16:14Z</dcterms:created>
  <dc:creator>nastya</dc:creator>
</cp:coreProperties>
</file>