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8"/>
  </p:notesMasterIdLst>
  <p:sldIdLst>
    <p:sldId id="257" r:id="rId2"/>
    <p:sldId id="258" r:id="rId3"/>
    <p:sldId id="263" r:id="rId4"/>
    <p:sldId id="264" r:id="rId5"/>
    <p:sldId id="266" r:id="rId6"/>
    <p:sldId id="265" r:id="rId7"/>
  </p:sldIdLst>
  <p:sldSz cx="12192000" cy="6858000"/>
  <p:notesSz cx="6858000" cy="9144000"/>
  <p:embeddedFontLst>
    <p:embeddedFont>
      <p:font typeface="Arial Black" panose="020B0A04020102020204" pitchFamily="34" charset="0"/>
      <p:bold r:id="rId9"/>
    </p:embeddedFont>
    <p:embeddedFont>
      <p:font typeface="Calibri" panose="020F0502020204030204" pitchFamily="34" charset="0"/>
      <p:regular r:id="rId10"/>
      <p:bold r:id="rId11"/>
      <p:italic r:id="rId12"/>
      <p:boldItalic r:id="rId1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17" roundtripDataSignature="AMtx7mgQwXwQNpIU8F5ku7Yvi13UTZvUD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887BF"/>
    <a:srgbClr val="2D83BC"/>
    <a:srgbClr val="2589C4"/>
    <a:srgbClr val="3B7AAD"/>
    <a:srgbClr val="4377A9"/>
    <a:srgbClr val="924562"/>
    <a:srgbClr val="2787C1"/>
    <a:srgbClr val="C8233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CE8C0DDC-FC35-40AB-A226-885FA384857C}">
  <a:tblStyle styleId="{CE8C0DDC-FC35-40AB-A226-885FA384857C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0505E3EF-67EA-436B-97B2-0124C06EBD24}" styleName="Средний стиль 4 —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F2DE63D5-997A-4646-A377-4702673A728D}" styleName="Светлый стиль 2 — акцент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3" d="100"/>
          <a:sy n="103" d="100"/>
        </p:scale>
        <p:origin x="7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font" Target="fonts/font5.fntdata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font" Target="fonts/font4.fntdata"/><Relationship Id="rId17" Type="http://customschemas.google.com/relationships/presentationmetadata" Target="metadata"/><Relationship Id="rId2" Type="http://schemas.openxmlformats.org/officeDocument/2006/relationships/slide" Target="slides/slide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5" Type="http://schemas.openxmlformats.org/officeDocument/2006/relationships/slide" Target="slides/slide4.xml"/><Relationship Id="rId10" Type="http://schemas.openxmlformats.org/officeDocument/2006/relationships/font" Target="fonts/font2.fntdata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font" Target="fonts/font1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0" name="Google Shape;90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" name="Google Shape;91;p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2847374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66344691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63535958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3879741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объект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раздела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8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8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Два объекта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9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9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равнение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0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10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10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олько заголовок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Объект с подписью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3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3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1" name="Google Shape;61;p13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2" name="Google Shape;62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Рисунок с подписью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4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4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4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9" name="Google Shape;69;p1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вертикальный текст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5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1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ертикальный заголовок и текст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6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6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6" r:id="rId6"/>
    <p:sldLayoutId id="2147483657" r:id="rId7"/>
    <p:sldLayoutId id="2147483658" r:id="rId8"/>
    <p:sldLayoutId id="2147483659" r:id="rId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1.jpg"/><Relationship Id="rId7" Type="http://schemas.microsoft.com/office/2007/relationships/hdphoto" Target="../media/hdphoto1.wdp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Google Shape;94;p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-5400000">
            <a:off x="7442752" y="-1840395"/>
            <a:ext cx="2908852" cy="6589643"/>
          </a:xfrm>
          <a:prstGeom prst="rect">
            <a:avLst/>
          </a:prstGeom>
          <a:noFill/>
          <a:ln>
            <a:noFill/>
          </a:ln>
        </p:spPr>
      </p:pic>
      <p:pic>
        <p:nvPicPr>
          <p:cNvPr id="95" name="Google Shape;95;p3"/>
          <p:cNvPicPr preferRelativeResize="0"/>
          <p:nvPr/>
        </p:nvPicPr>
        <p:blipFill rotWithShape="1">
          <a:blip r:embed="rId5">
            <a:alphaModFix/>
          </a:blip>
          <a:srcRect l="2162" t="34285" b="340"/>
          <a:stretch/>
        </p:blipFill>
        <p:spPr>
          <a:xfrm rot="-2120145">
            <a:off x="-361524" y="3592331"/>
            <a:ext cx="3341009" cy="427341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Прямоугольник 1"/>
          <p:cNvSpPr/>
          <p:nvPr/>
        </p:nvSpPr>
        <p:spPr>
          <a:xfrm>
            <a:off x="851336" y="2686182"/>
            <a:ext cx="8544911" cy="126124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8000" dirty="0" smtClean="0">
                <a:solidFill>
                  <a:srgbClr val="C82331"/>
                </a:solidFill>
                <a:latin typeface="Arial Black" panose="020B0A04020102020204" pitchFamily="34" charset="0"/>
              </a:rPr>
              <a:t>К</a:t>
            </a:r>
            <a:r>
              <a:rPr lang="ru-RU" sz="8000" dirty="0" smtClean="0">
                <a:latin typeface="Arial Black" panose="020B0A04020102020204" pitchFamily="34" charset="0"/>
              </a:rPr>
              <a:t>луб</a:t>
            </a:r>
          </a:p>
          <a:p>
            <a:r>
              <a:rPr lang="ru-RU" sz="8000" dirty="0">
                <a:solidFill>
                  <a:srgbClr val="2787C1"/>
                </a:solidFill>
                <a:latin typeface="Arial Black" panose="020B0A04020102020204" pitchFamily="34" charset="0"/>
              </a:rPr>
              <a:t>П</a:t>
            </a:r>
            <a:r>
              <a:rPr lang="ru-RU" sz="8000" dirty="0" smtClean="0">
                <a:latin typeface="Arial Black" panose="020B0A04020102020204" pitchFamily="34" charset="0"/>
              </a:rPr>
              <a:t>рограммных </a:t>
            </a:r>
          </a:p>
          <a:p>
            <a:r>
              <a:rPr lang="ru-RU" sz="8000" dirty="0" smtClean="0">
                <a:latin typeface="Arial Black" panose="020B0A04020102020204" pitchFamily="34" charset="0"/>
              </a:rPr>
              <a:t>Директоров</a:t>
            </a:r>
            <a:endParaRPr lang="ru-RU" sz="8000" dirty="0">
              <a:latin typeface="Arial Black" panose="020B0A04020102020204" pitchFamily="34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rcRect t="4170"/>
          <a:stretch/>
        </p:blipFill>
        <p:spPr>
          <a:xfrm>
            <a:off x="1059246" y="300127"/>
            <a:ext cx="2861111" cy="1179399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Прямоугольник 7"/>
          <p:cNvSpPr/>
          <p:nvPr/>
        </p:nvSpPr>
        <p:spPr>
          <a:xfrm>
            <a:off x="2844365" y="99034"/>
            <a:ext cx="1797269" cy="345083"/>
          </a:xfrm>
          <a:prstGeom prst="rect">
            <a:avLst/>
          </a:prstGeom>
          <a:solidFill>
            <a:srgbClr val="2887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148462" y="14490"/>
            <a:ext cx="2983621" cy="260537"/>
          </a:xfrm>
          <a:prstGeom prst="rect">
            <a:avLst/>
          </a:prstGeom>
          <a:solidFill>
            <a:srgbClr val="2887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38104" y="123274"/>
            <a:ext cx="1643552" cy="320843"/>
          </a:xfrm>
          <a:prstGeom prst="rect">
            <a:avLst/>
          </a:prstGeom>
          <a:solidFill>
            <a:srgbClr val="2887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8" name="Picture 4" descr="Picture background"/>
          <p:cNvPicPr>
            <a:picLocks noChangeAspect="1" noChangeArrowheads="1"/>
          </p:cNvPicPr>
          <p:nvPr/>
        </p:nvPicPr>
        <p:blipFill>
          <a:blip r:embed="rId8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5670" y="767133"/>
            <a:ext cx="3130098" cy="2343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" name="Google Shape;103;p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111615" y="-171241"/>
            <a:ext cx="3099275" cy="702102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104;p2"/>
          <p:cNvPicPr preferRelativeResize="0"/>
          <p:nvPr/>
        </p:nvPicPr>
        <p:blipFill rotWithShape="1">
          <a:blip r:embed="rId5">
            <a:alphaModFix/>
          </a:blip>
          <a:srcRect l="13635" t="24411" r="-1714"/>
          <a:stretch/>
        </p:blipFill>
        <p:spPr>
          <a:xfrm>
            <a:off x="-18289" y="2761487"/>
            <a:ext cx="2551177" cy="4088293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solidFill>
                  <a:schemeClr val="bg1"/>
                </a:solidFill>
              </a:rPr>
              <a:t>Немного цифр</a:t>
            </a:r>
            <a:endParaRPr lang="ru-RU" dirty="0">
              <a:solidFill>
                <a:schemeClr val="bg1"/>
              </a:solidFill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80692865"/>
              </p:ext>
            </p:extLst>
          </p:nvPr>
        </p:nvGraphicFramePr>
        <p:xfrm>
          <a:off x="2142761" y="1698337"/>
          <a:ext cx="7906478" cy="4053840"/>
        </p:xfrm>
        <a:graphic>
          <a:graphicData uri="http://schemas.openxmlformats.org/drawingml/2006/table">
            <a:tbl>
              <a:tblPr firstRow="1" bandRow="1">
                <a:tableStyleId>{CE8C0DDC-FC35-40AB-A226-885FA384857C}</a:tableStyleId>
              </a:tblPr>
              <a:tblGrid>
                <a:gridCol w="5397291">
                  <a:extLst>
                    <a:ext uri="{9D8B030D-6E8A-4147-A177-3AD203B41FA5}">
                      <a16:colId xmlns:a16="http://schemas.microsoft.com/office/drawing/2014/main" val="1445891079"/>
                    </a:ext>
                  </a:extLst>
                </a:gridCol>
                <a:gridCol w="2509187">
                  <a:extLst>
                    <a:ext uri="{9D8B030D-6E8A-4147-A177-3AD203B41FA5}">
                      <a16:colId xmlns:a16="http://schemas.microsoft.com/office/drawing/2014/main" val="581959482"/>
                    </a:ext>
                  </a:extLst>
                </a:gridCol>
              </a:tblGrid>
              <a:tr h="468838">
                <a:tc>
                  <a:txBody>
                    <a:bodyPr/>
                    <a:lstStyle/>
                    <a:p>
                      <a:r>
                        <a:rPr lang="ru-RU" sz="3200" dirty="0" smtClean="0">
                          <a:solidFill>
                            <a:schemeClr val="bg1"/>
                          </a:solidFill>
                        </a:rPr>
                        <a:t>Количество Точек кипения</a:t>
                      </a:r>
                      <a:endParaRPr lang="ru-RU" sz="32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>
                          <a:solidFill>
                            <a:schemeClr val="bg1"/>
                          </a:solidFill>
                        </a:rPr>
                        <a:t>175</a:t>
                      </a:r>
                      <a:endParaRPr lang="ru-RU" sz="32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793702325"/>
                  </a:ext>
                </a:extLst>
              </a:tr>
              <a:tr h="468838">
                <a:tc>
                  <a:txBody>
                    <a:bodyPr/>
                    <a:lstStyle/>
                    <a:p>
                      <a:r>
                        <a:rPr lang="ru-RU" sz="3200" dirty="0" smtClean="0">
                          <a:solidFill>
                            <a:schemeClr val="bg1"/>
                          </a:solidFill>
                        </a:rPr>
                        <a:t>Городских</a:t>
                      </a:r>
                      <a:endParaRPr lang="ru-RU" sz="32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>
                          <a:solidFill>
                            <a:schemeClr val="bg1"/>
                          </a:solidFill>
                        </a:rPr>
                        <a:t>52</a:t>
                      </a:r>
                      <a:endParaRPr lang="ru-RU" sz="32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65722302"/>
                  </a:ext>
                </a:extLst>
              </a:tr>
              <a:tr h="468838">
                <a:tc>
                  <a:txBody>
                    <a:bodyPr/>
                    <a:lstStyle/>
                    <a:p>
                      <a:r>
                        <a:rPr lang="ru-RU" sz="3200" dirty="0" smtClean="0">
                          <a:solidFill>
                            <a:schemeClr val="bg1"/>
                          </a:solidFill>
                        </a:rPr>
                        <a:t>Университетских</a:t>
                      </a:r>
                      <a:endParaRPr lang="ru-RU" sz="32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>
                          <a:solidFill>
                            <a:schemeClr val="bg1"/>
                          </a:solidFill>
                        </a:rPr>
                        <a:t>49</a:t>
                      </a:r>
                      <a:endParaRPr lang="ru-RU" sz="32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022241630"/>
                  </a:ext>
                </a:extLst>
              </a:tr>
              <a:tr h="468838">
                <a:tc>
                  <a:txBody>
                    <a:bodyPr/>
                    <a:lstStyle/>
                    <a:p>
                      <a:r>
                        <a:rPr lang="ru-RU" sz="3200" dirty="0" smtClean="0">
                          <a:solidFill>
                            <a:schemeClr val="bg1"/>
                          </a:solidFill>
                        </a:rPr>
                        <a:t>Предпринимательских</a:t>
                      </a:r>
                      <a:endParaRPr lang="ru-RU" sz="32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>
                          <a:solidFill>
                            <a:schemeClr val="bg1"/>
                          </a:solidFill>
                        </a:rPr>
                        <a:t>59</a:t>
                      </a:r>
                      <a:endParaRPr lang="ru-RU" sz="32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873336025"/>
                  </a:ext>
                </a:extLst>
              </a:tr>
              <a:tr h="468838">
                <a:tc>
                  <a:txBody>
                    <a:bodyPr/>
                    <a:lstStyle/>
                    <a:p>
                      <a:r>
                        <a:rPr lang="en-US" sz="3200" dirty="0" smtClean="0">
                          <a:solidFill>
                            <a:schemeClr val="bg1"/>
                          </a:solidFill>
                        </a:rPr>
                        <a:t>Hi-Tech</a:t>
                      </a:r>
                      <a:endParaRPr lang="ru-RU" sz="32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>
                          <a:solidFill>
                            <a:schemeClr val="bg1"/>
                          </a:solidFill>
                        </a:rPr>
                        <a:t>15</a:t>
                      </a:r>
                      <a:endParaRPr lang="ru-RU" sz="32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74341610"/>
                  </a:ext>
                </a:extLst>
              </a:tr>
              <a:tr h="468838">
                <a:tc>
                  <a:txBody>
                    <a:bodyPr/>
                    <a:lstStyle/>
                    <a:p>
                      <a:r>
                        <a:rPr lang="ru-RU" sz="3200" dirty="0" smtClean="0">
                          <a:solidFill>
                            <a:schemeClr val="bg1"/>
                          </a:solidFill>
                        </a:rPr>
                        <a:t>Количество</a:t>
                      </a:r>
                      <a:r>
                        <a:rPr lang="ru-RU" sz="3200" baseline="0" dirty="0" smtClean="0">
                          <a:solidFill>
                            <a:schemeClr val="bg1"/>
                          </a:solidFill>
                        </a:rPr>
                        <a:t> регионов</a:t>
                      </a:r>
                      <a:endParaRPr lang="ru-RU" sz="32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>
                          <a:solidFill>
                            <a:schemeClr val="bg1"/>
                          </a:solidFill>
                        </a:rPr>
                        <a:t>71</a:t>
                      </a:r>
                      <a:endParaRPr lang="ru-RU" sz="32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849566886"/>
                  </a:ext>
                </a:extLst>
              </a:tr>
              <a:tr h="468838">
                <a:tc>
                  <a:txBody>
                    <a:bodyPr/>
                    <a:lstStyle/>
                    <a:p>
                      <a:r>
                        <a:rPr lang="ru-RU" sz="3200" dirty="0" smtClean="0">
                          <a:solidFill>
                            <a:schemeClr val="bg1"/>
                          </a:solidFill>
                        </a:rPr>
                        <a:t>Стран</a:t>
                      </a:r>
                      <a:endParaRPr lang="ru-RU" sz="32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ru-RU" sz="32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378640639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" name="Google Shape;103;p2"/>
          <p:cNvPicPr preferRelativeResize="0"/>
          <p:nvPr/>
        </p:nvPicPr>
        <p:blipFill rotWithShape="1">
          <a:blip r:embed="rId4">
            <a:alphaModFix/>
          </a:blip>
          <a:srcRect l="12857" r="8368"/>
          <a:stretch/>
        </p:blipFill>
        <p:spPr>
          <a:xfrm>
            <a:off x="9756648" y="1182106"/>
            <a:ext cx="2441448" cy="702102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104;p2"/>
          <p:cNvPicPr preferRelativeResize="0"/>
          <p:nvPr/>
        </p:nvPicPr>
        <p:blipFill rotWithShape="1">
          <a:blip r:embed="rId5">
            <a:alphaModFix/>
          </a:blip>
          <a:srcRect l="47269" r="-5040"/>
          <a:stretch/>
        </p:blipFill>
        <p:spPr>
          <a:xfrm>
            <a:off x="-9144" y="1449424"/>
            <a:ext cx="1673352" cy="54085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0" y="-156982"/>
            <a:ext cx="2623929" cy="1756992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2"/>
          <p:cNvSpPr txBox="1"/>
          <p:nvPr/>
        </p:nvSpPr>
        <p:spPr>
          <a:xfrm>
            <a:off x="1304145" y="1599996"/>
            <a:ext cx="10223292" cy="51090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342900" indent="-34290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3200" dirty="0" err="1">
                <a:solidFill>
                  <a:schemeClr val="bg1"/>
                </a:solidFill>
              </a:rPr>
              <a:t>ScieNTIst’s</a:t>
            </a:r>
            <a:r>
              <a:rPr lang="en-US" sz="3200" dirty="0">
                <a:solidFill>
                  <a:schemeClr val="bg1"/>
                </a:solidFill>
              </a:rPr>
              <a:t> Talk </a:t>
            </a:r>
            <a:r>
              <a:rPr lang="ru-RU" sz="3200" dirty="0">
                <a:solidFill>
                  <a:schemeClr val="bg1"/>
                </a:solidFill>
              </a:rPr>
              <a:t>2020</a:t>
            </a:r>
          </a:p>
          <a:p>
            <a:pPr marL="342900" indent="-34290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ru-RU" sz="3200" dirty="0" smtClean="0">
                <a:solidFill>
                  <a:schemeClr val="bg1"/>
                </a:solidFill>
              </a:rPr>
              <a:t>Форум </a:t>
            </a:r>
            <a:r>
              <a:rPr lang="ru-RU" sz="3200" dirty="0">
                <a:solidFill>
                  <a:schemeClr val="bg1"/>
                </a:solidFill>
              </a:rPr>
              <a:t>научных </a:t>
            </a:r>
            <a:r>
              <a:rPr lang="ru-RU" sz="3200" dirty="0" smtClean="0">
                <a:solidFill>
                  <a:schemeClr val="bg1"/>
                </a:solidFill>
              </a:rPr>
              <a:t>практик. Молодежный </a:t>
            </a:r>
            <a:r>
              <a:rPr lang="ru-RU" sz="3200" dirty="0" err="1" smtClean="0">
                <a:solidFill>
                  <a:schemeClr val="bg1"/>
                </a:solidFill>
              </a:rPr>
              <a:t>СерпаНТИн</a:t>
            </a:r>
            <a:r>
              <a:rPr lang="ru-RU" sz="3200" dirty="0" smtClean="0">
                <a:solidFill>
                  <a:schemeClr val="bg1"/>
                </a:solidFill>
              </a:rPr>
              <a:t>. </a:t>
            </a:r>
            <a:r>
              <a:rPr lang="en-US" sz="3200" dirty="0" smtClean="0">
                <a:solidFill>
                  <a:schemeClr val="bg1"/>
                </a:solidFill>
              </a:rPr>
              <a:t>AI </a:t>
            </a:r>
            <a:r>
              <a:rPr lang="ru-RU" sz="3200" dirty="0" smtClean="0">
                <a:solidFill>
                  <a:schemeClr val="bg1"/>
                </a:solidFill>
              </a:rPr>
              <a:t>да БЕСПИЛОТНИКИ 2020-2025</a:t>
            </a:r>
            <a:endParaRPr lang="ru-RU" sz="3200" dirty="0">
              <a:solidFill>
                <a:schemeClr val="bg1"/>
              </a:solidFill>
            </a:endParaRPr>
          </a:p>
          <a:p>
            <a:pPr marL="342900" indent="-34290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ru-RU" sz="3200" dirty="0" err="1">
                <a:solidFill>
                  <a:schemeClr val="bg1"/>
                </a:solidFill>
              </a:rPr>
              <a:t>ОриеНТИр</a:t>
            </a:r>
            <a:r>
              <a:rPr lang="ru-RU" sz="3200" dirty="0">
                <a:solidFill>
                  <a:schemeClr val="bg1"/>
                </a:solidFill>
              </a:rPr>
              <a:t> предпринимателя </a:t>
            </a:r>
            <a:r>
              <a:rPr lang="ru-RU" sz="3200" dirty="0" smtClean="0">
                <a:solidFill>
                  <a:schemeClr val="bg1"/>
                </a:solidFill>
              </a:rPr>
              <a:t>2020-2024</a:t>
            </a:r>
          </a:p>
          <a:p>
            <a:pPr marL="342900" indent="-34290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ru-RU" sz="3200" dirty="0" smtClean="0">
                <a:solidFill>
                  <a:schemeClr val="bg1"/>
                </a:solidFill>
              </a:rPr>
              <a:t>Сетевые мероприятия</a:t>
            </a:r>
          </a:p>
          <a:p>
            <a:pPr marL="342900" indent="-34290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ru-RU" sz="3200" dirty="0" smtClean="0">
                <a:solidFill>
                  <a:schemeClr val="bg1"/>
                </a:solidFill>
              </a:rPr>
              <a:t>Форум сильных идей</a:t>
            </a:r>
          </a:p>
          <a:p>
            <a:pPr marL="342900" indent="-34290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ru-RU" sz="3200" dirty="0" smtClean="0">
                <a:solidFill>
                  <a:schemeClr val="bg1"/>
                </a:solidFill>
              </a:rPr>
              <a:t>Клубы мышления</a:t>
            </a:r>
          </a:p>
          <a:p>
            <a:pPr marL="342900" indent="-34290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ru-RU" sz="3200" dirty="0" smtClean="0">
                <a:solidFill>
                  <a:schemeClr val="bg1"/>
                </a:solidFill>
              </a:rPr>
              <a:t>Общественные представители АСИ</a:t>
            </a:r>
          </a:p>
          <a:p>
            <a:pPr marL="342900" indent="-34290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ru-RU" sz="3200" dirty="0" smtClean="0">
                <a:solidFill>
                  <a:schemeClr val="bg1"/>
                </a:solidFill>
              </a:rPr>
              <a:t>Острова – Архипелаги</a:t>
            </a:r>
            <a:endParaRPr lang="en-US" sz="3200" dirty="0" smtClean="0">
              <a:solidFill>
                <a:schemeClr val="bg1"/>
              </a:solidFill>
            </a:endParaRPr>
          </a:p>
          <a:p>
            <a:pPr marL="342900" indent="-34290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ru-RU" sz="3200" dirty="0" smtClean="0">
                <a:solidFill>
                  <a:schemeClr val="bg1"/>
                </a:solidFill>
              </a:rPr>
              <a:t>Предпринимательские Точки кипения</a:t>
            </a:r>
            <a:r>
              <a:rPr lang="ru-RU" sz="2400" dirty="0" smtClean="0">
                <a:solidFill>
                  <a:schemeClr val="bg1"/>
                </a:solidFill>
              </a:rPr>
              <a:t>                                                                       </a:t>
            </a:r>
            <a:endParaRPr lang="ru-RU" sz="2400" dirty="0">
              <a:solidFill>
                <a:schemeClr val="bg1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solidFill>
                  <a:schemeClr val="bg1"/>
                </a:solidFill>
              </a:rPr>
              <a:t>Что мы наделали</a:t>
            </a:r>
            <a:r>
              <a:rPr lang="en-US" dirty="0" smtClean="0">
                <a:solidFill>
                  <a:schemeClr val="bg1"/>
                </a:solidFill>
              </a:rPr>
              <a:t>?</a:t>
            </a:r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71739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" name="Google Shape;103;p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9530373">
            <a:off x="9804163" y="-1819823"/>
            <a:ext cx="3099275" cy="702102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104;p2"/>
          <p:cNvPicPr preferRelativeResize="0"/>
          <p:nvPr/>
        </p:nvPicPr>
        <p:blipFill rotWithShape="1">
          <a:blip r:embed="rId5">
            <a:alphaModFix/>
          </a:blip>
          <a:srcRect l="19294" r="9836"/>
          <a:stretch/>
        </p:blipFill>
        <p:spPr>
          <a:xfrm>
            <a:off x="0" y="2776264"/>
            <a:ext cx="2052735" cy="54085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0" y="-156982"/>
            <a:ext cx="2623929" cy="1756992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2"/>
          <p:cNvSpPr txBox="1"/>
          <p:nvPr/>
        </p:nvSpPr>
        <p:spPr>
          <a:xfrm>
            <a:off x="1304145" y="1599996"/>
            <a:ext cx="10223292" cy="4555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342900" indent="-342900">
              <a:spcBef>
                <a:spcPts val="1200"/>
              </a:spcBef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ru-RU" sz="3200" dirty="0" smtClean="0">
                <a:solidFill>
                  <a:schemeClr val="bg1"/>
                </a:solidFill>
              </a:rPr>
              <a:t>2019 Акселератор </a:t>
            </a:r>
            <a:r>
              <a:rPr lang="ru-RU" sz="3200" dirty="0" err="1" smtClean="0">
                <a:solidFill>
                  <a:schemeClr val="bg1"/>
                </a:solidFill>
              </a:rPr>
              <a:t>инновационно</a:t>
            </a:r>
            <a:r>
              <a:rPr lang="ru-RU" sz="3200" dirty="0" smtClean="0">
                <a:solidFill>
                  <a:schemeClr val="bg1"/>
                </a:solidFill>
              </a:rPr>
              <a:t>-образовательной экосистемы региона</a:t>
            </a:r>
          </a:p>
          <a:p>
            <a:pPr marL="342900" indent="-342900">
              <a:spcBef>
                <a:spcPts val="1200"/>
              </a:spcBef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ru-RU" sz="3200" b="1" dirty="0" smtClean="0">
                <a:solidFill>
                  <a:schemeClr val="bg1"/>
                </a:solidFill>
              </a:rPr>
              <a:t>2020 КПД! </a:t>
            </a:r>
            <a:r>
              <a:rPr lang="ru-RU" sz="3200" dirty="0" smtClean="0">
                <a:solidFill>
                  <a:schemeClr val="bg1"/>
                </a:solidFill>
              </a:rPr>
              <a:t>Форсайт НТИ, СИНВ, УТК (41)</a:t>
            </a:r>
          </a:p>
          <a:p>
            <a:pPr marL="342900" indent="-342900">
              <a:spcBef>
                <a:spcPts val="1200"/>
              </a:spcBef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ru-RU" sz="3200" dirty="0" smtClean="0">
                <a:solidFill>
                  <a:schemeClr val="bg1"/>
                </a:solidFill>
              </a:rPr>
              <a:t>2021 </a:t>
            </a:r>
            <a:r>
              <a:rPr lang="en-US" sz="3200" dirty="0" err="1" smtClean="0">
                <a:solidFill>
                  <a:schemeClr val="bg1"/>
                </a:solidFill>
              </a:rPr>
              <a:t>Datamasters</a:t>
            </a:r>
            <a:r>
              <a:rPr lang="ru-RU" sz="3200" dirty="0" smtClean="0">
                <a:solidFill>
                  <a:schemeClr val="bg1"/>
                </a:solidFill>
              </a:rPr>
              <a:t> 2019 – 2021, Форсайт 2121</a:t>
            </a:r>
          </a:p>
          <a:p>
            <a:pPr marL="342900" indent="-342900">
              <a:spcBef>
                <a:spcPts val="1200"/>
              </a:spcBef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ru-RU" sz="3200" dirty="0" smtClean="0">
                <a:solidFill>
                  <a:schemeClr val="bg1"/>
                </a:solidFill>
              </a:rPr>
              <a:t>2022 КСИ, Креативная экономика, ПУТП</a:t>
            </a:r>
            <a:endParaRPr lang="ru-RU" sz="3200" dirty="0">
              <a:solidFill>
                <a:schemeClr val="bg1"/>
              </a:solidFill>
            </a:endParaRPr>
          </a:p>
          <a:p>
            <a:pPr marL="342900" indent="-342900">
              <a:spcBef>
                <a:spcPts val="1200"/>
              </a:spcBef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ru-RU" sz="3200" dirty="0" smtClean="0">
                <a:solidFill>
                  <a:schemeClr val="bg1"/>
                </a:solidFill>
              </a:rPr>
              <a:t>2023 НТИ, НСИ, НКИ, НЭИ, НПИ</a:t>
            </a:r>
            <a:endParaRPr lang="ru-RU" sz="3200" dirty="0">
              <a:solidFill>
                <a:schemeClr val="bg1"/>
              </a:solidFill>
            </a:endParaRPr>
          </a:p>
          <a:p>
            <a:pPr marL="342900" indent="-342900">
              <a:spcBef>
                <a:spcPts val="1200"/>
              </a:spcBef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ru-RU" sz="3200" dirty="0">
                <a:solidFill>
                  <a:schemeClr val="bg1"/>
                </a:solidFill>
              </a:rPr>
              <a:t>2024 </a:t>
            </a:r>
            <a:r>
              <a:rPr lang="ru-RU" sz="3200" dirty="0" smtClean="0">
                <a:solidFill>
                  <a:schemeClr val="bg1"/>
                </a:solidFill>
              </a:rPr>
              <a:t>АСИ: </a:t>
            </a:r>
            <a:r>
              <a:rPr lang="ru-RU" sz="3200" dirty="0" err="1" smtClean="0">
                <a:solidFill>
                  <a:schemeClr val="bg1"/>
                </a:solidFill>
              </a:rPr>
              <a:t>Росмол</a:t>
            </a:r>
            <a:r>
              <a:rPr lang="ru-RU" sz="3200" dirty="0" smtClean="0">
                <a:solidFill>
                  <a:schemeClr val="bg1"/>
                </a:solidFill>
              </a:rPr>
              <a:t>, </a:t>
            </a:r>
            <a:r>
              <a:rPr lang="ru-RU" sz="3200" dirty="0" err="1" smtClean="0">
                <a:solidFill>
                  <a:schemeClr val="bg1"/>
                </a:solidFill>
              </a:rPr>
              <a:t>Росконгресс</a:t>
            </a:r>
            <a:r>
              <a:rPr lang="ru-RU" sz="3200" dirty="0" smtClean="0">
                <a:solidFill>
                  <a:schemeClr val="bg1"/>
                </a:solidFill>
              </a:rPr>
              <a:t>, РСВ, …                                                               </a:t>
            </a:r>
            <a:endParaRPr lang="ru-RU" sz="3200" dirty="0">
              <a:solidFill>
                <a:schemeClr val="bg1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solidFill>
                  <a:schemeClr val="bg1"/>
                </a:solidFill>
              </a:rPr>
              <a:t>Этапы большого пути</a:t>
            </a:r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13668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" name="Google Shape;103;p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8436670">
            <a:off x="8337556" y="-3510512"/>
            <a:ext cx="3099275" cy="702102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104;p2"/>
          <p:cNvPicPr preferRelativeResize="0"/>
          <p:nvPr/>
        </p:nvPicPr>
        <p:blipFill rotWithShape="1">
          <a:blip r:embed="rId5">
            <a:alphaModFix/>
          </a:blip>
          <a:srcRect l="18980" r="10621" b="19397"/>
          <a:stretch/>
        </p:blipFill>
        <p:spPr>
          <a:xfrm>
            <a:off x="-9144" y="2489381"/>
            <a:ext cx="2039112" cy="4359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0" y="-156982"/>
            <a:ext cx="2623929" cy="1756992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2"/>
          <p:cNvSpPr txBox="1"/>
          <p:nvPr/>
        </p:nvSpPr>
        <p:spPr>
          <a:xfrm>
            <a:off x="1304145" y="1599996"/>
            <a:ext cx="10223292" cy="4893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342900" indent="-342900">
              <a:spcBef>
                <a:spcPts val="1200"/>
              </a:spcBef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ru-RU" sz="3200" dirty="0" smtClean="0">
                <a:solidFill>
                  <a:schemeClr val="bg1"/>
                </a:solidFill>
              </a:rPr>
              <a:t>Трансляция повестки АСИ в регион</a:t>
            </a:r>
          </a:p>
          <a:p>
            <a:pPr marL="342900" indent="-342900">
              <a:spcBef>
                <a:spcPts val="1200"/>
              </a:spcBef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ru-RU" sz="3200" dirty="0" smtClean="0">
                <a:solidFill>
                  <a:schemeClr val="bg1"/>
                </a:solidFill>
              </a:rPr>
              <a:t>Сбор лучших практик в регионе, тиражирование через Сеть Точек кипения</a:t>
            </a:r>
          </a:p>
          <a:p>
            <a:pPr marL="342900" indent="-342900">
              <a:spcBef>
                <a:spcPts val="1200"/>
              </a:spcBef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ru-RU" sz="3200" dirty="0" smtClean="0">
                <a:solidFill>
                  <a:schemeClr val="bg1"/>
                </a:solidFill>
              </a:rPr>
              <a:t>Два куратора, пересечение повесток</a:t>
            </a:r>
          </a:p>
          <a:p>
            <a:pPr marL="342900" indent="-342900">
              <a:spcBef>
                <a:spcPts val="1200"/>
              </a:spcBef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ru-RU" sz="3200" dirty="0" smtClean="0">
                <a:solidFill>
                  <a:schemeClr val="bg1"/>
                </a:solidFill>
              </a:rPr>
              <a:t>Возможности команды – специализация Точек</a:t>
            </a:r>
          </a:p>
          <a:p>
            <a:pPr marL="342900" indent="-342900">
              <a:spcBef>
                <a:spcPts val="1200"/>
              </a:spcBef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ru-RU" sz="3200" dirty="0" smtClean="0">
                <a:solidFill>
                  <a:schemeClr val="bg1"/>
                </a:solidFill>
              </a:rPr>
              <a:t>Стратегия Точки – позиционирование ресурсных возможностей команды, региона, сети, АСИ в приоритетах страны</a:t>
            </a:r>
            <a:endParaRPr lang="ru-RU" sz="3200" dirty="0">
              <a:solidFill>
                <a:schemeClr val="bg1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solidFill>
                  <a:schemeClr val="bg1"/>
                </a:solidFill>
              </a:rPr>
              <a:t>Роль Точки кипения</a:t>
            </a:r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9362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" name="Google Shape;103;p2"/>
          <p:cNvPicPr preferRelativeResize="0"/>
          <p:nvPr/>
        </p:nvPicPr>
        <p:blipFill rotWithShape="1">
          <a:blip r:embed="rId4">
            <a:alphaModFix/>
          </a:blip>
          <a:srcRect l="12520" t="19983" r="6346" b="20889"/>
          <a:stretch/>
        </p:blipFill>
        <p:spPr>
          <a:xfrm>
            <a:off x="9692640" y="2706624"/>
            <a:ext cx="2514600" cy="41513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104;p2"/>
          <p:cNvPicPr preferRelativeResize="0"/>
          <p:nvPr/>
        </p:nvPicPr>
        <p:blipFill rotWithShape="1">
          <a:blip r:embed="rId5">
            <a:alphaModFix/>
          </a:blip>
          <a:srcRect l="19294" t="14049" r="-21261" b="27116"/>
          <a:stretch/>
        </p:blipFill>
        <p:spPr>
          <a:xfrm>
            <a:off x="0" y="3675888"/>
            <a:ext cx="2953512" cy="318211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0" y="-156982"/>
            <a:ext cx="2623929" cy="1756992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solidFill>
                  <a:schemeClr val="bg1"/>
                </a:solidFill>
              </a:rPr>
              <a:t>Повестка Точек кипения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7" name="Текст 6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000" dirty="0" smtClean="0">
                <a:solidFill>
                  <a:schemeClr val="bg1"/>
                </a:solidFill>
              </a:rPr>
              <a:t>АСИ</a:t>
            </a:r>
            <a:endParaRPr lang="ru-RU" sz="4000" dirty="0">
              <a:solidFill>
                <a:schemeClr val="bg1"/>
              </a:solidFill>
            </a:endParaRPr>
          </a:p>
        </p:txBody>
      </p:sp>
      <p:sp>
        <p:nvSpPr>
          <p:cNvPr id="8" name="Текст 7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pPr>
              <a:buClr>
                <a:schemeClr val="bg1"/>
              </a:buClr>
              <a:buSzPct val="80000"/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bg1"/>
                </a:solidFill>
              </a:rPr>
              <a:t>НТИ</a:t>
            </a:r>
          </a:p>
          <a:p>
            <a:pPr>
              <a:buClr>
                <a:schemeClr val="bg1"/>
              </a:buClr>
              <a:buSzPct val="80000"/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bg1"/>
                </a:solidFill>
              </a:rPr>
              <a:t>НКИ</a:t>
            </a:r>
          </a:p>
          <a:p>
            <a:pPr>
              <a:buClr>
                <a:schemeClr val="bg1"/>
              </a:buClr>
              <a:buSzPct val="80000"/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bg1"/>
                </a:solidFill>
              </a:rPr>
              <a:t>НСИ</a:t>
            </a:r>
          </a:p>
          <a:p>
            <a:pPr>
              <a:buClr>
                <a:schemeClr val="bg1"/>
              </a:buClr>
              <a:buSzPct val="80000"/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bg1"/>
                </a:solidFill>
              </a:rPr>
              <a:t>НПИ</a:t>
            </a:r>
          </a:p>
          <a:p>
            <a:pPr>
              <a:buClr>
                <a:schemeClr val="bg1"/>
              </a:buClr>
              <a:buSzPct val="80000"/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bg1"/>
                </a:solidFill>
              </a:rPr>
              <a:t>НЭКИ</a:t>
            </a:r>
          </a:p>
          <a:p>
            <a:pPr>
              <a:buClr>
                <a:schemeClr val="bg1"/>
              </a:buClr>
              <a:buSzPct val="80000"/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bg1"/>
                </a:solidFill>
              </a:rPr>
              <a:t>Креативная </a:t>
            </a:r>
            <a:r>
              <a:rPr lang="ru-RU" dirty="0" smtClean="0">
                <a:solidFill>
                  <a:schemeClr val="bg1"/>
                </a:solidFill>
              </a:rPr>
              <a:t>экономика</a:t>
            </a:r>
          </a:p>
          <a:p>
            <a:pPr>
              <a:buClr>
                <a:schemeClr val="bg1"/>
              </a:buClr>
              <a:buSzPct val="80000"/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bg1"/>
                </a:solidFill>
              </a:rPr>
              <a:t>Городская среда, туризм</a:t>
            </a:r>
          </a:p>
          <a:p>
            <a:pPr>
              <a:buClr>
                <a:schemeClr val="bg1"/>
              </a:buClr>
              <a:buSzPct val="80000"/>
              <a:buFont typeface="Arial" panose="020B0604020202020204" pitchFamily="34" charset="0"/>
              <a:buChar char="•"/>
            </a:pP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9" name="Текст 8"/>
          <p:cNvSpPr>
            <a:spLocks noGrp="1"/>
          </p:cNvSpPr>
          <p:nvPr>
            <p:ph type="body" idx="3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000" dirty="0" smtClean="0">
                <a:solidFill>
                  <a:schemeClr val="bg1"/>
                </a:solidFill>
              </a:rPr>
              <a:t>Проекты</a:t>
            </a:r>
            <a:endParaRPr lang="ru-RU" sz="4000" dirty="0">
              <a:solidFill>
                <a:schemeClr val="bg1"/>
              </a:solidFill>
            </a:endParaRPr>
          </a:p>
        </p:txBody>
      </p:sp>
      <p:sp>
        <p:nvSpPr>
          <p:cNvPr id="10" name="Текст 9"/>
          <p:cNvSpPr>
            <a:spLocks noGrp="1"/>
          </p:cNvSpPr>
          <p:nvPr>
            <p:ph type="body" idx="4"/>
          </p:nvPr>
        </p:nvSpPr>
        <p:spPr/>
        <p:txBody>
          <a:bodyPr>
            <a:normAutofit lnSpcReduction="10000"/>
          </a:bodyPr>
          <a:lstStyle/>
          <a:p>
            <a:pPr>
              <a:buClr>
                <a:schemeClr val="bg1"/>
              </a:buClr>
              <a:buSzPct val="80000"/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bg1"/>
                </a:solidFill>
              </a:rPr>
              <a:t>Форум СИНВ</a:t>
            </a:r>
          </a:p>
          <a:p>
            <a:pPr>
              <a:buClr>
                <a:schemeClr val="bg1"/>
              </a:buClr>
              <a:buSzPct val="80000"/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bg1"/>
                </a:solidFill>
              </a:rPr>
              <a:t>Острова, Архипелаги</a:t>
            </a:r>
          </a:p>
          <a:p>
            <a:pPr>
              <a:buClr>
                <a:schemeClr val="bg1"/>
              </a:buClr>
              <a:buSzPct val="80000"/>
              <a:buFont typeface="Arial" panose="020B0604020202020204" pitchFamily="34" charset="0"/>
              <a:buChar char="•"/>
            </a:pPr>
            <a:r>
              <a:rPr lang="ru-RU" dirty="0" err="1" smtClean="0">
                <a:solidFill>
                  <a:schemeClr val="bg1"/>
                </a:solidFill>
              </a:rPr>
              <a:t>Смартека</a:t>
            </a:r>
            <a:endParaRPr lang="ru-RU" dirty="0" smtClean="0">
              <a:solidFill>
                <a:schemeClr val="bg1"/>
              </a:solidFill>
            </a:endParaRPr>
          </a:p>
          <a:p>
            <a:pPr>
              <a:buClr>
                <a:schemeClr val="bg1"/>
              </a:buClr>
              <a:buSzPct val="80000"/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bg1"/>
                </a:solidFill>
              </a:rPr>
              <a:t>ОП АСИ</a:t>
            </a:r>
          </a:p>
          <a:p>
            <a:pPr>
              <a:buClr>
                <a:schemeClr val="bg1"/>
              </a:buClr>
              <a:buSzPct val="80000"/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bg1"/>
                </a:solidFill>
              </a:rPr>
              <a:t>Экосистема АСИ: </a:t>
            </a:r>
            <a:r>
              <a:rPr lang="ru-RU" dirty="0" err="1" smtClean="0">
                <a:solidFill>
                  <a:schemeClr val="bg1"/>
                </a:solidFill>
              </a:rPr>
              <a:t>Кванториумы</a:t>
            </a:r>
            <a:r>
              <a:rPr lang="ru-RU" dirty="0" smtClean="0">
                <a:solidFill>
                  <a:schemeClr val="bg1"/>
                </a:solidFill>
              </a:rPr>
              <a:t>, Точки притяжения, Креативные кластеры</a:t>
            </a:r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387923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289</TotalTime>
  <Words>194</Words>
  <Application>Microsoft Office PowerPoint</Application>
  <PresentationFormat>Широкоэкранный</PresentationFormat>
  <Paragraphs>57</Paragraphs>
  <Slides>6</Slides>
  <Notes>6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0" baseType="lpstr">
      <vt:lpstr>Arial Black</vt:lpstr>
      <vt:lpstr>Calibri</vt:lpstr>
      <vt:lpstr>Arial</vt:lpstr>
      <vt:lpstr>Тема Office</vt:lpstr>
      <vt:lpstr>Презентация PowerPoint</vt:lpstr>
      <vt:lpstr>Немного цифр</vt:lpstr>
      <vt:lpstr>Что мы наделали?</vt:lpstr>
      <vt:lpstr>Этапы большого пути</vt:lpstr>
      <vt:lpstr>Роль Точки кипения</vt:lpstr>
      <vt:lpstr>Повестка Точек кипения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28</cp:revision>
  <dcterms:created xsi:type="dcterms:W3CDTF">2023-12-11T07:13:11Z</dcterms:created>
  <dcterms:modified xsi:type="dcterms:W3CDTF">2025-03-04T06:37:28Z</dcterms:modified>
</cp:coreProperties>
</file>