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7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8164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7409" y="2263"/>
            <a:ext cx="4905375" cy="68534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1000" y="381000"/>
            <a:ext cx="6143625" cy="141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студенческой идеи к работающему продукту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1000" y="2600325"/>
            <a:ext cx="44577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проектами и гибкие методологии: Agile, Scrum и Kanban. Практический маршрут — от неопределённости к проверяемому результату.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11001375" y="6477000"/>
            <a:ext cx="809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9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75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8359A550-FCC6-6BED-4503-5D405A3AA1F3}"/>
              </a:ext>
            </a:extLst>
          </p:cNvPr>
          <p:cNvSpPr txBox="1"/>
          <p:nvPr/>
        </p:nvSpPr>
        <p:spPr>
          <a:xfrm>
            <a:off x="476892" y="5087322"/>
            <a:ext cx="6143625" cy="141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ru-RU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Эйлер Анна Владимировна</a:t>
            </a:r>
          </a:p>
          <a:p>
            <a:pPr marL="0" indent="0" algn="l">
              <a:lnSpc>
                <a:spcPct val="121900"/>
              </a:lnSpc>
              <a:buNone/>
            </a:pPr>
            <a:r>
              <a:rPr lang="ru-RU" sz="16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Старший преподаватель ДВФУ, куратор СКБ</a:t>
            </a:r>
            <a:r>
              <a:rPr lang="ru-RU" sz="1600" b="1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,              куратор </a:t>
            </a:r>
            <a:r>
              <a:rPr lang="ru-RU" sz="16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Академии ДВФУ, предприниматель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608B70D-5B3C-E94B-4BAB-958D13053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59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34050" y="1981200"/>
            <a:ext cx="60769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Падает мотивация</a:t>
            </a:r>
            <a:endParaRPr lang="en-US" sz="1784" dirty="0"/>
          </a:p>
        </p:txBody>
      </p:sp>
      <p:sp>
        <p:nvSpPr>
          <p:cNvPr id="4" name="Text 1"/>
          <p:cNvSpPr txBox="1"/>
          <p:nvPr/>
        </p:nvSpPr>
        <p:spPr>
          <a:xfrm>
            <a:off x="5734050" y="2352675"/>
            <a:ext cx="6076950" cy="895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цель и невидимый прогресс приводят к усталости уже в первые недели.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734050" y="3638550"/>
            <a:ext cx="60769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Спорим вместо того, чтобы делать</a:t>
            </a:r>
            <a:endParaRPr lang="en-US" sz="1784" dirty="0"/>
          </a:p>
        </p:txBody>
      </p:sp>
      <p:sp>
        <p:nvSpPr>
          <p:cNvPr id="6" name="Text 3"/>
          <p:cNvSpPr txBox="1"/>
          <p:nvPr/>
        </p:nvSpPr>
        <p:spPr>
          <a:xfrm>
            <a:off x="5734050" y="4010025"/>
            <a:ext cx="6076950" cy="895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обсуждает задачи, но не договаривается о следующем конкретном шаге.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5734050" y="5295900"/>
            <a:ext cx="60769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не то</a:t>
            </a:r>
            <a:endParaRPr lang="en-US" sz="1784" dirty="0"/>
          </a:p>
        </p:txBody>
      </p:sp>
      <p:sp>
        <p:nvSpPr>
          <p:cNvPr id="8" name="Text 5"/>
          <p:cNvSpPr txBox="1"/>
          <p:nvPr/>
        </p:nvSpPr>
        <p:spPr>
          <a:xfrm>
            <a:off x="5734050" y="5667375"/>
            <a:ext cx="6076950" cy="895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Функцию создают, не проверив, нужна ли она пользователю.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1001375" y="6477000"/>
            <a:ext cx="809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9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734050" y="381000"/>
            <a:ext cx="607695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24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студенческие проекты застревают</a:t>
            </a:r>
            <a:endParaRPr lang="en-US" sz="2492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46"/>
            <a:ext cx="4829175" cy="685390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01375" y="6477000"/>
            <a:ext cx="809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9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75" dirty="0"/>
          </a:p>
        </p:txBody>
      </p:sp>
      <p:sp>
        <p:nvSpPr>
          <p:cNvPr id="4" name="Text 1"/>
          <p:cNvSpPr txBox="1"/>
          <p:nvPr/>
        </p:nvSpPr>
        <p:spPr>
          <a:xfrm>
            <a:off x="381000" y="1990725"/>
            <a:ext cx="5619750" cy="11906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5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Agile — итеративная разработка, в которой команда признаёт: в начале мы не знаем всего. Создаём небольшой полезный результат, получаем обратную связь и уточняем следующие шаги. Это не бюрократия, а способ учиться на реальности, пока проект ещё можно скорректировать.</a:t>
            </a:r>
            <a:endParaRPr lang="en-US" sz="1537" dirty="0"/>
          </a:p>
        </p:txBody>
      </p:sp>
      <p:sp>
        <p:nvSpPr>
          <p:cNvPr id="5" name="Text 2"/>
          <p:cNvSpPr txBox="1"/>
          <p:nvPr/>
        </p:nvSpPr>
        <p:spPr>
          <a:xfrm>
            <a:off x="381000" y="381000"/>
            <a:ext cx="1143000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Agile — способ действовать в неопределённости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81000" y="4962525"/>
            <a:ext cx="50482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 характера работы и неопределённости.</a:t>
            </a:r>
            <a:endParaRPr lang="en-US" sz="1650" dirty="0"/>
          </a:p>
        </p:txBody>
      </p:sp>
      <p:sp>
        <p:nvSpPr>
          <p:cNvPr id="4" name="Text 1"/>
          <p:cNvSpPr txBox="1"/>
          <p:nvPr/>
        </p:nvSpPr>
        <p:spPr>
          <a:xfrm>
            <a:off x="381000" y="4572000"/>
            <a:ext cx="1143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676900" y="4962525"/>
            <a:ext cx="613410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неопределённом проекте частая проверка результата помогает раньше заметить ошибку курса.</a:t>
            </a:r>
            <a:endParaRPr lang="en-US" sz="16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638300"/>
            <a:ext cx="11430000" cy="2733675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1001375" y="6477000"/>
            <a:ext cx="809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9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75" dirty="0"/>
          </a:p>
        </p:txBody>
      </p:sp>
      <p:sp>
        <p:nvSpPr>
          <p:cNvPr id="8" name="Text 4"/>
          <p:cNvSpPr txBox="1"/>
          <p:nvPr/>
        </p:nvSpPr>
        <p:spPr>
          <a:xfrm>
            <a:off x="381000" y="666750"/>
            <a:ext cx="1143000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Scrum, Kanban и Waterfall: что выбрать?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01375" y="6477000"/>
            <a:ext cx="809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9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75" dirty="0"/>
          </a:p>
        </p:txBody>
      </p:sp>
      <p:sp>
        <p:nvSpPr>
          <p:cNvPr id="4" name="Text 1"/>
          <p:cNvSpPr txBox="1"/>
          <p:nvPr/>
        </p:nvSpPr>
        <p:spPr>
          <a:xfrm>
            <a:off x="381000" y="571500"/>
            <a:ext cx="1143000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Scrum — ответственность, а не должности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381000" y="2771775"/>
            <a:ext cx="27717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Owner</a:t>
            </a:r>
            <a:endParaRPr lang="en-US" sz="15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2295525"/>
            <a:ext cx="381000" cy="3810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381000" y="3209925"/>
            <a:ext cx="2771775" cy="135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Уточняет ценность и приоритеты бэклога, представляет потребности пользователей и согласует ожидания.</a:t>
            </a:r>
            <a:endParaRPr lang="en-US" sz="15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600" y="2333625"/>
            <a:ext cx="381000" cy="30480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3276600" y="2771775"/>
            <a:ext cx="27622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Scrum Master</a:t>
            </a:r>
            <a:endParaRPr lang="en-US" sz="1500" dirty="0"/>
          </a:p>
        </p:txBody>
      </p:sp>
      <p:sp>
        <p:nvSpPr>
          <p:cNvPr id="10" name="Text 5"/>
          <p:cNvSpPr txBox="1"/>
          <p:nvPr/>
        </p:nvSpPr>
        <p:spPr>
          <a:xfrm>
            <a:off x="3276600" y="3209925"/>
            <a:ext cx="2762250" cy="135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команде работать по Scrum и устранять препятствия; не раздаёт задачи сверху.</a:t>
            </a:r>
            <a:endParaRPr lang="en-US" sz="15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3625" y="2295525"/>
            <a:ext cx="381000" cy="38100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6143625" y="2771775"/>
            <a:ext cx="27717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Разработчики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6143625" y="3209925"/>
            <a:ext cx="2771775" cy="135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создают проверяемый инкремент: код, дизайн, исследование или прототип.</a:t>
            </a:r>
            <a:endParaRPr lang="en-US" sz="15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9225" y="2295525"/>
            <a:ext cx="381000" cy="38100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9039225" y="2771775"/>
            <a:ext cx="27717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 роли</a:t>
            </a:r>
            <a:endParaRPr lang="en-US" sz="1500" dirty="0"/>
          </a:p>
        </p:txBody>
      </p:sp>
      <p:sp>
        <p:nvSpPr>
          <p:cNvPr id="16" name="Text 9"/>
          <p:cNvSpPr txBox="1"/>
          <p:nvPr/>
        </p:nvSpPr>
        <p:spPr>
          <a:xfrm>
            <a:off x="9039225" y="3209925"/>
            <a:ext cx="2771775" cy="135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студенческой команде обязанности можно совмещать, сохраняя ясную ответственность.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47725" y="1876425"/>
            <a:ext cx="51244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Сформулируйте ценность</a:t>
            </a:r>
            <a:endParaRPr lang="en-US" sz="1650" dirty="0"/>
          </a:p>
        </p:txBody>
      </p:sp>
      <p:sp>
        <p:nvSpPr>
          <p:cNvPr id="4" name="Text 1"/>
          <p:cNvSpPr txBox="1"/>
          <p:nvPr/>
        </p:nvSpPr>
        <p:spPr>
          <a:xfrm>
            <a:off x="847725" y="2228850"/>
            <a:ext cx="51244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«Сделать лучший сервис доставки» — слишком широко, чтобы начать работу.</a:t>
            </a:r>
            <a:endParaRPr lang="en-US" sz="1650" dirty="0"/>
          </a:p>
        </p:txBody>
      </p:sp>
      <p:sp>
        <p:nvSpPr>
          <p:cNvPr id="5" name="Text 2"/>
          <p:cNvSpPr txBox="1"/>
          <p:nvPr/>
        </p:nvSpPr>
        <p:spPr>
          <a:xfrm>
            <a:off x="847725" y="3514725"/>
            <a:ext cx="51244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Разложите на действия</a:t>
            </a:r>
            <a:endParaRPr lang="en-US" sz="1650" dirty="0"/>
          </a:p>
        </p:txBody>
      </p:sp>
      <p:sp>
        <p:nvSpPr>
          <p:cNvPr id="6" name="Text 3"/>
          <p:cNvSpPr txBox="1"/>
          <p:nvPr/>
        </p:nvSpPr>
        <p:spPr>
          <a:xfrm>
            <a:off x="847725" y="3857625"/>
            <a:ext cx="51244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материала: нарисовать логотип; найти 3 курьеров; написать MVP-бота.</a:t>
            </a:r>
            <a:endParaRPr lang="en-US" sz="1650" dirty="0"/>
          </a:p>
        </p:txBody>
      </p:sp>
      <p:sp>
        <p:nvSpPr>
          <p:cNvPr id="7" name="Text 4"/>
          <p:cNvSpPr txBox="1"/>
          <p:nvPr/>
        </p:nvSpPr>
        <p:spPr>
          <a:xfrm>
            <a:off x="847725" y="5153025"/>
            <a:ext cx="51244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приоритет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847725" y="5505450"/>
            <a:ext cx="512445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задачи, которая быстрее проверит важное предположение; уточняйте бэклог по мере обучения.</a:t>
            </a:r>
            <a:endParaRPr lang="en-US" sz="164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8025" y="3008"/>
            <a:ext cx="5133975" cy="6851985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1001375" y="6477000"/>
            <a:ext cx="809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9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75" dirty="0"/>
          </a:p>
        </p:txBody>
      </p:sp>
      <p:sp>
        <p:nvSpPr>
          <p:cNvPr id="11" name="Text 7"/>
          <p:cNvSpPr txBox="1"/>
          <p:nvPr/>
        </p:nvSpPr>
        <p:spPr>
          <a:xfrm>
            <a:off x="381000" y="381000"/>
            <a:ext cx="1143000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Бэклог: превратить идею в проверяемые задачи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81000" y="2257425"/>
            <a:ext cx="5667375" cy="25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примере спринт длится 1–2 недели. Команда выбирает цель, выполняет согласованную работу и получает инкремент — готовую часть продукта, которую можно показать или проверить. «Мы были заняты» не заменяет результат: заранее договоритесь, что считается готовым.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1001375" y="6477000"/>
            <a:ext cx="809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9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75" dirty="0"/>
          </a:p>
        </p:txBody>
      </p:sp>
      <p:sp>
        <p:nvSpPr>
          <p:cNvPr id="5" name="Text 2"/>
          <p:cNvSpPr txBox="1"/>
          <p:nvPr/>
        </p:nvSpPr>
        <p:spPr>
          <a:xfrm>
            <a:off x="381000" y="381000"/>
            <a:ext cx="1143000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Спринт: короткий цикл с готовым результатом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1975" y="5591175"/>
            <a:ext cx="6124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и оценки задач приведены в исходном материале.</a:t>
            </a:r>
            <a:endParaRPr lang="en-US" sz="12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975" y="1714500"/>
            <a:ext cx="6124575" cy="3743325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7229475" y="1457325"/>
            <a:ext cx="4581525" cy="21621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из 4 студентов за неделю проверяет, может ли полка подсветить нужный учебник при поднесении смартфона.</a:t>
            </a:r>
            <a:endParaRPr lang="en-US" sz="1650" dirty="0"/>
          </a:p>
        </p:txBody>
      </p:sp>
      <p:sp>
        <p:nvSpPr>
          <p:cNvPr id="6" name="Text 2"/>
          <p:cNvSpPr txBox="1"/>
          <p:nvPr/>
        </p:nvSpPr>
        <p:spPr>
          <a:xfrm>
            <a:off x="7229475" y="3800475"/>
            <a:ext cx="4581525" cy="2162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Инкремент недели — светодиод загорается при поднесении метки: это доказательство концепции, не законченная полка.</a:t>
            </a:r>
            <a:endParaRPr lang="en-US" sz="1650" dirty="0"/>
          </a:p>
        </p:txBody>
      </p:sp>
      <p:sp>
        <p:nvSpPr>
          <p:cNvPr id="7" name="Text 3"/>
          <p:cNvSpPr txBox="1"/>
          <p:nvPr/>
        </p:nvSpPr>
        <p:spPr>
          <a:xfrm>
            <a:off x="11001375" y="6477000"/>
            <a:ext cx="809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9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75" dirty="0"/>
          </a:p>
        </p:txBody>
      </p:sp>
      <p:sp>
        <p:nvSpPr>
          <p:cNvPr id="8" name="Text 4"/>
          <p:cNvSpPr txBox="1"/>
          <p:nvPr/>
        </p:nvSpPr>
        <p:spPr>
          <a:xfrm>
            <a:off x="381000" y="381000"/>
            <a:ext cx="1143000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спринта: кейс «Умная полка»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56262"/>
            <a:ext cx="12192000" cy="2698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01375" y="6477000"/>
            <a:ext cx="809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9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75" dirty="0"/>
          </a:p>
        </p:txBody>
      </p:sp>
      <p:sp>
        <p:nvSpPr>
          <p:cNvPr id="5" name="Text 1"/>
          <p:cNvSpPr txBox="1"/>
          <p:nvPr/>
        </p:nvSpPr>
        <p:spPr>
          <a:xfrm>
            <a:off x="381000" y="381000"/>
            <a:ext cx="1143000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Scrum: увидеть блокеры до дедлайна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81000" y="1419225"/>
            <a:ext cx="36385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Разработчик 1</a:t>
            </a:r>
            <a:endParaRPr lang="en-US" sz="1650" dirty="0"/>
          </a:p>
        </p:txBody>
      </p:sp>
      <p:sp>
        <p:nvSpPr>
          <p:cNvPr id="7" name="Text 3"/>
          <p:cNvSpPr txBox="1"/>
          <p:nvPr/>
        </p:nvSpPr>
        <p:spPr>
          <a:xfrm>
            <a:off x="381000" y="1752600"/>
            <a:ext cx="3638550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Починил вход через Google; берётся за экран загрузки. Потратил 2 часа на эмулятор — нужна помощь с деплоем.</a:t>
            </a:r>
            <a:endParaRPr lang="en-US" sz="1650" dirty="0"/>
          </a:p>
        </p:txBody>
      </p:sp>
      <p:sp>
        <p:nvSpPr>
          <p:cNvPr id="8" name="Text 4"/>
          <p:cNvSpPr txBox="1"/>
          <p:nvPr/>
        </p:nvSpPr>
        <p:spPr>
          <a:xfrm>
            <a:off x="4181475" y="1419225"/>
            <a:ext cx="373380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Разработчик 2</a:t>
            </a:r>
            <a:endParaRPr lang="en-US" sz="1650" dirty="0"/>
          </a:p>
        </p:txBody>
      </p:sp>
      <p:sp>
        <p:nvSpPr>
          <p:cNvPr id="9" name="Text 5"/>
          <p:cNvSpPr txBox="1"/>
          <p:nvPr/>
        </p:nvSpPr>
        <p:spPr>
          <a:xfrm>
            <a:off x="4181475" y="1752600"/>
            <a:ext cx="3733800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Интегрирует иконки; нужно решить, использовать бесплатное хранилище или писать свой скрипт.</a:t>
            </a:r>
            <a:endParaRPr lang="en-US" sz="1650" dirty="0"/>
          </a:p>
        </p:txBody>
      </p:sp>
      <p:sp>
        <p:nvSpPr>
          <p:cNvPr id="10" name="Text 6"/>
          <p:cNvSpPr txBox="1"/>
          <p:nvPr/>
        </p:nvSpPr>
        <p:spPr>
          <a:xfrm>
            <a:off x="8067675" y="1419225"/>
            <a:ext cx="37433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</a:t>
            </a:r>
            <a:endParaRPr lang="en-US" sz="1650" dirty="0"/>
          </a:p>
        </p:txBody>
      </p:sp>
      <p:sp>
        <p:nvSpPr>
          <p:cNvPr id="11" name="Text 7"/>
          <p:cNvSpPr txBox="1"/>
          <p:nvPr/>
        </p:nvSpPr>
        <p:spPr>
          <a:xfrm>
            <a:off x="8067675" y="1752600"/>
            <a:ext cx="3743325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кейсе опрошены 20 студентов; 80% хотят обмениваться конспектами за баллы. Сегодня уточняет метаданные с преподавателем.</a:t>
            </a:r>
            <a:endParaRPr lang="en-US" sz="16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34050" y="1981200"/>
            <a:ext cx="60769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Демонстрируйте работающий фрагмент</a:t>
            </a:r>
            <a:endParaRPr lang="en-US" sz="1784" dirty="0"/>
          </a:p>
        </p:txBody>
      </p:sp>
      <p:sp>
        <p:nvSpPr>
          <p:cNvPr id="4" name="Text 1"/>
          <p:cNvSpPr txBox="1"/>
          <p:nvPr/>
        </p:nvSpPr>
        <p:spPr>
          <a:xfrm>
            <a:off x="5734050" y="2352675"/>
            <a:ext cx="6076950" cy="895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прототип в действии, а не только список выполненных задач.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734050" y="3638550"/>
            <a:ext cx="60769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результат с целью</a:t>
            </a:r>
            <a:endParaRPr lang="en-US" sz="1784" dirty="0"/>
          </a:p>
        </p:txBody>
      </p:sp>
      <p:sp>
        <p:nvSpPr>
          <p:cNvPr id="6" name="Text 3"/>
          <p:cNvSpPr txBox="1"/>
          <p:nvPr/>
        </p:nvSpPr>
        <p:spPr>
          <a:xfrm>
            <a:off x="5734050" y="4010025"/>
            <a:ext cx="6076950" cy="895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готово, что не готово и чему научилась команда? Говорите о наблюдаемом.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5734050" y="5295900"/>
            <a:ext cx="607695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Обновите приоритеты</a:t>
            </a:r>
            <a:endParaRPr lang="en-US" sz="1784" dirty="0"/>
          </a:p>
        </p:txBody>
      </p:sp>
      <p:sp>
        <p:nvSpPr>
          <p:cNvPr id="8" name="Text 5"/>
          <p:cNvSpPr txBox="1"/>
          <p:nvPr/>
        </p:nvSpPr>
        <p:spPr>
          <a:xfrm>
            <a:off x="5734050" y="5667375"/>
            <a:ext cx="6076950" cy="895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 пользователей или заказчика, что изменить; используйте обратную связь для следующего бэклога.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1001375" y="6477000"/>
            <a:ext cx="809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9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734050" y="381000"/>
            <a:ext cx="607695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24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Review: показать инкремент и узнать реакцию</a:t>
            </a:r>
            <a:endParaRPr lang="en-US" sz="2492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46"/>
            <a:ext cx="4829175" cy="685390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2657475"/>
            <a:ext cx="34956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помогало?</a:t>
            </a:r>
            <a:endParaRPr lang="en-US" sz="165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3133725"/>
            <a:ext cx="3495675" cy="1895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конкретные действия, которые ускорили получение результата.</a:t>
            </a:r>
            <a:endParaRPr lang="en-US" sz="1650" dirty="0"/>
          </a:p>
        </p:txBody>
      </p:sp>
      <p:sp>
        <p:nvSpPr>
          <p:cNvPr id="5" name="Text 2"/>
          <p:cNvSpPr txBox="1"/>
          <p:nvPr/>
        </p:nvSpPr>
        <p:spPr>
          <a:xfrm>
            <a:off x="4362450" y="2657475"/>
            <a:ext cx="34861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мешало?</a:t>
            </a:r>
            <a:endParaRPr lang="en-US" sz="1650" dirty="0"/>
          </a:p>
        </p:txBody>
      </p:sp>
      <p:sp>
        <p:nvSpPr>
          <p:cNvPr id="6" name="Text 3"/>
          <p:cNvSpPr txBox="1"/>
          <p:nvPr/>
        </p:nvSpPr>
        <p:spPr>
          <a:xfrm>
            <a:off x="4362450" y="3133725"/>
            <a:ext cx="3486150" cy="1895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причины задержек в процессе, а не виноватого; например, поздно обнаруженный блокер.</a:t>
            </a:r>
            <a:endParaRPr lang="en-US" sz="1650" dirty="0"/>
          </a:p>
        </p:txBody>
      </p:sp>
      <p:sp>
        <p:nvSpPr>
          <p:cNvPr id="7" name="Text 4"/>
          <p:cNvSpPr txBox="1"/>
          <p:nvPr/>
        </p:nvSpPr>
        <p:spPr>
          <a:xfrm>
            <a:off x="8229600" y="2657475"/>
            <a:ext cx="34861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попробуем изменить?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8229600" y="3133725"/>
            <a:ext cx="3486150" cy="1895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одно небольшое улучшение, назначьте ответственного и проверьте его в следующем цикле.</a:t>
            </a:r>
            <a:endParaRPr lang="en-US" sz="1650" dirty="0"/>
          </a:p>
        </p:txBody>
      </p:sp>
      <p:sp>
        <p:nvSpPr>
          <p:cNvPr id="9" name="Text 6"/>
          <p:cNvSpPr txBox="1"/>
          <p:nvPr/>
        </p:nvSpPr>
        <p:spPr>
          <a:xfrm>
            <a:off x="11001375" y="6477000"/>
            <a:ext cx="809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9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381000" y="381000"/>
            <a:ext cx="1143000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Ретроспектива: улучшить способ работы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81000" y="4962525"/>
            <a:ext cx="50482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Медиа-отдел студсовета получает задачи от университета и студентов. Без ограничений участник берёт множество дел и может не выпустить ничего.</a:t>
            </a:r>
            <a:endParaRPr lang="en-US" sz="1650" dirty="0"/>
          </a:p>
        </p:txBody>
      </p:sp>
      <p:sp>
        <p:nvSpPr>
          <p:cNvPr id="4" name="Text 1"/>
          <p:cNvSpPr txBox="1"/>
          <p:nvPr/>
        </p:nvSpPr>
        <p:spPr>
          <a:xfrm>
            <a:off x="381000" y="4572000"/>
            <a:ext cx="1143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кейс из исходного материала.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676900" y="4962525"/>
            <a:ext cx="613410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двух задачах в работе третью не берут до завершения одной; можно помочь коллеге закончить начатое. Лимит поощряет завершение, а не накопление.</a:t>
            </a:r>
            <a:endParaRPr lang="en-US" sz="16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638300"/>
            <a:ext cx="11430000" cy="2733675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1001375" y="6477000"/>
            <a:ext cx="809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9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75" dirty="0"/>
          </a:p>
        </p:txBody>
      </p:sp>
      <p:sp>
        <p:nvSpPr>
          <p:cNvPr id="8" name="Text 4"/>
          <p:cNvSpPr txBox="1"/>
          <p:nvPr/>
        </p:nvSpPr>
        <p:spPr>
          <a:xfrm>
            <a:off x="381000" y="666750"/>
            <a:ext cx="1143000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Kanban и WIP-лимиты: сначала заканчиваем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01375" y="6477000"/>
            <a:ext cx="809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9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75" dirty="0"/>
          </a:p>
        </p:txBody>
      </p:sp>
      <p:sp>
        <p:nvSpPr>
          <p:cNvPr id="4" name="Text 1"/>
          <p:cNvSpPr txBox="1"/>
          <p:nvPr/>
        </p:nvSpPr>
        <p:spPr>
          <a:xfrm>
            <a:off x="390525" y="2085975"/>
            <a:ext cx="5934075" cy="17335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21900"/>
              </a:lnSpc>
              <a:buNone/>
            </a:pPr>
            <a:r>
              <a:rPr lang="en-US" sz="10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минут</a:t>
            </a:r>
            <a:endParaRPr lang="en-US" sz="10579" dirty="0"/>
          </a:p>
        </p:txBody>
      </p:sp>
      <p:sp>
        <p:nvSpPr>
          <p:cNvPr id="5" name="Text 2"/>
          <p:cNvSpPr txBox="1"/>
          <p:nvPr/>
        </p:nvSpPr>
        <p:spPr>
          <a:xfrm>
            <a:off x="390525" y="3952875"/>
            <a:ext cx="5934075" cy="1733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19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один заказ в учебном кейсе</a:t>
            </a:r>
            <a:endParaRPr lang="en-US" sz="3600" dirty="0"/>
          </a:p>
        </p:txBody>
      </p:sp>
      <p:sp>
        <p:nvSpPr>
          <p:cNvPr id="6" name="Text 3"/>
          <p:cNvSpPr txBox="1"/>
          <p:nvPr/>
        </p:nvSpPr>
        <p:spPr>
          <a:xfrm>
            <a:off x="7134225" y="2752725"/>
            <a:ext cx="4676775" cy="1352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неделю выполнено 20 заказов, суммарное время в колонке «В работе» — 400 минут. Расчёт: 400 / 20 = 20 минут. Метрика помогает обсуждать узкие места; сама по себе оценка спроса в 50 заказов в час пик не доказывает, что выбранного решения достаточно.</a:t>
            </a:r>
            <a:endParaRPr lang="en-US" sz="1455" dirty="0"/>
          </a:p>
        </p:txBody>
      </p:sp>
      <p:sp>
        <p:nvSpPr>
          <p:cNvPr id="7" name="Text 4"/>
          <p:cNvSpPr txBox="1"/>
          <p:nvPr/>
        </p:nvSpPr>
        <p:spPr>
          <a:xfrm>
            <a:off x="7134225" y="5772150"/>
            <a:ext cx="46767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и значения из учебного кейса исходного материала.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847850"/>
            <a:ext cx="11430000" cy="417195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01375" y="6477000"/>
            <a:ext cx="809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9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75" dirty="0"/>
          </a:p>
        </p:txBody>
      </p:sp>
      <p:sp>
        <p:nvSpPr>
          <p:cNvPr id="5" name="Text 1"/>
          <p:cNvSpPr txBox="1"/>
          <p:nvPr/>
        </p:nvSpPr>
        <p:spPr>
          <a:xfrm>
            <a:off x="381000" y="666750"/>
            <a:ext cx="1143000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Kanban для ВКР: одна глава за раз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81000" y="1304925"/>
            <a:ext cx="114300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Визуализируйте путь работы и ограничьте незавершённые задачи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1975" y="5591175"/>
            <a:ext cx="6124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endParaRPr lang="en-US" sz="12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975" y="1714500"/>
            <a:ext cx="6124575" cy="3743325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7229475" y="1457325"/>
            <a:ext cx="4581525" cy="21621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Продуктовая разработка и поиск клиентов могут идти в разных ритмах.</a:t>
            </a:r>
            <a:endParaRPr lang="en-US" sz="1650" dirty="0"/>
          </a:p>
        </p:txBody>
      </p:sp>
      <p:sp>
        <p:nvSpPr>
          <p:cNvPr id="6" name="Text 2"/>
          <p:cNvSpPr txBox="1"/>
          <p:nvPr/>
        </p:nvSpPr>
        <p:spPr>
          <a:xfrm>
            <a:off x="7229475" y="3800475"/>
            <a:ext cx="4581525" cy="2162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Сочетайте практики по характеру работы, а не ради формального следования методологии.</a:t>
            </a:r>
            <a:endParaRPr lang="en-US" sz="1650" dirty="0"/>
          </a:p>
        </p:txBody>
      </p:sp>
      <p:sp>
        <p:nvSpPr>
          <p:cNvPr id="7" name="Text 3"/>
          <p:cNvSpPr txBox="1"/>
          <p:nvPr/>
        </p:nvSpPr>
        <p:spPr>
          <a:xfrm>
            <a:off x="11001375" y="6477000"/>
            <a:ext cx="809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9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75" dirty="0"/>
          </a:p>
        </p:txBody>
      </p:sp>
      <p:sp>
        <p:nvSpPr>
          <p:cNvPr id="8" name="Text 4"/>
          <p:cNvSpPr txBox="1"/>
          <p:nvPr/>
        </p:nvSpPr>
        <p:spPr>
          <a:xfrm>
            <a:off x="381000" y="381000"/>
            <a:ext cx="1143000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Гибридный подход: разным потокам — разные практики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81000" y="2714625"/>
            <a:ext cx="27146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знаний</a:t>
            </a:r>
            <a:endParaRPr lang="en-US" sz="1477" dirty="0"/>
          </a:p>
        </p:txBody>
      </p:sp>
      <p:sp>
        <p:nvSpPr>
          <p:cNvPr id="4" name="Text 1"/>
          <p:cNvSpPr txBox="1"/>
          <p:nvPr/>
        </p:nvSpPr>
        <p:spPr>
          <a:xfrm>
            <a:off x="381000" y="3000375"/>
            <a:ext cx="2714625" cy="1704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Notion — фиксировать решения, гипотезы и договорённости.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3209925" y="2714625"/>
            <a:ext cx="27813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Доска</a:t>
            </a:r>
            <a:endParaRPr lang="en-US" sz="1477" dirty="0"/>
          </a:p>
        </p:txBody>
      </p:sp>
      <p:sp>
        <p:nvSpPr>
          <p:cNvPr id="6" name="Text 3"/>
          <p:cNvSpPr txBox="1"/>
          <p:nvPr/>
        </p:nvSpPr>
        <p:spPr>
          <a:xfrm>
            <a:off x="3209925" y="3000375"/>
            <a:ext cx="2781300" cy="1704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Trello или Miro — показывать задачи, статусы и WIP.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6115050" y="2714625"/>
            <a:ext cx="27908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</a:t>
            </a:r>
            <a:endParaRPr lang="en-US" sz="1477" dirty="0"/>
          </a:p>
        </p:txBody>
      </p:sp>
      <p:sp>
        <p:nvSpPr>
          <p:cNvPr id="8" name="Text 5"/>
          <p:cNvSpPr txBox="1"/>
          <p:nvPr/>
        </p:nvSpPr>
        <p:spPr>
          <a:xfrm>
            <a:off x="6115050" y="3000375"/>
            <a:ext cx="2790825" cy="1704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 — координироваться и сообщать о блокерах.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9020175" y="2714625"/>
            <a:ext cx="27908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</a:t>
            </a:r>
            <a:endParaRPr lang="en-US" sz="1477" dirty="0"/>
          </a:p>
        </p:txBody>
      </p:sp>
      <p:sp>
        <p:nvSpPr>
          <p:cNvPr id="10" name="Text 7"/>
          <p:cNvSpPr txBox="1"/>
          <p:nvPr/>
        </p:nvSpPr>
        <p:spPr>
          <a:xfrm>
            <a:off x="9020175" y="3000375"/>
            <a:ext cx="2790825" cy="1704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плодите 10 чатов и дублирующие списки; выберите минимальный понятный набор.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11001375" y="6477000"/>
            <a:ext cx="809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9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75" dirty="0"/>
          </a:p>
        </p:txBody>
      </p:sp>
      <p:sp>
        <p:nvSpPr>
          <p:cNvPr id="12" name="Text 9"/>
          <p:cNvSpPr txBox="1"/>
          <p:nvPr/>
        </p:nvSpPr>
        <p:spPr>
          <a:xfrm>
            <a:off x="381000" y="381000"/>
            <a:ext cx="1143000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не заменяют договорённости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01375" y="6477000"/>
            <a:ext cx="809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9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75" dirty="0"/>
          </a:p>
        </p:txBody>
      </p:sp>
      <p:sp>
        <p:nvSpPr>
          <p:cNvPr id="4" name="Text 1"/>
          <p:cNvSpPr txBox="1"/>
          <p:nvPr/>
        </p:nvSpPr>
        <p:spPr>
          <a:xfrm>
            <a:off x="381000" y="1990725"/>
            <a:ext cx="5619750" cy="11906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5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проводит стендапы и ретроспективы, но продукт не приближается к проверке пользователем. Спросите: какой работающий инкремент появился и что он помог узнать? Если ответ — только список встреч, уменьшите объём работы и сосредоточьтесь на демонстрируемом результате.</a:t>
            </a:r>
            <a:endParaRPr lang="en-US" sz="1537" dirty="0"/>
          </a:p>
        </p:txBody>
      </p:sp>
      <p:sp>
        <p:nvSpPr>
          <p:cNvPr id="5" name="Text 2"/>
          <p:cNvSpPr txBox="1"/>
          <p:nvPr/>
        </p:nvSpPr>
        <p:spPr>
          <a:xfrm>
            <a:off x="381000" y="381000"/>
            <a:ext cx="1143000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Ловушка «скрам-зомби»: церемонии есть, результата нет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81000" y="1733550"/>
            <a:ext cx="6076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состояние честно</a:t>
            </a:r>
            <a:endParaRPr lang="en-US" sz="1650" dirty="0"/>
          </a:p>
        </p:txBody>
      </p:sp>
      <p:sp>
        <p:nvSpPr>
          <p:cNvPr id="4" name="Text 1"/>
          <p:cNvSpPr txBox="1"/>
          <p:nvPr/>
        </p:nvSpPr>
        <p:spPr>
          <a:xfrm>
            <a:off x="381000" y="2076450"/>
            <a:ext cx="607695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текущий прототип или промежуточный результат.</a:t>
            </a:r>
            <a:endParaRPr lang="en-US" sz="1650" dirty="0"/>
          </a:p>
        </p:txBody>
      </p:sp>
      <p:sp>
        <p:nvSpPr>
          <p:cNvPr id="5" name="Text 2"/>
          <p:cNvSpPr txBox="1"/>
          <p:nvPr/>
        </p:nvSpPr>
        <p:spPr>
          <a:xfrm>
            <a:off x="381000" y="2981325"/>
            <a:ext cx="6076950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Объясните ход работы</a:t>
            </a:r>
            <a:endParaRPr lang="en-US" sz="1650" dirty="0"/>
          </a:p>
        </p:txBody>
      </p:sp>
      <p:sp>
        <p:nvSpPr>
          <p:cNvPr id="6" name="Text 3"/>
          <p:cNvSpPr txBox="1"/>
          <p:nvPr/>
        </p:nvSpPr>
        <p:spPr>
          <a:xfrm>
            <a:off x="381000" y="3324225"/>
            <a:ext cx="60769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цель цикла, что проверено и какие решения приняты.</a:t>
            </a:r>
            <a:endParaRPr lang="en-US" sz="1650" dirty="0"/>
          </a:p>
        </p:txBody>
      </p:sp>
      <p:sp>
        <p:nvSpPr>
          <p:cNvPr id="7" name="Text 4"/>
          <p:cNvSpPr txBox="1"/>
          <p:nvPr/>
        </p:nvSpPr>
        <p:spPr>
          <a:xfrm>
            <a:off x="381000" y="4238625"/>
            <a:ext cx="6076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Сформулируйте запрос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381000" y="4581525"/>
            <a:ext cx="607695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Попросите отзыв по конкретному вопросу: подтверждает ли прототип гипотезу?</a:t>
            </a:r>
            <a:endParaRPr lang="en-US" sz="1650" dirty="0"/>
          </a:p>
        </p:txBody>
      </p:sp>
      <p:sp>
        <p:nvSpPr>
          <p:cNvPr id="9" name="Text 6"/>
          <p:cNvSpPr txBox="1"/>
          <p:nvPr/>
        </p:nvSpPr>
        <p:spPr>
          <a:xfrm>
            <a:off x="381000" y="5419725"/>
            <a:ext cx="6076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Демонстрируйте, а не извиняйтесь</a:t>
            </a:r>
            <a:endParaRPr lang="en-US" sz="1650" dirty="0"/>
          </a:p>
        </p:txBody>
      </p:sp>
      <p:sp>
        <p:nvSpPr>
          <p:cNvPr id="10" name="Text 7"/>
          <p:cNvSpPr txBox="1"/>
          <p:nvPr/>
        </p:nvSpPr>
        <p:spPr>
          <a:xfrm>
            <a:off x="381000" y="5762625"/>
            <a:ext cx="607695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Обсудите, что узнали и каков следующий шаг.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001375" y="6477000"/>
            <a:ext cx="809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9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75" dirty="0"/>
          </a:p>
        </p:txBody>
      </p:sp>
      <p:sp>
        <p:nvSpPr>
          <p:cNvPr id="12" name="Text 9"/>
          <p:cNvSpPr txBox="1"/>
          <p:nvPr/>
        </p:nvSpPr>
        <p:spPr>
          <a:xfrm>
            <a:off x="381000" y="381000"/>
            <a:ext cx="1143000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2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Преподаватель — стейкхолдер, а не последний экзаменатор</a:t>
            </a:r>
            <a:endParaRPr lang="en-US" sz="29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81000" y="4962525"/>
            <a:ext cx="50482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себя в конце дня — не как бюрократический отчёт, а как способ выбрать следующий шаг.</a:t>
            </a:r>
            <a:endParaRPr lang="en-US" sz="1650" dirty="0"/>
          </a:p>
        </p:txBody>
      </p:sp>
      <p:sp>
        <p:nvSpPr>
          <p:cNvPr id="4" name="Text 1"/>
          <p:cNvSpPr txBox="1"/>
          <p:nvPr/>
        </p:nvSpPr>
        <p:spPr>
          <a:xfrm>
            <a:off x="381000" y="4572000"/>
            <a:ext cx="1143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чек-листа из исходного материала.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676900" y="4962525"/>
            <a:ext cx="613410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защите проверьте бэклог, регулярность ретроспектив и наличие работающего фрагмента продукта, а не только слайдов.</a:t>
            </a:r>
            <a:endParaRPr lang="en-US" sz="16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638300"/>
            <a:ext cx="11430000" cy="2733675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1001375" y="6477000"/>
            <a:ext cx="8096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219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75" dirty="0"/>
          </a:p>
        </p:txBody>
      </p:sp>
      <p:sp>
        <p:nvSpPr>
          <p:cNvPr id="8" name="Text 4"/>
          <p:cNvSpPr txBox="1"/>
          <p:nvPr/>
        </p:nvSpPr>
        <p:spPr>
          <a:xfrm>
            <a:off x="381000" y="666750"/>
            <a:ext cx="1143000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Чек-лист: день приближает команду к результату?</a:t>
            </a:r>
            <a:endParaRPr lang="en-US" sz="3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D2D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994" y="0"/>
            <a:ext cx="5237262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1000" y="1876425"/>
            <a:ext cx="570547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Завтра: превратите хаос в видимую работу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1000" y="3457575"/>
            <a:ext cx="504825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900"/>
              </a:lnSpc>
              <a:buNone/>
            </a:pPr>
            <a:r>
              <a:rPr lang="en-US" sz="16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Создайте доску в Trello и перенесите туда задачи из головы. Выберите ближайшую цель, ограничьте работу «в процессе» и договоритесь о первом коротком стендапе. Один проверяемый шаг к продукту лучше ещё одного идеального плана. Вопросы?</a:t>
            </a:r>
            <a:endParaRPr lang="en-US" sz="16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1054</Words>
  <Application>Microsoft Office PowerPoint</Application>
  <PresentationFormat>Широкоэкранный</PresentationFormat>
  <Paragraphs>137</Paragraphs>
  <Slides>21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Пользователь</cp:lastModifiedBy>
  <cp:revision>3</cp:revision>
  <dcterms:created xsi:type="dcterms:W3CDTF">2026-10-28T04:28:44Z</dcterms:created>
  <dcterms:modified xsi:type="dcterms:W3CDTF">2026-10-28T05:38:40Z</dcterms:modified>
</cp:coreProperties>
</file>