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5"/>
  </p:notesMasterIdLst>
  <p:sldIdLst>
    <p:sldId id="281" r:id="rId2"/>
    <p:sldId id="268" r:id="rId3"/>
    <p:sldId id="260" r:id="rId4"/>
    <p:sldId id="276" r:id="rId5"/>
    <p:sldId id="274" r:id="rId6"/>
    <p:sldId id="261" r:id="rId7"/>
    <p:sldId id="262" r:id="rId8"/>
    <p:sldId id="269" r:id="rId9"/>
    <p:sldId id="265" r:id="rId10"/>
    <p:sldId id="277" r:id="rId11"/>
    <p:sldId id="278" r:id="rId12"/>
    <p:sldId id="279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660"/>
  </p:normalViewPr>
  <p:slideViewPr>
    <p:cSldViewPr>
      <p:cViewPr varScale="1">
        <p:scale>
          <a:sx n="89" d="100"/>
          <a:sy n="89" d="100"/>
        </p:scale>
        <p:origin x="425" y="7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9919F-6657-49FD-85D9-8384FF88B6CC}" type="datetimeFigureOut">
              <a:rPr lang="ru-RU" smtClean="0"/>
              <a:t>21.05.2024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7BC29-D034-4AD1-8F67-4FC7788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2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4629-FC7A-4EE4-9B09-85DB86AB5A3C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7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9DEFE-7047-442E-8443-0646E42F8BC8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536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E440B-56D4-4680-8E03-E091CD5BD00A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73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B7A2C-A2C3-48AC-8EF8-13EC7AE028E1}" type="datetime1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165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DD9DC-D5F1-4AE2-AA59-FE1CC1B82618}" type="datetime1">
              <a:rPr lang="ru-RU" smtClean="0"/>
              <a:t>21.05.2024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5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7D385-E5E6-4BDB-BBB2-68A6DD1B6DF1}" type="datetime1">
              <a:rPr lang="ru-RU" smtClean="0"/>
              <a:t>21.05.2024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7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DAA7B-45D7-4128-80ED-143D49ADFCD8}" type="datetime1">
              <a:rPr lang="ru-RU" smtClean="0"/>
              <a:t>21.05.2024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4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14A25-89AA-4484-A0E0-FC4E319D3F7F}" type="datetime1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70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55BB2-633D-4A09-8BC9-BD9C7482F684}" type="datetime1">
              <a:rPr lang="ru-RU" smtClean="0"/>
              <a:t>21.05.2024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21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54FD-CA53-4F3A-8553-E7519FD8CEB5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31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E0B10-E114-4E65-969A-87CFE27DB17E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4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9A595-768E-4A2F-84FC-3C4052304028}" type="datetime1">
              <a:rPr lang="ru-RU" smtClean="0"/>
              <a:t>21.05.2024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8550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7494003" cy="2852737"/>
          </a:xfrm>
        </p:spPr>
        <p:txBody>
          <a:bodyPr anchor="t">
            <a:normAutofit/>
          </a:bodyPr>
          <a:lstStyle/>
          <a:p>
            <a:r>
              <a:rPr lang="ru-RU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Разработка регулируемой термоизоляционной среды для транспортировки грузов при помощи </a:t>
            </a:r>
            <a:r>
              <a:rPr lang="ru-RU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квадрокоптера</a:t>
            </a:r>
            <a:endParaRPr lang="ru-RU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Работу выполнил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студент группы 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1324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М</a:t>
            </a:r>
          </a:p>
          <a:p>
            <a:pPr>
              <a:lnSpc>
                <a:spcPct val="100000"/>
              </a:lnSpc>
            </a:pP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ea typeface="Roboto" panose="020B0604020202020204" charset="0"/>
                <a:cs typeface="Times New Roman" panose="02020603050405020304" pitchFamily="18" charset="0"/>
              </a:rPr>
              <a:t>Силин Ю. А.</a:t>
            </a:r>
          </a:p>
        </p:txBody>
      </p:sp>
    </p:spTree>
    <p:extLst>
      <p:ext uri="{BB962C8B-B14F-4D97-AF65-F5344CB8AC3E}">
        <p14:creationId xmlns:p14="http://schemas.microsoft.com/office/powerpoint/2010/main" val="409669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-5558"/>
            <a:ext cx="4943872" cy="65918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600" y="305130"/>
            <a:ext cx="7416824" cy="42688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работы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30046"/>
            <a:ext cx="7028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	</a:t>
            </a:r>
            <a:endParaRPr lang="en-US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9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92188" y="2276872"/>
            <a:ext cx="664603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портативного автономного модуля для доставки грузов, способного поддерживать заданную температуру в течение определённого времени с использованием активного охлаждения. В качестве охлаждающего элемента будет использоваться элемент </a:t>
            </a:r>
            <a:r>
              <a:rPr lang="ru-RU" sz="2000" dirty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ельтье. Транспортироваться данный модуль будет при помощи </a:t>
            </a:r>
            <a:r>
              <a:rPr lang="ru-RU" sz="2000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квадрокоптера</a:t>
            </a:r>
            <a:r>
              <a:rPr lang="ru-RU" sz="2000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450 класса.</a:t>
            </a:r>
            <a:endParaRPr lang="ru-RU" sz="2000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6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360" y="1465350"/>
            <a:ext cx="633670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реализации доставки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специальных грузов необходимо реализовать контейнер, который будет отвечать следующим требованиям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Возможность вмещать в себя некоторое количество колб высотой 75 мм;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Возможность поддержания заданной температуры в течение определённого времени. Нижняя допустимая граница 2℃;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Использованием вентиляторов во избежание нагревания от внешней среды частей груза, находящихся в отдалении от радиатора;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Устойчивость к вибрациям;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Наличие термоизоляционных стенок у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грузово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отсека;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Герметичность.</a:t>
            </a: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922" y="1179614"/>
            <a:ext cx="4217513" cy="534747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9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изготовления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360" y="2996952"/>
            <a:ext cx="633670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повышения термоизоляционных свойств печатных стенок грузовой части контейнера было выставлено заполнение 10</a:t>
            </a:r>
            <a:r>
              <a:rPr lang="en-US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что создало воздушную прослойку в стенках.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n-US" sz="2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9919" t="19899" r="33463" b="26200"/>
          <a:stretch/>
        </p:blipFill>
        <p:spPr>
          <a:xfrm>
            <a:off x="7105329" y="1758821"/>
            <a:ext cx="4248471" cy="351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4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0280" y="-96342"/>
            <a:ext cx="8774815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10" name="Рисунок 9" descr="C:\Users\Юрий\Pictures\Screenshots\Снимок экрана (316)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125891"/>
            <a:ext cx="3257696" cy="3209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Юрий\Pictures\Screenshots\Снимок экрана (312)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472" y="1229221"/>
            <a:ext cx="3096344" cy="281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Юрий\Pictures\Screenshots\Снимок экрана (313)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1438573"/>
            <a:ext cx="3665855" cy="2583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Юрий\Pictures\Screenshots\Снимок экрана (314)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424481"/>
            <a:ext cx="3237817" cy="2229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Юрий\Pictures\Screenshots\Снимок экрана (315)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644" y="4483058"/>
            <a:ext cx="3600400" cy="183770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8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6426" y="-10953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компоненты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376" y="2204864"/>
            <a:ext cx="43204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Микроконтроллер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Пельтье TEC1-12703 - 2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датчик температуры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DS18B20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транзистор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IRF3205PBF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DC-DC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преобразователь с регулировкой напряжения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AutoNum type="arabicParenR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Кнопки – 3шт.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912" y="1465263"/>
            <a:ext cx="5455015" cy="492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50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6426" y="246537"/>
            <a:ext cx="7886700" cy="75961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729" y="1324457"/>
            <a:ext cx="709551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температуре в грузовом отсеке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на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термодатчика, расположенного внутри грузового отсека.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температура в грузовом отсеке выше допустимой, то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Arduino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элементы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ельтье при помощи транзистора, если ниже, то выключает. Вентиляторы, установленные на наружной части прибора включены всегда и используются для охлаждения радиаторов на горячей части элементов Пельтье. Вентиляторы установленные грузовом отсеке так же включены всегда и используются для циркуляции воздуха между грузом и радиаторами с холодной стороны элементов Пельтье.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120822"/>
            <a:ext cx="3672408" cy="5373239"/>
          </a:xfrm>
          <a:prstGeom prst="rect">
            <a:avLst/>
          </a:prstGeom>
        </p:spPr>
      </p:pic>
      <p:sp>
        <p:nvSpPr>
          <p:cNvPr id="12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62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5720" y="421902"/>
            <a:ext cx="8498160" cy="32546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 аналогами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168413"/>
              </p:ext>
            </p:extLst>
          </p:nvPr>
        </p:nvGraphicFramePr>
        <p:xfrm>
          <a:off x="695400" y="1104446"/>
          <a:ext cx="10515600" cy="5132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9377317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489038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3820200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64206174"/>
                    </a:ext>
                  </a:extLst>
                </a:gridCol>
              </a:tblGrid>
              <a:tr h="321208">
                <a:tc>
                  <a:txBody>
                    <a:bodyPr/>
                    <a:lstStyle/>
                    <a:p>
                      <a:r>
                        <a:rPr lang="ru-RU" dirty="0" smtClean="0"/>
                        <a:t>Параметр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Разработанный</a:t>
                      </a:r>
                      <a:r>
                        <a:rPr lang="ru-RU" baseline="0" dirty="0" smtClean="0"/>
                        <a:t> модуль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Контейнер компании</a:t>
                      </a:r>
                      <a:r>
                        <a:rPr lang="ru-RU" baseline="0" dirty="0" smtClean="0"/>
                        <a:t> </a:t>
                      </a:r>
                      <a:r>
                        <a:rPr lang="en-US" baseline="0" dirty="0" err="1" smtClean="0"/>
                        <a:t>Zipline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Изотермические контейнеры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65779"/>
                  </a:ext>
                </a:extLst>
              </a:tr>
              <a:tr h="792019">
                <a:tc>
                  <a:txBody>
                    <a:bodyPr/>
                    <a:lstStyle/>
                    <a:p>
                      <a:r>
                        <a:rPr lang="ru-RU" dirty="0" smtClean="0"/>
                        <a:t>Точность</a:t>
                      </a:r>
                      <a:r>
                        <a:rPr lang="ru-RU" baseline="0" dirty="0" smtClean="0"/>
                        <a:t> доставки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Квадрокоптер</a:t>
                      </a:r>
                      <a:r>
                        <a:rPr lang="ru-RU" baseline="0" dirty="0" smtClean="0"/>
                        <a:t> точно приземлится в указанную точку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Контейнер сбрасывается на парашюте,</a:t>
                      </a:r>
                      <a:r>
                        <a:rPr lang="ru-RU" baseline="0" dirty="0" smtClean="0"/>
                        <a:t> что значительно снижает точность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Контейнер сбрасывается на парашюте,</a:t>
                      </a:r>
                      <a:r>
                        <a:rPr lang="ru-RU" baseline="0" dirty="0" smtClean="0"/>
                        <a:t> что значительно снижает точность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303675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Возможность регулирования</a:t>
                      </a:r>
                      <a:r>
                        <a:rPr lang="ru-RU" baseline="0" dirty="0" smtClean="0"/>
                        <a:t> температуры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92560"/>
                  </a:ext>
                </a:extLst>
              </a:tr>
              <a:tr h="321208"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 автономной работы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Зависит</a:t>
                      </a:r>
                      <a:r>
                        <a:rPr lang="ru-RU" baseline="0" dirty="0" smtClean="0"/>
                        <a:t> от аккумулятора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Зависит от</a:t>
                      </a:r>
                      <a:r>
                        <a:rPr lang="ru-RU" baseline="0" dirty="0" smtClean="0"/>
                        <a:t> количества сухого льда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2-10</a:t>
                      </a:r>
                      <a:r>
                        <a:rPr lang="ru-RU" baseline="0" dirty="0" smtClean="0"/>
                        <a:t> часов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00951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Диапазон создаваемых</a:t>
                      </a:r>
                      <a:r>
                        <a:rPr lang="ru-RU" baseline="0" dirty="0" smtClean="0"/>
                        <a:t> температур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От 23 ◦С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smtClean="0"/>
                        <a:t>до  -6 ◦С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До -70 ◦С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 -70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140474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Материал корпуса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Картон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Пластик, металл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57234"/>
                  </a:ext>
                </a:extLst>
              </a:tr>
              <a:tr h="554413">
                <a:tc>
                  <a:txBody>
                    <a:bodyPr/>
                    <a:lstStyle/>
                    <a:p>
                      <a:r>
                        <a:rPr lang="ru-RU" dirty="0" smtClean="0"/>
                        <a:t>Охлаждающий</a:t>
                      </a:r>
                      <a:r>
                        <a:rPr lang="ru-RU" baseline="0" dirty="0" smtClean="0"/>
                        <a:t> элемент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Элементы Пельтье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Сухой лёд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9107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94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вибрациями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1772816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борьбы с нежелательными вибрациями необходимо использовать силиконовые демпферы. Так же следует записать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box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с гироскопа и акселерометра полетного контроллера. Исходя из полученных данных, можно будет узнать причину возникновения вибраций. Высокочастотные вибрации должны убираться демпферами, низкочастотные – настройкой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фильтрации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квадрокоптера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9</a:t>
            </a:fld>
            <a:endParaRPr lang="ru-RU"/>
          </a:p>
        </p:txBody>
      </p:sp>
      <p:pic>
        <p:nvPicPr>
          <p:cNvPr id="1026" name="Picture 2" descr="https://i.ytimg.com/vi/N3s7KOxRNSM/maxresdefault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6" t="15037" r="1664" b="3064"/>
          <a:stretch/>
        </p:blipFill>
        <p:spPr bwMode="auto">
          <a:xfrm>
            <a:off x="7176120" y="1697811"/>
            <a:ext cx="4392489" cy="428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16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Работоспособность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2780928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45 минут работы, контейнер опускает температуру внутренней среды с 22 ℃ до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℃. Для повышения эффективности работы, груз необходимо помещать уже в кондиционном состоянии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18500" t="13600" r="30707" b="26200"/>
          <a:stretch/>
        </p:blipFill>
        <p:spPr>
          <a:xfrm>
            <a:off x="6672064" y="2040232"/>
            <a:ext cx="496855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2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внешних модулей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2852936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внешних модулей максимально составила 48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уменьшения данной температуры необходимо использовать радиаторы большего размера.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3069" t="17800" r="11807" b="13601"/>
          <a:stretch/>
        </p:blipFill>
        <p:spPr>
          <a:xfrm>
            <a:off x="6456040" y="1831409"/>
            <a:ext cx="5328592" cy="373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72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875" y="260648"/>
            <a:ext cx="7886700" cy="61560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внутренних модулей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2497839"/>
            <a:ext cx="5876054" cy="443446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Спустя 5 минут работы, минимальная температура внутри контейнера составила 16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скорость понижения температуры можно поставив более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энергоэффективные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вентиляторы во внутренней части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17330B-6506-4403-9411-ABE882A39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47427"/>
            <a:ext cx="1752600" cy="7008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86258F-5E29-454F-B49F-C563D6742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7" y="971894"/>
            <a:ext cx="12191999" cy="64588"/>
          </a:xfrm>
          <a:prstGeom prst="rect">
            <a:avLst/>
          </a:prstGeom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488C8C18-FD74-48B8-A33D-3F7E8C4FF487}"/>
              </a:ext>
            </a:extLst>
          </p:cNvPr>
          <p:cNvSpPr txBox="1"/>
          <p:nvPr/>
        </p:nvSpPr>
        <p:spPr>
          <a:xfrm>
            <a:off x="10848528" y="305130"/>
            <a:ext cx="1323709" cy="385455"/>
          </a:xfrm>
          <a:prstGeom prst="rect">
            <a:avLst/>
          </a:prstGeom>
        </p:spPr>
        <p:txBody>
          <a:bodyPr vert="horz" wrap="square" lIns="0" tIns="15967" rIns="0" bIns="0" rtlCol="0">
            <a:spAutoFit/>
          </a:bodyPr>
          <a:lstStyle/>
          <a:p>
            <a:pPr marL="15968">
              <a:spcBef>
                <a:spcPts val="126"/>
              </a:spcBef>
            </a:pPr>
            <a:r>
              <a:rPr sz="2400" dirty="0">
                <a:solidFill>
                  <a:srgbClr val="0059A9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8738" t="2400" r="9050" b="22001"/>
          <a:stretch/>
        </p:blipFill>
        <p:spPr>
          <a:xfrm>
            <a:off x="6744072" y="2276872"/>
            <a:ext cx="4917565" cy="336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2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1578476" y="3081499"/>
            <a:ext cx="9375308" cy="105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15000"/>
              </a:lnSpc>
            </a:pPr>
            <a:r>
              <a:rPr lang="ru-RU" altLang="ru-RU" sz="5016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Спасибо за внимание!</a:t>
            </a:r>
          </a:p>
          <a:p>
            <a:pPr algn="ctr">
              <a:lnSpc>
                <a:spcPct val="100000"/>
              </a:lnSpc>
            </a:pPr>
            <a:endParaRPr lang="ru-RU" altLang="ru-RU" sz="2281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615BAFA5-C4F4-407F-AB99-3F467CC07762}"/>
              </a:ext>
            </a:extLst>
          </p:cNvPr>
          <p:cNvSpPr txBox="1"/>
          <p:nvPr/>
        </p:nvSpPr>
        <p:spPr>
          <a:xfrm>
            <a:off x="10128469" y="643737"/>
            <a:ext cx="1650633" cy="575993"/>
          </a:xfrm>
          <a:prstGeom prst="rect">
            <a:avLst/>
          </a:prstGeom>
        </p:spPr>
        <p:txBody>
          <a:bodyPr vert="horz" wrap="square" lIns="0" tIns="14479" rIns="0" bIns="0" rtlCol="0">
            <a:spAutoFit/>
          </a:bodyPr>
          <a:lstStyle/>
          <a:p>
            <a:pPr marL="14480">
              <a:spcBef>
                <a:spcPts val="114"/>
              </a:spcBef>
            </a:pPr>
            <a:r>
              <a:rPr sz="3648" dirty="0">
                <a:solidFill>
                  <a:srgbClr val="FFFFF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guap.ru</a:t>
            </a:r>
            <a:endParaRPr sz="3648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4E9BA3-0E2B-4713-AF8D-3744EDE63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54" y="300179"/>
            <a:ext cx="3158603" cy="12631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1425</TotalTime>
  <Words>546</Words>
  <Application>Microsoft Office PowerPoint</Application>
  <PresentationFormat>Широкоэкранный</PresentationFormat>
  <Paragraphs>95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Medium</vt:lpstr>
      <vt:lpstr>Times New Roman</vt:lpstr>
      <vt:lpstr>Тема Office</vt:lpstr>
      <vt:lpstr>Разработка регулируемой термоизоляционной среды для транспортировки грузов при помощи квадрокоптера</vt:lpstr>
      <vt:lpstr>Цель работы</vt:lpstr>
      <vt:lpstr>Практическая реализация</vt:lpstr>
      <vt:lpstr>Особенности изготовления</vt:lpstr>
      <vt:lpstr>Практическая реализация</vt:lpstr>
      <vt:lpstr>Электронные компоненты</vt:lpstr>
      <vt:lpstr>Принцип работы </vt:lpstr>
      <vt:lpstr>Сравнение с аналогами</vt:lpstr>
      <vt:lpstr>Борьба с вибрациями</vt:lpstr>
      <vt:lpstr>Работоспособность</vt:lpstr>
      <vt:lpstr>Температура внешних модулей</vt:lpstr>
      <vt:lpstr>Температура внутренних модулей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Силин</dc:creator>
  <cp:lastModifiedBy>Юрий</cp:lastModifiedBy>
  <cp:revision>75</cp:revision>
  <dcterms:created xsi:type="dcterms:W3CDTF">2021-05-29T10:27:10Z</dcterms:created>
  <dcterms:modified xsi:type="dcterms:W3CDTF">2024-05-21T12:29:47Z</dcterms:modified>
</cp:coreProperties>
</file>