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sldIdLst>
    <p:sldId id="285" r:id="rId2"/>
    <p:sldId id="282" r:id="rId3"/>
    <p:sldId id="286" r:id="rId4"/>
    <p:sldId id="283" r:id="rId5"/>
    <p:sldId id="287" r:id="rId6"/>
    <p:sldId id="288" r:id="rId7"/>
    <p:sldId id="289" r:id="rId8"/>
    <p:sldId id="291" r:id="rId9"/>
    <p:sldId id="292" r:id="rId10"/>
    <p:sldId id="290" r:id="rId11"/>
    <p:sldId id="284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50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987" autoAdjust="0"/>
    <p:restoredTop sz="94660"/>
  </p:normalViewPr>
  <p:slideViewPr>
    <p:cSldViewPr snapToGrid="0">
      <p:cViewPr varScale="1">
        <p:scale>
          <a:sx n="113" d="100"/>
          <a:sy n="113" d="100"/>
        </p:scale>
        <p:origin x="14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E455CB2-B529-4989-8BB0-F70A6D98E1BB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9EB63F-DBB8-4A70-B4FD-567E99B9E54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0981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B4A47DE-9824-1948-513C-56927289E0A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E74C60C9-4464-1A60-540D-9E16ADAC057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C626F3F-5A1E-1392-FB94-45E8FD6BC8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A069CE8-D050-DE64-1787-555B4886A1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8C2E35CD-B705-B27E-2FF9-3B2E13D571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8856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016B5D8-E61E-99F4-CD21-04551F39B8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E8D7231-C630-ED3B-0CBA-0E9EB09895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A2B91A30-6A06-610F-0334-EF7707B552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F331DEF-8BA4-66B9-3FE9-562D89D5E3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9031CF1-0EB9-6D63-033A-14F2624730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83025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12A5F2D-F758-F757-A026-E60ACCA0E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A66D58-6EB2-A4A5-86E5-1D566D2895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10381A8-0939-14A8-F8F8-7E8CA34A77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FF237CA-398A-6392-971E-B25BC2EE66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35EA1FDA-F2DC-5BC2-30DF-C6DCB27B01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1483203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347C01E-2353-A2AC-F093-A8ED1AA444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806F9AA-B28D-15EA-F0F6-30216F7B50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EE898EA2-5711-8002-A441-C4962FA0D57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9CD9915-A005-6E54-EB63-E9324FB665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E254DCF-7146-FE3A-58AC-C0DA575C6F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4F40B357-9497-1E38-565D-7B35233EB7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315529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0A3F3D6-2267-6706-E71A-C045093403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13C781D-7FB6-8448-D2A7-7618D61AA5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80A20E6C-DCFC-0082-4732-6AA33644836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6D56CABE-F129-7ACA-379B-E0A99EAD3F4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FBDA4ACF-1BCF-7F30-C4D5-C295A1F2AA0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E0AB9EE6-6DA4-32D3-2884-6F47DAAB27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574C3CCA-2661-ECFC-862D-2A3C09F038F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D5E6A2E8-A2D6-AE15-D544-E4B1C42A0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7786575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F307552-1D0B-D37B-8BA0-9C238332CB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AB1B66C6-B771-9A27-2D3F-4F6A6FFA18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E8C701D3-6731-545A-2CEB-6F55ABB741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34061BCF-FE61-F9AA-C87F-29AC3A9706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77737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2D73952-5B6A-D61C-2836-C4DC6C532E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3DC0B6D-DA2F-7CB2-9DF2-9D3047E9D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337876C6-3D7B-EB0E-80A4-8FA483D970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93083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D98181-76C3-32C5-2596-603433475E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DAA51383-5459-BED3-3CB5-23E885B0D8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F6A6DA27-B3D5-C256-6B92-1F61DFB911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5F9DE78D-0A90-5E93-786E-DB2A3C80A5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AF3513AF-BCAE-4B9A-B030-00896FAE3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729AB5-B049-6194-F310-E46A8CD750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404683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7C2D80C-A7D3-3353-E3E7-0E6ADDB17F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8CC60CB-BE14-74FC-B7E3-A4930DBBCEF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/>
              <a:t>Вставка рисунка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81968F3-4CC1-5338-950A-4209D792868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AEA835E7-C526-40E5-EDB0-B17FFAC954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E04F10AE-D1ED-7CCA-77C6-83A148BBB3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CA0C045B-63AB-2E53-42AE-811C46A479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462527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24A58A4-37E3-14B9-4A41-E59B918EED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8AB82D42-B6CA-C30F-115C-E95600D1564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0D5BD12-55D9-0574-CE48-395CD01D61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E24A554-5400-84BB-7C42-76D99DEADB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18B29DAA-AC56-3295-43AF-DB15AE7867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0871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63D1A2C1-463B-B0B2-E98C-45790288262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FDF31D5D-558D-99CA-A2A8-214EACE74BF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7EF23B2-443D-5722-4A10-ED0EBD2AE3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1B5C8766-EDCB-E841-795D-7FDB44B6DD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E61A0601-C586-E544-436B-F105D0F20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257437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1226909-3B19-47ED-7A6E-E44A672CD9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CC3353B3-BF1B-64C7-B656-F42D10626F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CA8D937-1065-F3CB-6B82-5A2029D70C2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904BDB1-B216-4E20-ACF5-7D2174BA1DDF}" type="datetimeFigureOut">
              <a:rPr lang="ru-RU" smtClean="0"/>
              <a:t>22.05.2024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2ECD499A-1D33-E48B-64CF-B3B2DB1D080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1E845F0-91E9-8904-D751-71153A1E98F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D4D5DF0-9045-486E-A47C-DE3B501FB6D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518851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221" y="1144472"/>
            <a:ext cx="7494003" cy="2852737"/>
          </a:xfrm>
        </p:spPr>
        <p:txBody>
          <a:bodyPr anchor="t">
            <a:normAutofit fontScale="90000"/>
          </a:bodyPr>
          <a:lstStyle/>
          <a:p>
            <a:r>
              <a:rPr lang="ru-RU" b="1" dirty="0" smtClean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Интеллектуальные системы управления беспилотными аппаратами</a:t>
            </a:r>
            <a:endParaRPr lang="ru-RU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7494003" cy="1500187"/>
          </a:xfrm>
        </p:spPr>
        <p:txBody>
          <a:bodyPr>
            <a:noAutofit/>
          </a:bodyPr>
          <a:lstStyle/>
          <a:p>
            <a:r>
              <a:rPr lang="ru-RU" b="1" dirty="0" err="1"/>
              <a:t>Чундышко</a:t>
            </a:r>
            <a:r>
              <a:rPr lang="ru-RU" b="1" dirty="0"/>
              <a:t> Вячеслав Юрьевич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Заведующий кафедрой информационной безопасности и прикладной информатики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Руководитель Научно-образовательного центра «Промышленной робототехники и технологий искусственного интеллекта»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Руководитель лаборатории промышленной робототехники центра по работе с одаренными детьми </a:t>
            </a:r>
            <a:r>
              <a:rPr lang="ru-RU" sz="1400" dirty="0" err="1"/>
              <a:t>Полярис</a:t>
            </a:r>
            <a:r>
              <a:rPr lang="ru-RU" sz="1400" dirty="0"/>
              <a:t> – Адыгея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Методист центра </a:t>
            </a:r>
            <a:r>
              <a:rPr lang="ru-RU" sz="1400" dirty="0" err="1"/>
              <a:t>цифровизации</a:t>
            </a:r>
            <a:r>
              <a:rPr lang="ru-RU" sz="1400" dirty="0"/>
              <a:t> образования Республики Адыгея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ru-RU" sz="1400" dirty="0"/>
              <a:t>Кандидат технических наук, доцент</a:t>
            </a:r>
          </a:p>
        </p:txBody>
      </p:sp>
    </p:spTree>
    <p:extLst>
      <p:ext uri="{BB962C8B-B14F-4D97-AF65-F5344CB8AC3E}">
        <p14:creationId xmlns:p14="http://schemas.microsoft.com/office/powerpoint/2010/main" val="811052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381894" y="0"/>
            <a:ext cx="10515600" cy="1325563"/>
          </a:xfrm>
        </p:spPr>
        <p:txBody>
          <a:bodyPr/>
          <a:lstStyle/>
          <a:p>
            <a:r>
              <a:rPr lang="ru-RU" b="1" dirty="0" smtClean="0"/>
              <a:t>Что это и зачем?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24934" y="1427692"/>
            <a:ext cx="7241771" cy="3486208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dirty="0">
                <a:latin typeface="TimesNewRomanPSMT"/>
              </a:rPr>
              <a:t>В современном мире </a:t>
            </a:r>
            <a:r>
              <a:rPr lang="ru-RU" sz="2000" b="1" dirty="0">
                <a:latin typeface="TimesNewRomanPSMT"/>
              </a:rPr>
              <a:t>беспилотные аппараты </a:t>
            </a:r>
            <a:r>
              <a:rPr lang="ru-RU" sz="2000" dirty="0">
                <a:latin typeface="TimesNewRomanPSMT"/>
              </a:rPr>
              <a:t>играют важную роль в различных сферах. Оптимизация управления ими с помощью интеллектуальных систем имеет решающее значение для повышения эффективности и безопасности. </a:t>
            </a:r>
            <a:endParaRPr lang="ru-RU" sz="2000" dirty="0" smtClean="0">
              <a:latin typeface="TimesNewRomanPSM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000" dirty="0">
              <a:latin typeface="TimesNewRomanPSMT"/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000" b="1" dirty="0" smtClean="0">
                <a:latin typeface="TimesNewRomanPSMT"/>
              </a:rPr>
              <a:t>Интеллектуальная система управления (ИСУ) беспилотными летательными аппаратами (БПЛА)</a:t>
            </a:r>
            <a:r>
              <a:rPr lang="ru-RU" sz="2000" dirty="0" smtClean="0">
                <a:latin typeface="TimesNewRomanPSMT"/>
              </a:rPr>
              <a:t> — </a:t>
            </a:r>
            <a:r>
              <a:rPr lang="ru-RU" sz="2000" dirty="0">
                <a:latin typeface="TimesNewRomanPSMT"/>
              </a:rPr>
              <a:t>это система, которая в автоматическом режиме способна к решению нетривиальных, интеллектуальных задач, включая планирование, целеполагание, прогнозирование, формирование коалиций.</a:t>
            </a:r>
            <a:endParaRPr lang="ru-RU" sz="2000" dirty="0">
              <a:latin typeface="TimesNewRomanPSMT"/>
            </a:endParaRPr>
          </a:p>
        </p:txBody>
      </p:sp>
      <p:pic>
        <p:nvPicPr>
          <p:cNvPr id="7" name="Picture 8" descr="https://new-science.ru/wp-content/uploads/2022/05/58.jpg"/>
          <p:cNvPicPr>
            <a:picLocks noChangeAspect="1" noChangeArrowheads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54309" y="1732391"/>
            <a:ext cx="2002225" cy="112625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14" descr="https://overclockers.ru/st/legacy/blog/396911/331881_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02390" y="3107267"/>
            <a:ext cx="2252544" cy="12563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314334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132513" y="439939"/>
            <a:ext cx="10515600" cy="1325563"/>
          </a:xfrm>
        </p:spPr>
        <p:txBody>
          <a:bodyPr/>
          <a:lstStyle/>
          <a:p>
            <a:r>
              <a:rPr lang="ru-RU" b="1" dirty="0"/>
              <a:t>Структура ИСУ БПЛА.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838200" y="1825625"/>
            <a:ext cx="6876011" cy="4351338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Она может включать в </a:t>
            </a:r>
            <a:r>
              <a:rPr lang="ru-RU" dirty="0" smtClean="0"/>
              <a:t>себя:</a:t>
            </a:r>
          </a:p>
          <a:p>
            <a:r>
              <a:rPr lang="ru-RU" dirty="0" smtClean="0"/>
              <a:t> </a:t>
            </a:r>
            <a:r>
              <a:rPr lang="ru-RU" dirty="0"/>
              <a:t>картографическую базу знаний, </a:t>
            </a:r>
            <a:endParaRPr lang="ru-RU" dirty="0" smtClean="0"/>
          </a:p>
          <a:p>
            <a:r>
              <a:rPr lang="ru-RU" dirty="0" smtClean="0"/>
              <a:t>систему </a:t>
            </a:r>
            <a:r>
              <a:rPr lang="ru-RU" dirty="0"/>
              <a:t>внешнего очувствления, </a:t>
            </a:r>
            <a:endParaRPr lang="ru-RU" dirty="0" smtClean="0"/>
          </a:p>
          <a:p>
            <a:r>
              <a:rPr lang="ru-RU" dirty="0" smtClean="0"/>
              <a:t>систему </a:t>
            </a:r>
            <a:r>
              <a:rPr lang="ru-RU" dirty="0"/>
              <a:t>навигации, </a:t>
            </a:r>
            <a:endParaRPr lang="ru-RU" dirty="0" smtClean="0"/>
          </a:p>
          <a:p>
            <a:r>
              <a:rPr lang="ru-RU" dirty="0" smtClean="0"/>
              <a:t>нечеткую </a:t>
            </a:r>
            <a:r>
              <a:rPr lang="ru-RU" dirty="0"/>
              <a:t>систему управления поведением и </a:t>
            </a:r>
            <a:r>
              <a:rPr lang="ru-RU" dirty="0" err="1"/>
              <a:t>целеуказания</a:t>
            </a:r>
            <a:r>
              <a:rPr lang="ru-RU" dirty="0"/>
              <a:t>, </a:t>
            </a:r>
            <a:endParaRPr lang="ru-RU" dirty="0" smtClean="0"/>
          </a:p>
          <a:p>
            <a:r>
              <a:rPr lang="ru-RU" dirty="0" smtClean="0"/>
              <a:t>нечеткую </a:t>
            </a:r>
            <a:r>
              <a:rPr lang="ru-RU" dirty="0"/>
              <a:t>систему управления полетом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/>
              <a:t>другие компоненты. </a:t>
            </a:r>
            <a:endParaRPr lang="ru-RU" dirty="0"/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10048074" y="2252133"/>
            <a:ext cx="2030603" cy="22040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202152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1657697" y="1591902"/>
            <a:ext cx="2660072" cy="1113906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2733501" y="170259"/>
            <a:ext cx="6053051" cy="1325563"/>
          </a:xfrm>
        </p:spPr>
        <p:txBody>
          <a:bodyPr/>
          <a:lstStyle/>
          <a:p>
            <a:r>
              <a:rPr lang="ru-RU" b="1" dirty="0"/>
              <a:t>Задачи, которые должна решать ИСУ БПЛА.</a:t>
            </a:r>
            <a:endParaRPr lang="ru-RU" b="1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563880" y="1784061"/>
            <a:ext cx="7507778" cy="4351338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ru-RU" dirty="0" smtClean="0"/>
              <a:t>Например:</a:t>
            </a:r>
          </a:p>
          <a:p>
            <a:r>
              <a:rPr lang="ru-RU" dirty="0" smtClean="0"/>
              <a:t> </a:t>
            </a:r>
            <a:r>
              <a:rPr lang="ru-RU" dirty="0"/>
              <a:t>обеспечение автоматических режимов взлета и посадки</a:t>
            </a:r>
            <a:r>
              <a:rPr lang="ru-RU" dirty="0" smtClean="0"/>
              <a:t>,</a:t>
            </a:r>
          </a:p>
          <a:p>
            <a:r>
              <a:rPr lang="ru-RU" dirty="0" smtClean="0"/>
              <a:t> </a:t>
            </a:r>
            <a:r>
              <a:rPr lang="ru-RU" dirty="0"/>
              <a:t>обеспечение режимов автономного полета вдоль заданной последовательности опорных точек или к указанной цели без априорно установленного маршрута с уклонением от запретных зон, возникающих на пути препятствий, </a:t>
            </a:r>
            <a:endParaRPr lang="ru-RU" dirty="0" smtClean="0"/>
          </a:p>
          <a:p>
            <a:r>
              <a:rPr lang="ru-RU" dirty="0" smtClean="0"/>
              <a:t>маневрирование </a:t>
            </a:r>
            <a:r>
              <a:rPr lang="ru-RU" dirty="0"/>
              <a:t>на низких высотах </a:t>
            </a:r>
            <a:endParaRPr lang="ru-RU" dirty="0" smtClean="0"/>
          </a:p>
          <a:p>
            <a:pPr marL="0" indent="0">
              <a:buNone/>
            </a:pPr>
            <a:r>
              <a:rPr lang="ru-RU" dirty="0" smtClean="0"/>
              <a:t>и </a:t>
            </a:r>
            <a:r>
              <a:rPr lang="ru-RU" dirty="0"/>
              <a:t>т. д.. </a:t>
            </a:r>
            <a:endParaRPr lang="ru-RU" dirty="0"/>
          </a:p>
        </p:txBody>
      </p:sp>
      <p:pic>
        <p:nvPicPr>
          <p:cNvPr id="7" name="Picture 6" descr="https://i.ytimg.com/vi/4nQfygmR13k/maxresdefault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99597" y="2436528"/>
            <a:ext cx="4091959" cy="230172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08700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22316" y="874135"/>
            <a:ext cx="8629997" cy="1325563"/>
          </a:xfrm>
        </p:spPr>
        <p:txBody>
          <a:bodyPr/>
          <a:lstStyle/>
          <a:p>
            <a:r>
              <a:rPr lang="ru-RU" b="1" dirty="0"/>
              <a:t>Архитектуры </a:t>
            </a:r>
            <a:r>
              <a:rPr lang="ru-RU" b="1" dirty="0" smtClean="0"/>
              <a:t>интеллектуальных систем </a:t>
            </a:r>
            <a:r>
              <a:rPr lang="ru-RU" b="1" dirty="0"/>
              <a:t>управления (ИСУ) 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39683" y="2287355"/>
            <a:ext cx="8073043" cy="4351338"/>
          </a:xfrm>
        </p:spPr>
        <p:txBody>
          <a:bodyPr>
            <a:noAutofit/>
          </a:bodyPr>
          <a:lstStyle/>
          <a:p>
            <a:r>
              <a:rPr lang="ru-RU" sz="2400" b="1" dirty="0"/>
              <a:t>Плоские, одноуровневые архитектуры с явной функциональной декомпозицией. </a:t>
            </a:r>
            <a:r>
              <a:rPr lang="ru-RU" sz="2400" dirty="0"/>
              <a:t>Каждый модуль решает определённый набор задач, а интеллектуальные функции распределены по всей системе.</a:t>
            </a:r>
          </a:p>
          <a:p>
            <a:r>
              <a:rPr lang="ru-RU" sz="2400" b="1" dirty="0" smtClean="0"/>
              <a:t>Многоуровневые </a:t>
            </a:r>
            <a:r>
              <a:rPr lang="ru-RU" sz="2400" b="1" dirty="0"/>
              <a:t>архитектуры с неявной функциональной декомпозицией. </a:t>
            </a:r>
            <a:r>
              <a:rPr lang="ru-RU" sz="2400" dirty="0"/>
              <a:t>Интеллектуальные функции сконцентрированы на верхних уровнях иерархии и определены неявно.</a:t>
            </a:r>
          </a:p>
          <a:p>
            <a:r>
              <a:rPr lang="ru-RU" sz="2400" b="1" dirty="0" smtClean="0"/>
              <a:t>Многоуровневые </a:t>
            </a:r>
            <a:r>
              <a:rPr lang="ru-RU" sz="2400" b="1" dirty="0"/>
              <a:t>архитектуры с явной функциональной декомпозицией. </a:t>
            </a:r>
            <a:r>
              <a:rPr lang="ru-RU" sz="2400" dirty="0"/>
              <a:t>Функциональность каждого модуля явно определена, и модули разделены на уровни.</a:t>
            </a:r>
          </a:p>
        </p:txBody>
      </p:sp>
    </p:spTree>
    <p:extLst>
      <p:ext uri="{BB962C8B-B14F-4D97-AF65-F5344CB8AC3E}">
        <p14:creationId xmlns:p14="http://schemas.microsoft.com/office/powerpoint/2010/main" val="28352199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91294" y="-106767"/>
            <a:ext cx="4741026" cy="1325563"/>
          </a:xfrm>
        </p:spPr>
        <p:txBody>
          <a:bodyPr>
            <a:normAutofit/>
          </a:bodyPr>
          <a:lstStyle/>
          <a:p>
            <a:r>
              <a:rPr lang="ru-RU" sz="3000" b="1" dirty="0"/>
              <a:t>Многоуровневая </a:t>
            </a:r>
            <a:r>
              <a:rPr lang="ru-RU" sz="3000" b="1" dirty="0" smtClean="0"/>
              <a:t>система управления </a:t>
            </a:r>
            <a:r>
              <a:rPr lang="en-US" sz="3000" b="1" dirty="0"/>
              <a:t>STRL</a:t>
            </a:r>
            <a:endParaRPr lang="ru-RU" sz="3000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43837" y="0"/>
            <a:ext cx="5450736" cy="6857999"/>
          </a:xfrm>
          <a:prstGeom prst="rect">
            <a:avLst/>
          </a:prstGeom>
        </p:spPr>
      </p:pic>
      <p:sp>
        <p:nvSpPr>
          <p:cNvPr id="5" name="Прямоугольник 4"/>
          <p:cNvSpPr/>
          <p:nvPr/>
        </p:nvSpPr>
        <p:spPr>
          <a:xfrm>
            <a:off x="305907" y="2261374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b="1" dirty="0"/>
              <a:t>Стратегический уровень </a:t>
            </a:r>
            <a:r>
              <a:rPr lang="ru-RU" dirty="0"/>
              <a:t>является </a:t>
            </a:r>
            <a:r>
              <a:rPr lang="ru-RU" dirty="0" smtClean="0"/>
              <a:t>ответственным </a:t>
            </a:r>
            <a:r>
              <a:rPr lang="ru-RU" dirty="0"/>
              <a:t>за реализацию высокоуровневых </a:t>
            </a:r>
            <a:r>
              <a:rPr lang="ru-RU" dirty="0" smtClean="0"/>
              <a:t>интеллектуальных </a:t>
            </a:r>
            <a:r>
              <a:rPr lang="ru-RU" dirty="0"/>
              <a:t>функций. На нем </a:t>
            </a:r>
            <a:r>
              <a:rPr lang="ru-RU" dirty="0" smtClean="0"/>
              <a:t>используется знаковое </a:t>
            </a:r>
            <a:r>
              <a:rPr lang="ru-RU" dirty="0"/>
              <a:t>представление знаний </a:t>
            </a:r>
            <a:r>
              <a:rPr lang="ru-RU" dirty="0" smtClean="0"/>
              <a:t>и осуществляется </a:t>
            </a:r>
            <a:r>
              <a:rPr lang="ru-RU" dirty="0"/>
              <a:t>обмен сообщениями с остальными</a:t>
            </a:r>
          </a:p>
          <a:p>
            <a:r>
              <a:rPr lang="ru-RU" dirty="0"/>
              <a:t>участниками коалиции.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362988" y="1080297"/>
            <a:ext cx="627056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Система, построенная </a:t>
            </a:r>
            <a:r>
              <a:rPr lang="ru-RU" dirty="0" smtClean="0"/>
              <a:t>по предложенной </a:t>
            </a:r>
            <a:r>
              <a:rPr lang="ru-RU" dirty="0"/>
              <a:t>архитектуре, управляет </a:t>
            </a:r>
            <a:r>
              <a:rPr lang="ru-RU" dirty="0" smtClean="0"/>
              <a:t>поведением </a:t>
            </a:r>
            <a:r>
              <a:rPr lang="ru-RU" dirty="0"/>
              <a:t>сложного технического объекта </a:t>
            </a:r>
            <a:r>
              <a:rPr lang="ru-RU" dirty="0" smtClean="0"/>
              <a:t>(БПЛА</a:t>
            </a:r>
            <a:r>
              <a:rPr lang="ru-RU" dirty="0"/>
              <a:t>) в условиях коллективного </a:t>
            </a:r>
            <a:r>
              <a:rPr lang="ru-RU" dirty="0" smtClean="0"/>
              <a:t>взаимодействия </a:t>
            </a:r>
            <a:r>
              <a:rPr lang="ru-RU" dirty="0"/>
              <a:t>при решении общих и частных задач.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05907" y="3789315"/>
            <a:ext cx="6561514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/>
              <a:t>Тактический и </a:t>
            </a:r>
            <a:r>
              <a:rPr lang="ru-RU" b="1" dirty="0" smtClean="0"/>
              <a:t>реактивный </a:t>
            </a:r>
            <a:r>
              <a:rPr lang="ru-RU" b="1" dirty="0"/>
              <a:t>уровни </a:t>
            </a:r>
            <a:r>
              <a:rPr lang="ru-RU" dirty="0"/>
              <a:t>содержат модули</a:t>
            </a:r>
            <a:r>
              <a:rPr lang="ru-RU" dirty="0" smtClean="0"/>
              <a:t>, поддерживающие </a:t>
            </a:r>
            <a:r>
              <a:rPr lang="ru-RU" dirty="0"/>
              <a:t>эти процедуры и транслирующие </a:t>
            </a:r>
            <a:r>
              <a:rPr lang="ru-RU" dirty="0" smtClean="0"/>
              <a:t>их управление </a:t>
            </a:r>
            <a:r>
              <a:rPr lang="ru-RU" dirty="0"/>
              <a:t>в низкоуровневые </a:t>
            </a:r>
            <a:r>
              <a:rPr lang="ru-RU" dirty="0" smtClean="0"/>
              <a:t>управляющие сигналы</a:t>
            </a:r>
            <a:r>
              <a:rPr lang="ru-RU" dirty="0"/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305907" y="4732371"/>
            <a:ext cx="6495012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>
                <a:latin typeface="TimesNewRomanPSMT"/>
              </a:rPr>
              <a:t>На тактическом уровне управления </a:t>
            </a:r>
            <a:r>
              <a:rPr lang="ru-RU" sz="1400" dirty="0" smtClean="0">
                <a:latin typeface="TimesNewRomanPSMT"/>
              </a:rPr>
              <a:t>решаются </a:t>
            </a:r>
            <a:r>
              <a:rPr lang="ru-RU" sz="1400" dirty="0">
                <a:latin typeface="TimesNewRomanPSMT"/>
              </a:rPr>
              <a:t>задачи навигации БПЛА в окружающей </a:t>
            </a:r>
            <a:r>
              <a:rPr lang="ru-RU" sz="1400" dirty="0" smtClean="0">
                <a:latin typeface="TimesNewRomanPSMT"/>
              </a:rPr>
              <a:t>среде</a:t>
            </a:r>
            <a:r>
              <a:rPr lang="ru-RU" sz="1400" dirty="0">
                <a:latin typeface="TimesNewRomanPSMT"/>
              </a:rPr>
              <a:t>. При этом модули уровня </a:t>
            </a:r>
            <a:r>
              <a:rPr lang="ru-RU" sz="1400" dirty="0" smtClean="0">
                <a:latin typeface="TimesNewRomanPSMT"/>
              </a:rPr>
              <a:t>взаимодействуют как </a:t>
            </a:r>
            <a:r>
              <a:rPr lang="ru-RU" sz="1400" dirty="0">
                <a:latin typeface="TimesNewRomanPSMT"/>
              </a:rPr>
              <a:t>с модулями стратегического, так и с </a:t>
            </a:r>
            <a:r>
              <a:rPr lang="ru-RU" sz="1400" dirty="0" smtClean="0">
                <a:latin typeface="TimesNewRomanPSMT"/>
              </a:rPr>
              <a:t>модулями </a:t>
            </a:r>
            <a:r>
              <a:rPr lang="ru-RU" sz="1400" dirty="0">
                <a:latin typeface="TimesNewRomanPSMT"/>
              </a:rPr>
              <a:t>реактивного уровней, поэтому </a:t>
            </a:r>
            <a:r>
              <a:rPr lang="ru-RU" sz="1400" dirty="0" smtClean="0">
                <a:latin typeface="TimesNewRomanPSMT"/>
              </a:rPr>
              <a:t>тактический </a:t>
            </a:r>
            <a:r>
              <a:rPr lang="ru-RU" sz="1400" dirty="0">
                <a:latin typeface="TimesNewRomanPSMT"/>
              </a:rPr>
              <a:t>уровень помимо реализации </a:t>
            </a:r>
            <a:r>
              <a:rPr lang="ru-RU" sz="1400" dirty="0" smtClean="0">
                <a:latin typeface="TimesNewRomanPSMT"/>
              </a:rPr>
              <a:t>навигационного </a:t>
            </a:r>
            <a:r>
              <a:rPr lang="ru-RU" sz="1400" dirty="0">
                <a:latin typeface="TimesNewRomanPSMT"/>
              </a:rPr>
              <a:t>функционала является </a:t>
            </a:r>
            <a:r>
              <a:rPr lang="ru-RU" sz="1400" dirty="0" smtClean="0">
                <a:latin typeface="TimesNewRomanPSMT"/>
              </a:rPr>
              <a:t>связующим уровнем </a:t>
            </a:r>
            <a:r>
              <a:rPr lang="en-US" sz="1400" dirty="0">
                <a:latin typeface="TimesNewRomanPSMT"/>
              </a:rPr>
              <a:t>STRL-</a:t>
            </a:r>
            <a:r>
              <a:rPr lang="ru-RU" sz="1400" dirty="0">
                <a:latin typeface="TimesNewRomanPSMT"/>
              </a:rPr>
              <a:t>архитектуры.</a:t>
            </a:r>
            <a:endParaRPr lang="ru-RU" sz="1400" dirty="0"/>
          </a:p>
        </p:txBody>
      </p:sp>
      <p:sp>
        <p:nvSpPr>
          <p:cNvPr id="9" name="Прямоугольник 8"/>
          <p:cNvSpPr/>
          <p:nvPr/>
        </p:nvSpPr>
        <p:spPr>
          <a:xfrm>
            <a:off x="301749" y="5901922"/>
            <a:ext cx="6618595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На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реактивном уровне </a:t>
            </a:r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решается задача обеспечения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заданных характеристик</a:t>
            </a:r>
          </a:p>
          <a:p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динамического объекта (желаемой скорости</a:t>
            </a:r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, местоположения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и др.), полученных с </a:t>
            </a:r>
            <a:r>
              <a:rPr lang="ru-RU" sz="1400" dirty="0" smtClean="0">
                <a:latin typeface="TimesNewRomanPSMT"/>
                <a:cs typeface="Times New Roman" panose="02020603050405020304" pitchFamily="18" charset="0"/>
              </a:rPr>
              <a:t>тактического </a:t>
            </a:r>
            <a:r>
              <a:rPr lang="ru-RU" sz="1400" dirty="0">
                <a:latin typeface="TimesNewRomanPSMT"/>
                <a:cs typeface="Times New Roman" panose="02020603050405020304" pitchFamily="18" charset="0"/>
              </a:rPr>
              <a:t>уровня.</a:t>
            </a:r>
          </a:p>
        </p:txBody>
      </p:sp>
    </p:spTree>
    <p:extLst>
      <p:ext uri="{BB962C8B-B14F-4D97-AF65-F5344CB8AC3E}">
        <p14:creationId xmlns:p14="http://schemas.microsoft.com/office/powerpoint/2010/main" val="30417624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18854" y="232757"/>
            <a:ext cx="8563495" cy="1325563"/>
          </a:xfrm>
        </p:spPr>
        <p:txBody>
          <a:bodyPr/>
          <a:lstStyle/>
          <a:p>
            <a:pPr algn="ctr"/>
            <a:r>
              <a:rPr lang="ru-RU" b="1" dirty="0"/>
              <a:t>Примеры применения </a:t>
            </a:r>
            <a:r>
              <a:rPr lang="ru-RU" b="1" dirty="0" smtClean="0"/>
              <a:t/>
            </a:r>
            <a:br>
              <a:rPr lang="ru-RU" b="1" dirty="0" smtClean="0"/>
            </a:br>
            <a:r>
              <a:rPr lang="ru-RU" b="1" dirty="0" smtClean="0"/>
              <a:t>ИСУ </a:t>
            </a:r>
            <a:r>
              <a:rPr lang="ru-RU" b="1" dirty="0"/>
              <a:t>БПЛА.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04455" y="2058382"/>
            <a:ext cx="7216833" cy="4351338"/>
          </a:xfrm>
        </p:spPr>
        <p:txBody>
          <a:bodyPr/>
          <a:lstStyle/>
          <a:p>
            <a:r>
              <a:rPr lang="ru-RU" dirty="0" smtClean="0"/>
              <a:t>Использование </a:t>
            </a:r>
            <a:r>
              <a:rPr lang="ru-RU" dirty="0"/>
              <a:t>автономных роботов в авиации, космосе, транспортной отрасли, автомобилестроении, сельском хозяйстве, военном деле, медицине, разных областях промышленности и т. д..</a:t>
            </a:r>
          </a:p>
        </p:txBody>
      </p:sp>
    </p:spTree>
    <p:extLst>
      <p:ext uri="{BB962C8B-B14F-4D97-AF65-F5344CB8AC3E}">
        <p14:creationId xmlns:p14="http://schemas.microsoft.com/office/powerpoint/2010/main" val="40454668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2827867" y="102658"/>
            <a:ext cx="10515600" cy="1325563"/>
          </a:xfrm>
        </p:spPr>
        <p:txBody>
          <a:bodyPr/>
          <a:lstStyle/>
          <a:p>
            <a:r>
              <a:rPr lang="ru-RU" b="1" dirty="0" smtClean="0"/>
              <a:t>Разрабатываемые проекты</a:t>
            </a:r>
            <a:br>
              <a:rPr lang="ru-RU" b="1" dirty="0" smtClean="0"/>
            </a:br>
            <a:r>
              <a:rPr lang="ru-RU" b="1" dirty="0" smtClean="0"/>
              <a:t>в МГТУ</a:t>
            </a:r>
            <a:endParaRPr lang="ru-RU" b="1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2"/>
          <a:srcRect l="15727" t="15586" r="8009" b="8352"/>
          <a:stretch/>
        </p:blipFill>
        <p:spPr>
          <a:xfrm>
            <a:off x="990602" y="1511036"/>
            <a:ext cx="9050866" cy="5077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735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785532" y="365125"/>
            <a:ext cx="8568267" cy="1325563"/>
          </a:xfrm>
        </p:spPr>
        <p:txBody>
          <a:bodyPr/>
          <a:lstStyle/>
          <a:p>
            <a:r>
              <a:rPr lang="ru-RU" b="1" dirty="0"/>
              <a:t>Разрабатываемые проекты</a:t>
            </a:r>
            <a:br>
              <a:rPr lang="ru-RU" b="1" dirty="0"/>
            </a:br>
            <a:r>
              <a:rPr lang="ru-RU" b="1" dirty="0"/>
              <a:t>в МГТУ</a:t>
            </a:r>
            <a:endParaRPr lang="ru-RU" dirty="0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8542" y="1690688"/>
            <a:ext cx="5807665" cy="3266812"/>
          </a:xfr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05" y="1027906"/>
            <a:ext cx="5040961" cy="283554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2905" y="3966367"/>
            <a:ext cx="4990162" cy="28069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9506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642062" y="0"/>
            <a:ext cx="10515600" cy="1325563"/>
          </a:xfrm>
        </p:spPr>
        <p:txBody>
          <a:bodyPr/>
          <a:lstStyle/>
          <a:p>
            <a:r>
              <a:rPr lang="ru-RU" b="1" dirty="0" smtClean="0"/>
              <a:t>Разрабатываемые проекты</a:t>
            </a:r>
            <a:br>
              <a:rPr lang="ru-RU" b="1" dirty="0" smtClean="0"/>
            </a:br>
            <a:r>
              <a:rPr lang="ru-RU" b="1" dirty="0" smtClean="0"/>
              <a:t>в МГТУ</a:t>
            </a:r>
            <a:endParaRPr lang="ru-RU" b="1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729" y="1185333"/>
            <a:ext cx="6577658" cy="3699933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4796" y="752143"/>
            <a:ext cx="3207290" cy="4566312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8377" y="1707488"/>
            <a:ext cx="3208185" cy="4539986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5"/>
          <a:srcRect l="12832" t="22232" r="32326" b="30013"/>
          <a:stretch/>
        </p:blipFill>
        <p:spPr>
          <a:xfrm>
            <a:off x="1196810" y="4600285"/>
            <a:ext cx="3671567" cy="1798356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 rotWithShape="1">
          <a:blip r:embed="rId6"/>
          <a:srcRect l="12672" t="16767" r="69354" b="17847"/>
          <a:stretch/>
        </p:blipFill>
        <p:spPr>
          <a:xfrm>
            <a:off x="239309" y="4573671"/>
            <a:ext cx="904922" cy="1851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698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Google Shape;152;p7">
            <a:extLst>
              <a:ext uri="{FF2B5EF4-FFF2-40B4-BE49-F238E27FC236}">
                <a16:creationId xmlns:a16="http://schemas.microsoft.com/office/drawing/2014/main" id="{CFB348D2-73C6-D4CD-3E42-2598CFB41CE8}"/>
              </a:ext>
            </a:extLst>
          </p:cNvPr>
          <p:cNvSpPr txBox="1"/>
          <p:nvPr/>
        </p:nvSpPr>
        <p:spPr>
          <a:xfrm>
            <a:off x="9388114" y="2105117"/>
            <a:ext cx="2803886" cy="2776297"/>
          </a:xfrm>
          <a:prstGeom prst="rect">
            <a:avLst/>
          </a:prstGeom>
          <a:solidFill>
            <a:schemeClr val="bg1"/>
          </a:solidFill>
          <a:ln w="28575" cap="flat" cmpd="sng">
            <a:solidFill>
              <a:schemeClr val="tx1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7F7F7F"/>
              </a:buClr>
              <a:buSzPts val="1200"/>
              <a:buFont typeface="Calibri"/>
              <a:buNone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effectLst/>
                <a:uLnTx/>
                <a:uFillTx/>
                <a:latin typeface="IBM Plex sans"/>
                <a:ea typeface="Calibri"/>
                <a:cs typeface="Calibri"/>
                <a:sym typeface="Calibri"/>
              </a:rPr>
              <a:t>QR</a:t>
            </a:r>
            <a:endParaRPr kumimoji="0" sz="1400" b="0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IBM Plex sans"/>
              <a:cs typeface="Arial"/>
              <a:sym typeface="Arial"/>
            </a:endParaRPr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1439333" y="500062"/>
            <a:ext cx="10515600" cy="1325563"/>
          </a:xfrm>
        </p:spPr>
        <p:txBody>
          <a:bodyPr/>
          <a:lstStyle/>
          <a:p>
            <a:r>
              <a:rPr lang="ru-RU" b="1" dirty="0" err="1"/>
              <a:t>Чундышко</a:t>
            </a:r>
            <a:r>
              <a:rPr lang="ru-RU" b="1" dirty="0"/>
              <a:t> Вячеслав Юрьевич</a:t>
            </a:r>
            <a:endParaRPr lang="ru-RU" b="1" dirty="0"/>
          </a:p>
        </p:txBody>
      </p:sp>
      <p:sp>
        <p:nvSpPr>
          <p:cNvPr id="14" name="Объект 13"/>
          <p:cNvSpPr>
            <a:spLocks noGrp="1"/>
          </p:cNvSpPr>
          <p:nvPr>
            <p:ph sz="half" idx="1"/>
          </p:nvPr>
        </p:nvSpPr>
        <p:spPr>
          <a:xfrm>
            <a:off x="3310466" y="1825625"/>
            <a:ext cx="5181600" cy="4351338"/>
          </a:xfrm>
        </p:spPr>
        <p:txBody>
          <a:bodyPr>
            <a:normAutofit fontScale="92500" lnSpcReduction="10000"/>
          </a:bodyPr>
          <a:lstStyle/>
          <a:p>
            <a:r>
              <a:rPr lang="ru-RU" sz="1800" dirty="0"/>
              <a:t>Заведующий кафедрой Информационной безопасности и прикладной </a:t>
            </a:r>
            <a:r>
              <a:rPr lang="ru-RU" sz="1800" dirty="0" smtClean="0"/>
              <a:t>информатики</a:t>
            </a:r>
          </a:p>
          <a:p>
            <a:r>
              <a:rPr lang="ru-RU" sz="1800" dirty="0"/>
              <a:t>Руководитель Научно-образовательного центра «Промышленной робототехники и технологий искусственного интеллекта»</a:t>
            </a:r>
          </a:p>
          <a:p>
            <a:r>
              <a:rPr lang="ru-RU" sz="1800" dirty="0"/>
              <a:t>Руководитель лаборатории промышленной робототехники центра по работе с одаренными детьми </a:t>
            </a:r>
            <a:r>
              <a:rPr lang="ru-RU" sz="1800" dirty="0" err="1"/>
              <a:t>Полярис</a:t>
            </a:r>
            <a:r>
              <a:rPr lang="ru-RU" sz="1800" dirty="0"/>
              <a:t> – Адыгея</a:t>
            </a:r>
          </a:p>
          <a:p>
            <a:r>
              <a:rPr lang="ru-RU" sz="1800" dirty="0"/>
              <a:t>Методист центра </a:t>
            </a:r>
            <a:r>
              <a:rPr lang="ru-RU" sz="1800" dirty="0" err="1"/>
              <a:t>цифровизации</a:t>
            </a:r>
            <a:r>
              <a:rPr lang="ru-RU" sz="1800" dirty="0"/>
              <a:t> образования Республики Адыгея</a:t>
            </a:r>
          </a:p>
          <a:p>
            <a:r>
              <a:rPr lang="ru-RU" sz="1800" dirty="0" smtClean="0"/>
              <a:t>кандидат </a:t>
            </a:r>
            <a:r>
              <a:rPr lang="ru-RU" sz="1800" dirty="0"/>
              <a:t>технических наук, доцент</a:t>
            </a:r>
          </a:p>
          <a:p>
            <a:pPr marL="0" indent="0">
              <a:buNone/>
            </a:pPr>
            <a:r>
              <a:rPr lang="ru-RU" sz="1800" dirty="0"/>
              <a:t>+79034650164</a:t>
            </a:r>
          </a:p>
          <a:p>
            <a:pPr marL="0" indent="0">
              <a:buNone/>
            </a:pPr>
            <a:r>
              <a:rPr lang="ru-RU" sz="1800" dirty="0"/>
              <a:t>vu_chundyshko@mkgtu.ru</a:t>
            </a:r>
          </a:p>
          <a:p>
            <a:pPr marL="0" indent="0">
              <a:buNone/>
            </a:pPr>
            <a:r>
              <a:rPr lang="ru-RU" sz="1800" dirty="0"/>
              <a:t>slava_sapsan@mail.ru</a:t>
            </a:r>
          </a:p>
          <a:p>
            <a:pPr marL="0" indent="0">
              <a:buNone/>
            </a:pPr>
            <a:r>
              <a:rPr lang="ru-RU" sz="1800" dirty="0"/>
              <a:t>v.chundyshko@gmail.com</a:t>
            </a:r>
          </a:p>
          <a:p>
            <a:endParaRPr lang="ru-RU" sz="18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0641" y="2216042"/>
            <a:ext cx="2578832" cy="2554445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86" y="1933422"/>
            <a:ext cx="2226756" cy="3597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1805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Презентация шаблон БИТ.pptx" id="{6E1EC790-B860-4E6C-BDF6-D71147D2BF1A}" vid="{80B28356-FFD4-400F-8786-767F167FC950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шаблон БИТ</Template>
  <TotalTime>1234</TotalTime>
  <Words>483</Words>
  <Application>Microsoft Office PowerPoint</Application>
  <PresentationFormat>Широкоэкранный</PresentationFormat>
  <Paragraphs>53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8" baseType="lpstr">
      <vt:lpstr>Arial</vt:lpstr>
      <vt:lpstr>Calibri</vt:lpstr>
      <vt:lpstr>Calibri Light</vt:lpstr>
      <vt:lpstr>IBM Plex sans</vt:lpstr>
      <vt:lpstr>Times New Roman</vt:lpstr>
      <vt:lpstr>TimesNewRomanPSMT</vt:lpstr>
      <vt:lpstr>Тема Office</vt:lpstr>
      <vt:lpstr>Интеллектуальные системы управления беспилотными аппаратами</vt:lpstr>
      <vt:lpstr>Что это и зачем?</vt:lpstr>
      <vt:lpstr>Структура ИСУ БПЛА.</vt:lpstr>
      <vt:lpstr>Задачи, которые должна решать ИСУ БПЛА.</vt:lpstr>
      <vt:lpstr>Архитектуры интеллектуальных систем управления (ИСУ)  </vt:lpstr>
      <vt:lpstr>Многоуровневая система управления STRL</vt:lpstr>
      <vt:lpstr>Примеры применения  ИСУ БПЛА. </vt:lpstr>
      <vt:lpstr>Разрабатываемые проекты в МГТУ</vt:lpstr>
      <vt:lpstr>Разрабатываемые проекты в МГТУ</vt:lpstr>
      <vt:lpstr>Разрабатываемые проекты в МГТУ</vt:lpstr>
      <vt:lpstr>Чундышко Вячеслав Юрьевич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nastya</dc:creator>
  <cp:lastModifiedBy>User</cp:lastModifiedBy>
  <cp:revision>29</cp:revision>
  <dcterms:created xsi:type="dcterms:W3CDTF">2024-05-18T08:16:14Z</dcterms:created>
  <dcterms:modified xsi:type="dcterms:W3CDTF">2024-05-22T06:53:47Z</dcterms:modified>
</cp:coreProperties>
</file>