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5" r:id="rId2"/>
    <p:sldId id="282" r:id="rId3"/>
    <p:sldId id="280" r:id="rId4"/>
    <p:sldId id="281" r:id="rId5"/>
    <p:sldId id="268" r:id="rId6"/>
    <p:sldId id="283" r:id="rId7"/>
    <p:sldId id="259" r:id="rId8"/>
    <p:sldId id="269" r:id="rId9"/>
  </p:sldIdLst>
  <p:sldSz cx="9144000" cy="6858000" type="screen4x3"/>
  <p:notesSz cx="6796088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44" autoAdjust="0"/>
  </p:normalViewPr>
  <p:slideViewPr>
    <p:cSldViewPr>
      <p:cViewPr>
        <p:scale>
          <a:sx n="81" d="100"/>
          <a:sy n="81" d="100"/>
        </p:scale>
        <p:origin x="-1498" y="-1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71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544" y="0"/>
            <a:ext cx="2944971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11A2CE-597D-44E6-A402-0E11C78C0E4B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609" y="4716661"/>
            <a:ext cx="5436870" cy="4468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4971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544" y="9431599"/>
            <a:ext cx="2944971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C9451-DE6A-4FAF-B068-72E489491F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128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5988" y="744538"/>
            <a:ext cx="496570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C9451-DE6A-4FAF-B068-72E489491FDF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AA09-3F24-4E0C-A64D-34947DE56484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F3E9-DB5D-47D7-8F81-686ADE4236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AA09-3F24-4E0C-A64D-34947DE56484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F3E9-DB5D-47D7-8F81-686ADE4236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AA09-3F24-4E0C-A64D-34947DE56484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F3E9-DB5D-47D7-8F81-686ADE4236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AA09-3F24-4E0C-A64D-34947DE56484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F3E9-DB5D-47D7-8F81-686ADE4236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AA09-3F24-4E0C-A64D-34947DE56484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F3E9-DB5D-47D7-8F81-686ADE4236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AA09-3F24-4E0C-A64D-34947DE56484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F3E9-DB5D-47D7-8F81-686ADE4236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AA09-3F24-4E0C-A64D-34947DE56484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F3E9-DB5D-47D7-8F81-686ADE4236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AA09-3F24-4E0C-A64D-34947DE56484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F3E9-DB5D-47D7-8F81-686ADE4236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AA09-3F24-4E0C-A64D-34947DE56484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F3E9-DB5D-47D7-8F81-686ADE4236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AA09-3F24-4E0C-A64D-34947DE56484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F3E9-DB5D-47D7-8F81-686ADE4236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AA09-3F24-4E0C-A64D-34947DE56484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9F3E9-DB5D-47D7-8F81-686ADE4236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6AA09-3F24-4E0C-A64D-34947DE56484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9F3E9-DB5D-47D7-8F81-686ADE4236F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42886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>
                <a:solidFill>
                  <a:srgbClr val="0070C0"/>
                </a:solidFill>
                <a:latin typeface="Franklin Gothic Medium" pitchFamily="34" charset="0"/>
                <a:cs typeface="Arial" pitchFamily="34" charset="0"/>
              </a:rPr>
              <a:t>проект:</a:t>
            </a:r>
            <a:br>
              <a:rPr lang="ru-RU" b="1" dirty="0">
                <a:solidFill>
                  <a:srgbClr val="0070C0"/>
                </a:solidFill>
                <a:latin typeface="Franklin Gothic Medium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0070C0"/>
                </a:solidFill>
                <a:latin typeface="Franklin Gothic Medium" pitchFamily="34" charset="0"/>
                <a:cs typeface="Arial" pitchFamily="34" charset="0"/>
              </a:rPr>
              <a:t>Ключевые показатели эффективности при </a:t>
            </a:r>
            <a:r>
              <a:rPr lang="ru-RU" b="1" dirty="0" smtClean="0">
                <a:solidFill>
                  <a:srgbClr val="0070C0"/>
                </a:solidFill>
                <a:latin typeface="Franklin Gothic Medium" pitchFamily="34" charset="0"/>
                <a:cs typeface="Arial" pitchFamily="34" charset="0"/>
              </a:rPr>
              <a:t>организационной структуре по функциональному принципу</a:t>
            </a:r>
            <a:endParaRPr lang="ru-RU" b="1" dirty="0">
              <a:solidFill>
                <a:srgbClr val="0070C0"/>
              </a:solidFill>
              <a:latin typeface="Franklin Gothic Medium" pitchFamily="34" charset="0"/>
              <a:cs typeface="Arial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071538" y="5857892"/>
            <a:ext cx="7215238" cy="571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Franklin Gothic Medium" pitchFamily="34" charset="0"/>
                <a:ea typeface="+mj-ea"/>
                <a:cs typeface="+mj-cs"/>
              </a:rPr>
              <a:t>г.Якутск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0070C0"/>
                </a:solidFill>
                <a:latin typeface="Franklin Gothic Medium" pitchFamily="34" charset="0"/>
                <a:ea typeface="+mj-ea"/>
                <a:cs typeface="+mj-cs"/>
              </a:rPr>
              <a:t>2022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Franklin Gothic Medium" pitchFamily="34" charset="0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85728"/>
            <a:ext cx="1142976" cy="28575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285884" y="285728"/>
            <a:ext cx="7858116" cy="28575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3408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Учебный процесс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983" y="1412776"/>
            <a:ext cx="8229600" cy="1728191"/>
          </a:xfrm>
          <a:ln>
            <a:solidFill>
              <a:srgbClr val="0070C0"/>
            </a:solidFill>
          </a:ln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800" dirty="0" smtClean="0"/>
              <a:t>Формы обучения:</a:t>
            </a:r>
          </a:p>
          <a:p>
            <a:pPr marL="514350" indent="-514350">
              <a:buAutoNum type="arabicPeriod"/>
            </a:pPr>
            <a:r>
              <a:rPr lang="ru-RU" sz="2800" dirty="0" smtClean="0"/>
              <a:t>Управления, Отделы, КС  -  </a:t>
            </a:r>
            <a:r>
              <a:rPr lang="ru-RU" sz="2800" dirty="0" err="1" smtClean="0"/>
              <a:t>г.Якутск</a:t>
            </a:r>
            <a:endParaRPr lang="ru-RU" sz="2800" dirty="0" smtClean="0"/>
          </a:p>
          <a:p>
            <a:pPr marL="514350" indent="-514350">
              <a:buAutoNum type="arabicPeriod"/>
            </a:pPr>
            <a:r>
              <a:rPr lang="ru-RU" sz="2800" dirty="0" smtClean="0"/>
              <a:t>Удаленные отделы + КС  –  18 улусов (районов)</a:t>
            </a:r>
          </a:p>
          <a:p>
            <a:pPr marL="514350" indent="-514350">
              <a:buAutoNum type="arabicPeriod"/>
            </a:pPr>
            <a:r>
              <a:rPr lang="ru-RU" sz="2800" dirty="0" smtClean="0"/>
              <a:t>КС – 16 улусов (районов)</a:t>
            </a:r>
            <a:endParaRPr lang="ru-RU" sz="2800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67544" y="3717032"/>
            <a:ext cx="8229600" cy="172819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u="sng" dirty="0" smtClean="0"/>
              <a:t>Что нужно сделать работнику: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Списки с </a:t>
            </a:r>
            <a:r>
              <a:rPr lang="ru-RU" sz="2800" dirty="0" err="1" smtClean="0"/>
              <a:t>эл.почтой</a:t>
            </a:r>
            <a:r>
              <a:rPr lang="ru-RU" sz="2800" dirty="0" smtClean="0"/>
              <a:t> и номером телефона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Соглашение с работодателем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ru-RU" sz="2800" dirty="0" smtClean="0"/>
              <a:t>Заполнить данные в ЛК (платформа АНО ДПО ЦОПП)</a:t>
            </a:r>
          </a:p>
          <a:p>
            <a:pPr marL="514350" indent="-514350">
              <a:buFont typeface="Arial" pitchFamily="34" charset="0"/>
              <a:buAutoNum type="arabicPeriod"/>
            </a:pP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4211442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16200000">
            <a:off x="4105642" y="-4105639"/>
            <a:ext cx="932721" cy="9144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accent2"/>
              </a:solidFill>
              <a:latin typeface="Arial Narrow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24" y="239035"/>
            <a:ext cx="331517" cy="454652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40" y="1022808"/>
            <a:ext cx="5867400" cy="138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64459" y="78960"/>
            <a:ext cx="49548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ОТДЕЛЕНИЕ ПЕНСИОННОГО ФОНДА ПО РЕСПУБЛИКЕ САХА (ЯКУТИЯ)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42" y="2852936"/>
            <a:ext cx="8940358" cy="400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9054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22991" y="274639"/>
            <a:ext cx="8669489" cy="1143000"/>
          </a:xfrm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Arial Narrow" pitchFamily="34" charset="0"/>
              </a:rPr>
              <a:t>Основные направления трансформации социальной сферы</a:t>
            </a:r>
            <a:endParaRPr lang="ru-RU" dirty="0">
              <a:solidFill>
                <a:srgbClr val="0070C0"/>
              </a:solidFill>
              <a:latin typeface="Arial Narrow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37255" y="1844824"/>
            <a:ext cx="8755062" cy="863600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bg1"/>
                </a:solidFill>
              </a:rPr>
              <a:t>реинжиниринг процессов клиентского </a:t>
            </a:r>
            <a:r>
              <a:rPr lang="ru-RU" dirty="0" smtClean="0">
                <a:solidFill>
                  <a:schemeClr val="bg1"/>
                </a:solidFill>
              </a:rPr>
              <a:t>обслуживания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37183" y="3068910"/>
            <a:ext cx="8755206" cy="86409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bg1"/>
                </a:solidFill>
              </a:rPr>
              <a:t>модернизация организационно-функциональной структуры организаций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51520" y="4293096"/>
            <a:ext cx="8755206" cy="86409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bg1"/>
                </a:solidFill>
              </a:rPr>
              <a:t>увеличение доли использования цифровых каналов оказания социальных услуг</a:t>
            </a:r>
          </a:p>
          <a:p>
            <a:endParaRPr lang="ru-RU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37183" y="5517232"/>
            <a:ext cx="8755206" cy="86409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solidFill>
                  <a:schemeClr val="bg1"/>
                </a:solidFill>
              </a:rPr>
              <a:t>реинжиниринг процессов основной и обеспечивающей деятельности</a:t>
            </a:r>
          </a:p>
          <a:p>
            <a:endParaRPr lang="ru-RU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921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286116" y="285729"/>
            <a:ext cx="2500330" cy="3571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УПРАВЛЯЮЩИЙ</a:t>
            </a:r>
          </a:p>
        </p:txBody>
      </p:sp>
      <p:sp>
        <p:nvSpPr>
          <p:cNvPr id="8" name="Овал 7"/>
          <p:cNvSpPr/>
          <p:nvPr/>
        </p:nvSpPr>
        <p:spPr>
          <a:xfrm>
            <a:off x="142844" y="1714489"/>
            <a:ext cx="673558" cy="3429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/>
              <a:t>УУП</a:t>
            </a:r>
          </a:p>
        </p:txBody>
      </p:sp>
      <p:sp>
        <p:nvSpPr>
          <p:cNvPr id="9" name="Овал 8"/>
          <p:cNvSpPr/>
          <p:nvPr/>
        </p:nvSpPr>
        <p:spPr>
          <a:xfrm>
            <a:off x="1071538" y="1714489"/>
            <a:ext cx="673558" cy="3429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/>
              <a:t>УУСВ</a:t>
            </a:r>
          </a:p>
        </p:txBody>
      </p:sp>
      <p:sp>
        <p:nvSpPr>
          <p:cNvPr id="10" name="Овал 9"/>
          <p:cNvSpPr/>
          <p:nvPr/>
        </p:nvSpPr>
        <p:spPr>
          <a:xfrm>
            <a:off x="1928794" y="1714489"/>
            <a:ext cx="857256" cy="3429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err="1"/>
              <a:t>УВПиСВ</a:t>
            </a:r>
            <a:endParaRPr lang="ru-RU" sz="900" dirty="0"/>
          </a:p>
        </p:txBody>
      </p:sp>
      <p:sp>
        <p:nvSpPr>
          <p:cNvPr id="11" name="Овал 10"/>
          <p:cNvSpPr/>
          <p:nvPr/>
        </p:nvSpPr>
        <p:spPr>
          <a:xfrm>
            <a:off x="4999834" y="1714489"/>
            <a:ext cx="816434" cy="3429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УПУ</a:t>
            </a:r>
          </a:p>
        </p:txBody>
      </p:sp>
      <p:sp>
        <p:nvSpPr>
          <p:cNvPr id="14" name="Овал 13"/>
          <p:cNvSpPr/>
          <p:nvPr/>
        </p:nvSpPr>
        <p:spPr>
          <a:xfrm>
            <a:off x="6072198" y="1714489"/>
            <a:ext cx="857256" cy="35719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УМТО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8596" y="1071546"/>
            <a:ext cx="2000264" cy="3571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Зам.Управляющего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786050" y="1071546"/>
            <a:ext cx="2071702" cy="3571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Зам.Управляющего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357818" y="1071546"/>
            <a:ext cx="2000264" cy="357191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Зам.Управляющего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143768" y="1785927"/>
            <a:ext cx="785818" cy="2857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БО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143768" y="2285992"/>
            <a:ext cx="785818" cy="2857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ОИТ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143768" y="5500703"/>
            <a:ext cx="785818" cy="2857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ГСМИ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143768" y="5929331"/>
            <a:ext cx="785818" cy="2857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КРО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143768" y="6357959"/>
            <a:ext cx="785818" cy="2857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ГСАСА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7143768" y="2786059"/>
            <a:ext cx="785818" cy="2857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ОЗИ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7143768" y="4643447"/>
            <a:ext cx="785818" cy="2857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ОК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143768" y="5072075"/>
            <a:ext cx="785818" cy="2857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ГОХР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143768" y="4214819"/>
            <a:ext cx="785818" cy="2857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ЮО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143636" y="2214553"/>
            <a:ext cx="785818" cy="2857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АХО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143636" y="2643183"/>
            <a:ext cx="785818" cy="2857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ООЗ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143636" y="3071811"/>
            <a:ext cx="785818" cy="2857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>
                <a:solidFill>
                  <a:schemeClr val="accent3">
                    <a:lumMod val="50000"/>
                  </a:schemeClr>
                </a:solidFill>
              </a:rPr>
              <a:t>ОКСиР</a:t>
            </a:r>
            <a:endParaRPr lang="ru-RU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143636" y="3500439"/>
            <a:ext cx="785818" cy="2857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ОО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42844" y="2214553"/>
            <a:ext cx="714380" cy="2857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ООЗР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42844" y="2643183"/>
            <a:ext cx="714380" cy="2857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err="1">
                <a:solidFill>
                  <a:schemeClr val="tx2">
                    <a:lumMod val="75000"/>
                  </a:schemeClr>
                </a:solidFill>
              </a:rPr>
              <a:t>ООНиПП</a:t>
            </a:r>
            <a:endParaRPr lang="ru-RU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42844" y="3071811"/>
            <a:ext cx="714380" cy="2857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err="1">
                <a:solidFill>
                  <a:schemeClr val="tx2">
                    <a:lumMod val="75000"/>
                  </a:schemeClr>
                </a:solidFill>
              </a:rPr>
              <a:t>ОКУПиИВ</a:t>
            </a:r>
            <a:endParaRPr lang="ru-RU" sz="9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147949" y="3500437"/>
            <a:ext cx="265683" cy="2705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1</a:t>
            </a:r>
          </a:p>
        </p:txBody>
      </p:sp>
      <p:sp>
        <p:nvSpPr>
          <p:cNvPr id="39" name="Овал 38"/>
          <p:cNvSpPr/>
          <p:nvPr/>
        </p:nvSpPr>
        <p:spPr>
          <a:xfrm>
            <a:off x="147949" y="3910017"/>
            <a:ext cx="265683" cy="2705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2</a:t>
            </a:r>
          </a:p>
        </p:txBody>
      </p:sp>
      <p:sp>
        <p:nvSpPr>
          <p:cNvPr id="40" name="Овал 39"/>
          <p:cNvSpPr/>
          <p:nvPr/>
        </p:nvSpPr>
        <p:spPr>
          <a:xfrm>
            <a:off x="147949" y="4305304"/>
            <a:ext cx="265683" cy="2705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3</a:t>
            </a:r>
          </a:p>
        </p:txBody>
      </p:sp>
      <p:sp>
        <p:nvSpPr>
          <p:cNvPr id="41" name="Овал 40"/>
          <p:cNvSpPr/>
          <p:nvPr/>
        </p:nvSpPr>
        <p:spPr>
          <a:xfrm>
            <a:off x="147949" y="4714884"/>
            <a:ext cx="280649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4</a:t>
            </a:r>
          </a:p>
        </p:txBody>
      </p:sp>
      <p:sp>
        <p:nvSpPr>
          <p:cNvPr id="42" name="Овал 41"/>
          <p:cNvSpPr/>
          <p:nvPr/>
        </p:nvSpPr>
        <p:spPr>
          <a:xfrm>
            <a:off x="147949" y="5143512"/>
            <a:ext cx="280649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5</a:t>
            </a:r>
          </a:p>
        </p:txBody>
      </p:sp>
      <p:sp>
        <p:nvSpPr>
          <p:cNvPr id="43" name="Овал 42"/>
          <p:cNvSpPr/>
          <p:nvPr/>
        </p:nvSpPr>
        <p:spPr>
          <a:xfrm>
            <a:off x="147949" y="5572140"/>
            <a:ext cx="280649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6</a:t>
            </a:r>
          </a:p>
        </p:txBody>
      </p:sp>
      <p:sp>
        <p:nvSpPr>
          <p:cNvPr id="44" name="Овал 43"/>
          <p:cNvSpPr/>
          <p:nvPr/>
        </p:nvSpPr>
        <p:spPr>
          <a:xfrm>
            <a:off x="147949" y="6000768"/>
            <a:ext cx="280649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7</a:t>
            </a:r>
          </a:p>
        </p:txBody>
      </p:sp>
      <p:sp>
        <p:nvSpPr>
          <p:cNvPr id="45" name="Овал 44"/>
          <p:cNvSpPr/>
          <p:nvPr/>
        </p:nvSpPr>
        <p:spPr>
          <a:xfrm>
            <a:off x="147949" y="6357959"/>
            <a:ext cx="280649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8</a:t>
            </a:r>
          </a:p>
        </p:txBody>
      </p:sp>
      <p:sp>
        <p:nvSpPr>
          <p:cNvPr id="46" name="Овал 45"/>
          <p:cNvSpPr/>
          <p:nvPr/>
        </p:nvSpPr>
        <p:spPr>
          <a:xfrm>
            <a:off x="576577" y="3500437"/>
            <a:ext cx="265683" cy="2705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</a:t>
            </a:r>
          </a:p>
        </p:txBody>
      </p:sp>
      <p:sp>
        <p:nvSpPr>
          <p:cNvPr id="47" name="Овал 46"/>
          <p:cNvSpPr/>
          <p:nvPr/>
        </p:nvSpPr>
        <p:spPr>
          <a:xfrm>
            <a:off x="576577" y="3910017"/>
            <a:ext cx="265683" cy="2705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2</a:t>
            </a:r>
          </a:p>
        </p:txBody>
      </p:sp>
      <p:sp>
        <p:nvSpPr>
          <p:cNvPr id="48" name="Овал 47"/>
          <p:cNvSpPr/>
          <p:nvPr/>
        </p:nvSpPr>
        <p:spPr>
          <a:xfrm>
            <a:off x="576577" y="4305304"/>
            <a:ext cx="265683" cy="2705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3</a:t>
            </a:r>
          </a:p>
        </p:txBody>
      </p:sp>
      <p:sp>
        <p:nvSpPr>
          <p:cNvPr id="49" name="Овал 48"/>
          <p:cNvSpPr/>
          <p:nvPr/>
        </p:nvSpPr>
        <p:spPr>
          <a:xfrm>
            <a:off x="576577" y="4714884"/>
            <a:ext cx="280649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4</a:t>
            </a:r>
          </a:p>
        </p:txBody>
      </p:sp>
      <p:sp>
        <p:nvSpPr>
          <p:cNvPr id="50" name="Овал 49"/>
          <p:cNvSpPr/>
          <p:nvPr/>
        </p:nvSpPr>
        <p:spPr>
          <a:xfrm>
            <a:off x="576577" y="5143512"/>
            <a:ext cx="280649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5</a:t>
            </a:r>
          </a:p>
        </p:txBody>
      </p:sp>
      <p:sp>
        <p:nvSpPr>
          <p:cNvPr id="51" name="Овал 50"/>
          <p:cNvSpPr/>
          <p:nvPr/>
        </p:nvSpPr>
        <p:spPr>
          <a:xfrm>
            <a:off x="576577" y="5572140"/>
            <a:ext cx="280649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6</a:t>
            </a:r>
          </a:p>
        </p:txBody>
      </p:sp>
      <p:sp>
        <p:nvSpPr>
          <p:cNvPr id="52" name="Овал 51"/>
          <p:cNvSpPr/>
          <p:nvPr/>
        </p:nvSpPr>
        <p:spPr>
          <a:xfrm>
            <a:off x="576577" y="6000768"/>
            <a:ext cx="280649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7</a:t>
            </a:r>
          </a:p>
        </p:txBody>
      </p:sp>
      <p:sp>
        <p:nvSpPr>
          <p:cNvPr id="53" name="Овал 52"/>
          <p:cNvSpPr/>
          <p:nvPr/>
        </p:nvSpPr>
        <p:spPr>
          <a:xfrm>
            <a:off x="576577" y="6357959"/>
            <a:ext cx="280649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8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1000100" y="2214553"/>
            <a:ext cx="785818" cy="2857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>
                    <a:lumMod val="75000"/>
                  </a:schemeClr>
                </a:solidFill>
              </a:rPr>
              <a:t>ООСВ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1000100" y="2643183"/>
            <a:ext cx="785818" cy="2857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ОКУСВ1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1071538" y="3071811"/>
            <a:ext cx="714380" cy="2857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ОКУСВ2</a:t>
            </a:r>
          </a:p>
        </p:txBody>
      </p:sp>
      <p:sp>
        <p:nvSpPr>
          <p:cNvPr id="57" name="Овал 56"/>
          <p:cNvSpPr/>
          <p:nvPr/>
        </p:nvSpPr>
        <p:spPr>
          <a:xfrm>
            <a:off x="1071540" y="3500437"/>
            <a:ext cx="265683" cy="2705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</a:t>
            </a:r>
          </a:p>
        </p:txBody>
      </p:sp>
      <p:sp>
        <p:nvSpPr>
          <p:cNvPr id="58" name="Овал 57"/>
          <p:cNvSpPr/>
          <p:nvPr/>
        </p:nvSpPr>
        <p:spPr>
          <a:xfrm>
            <a:off x="1071540" y="3910017"/>
            <a:ext cx="265683" cy="2705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2</a:t>
            </a:r>
          </a:p>
        </p:txBody>
      </p:sp>
      <p:sp>
        <p:nvSpPr>
          <p:cNvPr id="59" name="Овал 58"/>
          <p:cNvSpPr/>
          <p:nvPr/>
        </p:nvSpPr>
        <p:spPr>
          <a:xfrm>
            <a:off x="1071540" y="4305304"/>
            <a:ext cx="265683" cy="2705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3</a:t>
            </a:r>
          </a:p>
        </p:txBody>
      </p:sp>
      <p:sp>
        <p:nvSpPr>
          <p:cNvPr id="60" name="Овал 59"/>
          <p:cNvSpPr/>
          <p:nvPr/>
        </p:nvSpPr>
        <p:spPr>
          <a:xfrm>
            <a:off x="1428730" y="4714884"/>
            <a:ext cx="280649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</a:t>
            </a:r>
          </a:p>
        </p:txBody>
      </p:sp>
      <p:sp>
        <p:nvSpPr>
          <p:cNvPr id="61" name="Овал 60"/>
          <p:cNvSpPr/>
          <p:nvPr/>
        </p:nvSpPr>
        <p:spPr>
          <a:xfrm>
            <a:off x="1428730" y="5143512"/>
            <a:ext cx="280649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2</a:t>
            </a:r>
          </a:p>
        </p:txBody>
      </p:sp>
      <p:sp>
        <p:nvSpPr>
          <p:cNvPr id="62" name="Овал 61"/>
          <p:cNvSpPr/>
          <p:nvPr/>
        </p:nvSpPr>
        <p:spPr>
          <a:xfrm>
            <a:off x="1428730" y="5572140"/>
            <a:ext cx="280649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3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2070875" y="2214553"/>
            <a:ext cx="785818" cy="2857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err="1">
                <a:solidFill>
                  <a:schemeClr val="tx2">
                    <a:lumMod val="75000"/>
                  </a:schemeClr>
                </a:solidFill>
              </a:rPr>
              <a:t>ООВПиСВ</a:t>
            </a:r>
            <a:endParaRPr lang="ru-RU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070875" y="2643183"/>
            <a:ext cx="785818" cy="2857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err="1">
                <a:solidFill>
                  <a:schemeClr val="tx2">
                    <a:lumMod val="75000"/>
                  </a:schemeClr>
                </a:solidFill>
              </a:rPr>
              <a:t>ОВИДиСР</a:t>
            </a:r>
            <a:endParaRPr lang="ru-RU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2070875" y="3071811"/>
            <a:ext cx="785818" cy="2857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ОКВ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2070875" y="3500439"/>
            <a:ext cx="785818" cy="2857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>
                    <a:lumMod val="75000"/>
                  </a:schemeClr>
                </a:solidFill>
              </a:rPr>
              <a:t>ОВПиСВ1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2070875" y="3929065"/>
            <a:ext cx="785818" cy="2857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>
                    <a:lumMod val="75000"/>
                  </a:schemeClr>
                </a:solidFill>
              </a:rPr>
              <a:t>ОВПиСВ2</a:t>
            </a:r>
          </a:p>
        </p:txBody>
      </p:sp>
      <p:sp>
        <p:nvSpPr>
          <p:cNvPr id="68" name="Овал 67"/>
          <p:cNvSpPr/>
          <p:nvPr/>
        </p:nvSpPr>
        <p:spPr>
          <a:xfrm>
            <a:off x="5072068" y="3500437"/>
            <a:ext cx="265683" cy="2705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9" name="Овал 68"/>
          <p:cNvSpPr/>
          <p:nvPr/>
        </p:nvSpPr>
        <p:spPr>
          <a:xfrm>
            <a:off x="5072068" y="3910017"/>
            <a:ext cx="265683" cy="2705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0" name="Овал 69"/>
          <p:cNvSpPr/>
          <p:nvPr/>
        </p:nvSpPr>
        <p:spPr>
          <a:xfrm>
            <a:off x="5072068" y="4305304"/>
            <a:ext cx="265683" cy="2705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71" name="Овал 70"/>
          <p:cNvSpPr/>
          <p:nvPr/>
        </p:nvSpPr>
        <p:spPr>
          <a:xfrm>
            <a:off x="5072068" y="4714884"/>
            <a:ext cx="280649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72" name="Овал 71"/>
          <p:cNvSpPr/>
          <p:nvPr/>
        </p:nvSpPr>
        <p:spPr>
          <a:xfrm>
            <a:off x="5072068" y="5143512"/>
            <a:ext cx="280649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73" name="Овал 72"/>
          <p:cNvSpPr/>
          <p:nvPr/>
        </p:nvSpPr>
        <p:spPr>
          <a:xfrm>
            <a:off x="5072068" y="5572140"/>
            <a:ext cx="280649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74" name="Овал 73"/>
          <p:cNvSpPr/>
          <p:nvPr/>
        </p:nvSpPr>
        <p:spPr>
          <a:xfrm>
            <a:off x="5072068" y="6000768"/>
            <a:ext cx="280649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75" name="Овал 74"/>
          <p:cNvSpPr/>
          <p:nvPr/>
        </p:nvSpPr>
        <p:spPr>
          <a:xfrm>
            <a:off x="5072068" y="6429396"/>
            <a:ext cx="280649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5072066" y="2214553"/>
            <a:ext cx="785818" cy="2857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ООРПУ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5072066" y="2643183"/>
            <a:ext cx="785818" cy="2857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>
                <a:solidFill>
                  <a:schemeClr val="tx2">
                    <a:lumMod val="75000"/>
                  </a:schemeClr>
                </a:solidFill>
              </a:rPr>
              <a:t>ОРСиУП</a:t>
            </a:r>
            <a:endParaRPr lang="ru-RU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5072066" y="3071811"/>
            <a:ext cx="785818" cy="2857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>
                    <a:lumMod val="75000"/>
                  </a:schemeClr>
                </a:solidFill>
              </a:rPr>
              <a:t>ОВСС</a:t>
            </a:r>
          </a:p>
        </p:txBody>
      </p:sp>
      <p:cxnSp>
        <p:nvCxnSpPr>
          <p:cNvPr id="144" name="Прямая соединительная линия 143"/>
          <p:cNvCxnSpPr/>
          <p:nvPr/>
        </p:nvCxnSpPr>
        <p:spPr>
          <a:xfrm>
            <a:off x="1428728" y="785795"/>
            <a:ext cx="76438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я соединительная линия 151"/>
          <p:cNvCxnSpPr>
            <a:stCxn id="4" idx="2"/>
          </p:cNvCxnSpPr>
          <p:nvPr/>
        </p:nvCxnSpPr>
        <p:spPr>
          <a:xfrm rot="16200000" flipH="1">
            <a:off x="4464842" y="714358"/>
            <a:ext cx="143672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Прямая соединительная линия 160"/>
          <p:cNvCxnSpPr/>
          <p:nvPr/>
        </p:nvCxnSpPr>
        <p:spPr>
          <a:xfrm rot="5400000">
            <a:off x="1285058" y="927877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Прямая соединительная линия 161"/>
          <p:cNvCxnSpPr/>
          <p:nvPr/>
        </p:nvCxnSpPr>
        <p:spPr>
          <a:xfrm rot="5400000">
            <a:off x="6215472" y="3643711"/>
            <a:ext cx="5714247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Прямоугольник 165"/>
          <p:cNvSpPr/>
          <p:nvPr/>
        </p:nvSpPr>
        <p:spPr>
          <a:xfrm>
            <a:off x="3000364" y="1785927"/>
            <a:ext cx="642942" cy="2857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>
                    <a:lumMod val="75000"/>
                  </a:schemeClr>
                </a:solidFill>
              </a:rPr>
              <a:t>ОРО</a:t>
            </a:r>
          </a:p>
        </p:txBody>
      </p:sp>
      <p:sp>
        <p:nvSpPr>
          <p:cNvPr id="167" name="Прямоугольник 166"/>
          <p:cNvSpPr/>
          <p:nvPr/>
        </p:nvSpPr>
        <p:spPr>
          <a:xfrm>
            <a:off x="3000364" y="2143116"/>
            <a:ext cx="642942" cy="2857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>
                    <a:lumMod val="75000"/>
                  </a:schemeClr>
                </a:solidFill>
              </a:rPr>
              <a:t>ГОРГИС</a:t>
            </a:r>
          </a:p>
        </p:txBody>
      </p:sp>
      <p:sp>
        <p:nvSpPr>
          <p:cNvPr id="168" name="Прямоугольник 167"/>
          <p:cNvSpPr/>
          <p:nvPr/>
        </p:nvSpPr>
        <p:spPr>
          <a:xfrm>
            <a:off x="4214810" y="2214553"/>
            <a:ext cx="642942" cy="2857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err="1">
                <a:solidFill>
                  <a:schemeClr val="tx2">
                    <a:lumMod val="75000"/>
                  </a:schemeClr>
                </a:solidFill>
              </a:rPr>
              <a:t>ГОиУПИ</a:t>
            </a:r>
            <a:endParaRPr lang="ru-RU" sz="1050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71" name="Прямая соединительная линия 170"/>
          <p:cNvCxnSpPr/>
          <p:nvPr/>
        </p:nvCxnSpPr>
        <p:spPr>
          <a:xfrm>
            <a:off x="428596" y="1571613"/>
            <a:ext cx="38576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Прямая соединительная линия 179"/>
          <p:cNvCxnSpPr>
            <a:stCxn id="15" idx="2"/>
          </p:cNvCxnSpPr>
          <p:nvPr/>
        </p:nvCxnSpPr>
        <p:spPr>
          <a:xfrm rot="5400000">
            <a:off x="1357291" y="1500174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Прямая соединительная линия 180"/>
          <p:cNvCxnSpPr/>
          <p:nvPr/>
        </p:nvCxnSpPr>
        <p:spPr>
          <a:xfrm rot="5400000">
            <a:off x="1356497" y="1642257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Прямая соединительная линия 182"/>
          <p:cNvCxnSpPr/>
          <p:nvPr/>
        </p:nvCxnSpPr>
        <p:spPr>
          <a:xfrm rot="5400000">
            <a:off x="4179091" y="1677975"/>
            <a:ext cx="21431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Прямая соединительная линия 183"/>
          <p:cNvCxnSpPr/>
          <p:nvPr/>
        </p:nvCxnSpPr>
        <p:spPr>
          <a:xfrm rot="5400000">
            <a:off x="357953" y="1642257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Прямая соединительная линия 185"/>
          <p:cNvCxnSpPr/>
          <p:nvPr/>
        </p:nvCxnSpPr>
        <p:spPr>
          <a:xfrm rot="5400000">
            <a:off x="249208" y="2536026"/>
            <a:ext cx="135811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Прямая соединительная линия 189"/>
          <p:cNvCxnSpPr/>
          <p:nvPr/>
        </p:nvCxnSpPr>
        <p:spPr>
          <a:xfrm>
            <a:off x="816402" y="1857365"/>
            <a:ext cx="112260" cy="158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Прямая соединительная линия 191"/>
          <p:cNvCxnSpPr/>
          <p:nvPr/>
        </p:nvCxnSpPr>
        <p:spPr>
          <a:xfrm>
            <a:off x="857224" y="2786058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Прямая соединительная линия 192"/>
          <p:cNvCxnSpPr/>
          <p:nvPr/>
        </p:nvCxnSpPr>
        <p:spPr>
          <a:xfrm>
            <a:off x="857224" y="3214687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Прямая соединительная линия 214"/>
          <p:cNvCxnSpPr/>
          <p:nvPr/>
        </p:nvCxnSpPr>
        <p:spPr>
          <a:xfrm>
            <a:off x="857224" y="2357431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Прямая соединительная линия 215"/>
          <p:cNvCxnSpPr/>
          <p:nvPr/>
        </p:nvCxnSpPr>
        <p:spPr>
          <a:xfrm rot="5400000">
            <a:off x="1177902" y="2536026"/>
            <a:ext cx="135811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Прямая соединительная линия 216"/>
          <p:cNvCxnSpPr/>
          <p:nvPr/>
        </p:nvCxnSpPr>
        <p:spPr>
          <a:xfrm>
            <a:off x="1745096" y="1857365"/>
            <a:ext cx="112260" cy="158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Прямая соединительная линия 217"/>
          <p:cNvCxnSpPr/>
          <p:nvPr/>
        </p:nvCxnSpPr>
        <p:spPr>
          <a:xfrm>
            <a:off x="1785918" y="2786058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Прямая соединительная линия 218"/>
          <p:cNvCxnSpPr/>
          <p:nvPr/>
        </p:nvCxnSpPr>
        <p:spPr>
          <a:xfrm>
            <a:off x="1785918" y="3214687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Прямая соединительная линия 219"/>
          <p:cNvCxnSpPr/>
          <p:nvPr/>
        </p:nvCxnSpPr>
        <p:spPr>
          <a:xfrm>
            <a:off x="1785918" y="2357431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Прямая соединительная линия 220"/>
          <p:cNvCxnSpPr/>
          <p:nvPr/>
        </p:nvCxnSpPr>
        <p:spPr>
          <a:xfrm rot="5400000">
            <a:off x="1820842" y="2964653"/>
            <a:ext cx="2214579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Прямая соединительная линия 221"/>
          <p:cNvCxnSpPr/>
          <p:nvPr/>
        </p:nvCxnSpPr>
        <p:spPr>
          <a:xfrm>
            <a:off x="2786847" y="1855777"/>
            <a:ext cx="142081" cy="158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Прямая соединительная линия 222"/>
          <p:cNvCxnSpPr/>
          <p:nvPr/>
        </p:nvCxnSpPr>
        <p:spPr>
          <a:xfrm>
            <a:off x="2856693" y="2786058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Прямая соединительная линия 223"/>
          <p:cNvCxnSpPr/>
          <p:nvPr/>
        </p:nvCxnSpPr>
        <p:spPr>
          <a:xfrm>
            <a:off x="2856693" y="3214687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Прямая соединительная линия 224"/>
          <p:cNvCxnSpPr/>
          <p:nvPr/>
        </p:nvCxnSpPr>
        <p:spPr>
          <a:xfrm>
            <a:off x="2856693" y="2357431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Прямая соединительная линия 227"/>
          <p:cNvCxnSpPr/>
          <p:nvPr/>
        </p:nvCxnSpPr>
        <p:spPr>
          <a:xfrm>
            <a:off x="4929190" y="2786058"/>
            <a:ext cx="142876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Прямая соединительная линия 228"/>
          <p:cNvCxnSpPr/>
          <p:nvPr/>
        </p:nvCxnSpPr>
        <p:spPr>
          <a:xfrm>
            <a:off x="4929190" y="3214687"/>
            <a:ext cx="142876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Прямая соединительная линия 229"/>
          <p:cNvCxnSpPr/>
          <p:nvPr/>
        </p:nvCxnSpPr>
        <p:spPr>
          <a:xfrm>
            <a:off x="4929190" y="2357431"/>
            <a:ext cx="142876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Прямая соединительная линия 235"/>
          <p:cNvCxnSpPr/>
          <p:nvPr/>
        </p:nvCxnSpPr>
        <p:spPr>
          <a:xfrm rot="5400000">
            <a:off x="606397" y="3464719"/>
            <a:ext cx="72232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Прямая соединительная линия 236"/>
          <p:cNvCxnSpPr/>
          <p:nvPr/>
        </p:nvCxnSpPr>
        <p:spPr>
          <a:xfrm rot="5400000">
            <a:off x="650711" y="3854929"/>
            <a:ext cx="139067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Прямая соединительная линия 239"/>
          <p:cNvCxnSpPr>
            <a:stCxn id="47" idx="4"/>
            <a:endCxn id="48" idx="0"/>
          </p:cNvCxnSpPr>
          <p:nvPr/>
        </p:nvCxnSpPr>
        <p:spPr>
          <a:xfrm rot="5400000">
            <a:off x="647032" y="4242918"/>
            <a:ext cx="12477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Прямая соединительная линия 242"/>
          <p:cNvCxnSpPr>
            <a:endCxn id="49" idx="0"/>
          </p:cNvCxnSpPr>
          <p:nvPr/>
        </p:nvCxnSpPr>
        <p:spPr>
          <a:xfrm rot="5400000">
            <a:off x="646740" y="4642173"/>
            <a:ext cx="142875" cy="25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Прямая соединительная линия 243"/>
          <p:cNvCxnSpPr>
            <a:endCxn id="50" idx="0"/>
          </p:cNvCxnSpPr>
          <p:nvPr/>
        </p:nvCxnSpPr>
        <p:spPr>
          <a:xfrm rot="5400000">
            <a:off x="647533" y="5070007"/>
            <a:ext cx="142876" cy="41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Прямая соединительная линия 250"/>
          <p:cNvCxnSpPr>
            <a:stCxn id="50" idx="4"/>
            <a:endCxn id="51" idx="0"/>
          </p:cNvCxnSpPr>
          <p:nvPr/>
        </p:nvCxnSpPr>
        <p:spPr>
          <a:xfrm rot="5400000">
            <a:off x="645463" y="5500702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Прямая соединительная линия 252"/>
          <p:cNvCxnSpPr>
            <a:stCxn id="51" idx="4"/>
            <a:endCxn id="52" idx="0"/>
          </p:cNvCxnSpPr>
          <p:nvPr/>
        </p:nvCxnSpPr>
        <p:spPr>
          <a:xfrm rot="5400000">
            <a:off x="645463" y="5929330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Прямая соединительная линия 254"/>
          <p:cNvCxnSpPr>
            <a:stCxn id="52" idx="4"/>
            <a:endCxn id="53" idx="0"/>
          </p:cNvCxnSpPr>
          <p:nvPr/>
        </p:nvCxnSpPr>
        <p:spPr>
          <a:xfrm rot="5400000">
            <a:off x="681182" y="6322239"/>
            <a:ext cx="71439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Прямая соединительная линия 255"/>
          <p:cNvCxnSpPr/>
          <p:nvPr/>
        </p:nvCxnSpPr>
        <p:spPr>
          <a:xfrm rot="5400000">
            <a:off x="220495" y="3854929"/>
            <a:ext cx="139067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Прямая соединительная линия 256"/>
          <p:cNvCxnSpPr/>
          <p:nvPr/>
        </p:nvCxnSpPr>
        <p:spPr>
          <a:xfrm rot="5400000">
            <a:off x="216815" y="4242918"/>
            <a:ext cx="12477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Прямая соединительная линия 257"/>
          <p:cNvCxnSpPr/>
          <p:nvPr/>
        </p:nvCxnSpPr>
        <p:spPr>
          <a:xfrm rot="5400000">
            <a:off x="216523" y="4642173"/>
            <a:ext cx="142875" cy="25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Прямая соединительная линия 258"/>
          <p:cNvCxnSpPr/>
          <p:nvPr/>
        </p:nvCxnSpPr>
        <p:spPr>
          <a:xfrm rot="5400000">
            <a:off x="217316" y="5070007"/>
            <a:ext cx="142876" cy="41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Прямая соединительная линия 259"/>
          <p:cNvCxnSpPr/>
          <p:nvPr/>
        </p:nvCxnSpPr>
        <p:spPr>
          <a:xfrm rot="5400000">
            <a:off x="215246" y="5500702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Прямая соединительная линия 260"/>
          <p:cNvCxnSpPr/>
          <p:nvPr/>
        </p:nvCxnSpPr>
        <p:spPr>
          <a:xfrm rot="5400000">
            <a:off x="215246" y="5929330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Прямая соединительная линия 261"/>
          <p:cNvCxnSpPr/>
          <p:nvPr/>
        </p:nvCxnSpPr>
        <p:spPr>
          <a:xfrm rot="5400000">
            <a:off x="215246" y="6357958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Прямая соединительная линия 263"/>
          <p:cNvCxnSpPr/>
          <p:nvPr/>
        </p:nvCxnSpPr>
        <p:spPr>
          <a:xfrm rot="16200000" flipH="1">
            <a:off x="-714412" y="2643182"/>
            <a:ext cx="1571639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Прямая соединительная линия 267"/>
          <p:cNvCxnSpPr/>
          <p:nvPr/>
        </p:nvCxnSpPr>
        <p:spPr>
          <a:xfrm>
            <a:off x="71406" y="1857365"/>
            <a:ext cx="7143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Прямая соединительная линия 271"/>
          <p:cNvCxnSpPr/>
          <p:nvPr/>
        </p:nvCxnSpPr>
        <p:spPr>
          <a:xfrm>
            <a:off x="71406" y="3429001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Прямая соединительная линия 275"/>
          <p:cNvCxnSpPr/>
          <p:nvPr/>
        </p:nvCxnSpPr>
        <p:spPr>
          <a:xfrm rot="5400000">
            <a:off x="643308" y="4500174"/>
            <a:ext cx="2428892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Прямая соединительная линия 277"/>
          <p:cNvCxnSpPr/>
          <p:nvPr/>
        </p:nvCxnSpPr>
        <p:spPr>
          <a:xfrm>
            <a:off x="1785918" y="3286125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Прямая соединительная линия 278"/>
          <p:cNvCxnSpPr/>
          <p:nvPr/>
        </p:nvCxnSpPr>
        <p:spPr>
          <a:xfrm>
            <a:off x="1714480" y="4857761"/>
            <a:ext cx="142876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Прямая соединительная линия 280"/>
          <p:cNvCxnSpPr/>
          <p:nvPr/>
        </p:nvCxnSpPr>
        <p:spPr>
          <a:xfrm>
            <a:off x="1714480" y="5286389"/>
            <a:ext cx="142876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Прямая соединительная линия 281"/>
          <p:cNvCxnSpPr/>
          <p:nvPr/>
        </p:nvCxnSpPr>
        <p:spPr>
          <a:xfrm>
            <a:off x="1714480" y="5715017"/>
            <a:ext cx="142876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Прямая соединительная линия 283"/>
          <p:cNvCxnSpPr/>
          <p:nvPr/>
        </p:nvCxnSpPr>
        <p:spPr>
          <a:xfrm rot="5400000">
            <a:off x="250796" y="3679034"/>
            <a:ext cx="1499404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Прямая соединительная линия 284"/>
          <p:cNvCxnSpPr/>
          <p:nvPr/>
        </p:nvCxnSpPr>
        <p:spPr>
          <a:xfrm>
            <a:off x="1000100" y="3643315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Прямая соединительная линия 285"/>
          <p:cNvCxnSpPr/>
          <p:nvPr/>
        </p:nvCxnSpPr>
        <p:spPr>
          <a:xfrm>
            <a:off x="1000100" y="4071943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Прямая соединительная линия 287"/>
          <p:cNvCxnSpPr/>
          <p:nvPr/>
        </p:nvCxnSpPr>
        <p:spPr>
          <a:xfrm>
            <a:off x="1000100" y="4429133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Прямая соединительная линия 289"/>
          <p:cNvCxnSpPr/>
          <p:nvPr/>
        </p:nvCxnSpPr>
        <p:spPr>
          <a:xfrm>
            <a:off x="2856693" y="3643315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Прямая соединительная линия 290"/>
          <p:cNvCxnSpPr/>
          <p:nvPr/>
        </p:nvCxnSpPr>
        <p:spPr>
          <a:xfrm>
            <a:off x="2857488" y="4071943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Прямая соединительная линия 292"/>
          <p:cNvCxnSpPr/>
          <p:nvPr/>
        </p:nvCxnSpPr>
        <p:spPr>
          <a:xfrm rot="5400000">
            <a:off x="3429786" y="1928802"/>
            <a:ext cx="713587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6" name="Прямая соединительная линия 295"/>
          <p:cNvCxnSpPr/>
          <p:nvPr/>
        </p:nvCxnSpPr>
        <p:spPr>
          <a:xfrm>
            <a:off x="3643306" y="1928803"/>
            <a:ext cx="142876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Прямая соединительная линия 297"/>
          <p:cNvCxnSpPr/>
          <p:nvPr/>
        </p:nvCxnSpPr>
        <p:spPr>
          <a:xfrm>
            <a:off x="3643306" y="2284405"/>
            <a:ext cx="142876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Прямая соединительная линия 298"/>
          <p:cNvCxnSpPr/>
          <p:nvPr/>
        </p:nvCxnSpPr>
        <p:spPr>
          <a:xfrm rot="5400000">
            <a:off x="2570943" y="4214818"/>
            <a:ext cx="4715703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Прямая соединительная линия 299"/>
          <p:cNvCxnSpPr/>
          <p:nvPr/>
        </p:nvCxnSpPr>
        <p:spPr>
          <a:xfrm>
            <a:off x="4928396" y="1857365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Прямая соединительная линия 300"/>
          <p:cNvCxnSpPr/>
          <p:nvPr/>
        </p:nvCxnSpPr>
        <p:spPr>
          <a:xfrm>
            <a:off x="4929190" y="4857761"/>
            <a:ext cx="142876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Прямая соединительная линия 301"/>
          <p:cNvCxnSpPr/>
          <p:nvPr/>
        </p:nvCxnSpPr>
        <p:spPr>
          <a:xfrm>
            <a:off x="4929190" y="5214951"/>
            <a:ext cx="142876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Прямая соединительная линия 302"/>
          <p:cNvCxnSpPr/>
          <p:nvPr/>
        </p:nvCxnSpPr>
        <p:spPr>
          <a:xfrm>
            <a:off x="4929190" y="5715017"/>
            <a:ext cx="142876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Прямая соединительная линия 304"/>
          <p:cNvCxnSpPr/>
          <p:nvPr/>
        </p:nvCxnSpPr>
        <p:spPr>
          <a:xfrm>
            <a:off x="4929190" y="6142057"/>
            <a:ext cx="142876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Прямая соединительная линия 305"/>
          <p:cNvCxnSpPr/>
          <p:nvPr/>
        </p:nvCxnSpPr>
        <p:spPr>
          <a:xfrm>
            <a:off x="4929190" y="6570685"/>
            <a:ext cx="142876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Прямая соединительная линия 306"/>
          <p:cNvCxnSpPr/>
          <p:nvPr/>
        </p:nvCxnSpPr>
        <p:spPr>
          <a:xfrm>
            <a:off x="4929190" y="4429133"/>
            <a:ext cx="142876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Прямая соединительная линия 307"/>
          <p:cNvCxnSpPr/>
          <p:nvPr/>
        </p:nvCxnSpPr>
        <p:spPr>
          <a:xfrm>
            <a:off x="4857752" y="4071943"/>
            <a:ext cx="142876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Прямая соединительная линия 308"/>
          <p:cNvCxnSpPr/>
          <p:nvPr/>
        </p:nvCxnSpPr>
        <p:spPr>
          <a:xfrm>
            <a:off x="4929190" y="3641726"/>
            <a:ext cx="142876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Прямая соединительная линия 309"/>
          <p:cNvCxnSpPr/>
          <p:nvPr/>
        </p:nvCxnSpPr>
        <p:spPr>
          <a:xfrm>
            <a:off x="4856958" y="1571613"/>
            <a:ext cx="3579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Прямая соединительная линия 312"/>
          <p:cNvCxnSpPr/>
          <p:nvPr/>
        </p:nvCxnSpPr>
        <p:spPr>
          <a:xfrm rot="5400000">
            <a:off x="4535885" y="1892686"/>
            <a:ext cx="642943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Прямая соединительная линия 314"/>
          <p:cNvCxnSpPr/>
          <p:nvPr/>
        </p:nvCxnSpPr>
        <p:spPr>
          <a:xfrm rot="5400000">
            <a:off x="5287175" y="1642257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Прямая соединительная линия 315"/>
          <p:cNvCxnSpPr/>
          <p:nvPr/>
        </p:nvCxnSpPr>
        <p:spPr>
          <a:xfrm rot="5400000">
            <a:off x="5071272" y="1428737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8" name="Овал 327"/>
          <p:cNvSpPr/>
          <p:nvPr/>
        </p:nvSpPr>
        <p:spPr>
          <a:xfrm>
            <a:off x="3000366" y="2714620"/>
            <a:ext cx="202885" cy="2028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329" name="Овал 328"/>
          <p:cNvSpPr/>
          <p:nvPr/>
        </p:nvSpPr>
        <p:spPr>
          <a:xfrm>
            <a:off x="3000366" y="3124200"/>
            <a:ext cx="202885" cy="2028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330" name="Овал 329"/>
          <p:cNvSpPr/>
          <p:nvPr/>
        </p:nvSpPr>
        <p:spPr>
          <a:xfrm>
            <a:off x="3000366" y="3519487"/>
            <a:ext cx="202885" cy="2028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331" name="Овал 330"/>
          <p:cNvSpPr/>
          <p:nvPr/>
        </p:nvSpPr>
        <p:spPr>
          <a:xfrm>
            <a:off x="3000364" y="3929065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32" name="Овал 331"/>
          <p:cNvSpPr/>
          <p:nvPr/>
        </p:nvSpPr>
        <p:spPr>
          <a:xfrm>
            <a:off x="3000364" y="4357693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33" name="Овал 332"/>
          <p:cNvSpPr/>
          <p:nvPr/>
        </p:nvSpPr>
        <p:spPr>
          <a:xfrm>
            <a:off x="3000364" y="4786321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34" name="Овал 333"/>
          <p:cNvSpPr/>
          <p:nvPr/>
        </p:nvSpPr>
        <p:spPr>
          <a:xfrm>
            <a:off x="3000364" y="5214949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35" name="Овал 334"/>
          <p:cNvSpPr/>
          <p:nvPr/>
        </p:nvSpPr>
        <p:spPr>
          <a:xfrm>
            <a:off x="3000364" y="5643577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36" name="Овал 335"/>
          <p:cNvSpPr/>
          <p:nvPr/>
        </p:nvSpPr>
        <p:spPr>
          <a:xfrm>
            <a:off x="3286118" y="2714620"/>
            <a:ext cx="202885" cy="2028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337" name="Овал 336"/>
          <p:cNvSpPr/>
          <p:nvPr/>
        </p:nvSpPr>
        <p:spPr>
          <a:xfrm>
            <a:off x="3286118" y="3124200"/>
            <a:ext cx="202885" cy="2028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338" name="Овал 337"/>
          <p:cNvSpPr/>
          <p:nvPr/>
        </p:nvSpPr>
        <p:spPr>
          <a:xfrm>
            <a:off x="3286118" y="3519487"/>
            <a:ext cx="202885" cy="2028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339" name="Овал 338"/>
          <p:cNvSpPr/>
          <p:nvPr/>
        </p:nvSpPr>
        <p:spPr>
          <a:xfrm>
            <a:off x="3286116" y="3929065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40" name="Овал 339"/>
          <p:cNvSpPr/>
          <p:nvPr/>
        </p:nvSpPr>
        <p:spPr>
          <a:xfrm>
            <a:off x="3286116" y="4357693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41" name="Овал 340"/>
          <p:cNvSpPr/>
          <p:nvPr/>
        </p:nvSpPr>
        <p:spPr>
          <a:xfrm>
            <a:off x="3286116" y="4786321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42" name="Овал 341"/>
          <p:cNvSpPr/>
          <p:nvPr/>
        </p:nvSpPr>
        <p:spPr>
          <a:xfrm>
            <a:off x="3286116" y="5214949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43" name="Овал 342"/>
          <p:cNvSpPr/>
          <p:nvPr/>
        </p:nvSpPr>
        <p:spPr>
          <a:xfrm>
            <a:off x="3286116" y="5643577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44" name="Овал 343"/>
          <p:cNvSpPr/>
          <p:nvPr/>
        </p:nvSpPr>
        <p:spPr>
          <a:xfrm>
            <a:off x="3571870" y="2714620"/>
            <a:ext cx="202885" cy="2028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345" name="Овал 344"/>
          <p:cNvSpPr/>
          <p:nvPr/>
        </p:nvSpPr>
        <p:spPr>
          <a:xfrm>
            <a:off x="3571870" y="3124200"/>
            <a:ext cx="202885" cy="2028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346" name="Овал 345"/>
          <p:cNvSpPr/>
          <p:nvPr/>
        </p:nvSpPr>
        <p:spPr>
          <a:xfrm>
            <a:off x="3571870" y="3519487"/>
            <a:ext cx="202885" cy="2028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47" name="Овал 346"/>
          <p:cNvSpPr/>
          <p:nvPr/>
        </p:nvSpPr>
        <p:spPr>
          <a:xfrm>
            <a:off x="3571868" y="3929065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48" name="Овал 347"/>
          <p:cNvSpPr/>
          <p:nvPr/>
        </p:nvSpPr>
        <p:spPr>
          <a:xfrm>
            <a:off x="3571868" y="4357693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49" name="Овал 348"/>
          <p:cNvSpPr/>
          <p:nvPr/>
        </p:nvSpPr>
        <p:spPr>
          <a:xfrm>
            <a:off x="3581392" y="4786321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50" name="Овал 349"/>
          <p:cNvSpPr/>
          <p:nvPr/>
        </p:nvSpPr>
        <p:spPr>
          <a:xfrm>
            <a:off x="3581392" y="5214949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51" name="Овал 350"/>
          <p:cNvSpPr/>
          <p:nvPr/>
        </p:nvSpPr>
        <p:spPr>
          <a:xfrm>
            <a:off x="3581392" y="5643577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52" name="Овал 351"/>
          <p:cNvSpPr/>
          <p:nvPr/>
        </p:nvSpPr>
        <p:spPr>
          <a:xfrm>
            <a:off x="3857622" y="2714620"/>
            <a:ext cx="202885" cy="2028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353" name="Овал 352"/>
          <p:cNvSpPr/>
          <p:nvPr/>
        </p:nvSpPr>
        <p:spPr>
          <a:xfrm>
            <a:off x="3857622" y="3124200"/>
            <a:ext cx="202885" cy="2028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354" name="Овал 353"/>
          <p:cNvSpPr/>
          <p:nvPr/>
        </p:nvSpPr>
        <p:spPr>
          <a:xfrm>
            <a:off x="3857622" y="3519487"/>
            <a:ext cx="202885" cy="2028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55" name="Овал 354"/>
          <p:cNvSpPr/>
          <p:nvPr/>
        </p:nvSpPr>
        <p:spPr>
          <a:xfrm>
            <a:off x="3857620" y="3929065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56" name="Овал 355"/>
          <p:cNvSpPr/>
          <p:nvPr/>
        </p:nvSpPr>
        <p:spPr>
          <a:xfrm>
            <a:off x="3857620" y="4357693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57" name="Овал 356"/>
          <p:cNvSpPr/>
          <p:nvPr/>
        </p:nvSpPr>
        <p:spPr>
          <a:xfrm>
            <a:off x="3857620" y="4786321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58" name="Овал 357"/>
          <p:cNvSpPr/>
          <p:nvPr/>
        </p:nvSpPr>
        <p:spPr>
          <a:xfrm>
            <a:off x="3857620" y="5214949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59" name="Овал 358"/>
          <p:cNvSpPr/>
          <p:nvPr/>
        </p:nvSpPr>
        <p:spPr>
          <a:xfrm>
            <a:off x="3857620" y="5643577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60" name="Овал 359"/>
          <p:cNvSpPr/>
          <p:nvPr/>
        </p:nvSpPr>
        <p:spPr>
          <a:xfrm>
            <a:off x="3286116" y="6000768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61" name="Овал 360"/>
          <p:cNvSpPr/>
          <p:nvPr/>
        </p:nvSpPr>
        <p:spPr>
          <a:xfrm>
            <a:off x="3571868" y="6000768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>
              <a:solidFill>
                <a:schemeClr val="bg1"/>
              </a:solidFill>
            </a:endParaRPr>
          </a:p>
        </p:txBody>
      </p:sp>
      <p:sp>
        <p:nvSpPr>
          <p:cNvPr id="362" name="Овал 361"/>
          <p:cNvSpPr/>
          <p:nvPr/>
        </p:nvSpPr>
        <p:spPr>
          <a:xfrm>
            <a:off x="3867144" y="6000768"/>
            <a:ext cx="214314" cy="2143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/>
          </a:p>
        </p:txBody>
      </p:sp>
      <p:cxnSp>
        <p:nvCxnSpPr>
          <p:cNvPr id="364" name="Прямая соединительная линия 363"/>
          <p:cNvCxnSpPr/>
          <p:nvPr/>
        </p:nvCxnSpPr>
        <p:spPr>
          <a:xfrm rot="5400000">
            <a:off x="2107787" y="4107264"/>
            <a:ext cx="4071967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5" name="Прямоугольник 364"/>
          <p:cNvSpPr/>
          <p:nvPr/>
        </p:nvSpPr>
        <p:spPr>
          <a:xfrm>
            <a:off x="3857620" y="1785927"/>
            <a:ext cx="785818" cy="2857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>
                    <a:lumMod val="75000"/>
                  </a:schemeClr>
                </a:solidFill>
              </a:rPr>
              <a:t>ООРКС</a:t>
            </a:r>
          </a:p>
        </p:txBody>
      </p:sp>
      <p:cxnSp>
        <p:nvCxnSpPr>
          <p:cNvPr id="367" name="Прямая соединительная линия 366"/>
          <p:cNvCxnSpPr/>
          <p:nvPr/>
        </p:nvCxnSpPr>
        <p:spPr>
          <a:xfrm>
            <a:off x="4071934" y="2786058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Прямая соединительная линия 367"/>
          <p:cNvCxnSpPr/>
          <p:nvPr/>
        </p:nvCxnSpPr>
        <p:spPr>
          <a:xfrm>
            <a:off x="4071934" y="3214687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Прямая соединительная линия 368"/>
          <p:cNvCxnSpPr/>
          <p:nvPr/>
        </p:nvCxnSpPr>
        <p:spPr>
          <a:xfrm>
            <a:off x="4071934" y="3643315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Прямая соединительная линия 369"/>
          <p:cNvCxnSpPr/>
          <p:nvPr/>
        </p:nvCxnSpPr>
        <p:spPr>
          <a:xfrm>
            <a:off x="3786182" y="2786058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Прямая соединительная линия 370"/>
          <p:cNvCxnSpPr/>
          <p:nvPr/>
        </p:nvCxnSpPr>
        <p:spPr>
          <a:xfrm>
            <a:off x="3500430" y="2786058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Прямая соединительная линия 371"/>
          <p:cNvCxnSpPr/>
          <p:nvPr/>
        </p:nvCxnSpPr>
        <p:spPr>
          <a:xfrm>
            <a:off x="3214678" y="2786058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Прямая соединительная линия 372"/>
          <p:cNvCxnSpPr/>
          <p:nvPr/>
        </p:nvCxnSpPr>
        <p:spPr>
          <a:xfrm>
            <a:off x="3786182" y="3214687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Прямая соединительная линия 373"/>
          <p:cNvCxnSpPr/>
          <p:nvPr/>
        </p:nvCxnSpPr>
        <p:spPr>
          <a:xfrm>
            <a:off x="3500430" y="3214687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Прямая соединительная линия 374"/>
          <p:cNvCxnSpPr/>
          <p:nvPr/>
        </p:nvCxnSpPr>
        <p:spPr>
          <a:xfrm>
            <a:off x="3214678" y="3214687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Прямая соединительная линия 375"/>
          <p:cNvCxnSpPr/>
          <p:nvPr/>
        </p:nvCxnSpPr>
        <p:spPr>
          <a:xfrm>
            <a:off x="3786182" y="3641726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7" name="Прямая соединительная линия 376"/>
          <p:cNvCxnSpPr/>
          <p:nvPr/>
        </p:nvCxnSpPr>
        <p:spPr>
          <a:xfrm>
            <a:off x="3500430" y="3641726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Прямая соединительная линия 377"/>
          <p:cNvCxnSpPr/>
          <p:nvPr/>
        </p:nvCxnSpPr>
        <p:spPr>
          <a:xfrm>
            <a:off x="3214678" y="3641726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Прямая соединительная линия 378"/>
          <p:cNvCxnSpPr/>
          <p:nvPr/>
        </p:nvCxnSpPr>
        <p:spPr>
          <a:xfrm>
            <a:off x="4071934" y="4070355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0" name="Прямая соединительная линия 379"/>
          <p:cNvCxnSpPr/>
          <p:nvPr/>
        </p:nvCxnSpPr>
        <p:spPr>
          <a:xfrm>
            <a:off x="3786182" y="4068767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1" name="Прямая соединительная линия 380"/>
          <p:cNvCxnSpPr/>
          <p:nvPr/>
        </p:nvCxnSpPr>
        <p:spPr>
          <a:xfrm>
            <a:off x="3500430" y="4068767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2" name="Прямая соединительная линия 381"/>
          <p:cNvCxnSpPr/>
          <p:nvPr/>
        </p:nvCxnSpPr>
        <p:spPr>
          <a:xfrm>
            <a:off x="3214678" y="4068767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Прямая соединительная линия 382"/>
          <p:cNvCxnSpPr/>
          <p:nvPr/>
        </p:nvCxnSpPr>
        <p:spPr>
          <a:xfrm>
            <a:off x="4071934" y="4430721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4" name="Прямая соединительная линия 383"/>
          <p:cNvCxnSpPr/>
          <p:nvPr/>
        </p:nvCxnSpPr>
        <p:spPr>
          <a:xfrm>
            <a:off x="3786182" y="4429133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5" name="Прямая соединительная линия 384"/>
          <p:cNvCxnSpPr/>
          <p:nvPr/>
        </p:nvCxnSpPr>
        <p:spPr>
          <a:xfrm>
            <a:off x="3500430" y="4429133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6" name="Прямая соединительная линия 385"/>
          <p:cNvCxnSpPr/>
          <p:nvPr/>
        </p:nvCxnSpPr>
        <p:spPr>
          <a:xfrm>
            <a:off x="3214678" y="4429133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7" name="Прямая соединительная линия 386"/>
          <p:cNvCxnSpPr/>
          <p:nvPr/>
        </p:nvCxnSpPr>
        <p:spPr>
          <a:xfrm>
            <a:off x="4071934" y="4927611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Прямая соединительная линия 387"/>
          <p:cNvCxnSpPr/>
          <p:nvPr/>
        </p:nvCxnSpPr>
        <p:spPr>
          <a:xfrm>
            <a:off x="3786182" y="4926023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" name="Прямая соединительная линия 388"/>
          <p:cNvCxnSpPr/>
          <p:nvPr/>
        </p:nvCxnSpPr>
        <p:spPr>
          <a:xfrm>
            <a:off x="3500430" y="4926023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Прямая соединительная линия 389"/>
          <p:cNvCxnSpPr/>
          <p:nvPr/>
        </p:nvCxnSpPr>
        <p:spPr>
          <a:xfrm>
            <a:off x="3214678" y="4926023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Прямая соединительная линия 390"/>
          <p:cNvCxnSpPr/>
          <p:nvPr/>
        </p:nvCxnSpPr>
        <p:spPr>
          <a:xfrm>
            <a:off x="4071934" y="5356239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Прямая соединительная линия 391"/>
          <p:cNvCxnSpPr/>
          <p:nvPr/>
        </p:nvCxnSpPr>
        <p:spPr>
          <a:xfrm>
            <a:off x="3786182" y="5354651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Прямая соединительная линия 392"/>
          <p:cNvCxnSpPr/>
          <p:nvPr/>
        </p:nvCxnSpPr>
        <p:spPr>
          <a:xfrm>
            <a:off x="3500430" y="5354651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4" name="Прямая соединительная линия 393"/>
          <p:cNvCxnSpPr/>
          <p:nvPr/>
        </p:nvCxnSpPr>
        <p:spPr>
          <a:xfrm>
            <a:off x="3214678" y="5354651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Прямая соединительная линия 394"/>
          <p:cNvCxnSpPr/>
          <p:nvPr/>
        </p:nvCxnSpPr>
        <p:spPr>
          <a:xfrm>
            <a:off x="4071934" y="5784867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6" name="Прямая соединительная линия 395"/>
          <p:cNvCxnSpPr/>
          <p:nvPr/>
        </p:nvCxnSpPr>
        <p:spPr>
          <a:xfrm>
            <a:off x="3786182" y="5783279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7" name="Прямая соединительная линия 396"/>
          <p:cNvCxnSpPr/>
          <p:nvPr/>
        </p:nvCxnSpPr>
        <p:spPr>
          <a:xfrm>
            <a:off x="3500430" y="5783279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8" name="Прямая соединительная линия 397"/>
          <p:cNvCxnSpPr/>
          <p:nvPr/>
        </p:nvCxnSpPr>
        <p:spPr>
          <a:xfrm>
            <a:off x="3214678" y="5783279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0" name="Прямая соединительная линия 399"/>
          <p:cNvCxnSpPr/>
          <p:nvPr/>
        </p:nvCxnSpPr>
        <p:spPr>
          <a:xfrm>
            <a:off x="4071934" y="6140469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1" name="Прямая соединительная линия 400"/>
          <p:cNvCxnSpPr/>
          <p:nvPr/>
        </p:nvCxnSpPr>
        <p:spPr>
          <a:xfrm>
            <a:off x="3786182" y="6140469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2" name="Прямая соединительная линия 401"/>
          <p:cNvCxnSpPr/>
          <p:nvPr/>
        </p:nvCxnSpPr>
        <p:spPr>
          <a:xfrm>
            <a:off x="3500430" y="6140469"/>
            <a:ext cx="71438" cy="1588"/>
          </a:xfrm>
          <a:prstGeom prst="line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6" name="Прямая соединительная линия 415"/>
          <p:cNvCxnSpPr/>
          <p:nvPr/>
        </p:nvCxnSpPr>
        <p:spPr>
          <a:xfrm rot="5400000">
            <a:off x="4001290" y="927877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7" name="Прямая соединительная линия 416"/>
          <p:cNvCxnSpPr/>
          <p:nvPr/>
        </p:nvCxnSpPr>
        <p:spPr>
          <a:xfrm>
            <a:off x="4857752" y="1284273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3" name="Прямая соединительная линия 422"/>
          <p:cNvCxnSpPr/>
          <p:nvPr/>
        </p:nvCxnSpPr>
        <p:spPr>
          <a:xfrm>
            <a:off x="6572264" y="1571613"/>
            <a:ext cx="500066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Прямая соединительная линия 425"/>
          <p:cNvCxnSpPr/>
          <p:nvPr/>
        </p:nvCxnSpPr>
        <p:spPr>
          <a:xfrm rot="5400000">
            <a:off x="6501621" y="1642257"/>
            <a:ext cx="142876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8" name="Прямая соединительная линия 427"/>
          <p:cNvCxnSpPr/>
          <p:nvPr/>
        </p:nvCxnSpPr>
        <p:spPr>
          <a:xfrm rot="5400000">
            <a:off x="6787373" y="1499381"/>
            <a:ext cx="142876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9" name="Овал 428"/>
          <p:cNvSpPr/>
          <p:nvPr/>
        </p:nvSpPr>
        <p:spPr>
          <a:xfrm>
            <a:off x="7500958" y="1071547"/>
            <a:ext cx="1500198" cy="42862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Гл.Бухгалтер</a:t>
            </a:r>
          </a:p>
        </p:txBody>
      </p:sp>
      <p:sp>
        <p:nvSpPr>
          <p:cNvPr id="430" name="Прямоугольник 429"/>
          <p:cNvSpPr/>
          <p:nvPr/>
        </p:nvSpPr>
        <p:spPr>
          <a:xfrm>
            <a:off x="8215338" y="2285992"/>
            <a:ext cx="785818" cy="2857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ОКИБ</a:t>
            </a:r>
          </a:p>
        </p:txBody>
      </p:sp>
      <p:sp>
        <p:nvSpPr>
          <p:cNvPr id="431" name="Прямоугольник 430"/>
          <p:cNvSpPr/>
          <p:nvPr/>
        </p:nvSpPr>
        <p:spPr>
          <a:xfrm>
            <a:off x="8215338" y="2786059"/>
            <a:ext cx="785818" cy="2857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ОРДК</a:t>
            </a:r>
          </a:p>
        </p:txBody>
      </p:sp>
      <p:sp>
        <p:nvSpPr>
          <p:cNvPr id="432" name="Прямоугольник 431"/>
          <p:cNvSpPr/>
          <p:nvPr/>
        </p:nvSpPr>
        <p:spPr>
          <a:xfrm>
            <a:off x="8215338" y="3286124"/>
            <a:ext cx="785818" cy="2857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err="1">
                <a:solidFill>
                  <a:schemeClr val="accent3">
                    <a:lumMod val="50000"/>
                  </a:schemeClr>
                </a:solidFill>
              </a:rPr>
              <a:t>ОРФЛиПБ</a:t>
            </a:r>
            <a:endParaRPr lang="ru-RU" sz="11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33" name="Прямоугольник 432"/>
          <p:cNvSpPr/>
          <p:nvPr/>
        </p:nvSpPr>
        <p:spPr>
          <a:xfrm>
            <a:off x="8215338" y="3786191"/>
            <a:ext cx="785818" cy="2857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err="1">
                <a:solidFill>
                  <a:schemeClr val="accent3">
                    <a:lumMod val="50000"/>
                  </a:schemeClr>
                </a:solidFill>
              </a:rPr>
              <a:t>ОУОСиМЦ</a:t>
            </a:r>
            <a:endParaRPr lang="ru-RU" sz="1050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436" name="Прямая соединительная линия 435"/>
          <p:cNvCxnSpPr/>
          <p:nvPr/>
        </p:nvCxnSpPr>
        <p:spPr>
          <a:xfrm rot="5400000">
            <a:off x="6215868" y="927877"/>
            <a:ext cx="285752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7" name="Прямая соединительная линия 436"/>
          <p:cNvCxnSpPr/>
          <p:nvPr/>
        </p:nvCxnSpPr>
        <p:spPr>
          <a:xfrm rot="5400000">
            <a:off x="8143106" y="927877"/>
            <a:ext cx="285752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4" name="Прямая соединительная линия 443"/>
          <p:cNvCxnSpPr/>
          <p:nvPr/>
        </p:nvCxnSpPr>
        <p:spPr>
          <a:xfrm>
            <a:off x="6000760" y="2786058"/>
            <a:ext cx="142876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5" name="Прямая соединительная линия 444"/>
          <p:cNvCxnSpPr/>
          <p:nvPr/>
        </p:nvCxnSpPr>
        <p:spPr>
          <a:xfrm>
            <a:off x="6000760" y="3214687"/>
            <a:ext cx="142876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6" name="Прямая соединительная линия 445"/>
          <p:cNvCxnSpPr/>
          <p:nvPr/>
        </p:nvCxnSpPr>
        <p:spPr>
          <a:xfrm>
            <a:off x="6000760" y="2357431"/>
            <a:ext cx="142876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7" name="Прямая соединительная линия 446"/>
          <p:cNvCxnSpPr/>
          <p:nvPr/>
        </p:nvCxnSpPr>
        <p:spPr>
          <a:xfrm rot="5400000">
            <a:off x="5108580" y="2750339"/>
            <a:ext cx="1785156" cy="79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8" name="Прямая соединительная линия 447"/>
          <p:cNvCxnSpPr/>
          <p:nvPr/>
        </p:nvCxnSpPr>
        <p:spPr>
          <a:xfrm>
            <a:off x="5999966" y="1857365"/>
            <a:ext cx="71438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1" name="Прямая соединительная линия 450"/>
          <p:cNvCxnSpPr/>
          <p:nvPr/>
        </p:nvCxnSpPr>
        <p:spPr>
          <a:xfrm>
            <a:off x="6000760" y="3641726"/>
            <a:ext cx="142876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2" name="Прямая соединительная линия 451"/>
          <p:cNvCxnSpPr>
            <a:endCxn id="19" idx="1"/>
          </p:cNvCxnSpPr>
          <p:nvPr/>
        </p:nvCxnSpPr>
        <p:spPr>
          <a:xfrm>
            <a:off x="7072330" y="2428869"/>
            <a:ext cx="71438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3" name="Прямая соединительная линия 452"/>
          <p:cNvCxnSpPr>
            <a:endCxn id="23" idx="1"/>
          </p:cNvCxnSpPr>
          <p:nvPr/>
        </p:nvCxnSpPr>
        <p:spPr>
          <a:xfrm>
            <a:off x="7072330" y="2928935"/>
            <a:ext cx="71438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5" name="Прямая соединительная линия 454"/>
          <p:cNvCxnSpPr/>
          <p:nvPr/>
        </p:nvCxnSpPr>
        <p:spPr>
          <a:xfrm rot="5400000">
            <a:off x="6394463" y="2250274"/>
            <a:ext cx="1356528" cy="79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6" name="Прямая соединительная линия 465"/>
          <p:cNvCxnSpPr>
            <a:stCxn id="22" idx="3"/>
          </p:cNvCxnSpPr>
          <p:nvPr/>
        </p:nvCxnSpPr>
        <p:spPr>
          <a:xfrm>
            <a:off x="7929586" y="6500835"/>
            <a:ext cx="1143008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8" name="Прямая соединительная линия 467"/>
          <p:cNvCxnSpPr>
            <a:stCxn id="21" idx="3"/>
          </p:cNvCxnSpPr>
          <p:nvPr/>
        </p:nvCxnSpPr>
        <p:spPr>
          <a:xfrm>
            <a:off x="7929586" y="6072207"/>
            <a:ext cx="1143008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9" name="Прямая соединительная линия 468"/>
          <p:cNvCxnSpPr/>
          <p:nvPr/>
        </p:nvCxnSpPr>
        <p:spPr>
          <a:xfrm>
            <a:off x="7929586" y="5643579"/>
            <a:ext cx="1143008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0" name="Прямая соединительная линия 469"/>
          <p:cNvCxnSpPr/>
          <p:nvPr/>
        </p:nvCxnSpPr>
        <p:spPr>
          <a:xfrm>
            <a:off x="7929586" y="5214951"/>
            <a:ext cx="1143008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1" name="Прямая соединительная линия 470"/>
          <p:cNvCxnSpPr/>
          <p:nvPr/>
        </p:nvCxnSpPr>
        <p:spPr>
          <a:xfrm>
            <a:off x="7929586" y="4786323"/>
            <a:ext cx="1143008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2" name="Прямая соединительная линия 471"/>
          <p:cNvCxnSpPr/>
          <p:nvPr/>
        </p:nvCxnSpPr>
        <p:spPr>
          <a:xfrm>
            <a:off x="7929586" y="4357695"/>
            <a:ext cx="1143008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8" name="Прямая соединительная линия 477"/>
          <p:cNvCxnSpPr/>
          <p:nvPr/>
        </p:nvCxnSpPr>
        <p:spPr>
          <a:xfrm>
            <a:off x="5214942" y="1571613"/>
            <a:ext cx="142876" cy="1588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7" name="Прямая соединительная линия 486"/>
          <p:cNvCxnSpPr/>
          <p:nvPr/>
        </p:nvCxnSpPr>
        <p:spPr>
          <a:xfrm>
            <a:off x="8072462" y="2428869"/>
            <a:ext cx="142876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3" name="Прямая соединительная линия 492"/>
          <p:cNvCxnSpPr/>
          <p:nvPr/>
        </p:nvCxnSpPr>
        <p:spPr>
          <a:xfrm>
            <a:off x="8072462" y="2857497"/>
            <a:ext cx="142876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4" name="Прямая соединительная линия 493"/>
          <p:cNvCxnSpPr/>
          <p:nvPr/>
        </p:nvCxnSpPr>
        <p:spPr>
          <a:xfrm>
            <a:off x="8072462" y="3429001"/>
            <a:ext cx="142876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5" name="Прямая соединительная линия 494"/>
          <p:cNvCxnSpPr/>
          <p:nvPr/>
        </p:nvCxnSpPr>
        <p:spPr>
          <a:xfrm>
            <a:off x="8072462" y="3929067"/>
            <a:ext cx="142876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3" name="Прямая соединительная линия 502"/>
          <p:cNvCxnSpPr/>
          <p:nvPr/>
        </p:nvCxnSpPr>
        <p:spPr>
          <a:xfrm rot="5400000">
            <a:off x="7071933" y="2928538"/>
            <a:ext cx="2000264" cy="79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5" name="Овал 504"/>
          <p:cNvSpPr/>
          <p:nvPr/>
        </p:nvSpPr>
        <p:spPr>
          <a:xfrm>
            <a:off x="8143900" y="1714489"/>
            <a:ext cx="857256" cy="35719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УКЗ</a:t>
            </a:r>
          </a:p>
        </p:txBody>
      </p:sp>
      <p:cxnSp>
        <p:nvCxnSpPr>
          <p:cNvPr id="509" name="Прямая соединительная линия 508"/>
          <p:cNvCxnSpPr/>
          <p:nvPr/>
        </p:nvCxnSpPr>
        <p:spPr>
          <a:xfrm>
            <a:off x="8072462" y="1928803"/>
            <a:ext cx="71438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0" name="Прямая соединительная линия 509"/>
          <p:cNvCxnSpPr/>
          <p:nvPr/>
        </p:nvCxnSpPr>
        <p:spPr>
          <a:xfrm rot="5400000">
            <a:off x="8465371" y="1607331"/>
            <a:ext cx="214315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3" name="Прямоугольник 262"/>
          <p:cNvSpPr/>
          <p:nvPr/>
        </p:nvSpPr>
        <p:spPr>
          <a:xfrm>
            <a:off x="71406" y="928670"/>
            <a:ext cx="5786478" cy="5786479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6" name="Прямоугольник 265"/>
          <p:cNvSpPr/>
          <p:nvPr/>
        </p:nvSpPr>
        <p:spPr>
          <a:xfrm>
            <a:off x="5929322" y="928670"/>
            <a:ext cx="3152796" cy="5786479"/>
          </a:xfrm>
          <a:prstGeom prst="rect">
            <a:avLst/>
          </a:prstGeom>
          <a:noFill/>
          <a:ln w="19050">
            <a:solidFill>
              <a:srgbClr val="0066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0" name="Прямая соединительная линия 269"/>
          <p:cNvCxnSpPr/>
          <p:nvPr/>
        </p:nvCxnSpPr>
        <p:spPr>
          <a:xfrm rot="5400000">
            <a:off x="177769" y="3464719"/>
            <a:ext cx="72232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Прямая соединительная линия 270"/>
          <p:cNvCxnSpPr/>
          <p:nvPr/>
        </p:nvCxnSpPr>
        <p:spPr>
          <a:xfrm>
            <a:off x="7929586" y="1928008"/>
            <a:ext cx="71438" cy="795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Прямая соединительная линия 272"/>
          <p:cNvCxnSpPr/>
          <p:nvPr/>
        </p:nvCxnSpPr>
        <p:spPr>
          <a:xfrm rot="5400000">
            <a:off x="7001289" y="2928538"/>
            <a:ext cx="2000264" cy="79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Прямая соединительная линия 273"/>
          <p:cNvCxnSpPr/>
          <p:nvPr/>
        </p:nvCxnSpPr>
        <p:spPr>
          <a:xfrm>
            <a:off x="5929322" y="3929067"/>
            <a:ext cx="2071702" cy="11112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Прямая соединительная линия 274"/>
          <p:cNvCxnSpPr/>
          <p:nvPr/>
        </p:nvCxnSpPr>
        <p:spPr>
          <a:xfrm rot="5400000">
            <a:off x="4750594" y="2750339"/>
            <a:ext cx="2357455" cy="158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Прямая соединительная линия 276"/>
          <p:cNvCxnSpPr/>
          <p:nvPr/>
        </p:nvCxnSpPr>
        <p:spPr>
          <a:xfrm>
            <a:off x="5357818" y="1571613"/>
            <a:ext cx="571504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0" y="1412777"/>
            <a:ext cx="4680520" cy="508456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solidFill>
                  <a:srgbClr val="0070C0"/>
                </a:solidFill>
                <a:latin typeface="Arial Narrow" pitchFamily="34" charset="0"/>
              </a:rPr>
              <a:t>Ключевые </a:t>
            </a:r>
            <a:r>
              <a:rPr lang="ru-RU" sz="2400" dirty="0">
                <a:solidFill>
                  <a:srgbClr val="0070C0"/>
                </a:solidFill>
                <a:latin typeface="Arial Narrow" pitchFamily="34" charset="0"/>
              </a:rPr>
              <a:t>показатели эффективности деятельности руководителей ТО ПФР на 2022 </a:t>
            </a:r>
            <a:r>
              <a:rPr lang="ru-RU" sz="2400" dirty="0" smtClean="0">
                <a:solidFill>
                  <a:srgbClr val="0070C0"/>
                </a:solidFill>
                <a:latin typeface="Arial Narrow" pitchFamily="34" charset="0"/>
              </a:rPr>
              <a:t>год.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Arial Narrow" pitchFamily="34" charset="0"/>
              </a:rPr>
              <a:t> – 15 показателей. </a:t>
            </a:r>
          </a:p>
          <a:p>
            <a:pPr marL="457200" indent="-457200">
              <a:buFont typeface="+mj-lt"/>
              <a:buAutoNum type="arabicPeriod"/>
            </a:pPr>
            <a:endParaRPr lang="ru-RU" sz="2400" b="1" dirty="0">
              <a:solidFill>
                <a:srgbClr val="0070C0"/>
              </a:solidFill>
              <a:latin typeface="Arial Narrow" pitchFamily="34" charset="0"/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ru-RU" sz="2400" dirty="0" smtClean="0">
                <a:solidFill>
                  <a:srgbClr val="0070C0"/>
                </a:solidFill>
                <a:latin typeface="Arial Narrow" pitchFamily="34" charset="0"/>
              </a:rPr>
              <a:t>Ключевые </a:t>
            </a:r>
            <a:r>
              <a:rPr lang="ru-RU" sz="2400" dirty="0">
                <a:solidFill>
                  <a:srgbClr val="0070C0"/>
                </a:solidFill>
                <a:latin typeface="Arial Narrow" pitchFamily="34" charset="0"/>
              </a:rPr>
              <a:t>показатели </a:t>
            </a:r>
            <a:r>
              <a:rPr lang="ru-RU" sz="2400" dirty="0" smtClean="0">
                <a:solidFill>
                  <a:srgbClr val="0070C0"/>
                </a:solidFill>
                <a:latin typeface="Arial Narrow" pitchFamily="34" charset="0"/>
              </a:rPr>
              <a:t>эффективности по направлению деятельности КС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Arial Narrow" pitchFamily="34" charset="0"/>
              </a:rPr>
              <a:t>– 30 показателей.</a:t>
            </a:r>
            <a:endParaRPr lang="ru-RU" sz="2400" b="1" dirty="0">
              <a:solidFill>
                <a:srgbClr val="0070C0"/>
              </a:solidFill>
              <a:latin typeface="Arial Narrow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53" y="1527626"/>
            <a:ext cx="3209570" cy="425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7"/>
          <p:cNvSpPr txBox="1">
            <a:spLocks/>
          </p:cNvSpPr>
          <p:nvPr/>
        </p:nvSpPr>
        <p:spPr>
          <a:xfrm>
            <a:off x="222991" y="274639"/>
            <a:ext cx="8669489" cy="778097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rgbClr val="0070C0"/>
                </a:solidFill>
                <a:latin typeface="Arial Narrow" pitchFamily="34" charset="0"/>
              </a:rPr>
              <a:t>Ключевые показатели эффективности ПФР</a:t>
            </a:r>
            <a:endParaRPr lang="ru-RU" sz="3600" dirty="0">
              <a:solidFill>
                <a:srgbClr val="0070C0"/>
              </a:solidFill>
              <a:latin typeface="Arial Narrow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91" y="2132856"/>
            <a:ext cx="3270900" cy="4338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1361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8992" y="928671"/>
            <a:ext cx="5357850" cy="511156"/>
          </a:xfrm>
        </p:spPr>
        <p:txBody>
          <a:bodyPr>
            <a:noAutofit/>
          </a:bodyPr>
          <a:lstStyle/>
          <a:p>
            <a:pPr algn="l"/>
            <a:r>
              <a:rPr lang="ru-RU" sz="3200" b="1" dirty="0" err="1">
                <a:solidFill>
                  <a:schemeClr val="accent6">
                    <a:lumMod val="75000"/>
                  </a:schemeClr>
                </a:solidFill>
              </a:rPr>
              <a:t>Жиркова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6">
                    <a:lumMod val="75000"/>
                  </a:schemeClr>
                </a:solidFill>
              </a:rPr>
              <a:t>Лина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 Дмитриевна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1714489"/>
            <a:ext cx="5186370" cy="4811715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Лектор АНО ДПО «Центр опережающей профессиональной подготовки»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Соучредитель </a:t>
            </a:r>
            <a:r>
              <a:rPr lang="ru-RU" dirty="0"/>
              <a:t>консалтинговой</a:t>
            </a:r>
            <a:r>
              <a:rPr lang="en-US" dirty="0"/>
              <a:t> </a:t>
            </a:r>
            <a:r>
              <a:rPr lang="ru-RU" dirty="0"/>
              <a:t>компании </a:t>
            </a:r>
            <a:r>
              <a:rPr lang="en-US" b="1" dirty="0" err="1"/>
              <a:t>FocusPro</a:t>
            </a:r>
            <a:r>
              <a:rPr lang="ru-RU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Финансовый консультант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12 лет работы финансовым директором холдинга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Отличник торговли Республики Саха (Якутия)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Отличник сельского хозяйства Республик Саха (Якутия)</a:t>
            </a:r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285728"/>
            <a:ext cx="1142976" cy="28575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285884" y="285728"/>
            <a:ext cx="7858116" cy="28575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165475605996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928671"/>
            <a:ext cx="2676532" cy="54747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00034" y="242886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Franklin Gothic Medium" pitchFamily="34" charset="0"/>
                <a:ea typeface="+mj-ea"/>
                <a:cs typeface="Arial" pitchFamily="34" charset="0"/>
              </a:rPr>
              <a:t>Благодарю </a:t>
            </a:r>
            <a:r>
              <a:rPr lang="ru-RU" sz="4400" b="1" dirty="0" err="1">
                <a:solidFill>
                  <a:srgbClr val="0070C0"/>
                </a:solidFill>
                <a:latin typeface="Franklin Gothic Medium" pitchFamily="34" charset="0"/>
                <a:ea typeface="+mj-ea"/>
                <a:cs typeface="Arial" pitchFamily="34" charset="0"/>
              </a:rPr>
              <a:t>з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Franklin Gothic Medium" pitchFamily="34" charset="0"/>
                <a:ea typeface="+mj-ea"/>
                <a:cs typeface="Arial" pitchFamily="34" charset="0"/>
              </a:rPr>
              <a:t>а внимание!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5500703"/>
            <a:ext cx="1142976" cy="28575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285884" y="5500703"/>
            <a:ext cx="7858116" cy="28575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5725</TotalTime>
  <Words>245</Words>
  <Application>Microsoft Office PowerPoint</Application>
  <PresentationFormat>Экран (4:3)</PresentationFormat>
  <Paragraphs>114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проект: Ключевые показатели эффективности при организационной структуре по функциональному принципу</vt:lpstr>
      <vt:lpstr>Учебный процесс</vt:lpstr>
      <vt:lpstr>Презентация PowerPoint</vt:lpstr>
      <vt:lpstr>Основные направления трансформации социальной сферы</vt:lpstr>
      <vt:lpstr>Презентация PowerPoint</vt:lpstr>
      <vt:lpstr>Презентация PowerPoint</vt:lpstr>
      <vt:lpstr>Жиркова Лина Дмитриевна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0160002901</dc:creator>
  <cp:lastModifiedBy>0160002901</cp:lastModifiedBy>
  <cp:revision>91</cp:revision>
  <dcterms:created xsi:type="dcterms:W3CDTF">2022-06-08T05:46:01Z</dcterms:created>
  <dcterms:modified xsi:type="dcterms:W3CDTF">2022-10-19T03:42:03Z</dcterms:modified>
</cp:coreProperties>
</file>