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9" r:id="rId1"/>
  </p:sldMasterIdLst>
  <p:notesMasterIdLst>
    <p:notesMasterId r:id="rId4"/>
  </p:notesMasterIdLst>
  <p:sldIdLst>
    <p:sldId id="280" r:id="rId2"/>
    <p:sldId id="281" r:id="rId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EE2FF-E028-4C11-95A8-9C7CBC2763BA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24750-EAA2-417E-BF85-432DCE62B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9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title" idx="2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subTitle" idx="3"/>
          </p:nvPr>
        </p:nvSpPr>
        <p:spPr>
          <a:xfrm>
            <a:off x="914400" y="2590801"/>
            <a:ext cx="4267200" cy="11683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1" name="Shape 19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 idx="2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24" name="Shape 224"/>
          <p:cNvSpPr txBox="1">
            <a:spLocks noGrp="1"/>
          </p:cNvSpPr>
          <p:nvPr>
            <p:ph type="body" idx="3"/>
          </p:nvPr>
        </p:nvSpPr>
        <p:spPr>
          <a:xfrm>
            <a:off x="304800" y="1066800"/>
            <a:ext cx="5486400" cy="3017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225" name="Shape 22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27" name="Shape 22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 idx="2"/>
          </p:nvPr>
        </p:nvSpPr>
        <p:spPr>
          <a:xfrm>
            <a:off x="481542" y="2937934"/>
            <a:ext cx="5181600" cy="90804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3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333"/>
              <a:buNone/>
              <a:defRPr sz="1333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067"/>
              <a:buNone/>
              <a:defRPr sz="1067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33"/>
              <a:buNone/>
              <a:defRPr sz="9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 idx="2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79" name="Shape 179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80" name="Shape 180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title" idx="2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11" name="Shape 211"/>
          <p:cNvSpPr txBox="1">
            <a:spLocks noGrp="1"/>
          </p:cNvSpPr>
          <p:nvPr>
            <p:ph type="body" idx="3"/>
          </p:nvPr>
        </p:nvSpPr>
        <p:spPr>
          <a:xfrm>
            <a:off x="304800" y="1066800"/>
            <a:ext cx="2692400" cy="3017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71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Char char="•"/>
              <a:defRPr sz="1867"/>
            </a:lvl1pPr>
            <a:lvl2pPr marL="914400" lvl="1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marL="1371600" lvl="2" indent="-3132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212" name="Shape 212"/>
          <p:cNvSpPr txBox="1">
            <a:spLocks noGrp="1"/>
          </p:cNvSpPr>
          <p:nvPr>
            <p:ph type="body" idx="13"/>
          </p:nvPr>
        </p:nvSpPr>
        <p:spPr>
          <a:xfrm>
            <a:off x="3098800" y="1066800"/>
            <a:ext cx="2692400" cy="3017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71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Char char="•"/>
              <a:defRPr sz="1867"/>
            </a:lvl1pPr>
            <a:lvl2pPr marL="914400" lvl="1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marL="1371600" lvl="2" indent="-3132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213" name="Shape 213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14" name="Shape 21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 idx="2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33"/>
              <a:buFont typeface="Calibri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71" name="Shape 371"/>
          <p:cNvSpPr txBox="1">
            <a:spLocks noGrp="1"/>
          </p:cNvSpPr>
          <p:nvPr>
            <p:ph type="body" idx="3"/>
          </p:nvPr>
        </p:nvSpPr>
        <p:spPr>
          <a:xfrm>
            <a:off x="304800" y="1023409"/>
            <a:ext cx="2693459" cy="4265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9pPr>
          </a:lstStyle>
          <a:p>
            <a:endParaRPr/>
          </a:p>
        </p:txBody>
      </p:sp>
      <p:sp>
        <p:nvSpPr>
          <p:cNvPr id="372" name="Shape 372"/>
          <p:cNvSpPr txBox="1">
            <a:spLocks noGrp="1"/>
          </p:cNvSpPr>
          <p:nvPr>
            <p:ph type="body" idx="13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32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–"/>
              <a:defRPr sz="1333"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–"/>
              <a:defRPr sz="1067"/>
            </a:lvl4pPr>
            <a:lvl5pPr marL="2286000" lvl="4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»"/>
              <a:defRPr sz="1067"/>
            </a:lvl5pPr>
            <a:lvl6pPr marL="2743200" lvl="5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6pPr>
            <a:lvl7pPr marL="3200400" lvl="6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7pPr>
            <a:lvl8pPr marL="3657600" lvl="7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8pPr>
            <a:lvl9pPr marL="4114800" lvl="8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9pPr>
          </a:lstStyle>
          <a:p>
            <a:endParaRPr/>
          </a:p>
        </p:txBody>
      </p:sp>
      <p:sp>
        <p:nvSpPr>
          <p:cNvPr id="373" name="Shape 373"/>
          <p:cNvSpPr txBox="1">
            <a:spLocks noGrp="1"/>
          </p:cNvSpPr>
          <p:nvPr>
            <p:ph type="body" idx="22"/>
          </p:nvPr>
        </p:nvSpPr>
        <p:spPr>
          <a:xfrm>
            <a:off x="3096684" y="1023409"/>
            <a:ext cx="2694516" cy="4265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 b="1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None/>
              <a:defRPr sz="1067" b="1"/>
            </a:lvl9pPr>
          </a:lstStyle>
          <a:p>
            <a:endParaRPr/>
          </a:p>
        </p:txBody>
      </p:sp>
      <p:sp>
        <p:nvSpPr>
          <p:cNvPr id="374" name="Shape 374"/>
          <p:cNvSpPr txBox="1">
            <a:spLocks noGrp="1"/>
          </p:cNvSpPr>
          <p:nvPr>
            <p:ph type="body" idx="23"/>
          </p:nvPr>
        </p:nvSpPr>
        <p:spPr>
          <a:xfrm>
            <a:off x="3096684" y="1449917"/>
            <a:ext cx="2694516" cy="263419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32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–"/>
              <a:defRPr sz="1333"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–"/>
              <a:defRPr sz="1067"/>
            </a:lvl4pPr>
            <a:lvl5pPr marL="2286000" lvl="4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»"/>
              <a:defRPr sz="1067"/>
            </a:lvl5pPr>
            <a:lvl6pPr marL="2743200" lvl="5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6pPr>
            <a:lvl7pPr marL="3200400" lvl="6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7pPr>
            <a:lvl8pPr marL="3657600" lvl="7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8pPr>
            <a:lvl9pPr marL="4114800" lvl="8" indent="-2963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Char char="•"/>
              <a:defRPr sz="1067"/>
            </a:lvl9pPr>
          </a:lstStyle>
          <a:p>
            <a:endParaRPr/>
          </a:p>
        </p:txBody>
      </p:sp>
      <p:sp>
        <p:nvSpPr>
          <p:cNvPr id="375" name="Shape 37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76" name="Shape 376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77" name="Shape 37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 idx="2"/>
          </p:nvPr>
        </p:nvSpPr>
        <p:spPr>
          <a:xfrm>
            <a:off x="304800" y="182033"/>
            <a:ext cx="2005541" cy="77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3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640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1pPr>
            <a:lvl2pPr marL="914400" lvl="1" indent="-34715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Char char="–"/>
              <a:defRPr sz="1867"/>
            </a:lvl2pPr>
            <a:lvl3pPr marL="1371600" lvl="2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32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–"/>
              <a:defRPr sz="1333"/>
            </a:lvl4pPr>
            <a:lvl5pPr marL="2286000" lvl="4" indent="-3132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»"/>
              <a:defRPr sz="1333"/>
            </a:lvl5pPr>
            <a:lvl6pPr marL="2743200" lvl="5" indent="-3132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6pPr>
            <a:lvl7pPr marL="3200400" lvl="6" indent="-31324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7pPr>
            <a:lvl8pPr marL="3657600" lvl="7" indent="-31324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8pPr>
            <a:lvl9pPr marL="4114800" lvl="8" indent="-31324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Char char="•"/>
              <a:defRPr sz="1333"/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body" idx="13"/>
          </p:nvPr>
        </p:nvSpPr>
        <p:spPr>
          <a:xfrm>
            <a:off x="304800" y="956734"/>
            <a:ext cx="2005541" cy="312737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3"/>
              <a:buNone/>
              <a:defRPr sz="933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7"/>
              <a:buNone/>
              <a:defRPr sz="667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 idx="2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3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Shape 52"/>
          <p:cNvSpPr txBox="1">
            <a:spLocks noGrp="1"/>
          </p:cNvSpPr>
          <p:nvPr>
            <p:ph type="body" idx="3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3"/>
              <a:buNone/>
              <a:defRPr sz="933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7"/>
              <a:buNone/>
              <a:defRPr sz="667"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 idx="2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05" name="Shape 205"/>
          <p:cNvSpPr txBox="1">
            <a:spLocks noGrp="1"/>
          </p:cNvSpPr>
          <p:nvPr>
            <p:ph type="body" idx="3"/>
          </p:nvPr>
        </p:nvSpPr>
        <p:spPr>
          <a:xfrm rot="5400000">
            <a:off x="1539346" y="-167746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07" name="Shape 20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08" name="Shape 20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>
            <a:spLocks noGrp="1"/>
          </p:cNvSpPr>
          <p:nvPr>
            <p:ph type="title" idx="2"/>
          </p:nvPr>
        </p:nvSpPr>
        <p:spPr>
          <a:xfrm rot="5400000">
            <a:off x="3154892" y="1447800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03" name="Shape 303"/>
          <p:cNvSpPr txBox="1">
            <a:spLocks noGrp="1"/>
          </p:cNvSpPr>
          <p:nvPr>
            <p:ph type="body" idx="3"/>
          </p:nvPr>
        </p:nvSpPr>
        <p:spPr>
          <a:xfrm rot="5400000">
            <a:off x="360892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lvl4pPr>
            <a:lvl5pPr marL="2286000" lvl="4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</a:lvl5pPr>
            <a:lvl6pPr marL="2743200" lvl="5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304" name="Shape 30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05" name="Shape 30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06" name="Shape 306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 idx="2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3"/>
          </p:nvPr>
        </p:nvSpPr>
        <p:spPr>
          <a:xfrm>
            <a:off x="304800" y="1066800"/>
            <a:ext cx="5486400" cy="30173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dt" idx="2"/>
          </p:nvPr>
        </p:nvSpPr>
        <p:spPr>
          <a:xfrm>
            <a:off x="304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marR="0" lvl="0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457200" marR="0" lvl="1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914400" marR="0" lvl="2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371600" marR="0" lvl="3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1828800" marR="0" lvl="4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286000" marR="0" lvl="5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2743200" marR="0" lvl="6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200400" marR="0" lvl="7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3657600" marR="0" lvl="8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ftr" idx="3"/>
          </p:nvPr>
        </p:nvSpPr>
        <p:spPr>
          <a:xfrm>
            <a:off x="2082800" y="4237567"/>
            <a:ext cx="1930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marR="0" lvl="0" indent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457200" marR="0" lvl="1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914400" marR="0" lvl="2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371600" marR="0" lvl="3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1828800" marR="0" lvl="4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286000" marR="0" lvl="5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2743200" marR="0" lvl="6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200400" marR="0" lvl="7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3657600" marR="0" lvl="8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4368800" y="4237567"/>
            <a:ext cx="1422400" cy="243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marR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defPPr/>
      <a:lvl1pPr marR="0" lvl="0" algn="ctr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933"/>
        <a:buFont typeface="Calibri"/>
        <a:buNone/>
        <a:defRPr sz="2933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/>
      <a:lvl1pPr marL="457200" marR="0" lvl="0" indent="-364045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2133"/>
        <a:buFont typeface="Arial"/>
        <a:buChar char="•"/>
        <a:defRPr sz="2133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1pPr>
      <a:lvl2pPr marL="914400" marR="0" lvl="1" indent="-347154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867"/>
        <a:buFont typeface="Arial"/>
        <a:buChar char="–"/>
        <a:defRPr sz="1867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2pPr>
      <a:lvl3pPr marL="1371600" marR="0" lvl="2" indent="-330200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600"/>
        <a:buFont typeface="Arial"/>
        <a:buChar char="•"/>
        <a:defRPr sz="1600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3pPr>
      <a:lvl4pPr marL="1828800" marR="0" lvl="3" indent="-313245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333"/>
        <a:buFont typeface="Arial"/>
        <a:buChar char="–"/>
        <a:defRPr sz="1333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4pPr>
      <a:lvl5pPr marL="2286000" marR="0" lvl="4" indent="-313245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333"/>
        <a:buFont typeface="Arial"/>
        <a:buChar char="»"/>
        <a:defRPr sz="1333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5pPr>
      <a:lvl6pPr marL="2743200" marR="0" lvl="5" indent="-313245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333"/>
        <a:buFont typeface="Arial"/>
        <a:buChar char="•"/>
        <a:defRPr sz="1333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6pPr>
      <a:lvl7pPr marL="3200400" marR="0" lvl="6" indent="-313245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333"/>
        <a:buFont typeface="Arial"/>
        <a:buChar char="•"/>
        <a:defRPr sz="1333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7pPr>
      <a:lvl8pPr marL="3657600" marR="0" lvl="7" indent="-313244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333"/>
        <a:buFont typeface="Arial"/>
        <a:buChar char="•"/>
        <a:defRPr sz="1333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8pPr>
      <a:lvl9pPr marL="4114800" marR="0" lvl="8" indent="-313244" algn="l">
        <a:lnSpc>
          <a:spcPct val="100000"/>
        </a:lnSpc>
        <a:spcBef>
          <a:spcPts val="0"/>
        </a:spcBef>
        <a:spcAft>
          <a:spcPts val="0"/>
        </a:spcAft>
        <a:buClr>
          <a:schemeClr val="dk1"/>
        </a:buClr>
        <a:buSzPts val="1333"/>
        <a:buFont typeface="Arial"/>
        <a:buChar char="•"/>
        <a:defRPr sz="1333" b="0" i="0" u="none" strike="noStrike" cap="none">
          <a:solidFill>
            <a:schemeClr val="dk1"/>
          </a:solidFill>
          <a:latin typeface="Calibri"/>
          <a:ea typeface="Calibri"/>
          <a:cs typeface="Calibri"/>
        </a:defRPr>
      </a:lvl9pPr>
    </p:bodyStyle>
    <p:other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title" idx="4294967295"/>
          </p:nvPr>
        </p:nvSpPr>
        <p:spPr bwMode="auto">
          <a:xfrm>
            <a:off x="176986" y="-16353"/>
            <a:ext cx="9567378" cy="584051"/>
          </a:xfrm>
          <a:prstGeom prst="rect">
            <a:avLst/>
          </a:prstGeom>
          <a:noFill/>
          <a:ln>
            <a:noFill/>
          </a:ln>
        </p:spPr>
        <p:txBody>
          <a:bodyPr wrap="square" lIns="60967" tIns="30467" rIns="60967" bIns="30467" anchor="ctr">
            <a:normAutofit/>
          </a:bodyPr>
          <a:lstStyle>
            <a:defPPr/>
            <a:lvl1pPr lvl="0"/>
          </a:lstStyle>
          <a:p>
            <a:pPr algn="l">
              <a:buClr>
                <a:srgbClr val="3F3F3F"/>
              </a:buClr>
              <a:buSzPts val="1600"/>
              <a:defRPr/>
            </a:pPr>
            <a:r>
              <a:rPr sz="1900" b="1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Архитектура</a:t>
            </a:r>
            <a:r>
              <a:rPr sz="1900" b="1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1900" b="1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программы</a:t>
            </a:r>
            <a:r>
              <a:rPr sz="1900" b="1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1900" b="1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трека</a:t>
            </a:r>
            <a:r>
              <a:rPr sz="1900" b="1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1900" b="1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«</a:t>
            </a:r>
            <a:r>
              <a:rPr lang="ru-RU" sz="1900" b="1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Беспилотные авиационные системы</a:t>
            </a:r>
            <a:r>
              <a:rPr sz="1900" b="1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»</a:t>
            </a:r>
            <a:r>
              <a:rPr sz="2150" b="1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/>
            </a:r>
            <a:br>
              <a:rPr sz="2150" b="1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</a:b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Площадка</a:t>
            </a:r>
            <a:r>
              <a:rPr sz="1400" dirty="0">
                <a:solidFill>
                  <a:srgbClr val="FF9900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14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«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НПЦ БАС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и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гранты</a:t>
            </a:r>
            <a:r>
              <a:rPr sz="1400" dirty="0" smtClean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»</a:t>
            </a:r>
            <a:r>
              <a:rPr lang="ru-RU" sz="14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, учебный корпус НГТУ</a:t>
            </a:r>
            <a:endParaRPr sz="1400" dirty="0"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11" name="Shape 511"/>
          <p:cNvSpPr/>
          <p:nvPr/>
        </p:nvSpPr>
        <p:spPr bwMode="auto">
          <a:xfrm rot="5400000">
            <a:off x="-800626" y="1938937"/>
            <a:ext cx="2529416" cy="57418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2" name="Shape 512"/>
          <p:cNvSpPr/>
          <p:nvPr/>
        </p:nvSpPr>
        <p:spPr bwMode="auto">
          <a:xfrm>
            <a:off x="176989" y="602590"/>
            <a:ext cx="11874385" cy="25238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35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sz="135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sz="1450">
              <a:solidFill>
                <a:srgbClr val="3F3F3F"/>
              </a:solidFill>
              <a:latin typeface="Arial"/>
              <a:ea typeface="Arial"/>
              <a:cs typeface="Arial"/>
            </a:endParaRPr>
          </a:p>
          <a:p>
            <a:pPr marL="0" indent="0" algn="ctr">
              <a:defRPr/>
            </a:pPr>
            <a:endParaRPr sz="1600">
              <a:solidFill>
                <a:srgbClr val="3F3F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3" name="Shape 513"/>
          <p:cNvSpPr/>
          <p:nvPr/>
        </p:nvSpPr>
        <p:spPr bwMode="auto">
          <a:xfrm>
            <a:off x="895383" y="961323"/>
            <a:ext cx="11109922" cy="30675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r>
              <a:rPr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Сбор</a:t>
            </a: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участников</a:t>
            </a: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, </a:t>
            </a:r>
            <a:r>
              <a:rPr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кофебрейк</a:t>
            </a:r>
            <a:endParaRPr dirty="0"/>
          </a:p>
          <a:p>
            <a:pPr marL="0" indent="0" algn="ctr">
              <a:defRPr/>
            </a:pP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(10:00-10:20)</a:t>
            </a:r>
            <a:endParaRPr sz="900" dirty="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14" name="Shape 514"/>
          <p:cNvSpPr/>
          <p:nvPr/>
        </p:nvSpPr>
        <p:spPr bwMode="auto">
          <a:xfrm>
            <a:off x="8615029" y="1627786"/>
            <a:ext cx="1985580" cy="372720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Презентация проектов НПЦ и резидентов. (Видеозапись </a:t>
            </a:r>
            <a:r>
              <a:rPr lang="ru-RU" sz="8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самовыступлений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</a:t>
            </a:r>
            <a:endParaRPr dirty="0"/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endParaRPr dirty="0"/>
          </a:p>
          <a:p>
            <a:pPr marL="0" indent="0" algn="ctr">
              <a:defRPr/>
            </a:pPr>
            <a:r>
              <a:rPr lang="ru-RU" sz="8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Геймофикация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. Резиденты заказывают услуги у НПЦ на реализацию своих грантов. </a:t>
            </a:r>
            <a:endParaRPr dirty="0"/>
          </a:p>
          <a:p>
            <a:pPr marL="0" indent="0" algn="ctr">
              <a:defRPr/>
            </a:pP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Результат:</a:t>
            </a:r>
            <a:endParaRPr dirty="0"/>
          </a:p>
          <a:p>
            <a:pPr marL="0" indent="0" algn="ctr">
              <a:defRPr/>
            </a:pP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(Какой НПЦ соберет наибольший бюджет)</a:t>
            </a:r>
            <a:endParaRPr sz="800" dirty="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15" name="Shape 515"/>
          <p:cNvSpPr txBox="1"/>
          <p:nvPr/>
        </p:nvSpPr>
        <p:spPr bwMode="auto">
          <a:xfrm>
            <a:off x="176988" y="2120687"/>
            <a:ext cx="748956" cy="369305"/>
          </a:xfrm>
          <a:prstGeom prst="rect">
            <a:avLst/>
          </a:prstGeom>
          <a:noFill/>
          <a:ln>
            <a:noFill/>
          </a:ln>
        </p:spPr>
        <p:txBody>
          <a:bodyPr wrap="square" lIns="60967" tIns="30467" rIns="60967" bIns="30467" anchor="t">
            <a:spAutoFit/>
          </a:bodyPr>
          <a:lstStyle/>
          <a:p>
            <a:pPr marL="0" indent="0" algn="l">
              <a:defRPr/>
            </a:pPr>
            <a:r>
              <a:rPr lang="ru-RU"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10</a:t>
            </a: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:00 -</a:t>
            </a:r>
            <a:endParaRPr/>
          </a:p>
          <a:p>
            <a:pPr marL="0" indent="0" algn="l">
              <a:defRPr/>
            </a:pP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13:00</a:t>
            </a:r>
            <a:endParaRPr sz="100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pic>
        <p:nvPicPr>
          <p:cNvPr id="518" name="Picture 518"/>
          <p:cNvPicPr/>
          <p:nvPr/>
        </p:nvPicPr>
        <p:blipFill>
          <a:blip r:embed="rId2"/>
          <a:stretch/>
        </p:blipFill>
        <p:spPr bwMode="auto">
          <a:xfrm>
            <a:off x="10033547" y="34735"/>
            <a:ext cx="2017827" cy="552024"/>
          </a:xfrm>
          <a:prstGeom prst="rect">
            <a:avLst/>
          </a:prstGeom>
          <a:ln>
            <a:noFill/>
          </a:ln>
        </p:spPr>
      </p:pic>
      <p:sp>
        <p:nvSpPr>
          <p:cNvPr id="519" name="Shape 519"/>
          <p:cNvSpPr txBox="1">
            <a:spLocks noGrp="1"/>
          </p:cNvSpPr>
          <p:nvPr>
            <p:ph type="sldNum" idx="12"/>
          </p:nvPr>
        </p:nvSpPr>
        <p:spPr bwMode="auto">
          <a:xfrm>
            <a:off x="10600609" y="6437268"/>
            <a:ext cx="1422400" cy="243600"/>
          </a:xfrm>
          <a:prstGeom prst="rect">
            <a:avLst/>
          </a:prstGeom>
          <a:noFill/>
          <a:ln>
            <a:noFill/>
          </a:ln>
        </p:spPr>
        <p:txBody>
          <a:bodyPr wrap="square" lIns="60967" tIns="30467" rIns="60967" bIns="30467" anchor="ctr">
            <a:noAutofit/>
          </a:bodyPr>
          <a:lstStyle>
            <a:defPPr/>
            <a:lvl1pPr lvl="0"/>
          </a:lstStyle>
          <a:p>
            <a:pPr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itka Text Semibold"/>
              </a:rPr>
              <a:t>7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0" name="Shape 520"/>
          <p:cNvSpPr/>
          <p:nvPr/>
        </p:nvSpPr>
        <p:spPr bwMode="auto">
          <a:xfrm>
            <a:off x="925945" y="1655367"/>
            <a:ext cx="2744630" cy="64644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НПЦ: Специализация НПЦ и набор услуг, Конкурсный отбор НПЦ 2025г.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(10:00 – 11:30) </a:t>
            </a:r>
            <a:endParaRPr/>
          </a:p>
          <a:p>
            <a:pPr lvl="0" algn="ctr">
              <a:tabLst>
                <a:tab pos="2957513" algn="l"/>
              </a:tabLst>
              <a:defRPr/>
            </a:pPr>
            <a:r>
              <a:rPr lang="ru-RU" sz="800">
                <a:solidFill>
                  <a:schemeClr val="tx1"/>
                </a:solidFill>
                <a:latin typeface="Sitka Text Semibold"/>
                <a:ea typeface="Sitka Text Semibold"/>
                <a:cs typeface="Sitka Text Semibold"/>
              </a:rPr>
              <a:t>(Бол.аудитория)</a:t>
            </a:r>
            <a:endParaRPr/>
          </a:p>
        </p:txBody>
      </p:sp>
      <p:sp>
        <p:nvSpPr>
          <p:cNvPr id="522" name="Shape 522"/>
          <p:cNvSpPr/>
          <p:nvPr/>
        </p:nvSpPr>
        <p:spPr bwMode="auto">
          <a:xfrm>
            <a:off x="926029" y="2382651"/>
            <a:ext cx="1502846" cy="1116053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lvl="0" algn="ctr">
              <a:tabLst>
                <a:tab pos="2957513" algn="l"/>
              </a:tabLst>
              <a:defRPr/>
            </a:pPr>
            <a:r>
              <a:rPr lang="ru-RU" sz="800">
                <a:latin typeface="Sitka Text Semibold"/>
                <a:ea typeface="Sitka Text Semibold"/>
                <a:cs typeface="Sitka Text Semibold"/>
              </a:rPr>
              <a:t>Резиденты: Требования к Формам документов по Заявке на гранты (ФЭО, Презентация, Команда и Опыт НИОКР, Коммерциализация). </a:t>
            </a:r>
            <a:endParaRPr/>
          </a:p>
          <a:p>
            <a:pPr lvl="0" algn="ctr">
              <a:tabLst>
                <a:tab pos="2957513" algn="l"/>
              </a:tabLst>
              <a:defRPr/>
            </a:pPr>
            <a:r>
              <a:rPr lang="ru-RU" sz="800">
                <a:latin typeface="Sitka Text Semibold"/>
                <a:ea typeface="Sitka Text Semibold"/>
                <a:cs typeface="Sitka Text Semibold"/>
              </a:rPr>
              <a:t>Задание на проработку Заявки на грант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(12:00 - 13:00)</a:t>
            </a:r>
            <a:endParaRPr/>
          </a:p>
        </p:txBody>
      </p:sp>
      <p:sp>
        <p:nvSpPr>
          <p:cNvPr id="523" name="Shape 523"/>
          <p:cNvSpPr/>
          <p:nvPr/>
        </p:nvSpPr>
        <p:spPr bwMode="auto">
          <a:xfrm>
            <a:off x="913255" y="588861"/>
            <a:ext cx="2744346" cy="2769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17 июня (пн) </a:t>
            </a:r>
            <a:endParaRPr sz="12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7" name="Shape 527"/>
          <p:cNvSpPr/>
          <p:nvPr/>
        </p:nvSpPr>
        <p:spPr bwMode="auto">
          <a:xfrm>
            <a:off x="10694539" y="569631"/>
            <a:ext cx="1189749" cy="276999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21 июня (пт)</a:t>
            </a:r>
            <a:endParaRPr/>
          </a:p>
        </p:txBody>
      </p:sp>
      <p:sp>
        <p:nvSpPr>
          <p:cNvPr id="528" name="Shape 528"/>
          <p:cNvSpPr/>
          <p:nvPr/>
        </p:nvSpPr>
        <p:spPr bwMode="auto">
          <a:xfrm>
            <a:off x="3735373" y="1652772"/>
            <a:ext cx="2506640" cy="1063232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algn="ctr">
              <a:tabLst>
                <a:tab pos="2957513" algn="l"/>
              </a:tabLst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Инфраструктура НПЦ.  Оснащение модулей НПЦ оборудованием, формулы расчетов услуг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(10:00 - 12:00)</a:t>
            </a:r>
            <a:endParaRPr/>
          </a:p>
        </p:txBody>
      </p:sp>
      <p:sp>
        <p:nvSpPr>
          <p:cNvPr id="529" name="Shape 529"/>
          <p:cNvSpPr/>
          <p:nvPr/>
        </p:nvSpPr>
        <p:spPr bwMode="auto">
          <a:xfrm>
            <a:off x="3735372" y="2756690"/>
            <a:ext cx="2506640" cy="734047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algn="ctr"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Экспертные выступления: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Специализация и Набор услуг НПЦ.</a:t>
            </a:r>
            <a:endParaRPr/>
          </a:p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(12:00 - 13:00)</a:t>
            </a:r>
            <a:endParaRPr sz="80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31" name="Shape 531"/>
          <p:cNvSpPr/>
          <p:nvPr/>
        </p:nvSpPr>
        <p:spPr bwMode="auto">
          <a:xfrm>
            <a:off x="6306811" y="1652772"/>
            <a:ext cx="2243423" cy="1063232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lvl="0" algn="ctr">
              <a:tabLst>
                <a:tab pos="2957513" algn="l"/>
              </a:tabLst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НПЦ:</a:t>
            </a:r>
            <a:endParaRPr/>
          </a:p>
          <a:p>
            <a:pPr algn="ctr">
              <a:tabLst>
                <a:tab pos="2957513" algn="l"/>
              </a:tabLst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НПЦ и РОИВы - альянс и взаимодействие. </a:t>
            </a:r>
            <a:endParaRPr/>
          </a:p>
          <a:p>
            <a:pPr algn="ctr">
              <a:tabLst>
                <a:tab pos="2957513" algn="l"/>
              </a:tabLst>
              <a:defRPr/>
            </a:pPr>
            <a:r>
              <a:rPr lang="ru-RU" sz="800">
                <a:solidFill>
                  <a:srgbClr val="FF9900"/>
                </a:solidFill>
                <a:latin typeface="Sitka Text Semibold"/>
                <a:ea typeface="Sitka Text Semibold"/>
                <a:cs typeface="Sitka Text Semibold"/>
              </a:rPr>
              <a:t>.</a:t>
            </a:r>
            <a:endParaRPr lang="ru-RU" sz="80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lvl="0" algn="ctr"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(10:00 - 12:00)</a:t>
            </a:r>
            <a:endParaRPr/>
          </a:p>
        </p:txBody>
      </p:sp>
      <p:sp>
        <p:nvSpPr>
          <p:cNvPr id="532" name="Shape 532"/>
          <p:cNvSpPr/>
          <p:nvPr/>
        </p:nvSpPr>
        <p:spPr bwMode="auto">
          <a:xfrm>
            <a:off x="6306809" y="2756690"/>
            <a:ext cx="2243423" cy="734048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lvl="0" algn="ctr"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Экспертные выступления: Региональный ГГЗ, Единые региональные Операторы БАС. Квалифицированный Заказчик услуг БАС </a:t>
            </a:r>
            <a:endParaRPr/>
          </a:p>
          <a:p>
            <a:pPr lvl="0" algn="ctr"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(12:00 - 13:00)</a:t>
            </a:r>
            <a:endParaRPr/>
          </a:p>
        </p:txBody>
      </p:sp>
      <p:sp>
        <p:nvSpPr>
          <p:cNvPr id="537" name="Shape 537"/>
          <p:cNvSpPr/>
          <p:nvPr/>
        </p:nvSpPr>
        <p:spPr bwMode="auto">
          <a:xfrm>
            <a:off x="925944" y="5418562"/>
            <a:ext cx="9674666" cy="723504"/>
          </a:xfrm>
          <a:prstGeom prst="rect">
            <a:avLst/>
          </a:prstGeom>
          <a:solidFill>
            <a:schemeClr val="lt1"/>
          </a:solidFill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Сборка и </a:t>
            </a:r>
            <a:r>
              <a:rPr lang="ru-RU"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переопыление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всех секций,</a:t>
            </a: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групп</a:t>
            </a:r>
            <a:r>
              <a:rPr lang="ru-RU"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овой</a:t>
            </a: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Нетворкинг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. (</a:t>
            </a:r>
            <a:r>
              <a:rPr lang="ru-RU"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Триз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, </a:t>
            </a:r>
            <a:r>
              <a:rPr lang="ru-RU"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Форсайтинг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</a:t>
            </a:r>
            <a:endParaRPr sz="9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r>
              <a:rPr lang="ru-RU" sz="900" dirty="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(17:00 - 18:00</a:t>
            </a:r>
            <a:r>
              <a:rPr sz="900" dirty="0" smtClean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</a:t>
            </a:r>
            <a:endParaRPr sz="900" dirty="0"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38" name="Shape 538"/>
          <p:cNvSpPr/>
          <p:nvPr/>
        </p:nvSpPr>
        <p:spPr bwMode="auto">
          <a:xfrm>
            <a:off x="905091" y="1327107"/>
            <a:ext cx="11109922" cy="2175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r>
              <a:rPr sz="9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Установка на работу на день (10:20-10:30)</a:t>
            </a:r>
            <a:endParaRPr sz="90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40" name="Shape 540"/>
          <p:cNvSpPr/>
          <p:nvPr/>
        </p:nvSpPr>
        <p:spPr bwMode="auto">
          <a:xfrm rot="5400000">
            <a:off x="172141" y="3590554"/>
            <a:ext cx="578891" cy="56920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1" name="Shape 541"/>
          <p:cNvSpPr/>
          <p:nvPr/>
        </p:nvSpPr>
        <p:spPr bwMode="auto">
          <a:xfrm flipH="1">
            <a:off x="-184738" y="3623575"/>
            <a:ext cx="976648" cy="5078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304815" indent="0" algn="ctr">
              <a:defRPr/>
            </a:pPr>
            <a:r>
              <a:rPr sz="9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ОБЕД (13:00 - 14:00)</a:t>
            </a:r>
            <a:endParaRPr/>
          </a:p>
        </p:txBody>
      </p:sp>
      <p:sp>
        <p:nvSpPr>
          <p:cNvPr id="542" name="Shape 542"/>
          <p:cNvSpPr/>
          <p:nvPr/>
        </p:nvSpPr>
        <p:spPr bwMode="auto">
          <a:xfrm rot="5400000">
            <a:off x="-104265" y="4499556"/>
            <a:ext cx="1136687" cy="57418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3" name="Shape 543"/>
          <p:cNvSpPr/>
          <p:nvPr/>
        </p:nvSpPr>
        <p:spPr bwMode="auto">
          <a:xfrm>
            <a:off x="212089" y="4427629"/>
            <a:ext cx="880264" cy="40011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defRPr/>
            </a:pP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14:00-</a:t>
            </a:r>
            <a:endParaRPr lang="ru-RU" sz="100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l">
              <a:defRPr/>
            </a:pP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7</a:t>
            </a: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</a:t>
            </a:r>
            <a:endParaRPr sz="100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6" name="Shape 522"/>
          <p:cNvSpPr/>
          <p:nvPr/>
        </p:nvSpPr>
        <p:spPr bwMode="auto">
          <a:xfrm>
            <a:off x="2536153" y="2390965"/>
            <a:ext cx="1134422" cy="1105225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Экспертные выступления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(12:00 - 13:00)</a:t>
            </a:r>
            <a:endParaRPr/>
          </a:p>
        </p:txBody>
      </p:sp>
      <p:sp>
        <p:nvSpPr>
          <p:cNvPr id="41" name="Shape 530"/>
          <p:cNvSpPr/>
          <p:nvPr/>
        </p:nvSpPr>
        <p:spPr bwMode="auto">
          <a:xfrm>
            <a:off x="2536153" y="4236302"/>
            <a:ext cx="1121448" cy="1118689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Работа по группам. Сборка НПЦ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(14:00 - 17:00) (2-3 мал.ауд.)</a:t>
            </a:r>
            <a:endParaRPr/>
          </a:p>
        </p:txBody>
      </p:sp>
      <p:sp>
        <p:nvSpPr>
          <p:cNvPr id="42" name="Shape 530"/>
          <p:cNvSpPr/>
          <p:nvPr/>
        </p:nvSpPr>
        <p:spPr bwMode="auto">
          <a:xfrm>
            <a:off x="919577" y="4238209"/>
            <a:ext cx="1509298" cy="1116782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Работа по группам (Резиденты). </a:t>
            </a:r>
            <a:endParaRPr/>
          </a:p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Выполнение Заданий «Заявка на грант»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(14:00 - 17:00) (2-3 мал.ауд.)</a:t>
            </a:r>
            <a:endParaRPr/>
          </a:p>
        </p:txBody>
      </p:sp>
      <p:sp>
        <p:nvSpPr>
          <p:cNvPr id="46" name="Shape 523"/>
          <p:cNvSpPr/>
          <p:nvPr/>
        </p:nvSpPr>
        <p:spPr bwMode="auto">
          <a:xfrm>
            <a:off x="3705998" y="588179"/>
            <a:ext cx="2536014" cy="2769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8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июня (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вт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sz="12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Shape 523"/>
          <p:cNvSpPr/>
          <p:nvPr/>
        </p:nvSpPr>
        <p:spPr bwMode="auto">
          <a:xfrm>
            <a:off x="6290409" y="586758"/>
            <a:ext cx="2243992" cy="2769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9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июня (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ср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sz="12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Shape 523"/>
          <p:cNvSpPr/>
          <p:nvPr/>
        </p:nvSpPr>
        <p:spPr bwMode="auto">
          <a:xfrm>
            <a:off x="8582798" y="583417"/>
            <a:ext cx="2017811" cy="2769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20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июня (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чт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sz="12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06698" y="2445139"/>
            <a:ext cx="7120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tabLst>
                <a:tab pos="2957513" algn="l"/>
              </a:tabLst>
              <a:defRPr/>
            </a:pPr>
            <a:r>
              <a:rPr lang="ru-RU" sz="700">
                <a:latin typeface="Sitka Text Semibold"/>
                <a:ea typeface="Sitka Text Semibold"/>
                <a:cs typeface="Sitka Text Semibold"/>
              </a:rPr>
              <a:t>(Большая</a:t>
            </a:r>
            <a:endParaRPr/>
          </a:p>
          <a:p>
            <a:pPr lvl="0" algn="ctr">
              <a:tabLst>
                <a:tab pos="2957513" algn="l"/>
              </a:tabLst>
              <a:defRPr/>
            </a:pPr>
            <a:r>
              <a:rPr lang="ru-RU" sz="700">
                <a:latin typeface="Sitka Text Semibold"/>
                <a:ea typeface="Sitka Text Semibold"/>
                <a:cs typeface="Sitka Text Semibold"/>
              </a:rPr>
              <a:t>аудитория)</a:t>
            </a:r>
            <a:endParaRPr/>
          </a:p>
        </p:txBody>
      </p:sp>
      <p:sp>
        <p:nvSpPr>
          <p:cNvPr id="50" name="Shape 540"/>
          <p:cNvSpPr/>
          <p:nvPr/>
        </p:nvSpPr>
        <p:spPr bwMode="auto">
          <a:xfrm rot="5400000">
            <a:off x="104811" y="5514000"/>
            <a:ext cx="723505" cy="569207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" name="Shape 543"/>
          <p:cNvSpPr/>
          <p:nvPr/>
        </p:nvSpPr>
        <p:spPr bwMode="auto">
          <a:xfrm>
            <a:off x="176985" y="5721556"/>
            <a:ext cx="569207" cy="40011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defRPr/>
            </a:pPr>
            <a:r>
              <a:rPr sz="10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10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7</a:t>
            </a:r>
            <a:r>
              <a:rPr sz="10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</a:t>
            </a:r>
            <a:r>
              <a:rPr lang="ru-RU" sz="10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</a:t>
            </a:r>
            <a:r>
              <a:rPr sz="10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0-</a:t>
            </a:r>
            <a:endParaRPr lang="ru-RU" sz="10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l">
              <a:defRPr/>
            </a:pPr>
            <a:r>
              <a:rPr sz="10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10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9</a:t>
            </a:r>
            <a:r>
              <a:rPr sz="10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</a:t>
            </a:r>
            <a:endParaRPr sz="1000" dirty="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16" name="Shape 516"/>
          <p:cNvSpPr/>
          <p:nvPr/>
        </p:nvSpPr>
        <p:spPr bwMode="auto">
          <a:xfrm>
            <a:off x="10694539" y="1627786"/>
            <a:ext cx="1284034" cy="451428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r>
              <a:rPr sz="1100">
                <a:solidFill>
                  <a:srgbClr val="3F3F3F"/>
                </a:solidFill>
                <a:latin typeface="Sitka Text Semibold"/>
              </a:rPr>
              <a:t>Подведение итогов «Острова 2024»</a:t>
            </a:r>
            <a:endParaRPr/>
          </a:p>
          <a:p>
            <a:pPr marL="0" indent="0" algn="ctr">
              <a:defRPr/>
            </a:pPr>
            <a:r>
              <a:rPr sz="1100">
                <a:solidFill>
                  <a:srgbClr val="3F3F3F"/>
                </a:solidFill>
                <a:latin typeface="Sitka Text Semibold"/>
              </a:rPr>
              <a:t>Экспоцентр</a:t>
            </a:r>
          </a:p>
          <a:p>
            <a:pPr marL="0" indent="0" algn="ctr">
              <a:defRPr/>
            </a:pPr>
            <a:endParaRPr lang="ru-RU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defRPr/>
            </a:pPr>
            <a:endParaRPr lang="ru-RU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defRPr/>
            </a:pPr>
            <a:endParaRPr lang="ru-RU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defRPr/>
            </a:pPr>
            <a:endParaRPr lang="ru-RU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defRPr/>
            </a:pPr>
            <a:endParaRPr lang="ru-RU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defRPr/>
            </a:pPr>
            <a:endParaRPr lang="ru-RU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defRPr/>
            </a:pPr>
            <a:endParaRPr lang="ru-RU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defRPr/>
            </a:pPr>
            <a:endParaRPr lang="ru-RU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>
              <a:defRPr/>
            </a:pPr>
            <a:r>
              <a:rPr lang="ru-RU" sz="1100">
                <a:solidFill>
                  <a:srgbClr val="3F3F3F"/>
                </a:solidFill>
                <a:latin typeface="Sitka Text Semibold"/>
              </a:rPr>
              <a:t>Дашборды по логированию. Результаты команд</a:t>
            </a:r>
            <a:endParaRPr/>
          </a:p>
          <a:p>
            <a:pPr algn="ctr">
              <a:defRPr/>
            </a:pPr>
            <a:r>
              <a:rPr lang="ru-RU" sz="1100">
                <a:solidFill>
                  <a:srgbClr val="3F3F3F"/>
                </a:solidFill>
                <a:latin typeface="Sitka Text Semibold"/>
              </a:rPr>
              <a:t> страт сессии НПЦ БАС</a:t>
            </a:r>
            <a:endParaRPr/>
          </a:p>
        </p:txBody>
      </p:sp>
      <p:sp>
        <p:nvSpPr>
          <p:cNvPr id="54" name="Прямоугольник 53"/>
          <p:cNvSpPr/>
          <p:nvPr/>
        </p:nvSpPr>
        <p:spPr bwMode="auto">
          <a:xfrm>
            <a:off x="140702" y="4866822"/>
            <a:ext cx="641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tabLst>
                <a:tab pos="2957513" algn="l"/>
              </a:tabLst>
              <a:defRPr/>
            </a:pPr>
            <a:r>
              <a:rPr lang="ru-RU" sz="800" dirty="0">
                <a:latin typeface="Sitka Text Semibold" pitchFamily="2" charset="0"/>
                <a:ea typeface="Sitka Text Semibold"/>
                <a:cs typeface="Times New Roman" panose="02020603050405020304" pitchFamily="18" charset="0"/>
              </a:rPr>
              <a:t>(Малые</a:t>
            </a:r>
            <a:endParaRPr sz="800" dirty="0">
              <a:latin typeface="Sitka Text Semibold" pitchFamily="2" charset="0"/>
              <a:cs typeface="Times New Roman" panose="02020603050405020304" pitchFamily="18" charset="0"/>
            </a:endParaRPr>
          </a:p>
          <a:p>
            <a:pPr lvl="0" algn="ctr">
              <a:tabLst>
                <a:tab pos="2957513" algn="l"/>
              </a:tabLst>
              <a:defRPr/>
            </a:pPr>
            <a:r>
              <a:rPr lang="ru-RU" sz="800" dirty="0">
                <a:latin typeface="Sitka Text Semibold" pitchFamily="2" charset="0"/>
                <a:ea typeface="Sitka Text Semibold"/>
                <a:cs typeface="Times New Roman" panose="02020603050405020304" pitchFamily="18" charset="0"/>
              </a:rPr>
              <a:t>аудитории)</a:t>
            </a:r>
            <a:endParaRPr sz="800" dirty="0">
              <a:latin typeface="Sitka Text Semibold" pitchFamily="2" charset="0"/>
              <a:cs typeface="Times New Roman" panose="02020603050405020304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 bwMode="auto">
          <a:xfrm>
            <a:off x="111329" y="5459510"/>
            <a:ext cx="7120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tabLst>
                <a:tab pos="2957513" algn="l"/>
              </a:tabLst>
              <a:defRPr/>
            </a:pPr>
            <a:r>
              <a:rPr lang="ru-RU" sz="700" dirty="0">
                <a:latin typeface="Sitka Text Semibold"/>
                <a:ea typeface="Sitka Text Semibold"/>
                <a:cs typeface="Sitka Text Semibold"/>
              </a:rPr>
              <a:t>(</a:t>
            </a:r>
            <a:r>
              <a:rPr lang="ru-RU" sz="700" dirty="0" smtClean="0">
                <a:latin typeface="Sitka Text Semibold"/>
                <a:ea typeface="Sitka Text Semibold"/>
                <a:cs typeface="Sitka Text Semibold"/>
              </a:rPr>
              <a:t>Большая</a:t>
            </a:r>
            <a:endParaRPr lang="ru-RU" sz="700" dirty="0">
              <a:latin typeface="Sitka Text Semibold"/>
              <a:ea typeface="Sitka Text Semibold"/>
              <a:cs typeface="Sitka Text Semibold"/>
            </a:endParaRPr>
          </a:p>
          <a:p>
            <a:pPr lvl="0" algn="ctr">
              <a:tabLst>
                <a:tab pos="2957513" algn="l"/>
              </a:tabLst>
              <a:defRPr/>
            </a:pPr>
            <a:r>
              <a:rPr lang="ru-RU" sz="700" dirty="0">
                <a:latin typeface="Sitka Text Semibold"/>
                <a:ea typeface="Sitka Text Semibold"/>
                <a:cs typeface="Sitka Text Semibold"/>
              </a:rPr>
              <a:t>аудитория)</a:t>
            </a:r>
            <a:endParaRPr dirty="0"/>
          </a:p>
        </p:txBody>
      </p:sp>
      <p:sp>
        <p:nvSpPr>
          <p:cNvPr id="5" name="Shape 537"/>
          <p:cNvSpPr/>
          <p:nvPr/>
        </p:nvSpPr>
        <p:spPr bwMode="auto">
          <a:xfrm>
            <a:off x="905091" y="3562275"/>
            <a:ext cx="11073483" cy="59509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Выступления (</a:t>
            </a:r>
            <a:r>
              <a:rPr lang="ru-RU"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видеопрезентации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участников отрасли БАС (производители оборудования, услуги, </a:t>
            </a:r>
            <a:r>
              <a:rPr lang="ru-RU"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эксплуатанты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, инфраструктурные решения, поставщики, консультанты, технологические решения)</a:t>
            </a:r>
            <a:endParaRPr sz="9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r>
              <a:rPr lang="ru-RU" sz="900" dirty="0">
                <a:solidFill>
                  <a:srgbClr val="FF9900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</a:t>
            </a: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:00 - 1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8</a:t>
            </a:r>
            <a:r>
              <a:rPr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:00)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каждый день </a:t>
            </a:r>
            <a:r>
              <a:rPr lang="ru-RU" sz="900" dirty="0">
                <a:latin typeface="Sitka Text Semibold"/>
                <a:ea typeface="Sitka Text Semibold"/>
                <a:cs typeface="Sitka Text Semibold"/>
              </a:rPr>
              <a:t>(малая или большая аудитории)</a:t>
            </a:r>
            <a:endParaRPr dirty="0"/>
          </a:p>
          <a:p>
            <a:pPr algn="ctr">
              <a:defRPr/>
            </a:pPr>
            <a:r>
              <a:rPr lang="ru-RU" sz="9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Логирование</a:t>
            </a:r>
            <a:r>
              <a:rPr lang="ru-RU" sz="9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и формирование цифровой библиотеки (14:00-19:00)</a:t>
            </a:r>
            <a:endParaRPr sz="9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2" name="Shape 539"/>
          <p:cNvSpPr/>
          <p:nvPr/>
        </p:nvSpPr>
        <p:spPr bwMode="auto">
          <a:xfrm>
            <a:off x="106698" y="6174953"/>
            <a:ext cx="4925551" cy="70788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defRPr/>
            </a:pPr>
            <a:r>
              <a:rPr lang="ru-RU" sz="80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Модераторы на площадке</a:t>
            </a:r>
            <a:r>
              <a:rPr sz="80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: </a:t>
            </a:r>
            <a:endParaRPr/>
          </a:p>
          <a:p>
            <a:pPr marL="0" indent="0" algn="l">
              <a:defRPr/>
            </a:pPr>
            <a:r>
              <a:rPr lang="ru-RU" sz="800" b="1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Летунов Д.А., </a:t>
            </a:r>
            <a:r>
              <a:rPr lang="ru-RU" sz="800">
                <a:solidFill>
                  <a:srgbClr val="000000"/>
                </a:solidFill>
                <a:latin typeface="Sitka Text Semibold"/>
                <a:ea typeface="Sitka Text Semibold"/>
                <a:cs typeface="Sitka Text Semibold"/>
              </a:rPr>
              <a:t>руководитель центра анализа и разработок АНО «ФЦ БАС» </a:t>
            </a:r>
            <a:endParaRPr/>
          </a:p>
          <a:p>
            <a:pPr marL="0" indent="0" algn="l">
              <a:defRPr/>
            </a:pPr>
            <a:r>
              <a:rPr lang="ru-RU" sz="800">
                <a:solidFill>
                  <a:schemeClr val="accent6">
                    <a:lumMod val="75000"/>
                  </a:schemeClr>
                </a:solidFill>
                <a:latin typeface="Sitka Text Semibold"/>
              </a:rPr>
              <a:t>Высоцкий Сергей. </a:t>
            </a:r>
            <a:r>
              <a:rPr lang="ru-RU" sz="800">
                <a:latin typeface="Sitka Text Semibold"/>
              </a:rPr>
              <a:t>Эксперт АНО «ФЦ БАС»</a:t>
            </a:r>
            <a:endParaRPr/>
          </a:p>
          <a:p>
            <a:pPr marL="0" indent="0" algn="l">
              <a:defRPr/>
            </a:pPr>
            <a:r>
              <a:rPr lang="ru-RU" sz="800">
                <a:solidFill>
                  <a:schemeClr val="accent6">
                    <a:lumMod val="75000"/>
                  </a:schemeClr>
                </a:solidFill>
                <a:latin typeface="Sitka Text Semibold"/>
              </a:rPr>
              <a:t>Волосский А.А., </a:t>
            </a:r>
            <a:r>
              <a:rPr lang="ru-RU" sz="800">
                <a:latin typeface="Sitka Text Semibold"/>
              </a:rPr>
              <a:t>эксперт 1-й категории отдела проектного управления ГАУ НСО </a:t>
            </a:r>
            <a:endParaRPr/>
          </a:p>
          <a:p>
            <a:pPr marL="0" indent="0" algn="l">
              <a:defRPr/>
            </a:pPr>
            <a:r>
              <a:rPr lang="ru-RU" sz="800">
                <a:latin typeface="Sitka Text Semibold"/>
              </a:rPr>
              <a:t>«Новосибирский областной фонд поддержки науки и инновационной деятельности»</a:t>
            </a:r>
            <a:endParaRPr sz="800">
              <a:latin typeface="Sitka Text Semibold"/>
            </a:endParaRPr>
          </a:p>
        </p:txBody>
      </p:sp>
      <p:sp>
        <p:nvSpPr>
          <p:cNvPr id="3" name="Shape 539"/>
          <p:cNvSpPr/>
          <p:nvPr/>
        </p:nvSpPr>
        <p:spPr bwMode="auto">
          <a:xfrm>
            <a:off x="5513832" y="6164773"/>
            <a:ext cx="4818822" cy="4616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defRPr/>
            </a:pPr>
            <a:r>
              <a:rPr lang="ru-RU" sz="8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Ответственные за площадку</a:t>
            </a: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: </a:t>
            </a:r>
            <a:endParaRPr dirty="0"/>
          </a:p>
          <a:p>
            <a:pPr marL="0" indent="0" algn="l">
              <a:defRPr/>
            </a:pPr>
            <a:r>
              <a:rPr lang="ru-RU" sz="800" b="1" dirty="0" err="1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Волосский</a:t>
            </a:r>
            <a:r>
              <a:rPr lang="ru-RU" sz="800" b="1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 А.А</a:t>
            </a:r>
            <a:r>
              <a:rPr lang="ru-RU" sz="800" b="1" dirty="0">
                <a:latin typeface="Sitka Text Semibold"/>
                <a:ea typeface="Sitka Text Semibold"/>
                <a:cs typeface="Sitka Text Semibold"/>
              </a:rPr>
              <a:t>., </a:t>
            </a:r>
            <a:r>
              <a:rPr lang="ru-RU" sz="800" dirty="0">
                <a:latin typeface="Sitka Text Semibold"/>
                <a:ea typeface="Sitka Text Semibold"/>
                <a:cs typeface="Sitka Text Semibold"/>
              </a:rPr>
              <a:t>эксперт 1-й категории отдела проектного управления ГАУ НСО </a:t>
            </a:r>
            <a:endParaRPr dirty="0"/>
          </a:p>
          <a:p>
            <a:pPr marL="0" indent="0" algn="l">
              <a:defRPr/>
            </a:pPr>
            <a:r>
              <a:rPr lang="ru-RU" sz="800" dirty="0">
                <a:latin typeface="Sitka Text Semibold"/>
                <a:ea typeface="Sitka Text Semibold"/>
                <a:cs typeface="Sitka Text Semibold"/>
              </a:rPr>
              <a:t>«Новосибирский областной фонд поддержки науки и инновационной деятельности»</a:t>
            </a:r>
            <a:endParaRPr dirty="0"/>
          </a:p>
        </p:txBody>
      </p:sp>
      <p:sp>
        <p:nvSpPr>
          <p:cNvPr id="10" name="Shape 539"/>
          <p:cNvSpPr/>
          <p:nvPr/>
        </p:nvSpPr>
        <p:spPr bwMode="auto">
          <a:xfrm>
            <a:off x="5513832" y="6633434"/>
            <a:ext cx="5925065" cy="21544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defRPr/>
            </a:pPr>
            <a:r>
              <a:rPr lang="ru-RU" sz="800" b="1">
                <a:solidFill>
                  <a:srgbClr val="C00000"/>
                </a:solidFill>
                <a:latin typeface="Sitka Text Semibold"/>
                <a:ea typeface="Sitka Text Semibold"/>
                <a:cs typeface="Sitka Text Semibold"/>
              </a:rPr>
              <a:t>* Все участники должны иметь с собой портативный компьютер для подготовки презентации</a:t>
            </a:r>
            <a:endParaRPr/>
          </a:p>
        </p:txBody>
      </p:sp>
      <p:sp>
        <p:nvSpPr>
          <p:cNvPr id="11" name="Shape 530"/>
          <p:cNvSpPr/>
          <p:nvPr/>
        </p:nvSpPr>
        <p:spPr bwMode="auto">
          <a:xfrm>
            <a:off x="5097044" y="4236302"/>
            <a:ext cx="1144968" cy="1118689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Работа по группам. Сборка НПЦ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(14:00 - 17:00) (2-3 мал.ауд.)</a:t>
            </a:r>
            <a:endParaRPr/>
          </a:p>
        </p:txBody>
      </p:sp>
      <p:sp>
        <p:nvSpPr>
          <p:cNvPr id="12" name="Shape 530"/>
          <p:cNvSpPr/>
          <p:nvPr/>
        </p:nvSpPr>
        <p:spPr bwMode="auto">
          <a:xfrm>
            <a:off x="3735372" y="4238209"/>
            <a:ext cx="1296877" cy="1116782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Работа по группам (Резиденты). </a:t>
            </a:r>
            <a:endParaRPr/>
          </a:p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Выполнение Заданий «Заявка на грант»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(14:00 - 17:00) (2-3 мал.ауд.)</a:t>
            </a:r>
            <a:endParaRPr/>
          </a:p>
        </p:txBody>
      </p:sp>
      <p:sp>
        <p:nvSpPr>
          <p:cNvPr id="13" name="Shape 530"/>
          <p:cNvSpPr/>
          <p:nvPr/>
        </p:nvSpPr>
        <p:spPr bwMode="auto">
          <a:xfrm>
            <a:off x="7488461" y="4236302"/>
            <a:ext cx="1061771" cy="1118689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Работа по группам. Сборка НПЦ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(14:00 - 17:00) (2-3 мал.ауд.)</a:t>
            </a:r>
            <a:endParaRPr/>
          </a:p>
        </p:txBody>
      </p:sp>
      <p:sp>
        <p:nvSpPr>
          <p:cNvPr id="14" name="Shape 530"/>
          <p:cNvSpPr/>
          <p:nvPr/>
        </p:nvSpPr>
        <p:spPr bwMode="auto">
          <a:xfrm>
            <a:off x="6292752" y="4238209"/>
            <a:ext cx="1144969" cy="1116782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Работа по группам (Резиденты). </a:t>
            </a:r>
            <a:endParaRPr/>
          </a:p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Выполнение Заданий «Заявка на грант»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(14:00 - 17:00) (2-3 мал.ауд.)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6156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0" name="Shape 510"/>
          <p:cNvSpPr txBox="1">
            <a:spLocks noGrp="1"/>
          </p:cNvSpPr>
          <p:nvPr>
            <p:ph type="title" idx="4294967295"/>
          </p:nvPr>
        </p:nvSpPr>
        <p:spPr bwMode="auto">
          <a:xfrm>
            <a:off x="176986" y="-16353"/>
            <a:ext cx="9054254" cy="584051"/>
          </a:xfrm>
          <a:prstGeom prst="rect">
            <a:avLst/>
          </a:prstGeom>
          <a:noFill/>
          <a:ln>
            <a:noFill/>
          </a:ln>
        </p:spPr>
        <p:txBody>
          <a:bodyPr wrap="square" lIns="60967" tIns="30467" rIns="60967" bIns="30467" anchor="ctr">
            <a:normAutofit/>
          </a:bodyPr>
          <a:lstStyle>
            <a:defPPr/>
            <a:lvl1pPr lvl="0"/>
          </a:lstStyle>
          <a:p>
            <a:pPr algn="l">
              <a:buClr>
                <a:srgbClr val="3F3F3F"/>
              </a:buClr>
              <a:buSzPts val="1600"/>
              <a:defRPr/>
            </a:pPr>
            <a:r>
              <a:rPr sz="1900" b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Архитектура программы трека </a:t>
            </a:r>
            <a:r>
              <a:rPr sz="1900" b="1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«</a:t>
            </a:r>
            <a:r>
              <a:rPr lang="ru-RU" sz="1900" b="1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Беспилотные авиационные системы</a:t>
            </a:r>
            <a:r>
              <a:rPr sz="1900" b="1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»</a:t>
            </a:r>
            <a:r>
              <a:rPr sz="2150" b="1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/>
            </a:r>
            <a:br>
              <a:rPr sz="2150" b="1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</a:br>
            <a:r>
              <a:rPr lang="ru-RU" sz="1400">
                <a:solidFill>
                  <a:schemeClr val="tx1">
                    <a:lumMod val="75000"/>
                    <a:lumOff val="2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Площадка</a:t>
            </a:r>
            <a:r>
              <a:rPr sz="1400">
                <a:solidFill>
                  <a:srgbClr val="FF9900"/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sz="140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«</a:t>
            </a:r>
            <a:r>
              <a:rPr lang="ru-RU" sz="140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Кадры для отрасли БАС</a:t>
            </a:r>
            <a:r>
              <a:rPr sz="140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»</a:t>
            </a:r>
            <a:r>
              <a:rPr lang="ru-RU" sz="140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, </a:t>
            </a:r>
            <a:r>
              <a:rPr lang="ru-RU" sz="1400">
                <a:solidFill>
                  <a:schemeClr val="accent5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«Сценарии применения», </a:t>
            </a:r>
            <a:r>
              <a:rPr lang="ru-RU" sz="1400">
                <a:solidFill>
                  <a:schemeClr val="accent3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«Безопасный регион»</a:t>
            </a:r>
            <a:endParaRPr sz="1400">
              <a:solidFill>
                <a:schemeClr val="accent3">
                  <a:lumMod val="75000"/>
                </a:schemeClr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11" name="Shape 511"/>
          <p:cNvSpPr/>
          <p:nvPr/>
        </p:nvSpPr>
        <p:spPr bwMode="auto">
          <a:xfrm rot="5400000">
            <a:off x="-938251" y="1954670"/>
            <a:ext cx="2529416" cy="56921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2" name="Shape 512"/>
          <p:cNvSpPr/>
          <p:nvPr/>
        </p:nvSpPr>
        <p:spPr bwMode="auto">
          <a:xfrm>
            <a:off x="-13511" y="602590"/>
            <a:ext cx="12018816" cy="25238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35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sz="135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ctr">
              <a:defRPr/>
            </a:pPr>
            <a:endParaRPr sz="1450">
              <a:solidFill>
                <a:srgbClr val="3F3F3F"/>
              </a:solidFill>
              <a:latin typeface="Arial"/>
              <a:ea typeface="Arial"/>
              <a:cs typeface="Arial"/>
            </a:endParaRPr>
          </a:p>
          <a:p>
            <a:pPr marL="0" indent="0" algn="ctr">
              <a:defRPr/>
            </a:pPr>
            <a:endParaRPr sz="1600">
              <a:solidFill>
                <a:srgbClr val="3F3F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3" name="Shape 513"/>
          <p:cNvSpPr/>
          <p:nvPr/>
        </p:nvSpPr>
        <p:spPr bwMode="auto">
          <a:xfrm>
            <a:off x="694882" y="927926"/>
            <a:ext cx="11310423" cy="27699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r>
              <a:rPr sz="9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Сбор участников, кофебрейк</a:t>
            </a:r>
          </a:p>
          <a:p>
            <a:pPr marL="0" indent="0" algn="ctr">
              <a:defRPr/>
            </a:pPr>
            <a:r>
              <a:rPr sz="9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(10:00-10:20)</a:t>
            </a:r>
            <a:endParaRPr sz="90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15" name="Shape 515"/>
          <p:cNvSpPr txBox="1"/>
          <p:nvPr/>
        </p:nvSpPr>
        <p:spPr bwMode="auto">
          <a:xfrm>
            <a:off x="57496" y="2117992"/>
            <a:ext cx="748956" cy="369305"/>
          </a:xfrm>
          <a:prstGeom prst="rect">
            <a:avLst/>
          </a:prstGeom>
          <a:noFill/>
          <a:ln>
            <a:noFill/>
          </a:ln>
        </p:spPr>
        <p:txBody>
          <a:bodyPr wrap="square" lIns="60967" tIns="30467" rIns="60967" bIns="30467" anchor="t">
            <a:spAutoFit/>
          </a:bodyPr>
          <a:lstStyle/>
          <a:p>
            <a:pPr marL="0" indent="0" algn="l">
              <a:defRPr/>
            </a:pPr>
            <a:r>
              <a:rPr lang="ru-RU"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10</a:t>
            </a: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:00 -</a:t>
            </a:r>
            <a:endParaRPr/>
          </a:p>
          <a:p>
            <a:pPr marL="0" indent="0" algn="l">
              <a:defRPr/>
            </a:pPr>
            <a:r>
              <a:rPr lang="ru-RU"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13</a:t>
            </a: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</a:t>
            </a:r>
            <a:endParaRPr sz="100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pic>
        <p:nvPicPr>
          <p:cNvPr id="518" name="Picture 518"/>
          <p:cNvPicPr/>
          <p:nvPr/>
        </p:nvPicPr>
        <p:blipFill>
          <a:blip r:embed="rId2"/>
          <a:stretch/>
        </p:blipFill>
        <p:spPr bwMode="auto">
          <a:xfrm>
            <a:off x="10033547" y="34735"/>
            <a:ext cx="2017827" cy="552024"/>
          </a:xfrm>
          <a:prstGeom prst="rect">
            <a:avLst/>
          </a:prstGeom>
          <a:ln>
            <a:noFill/>
          </a:ln>
        </p:spPr>
      </p:pic>
      <p:sp>
        <p:nvSpPr>
          <p:cNvPr id="519" name="Shape 519"/>
          <p:cNvSpPr txBox="1">
            <a:spLocks noGrp="1"/>
          </p:cNvSpPr>
          <p:nvPr>
            <p:ph type="sldNum" idx="12"/>
          </p:nvPr>
        </p:nvSpPr>
        <p:spPr bwMode="auto">
          <a:xfrm>
            <a:off x="10623919" y="6517189"/>
            <a:ext cx="1422400" cy="243600"/>
          </a:xfrm>
          <a:prstGeom prst="rect">
            <a:avLst/>
          </a:prstGeom>
          <a:noFill/>
          <a:ln>
            <a:noFill/>
          </a:ln>
        </p:spPr>
        <p:txBody>
          <a:bodyPr wrap="square" lIns="60967" tIns="30467" rIns="60967" bIns="30467" anchor="ctr">
            <a:noAutofit/>
          </a:bodyPr>
          <a:lstStyle>
            <a:defPPr/>
            <a:lvl1pPr lvl="0"/>
          </a:lstStyle>
          <a:p>
            <a:pPr>
              <a:defRPr/>
            </a:pPr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8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0" name="Shape 520"/>
          <p:cNvSpPr/>
          <p:nvPr/>
        </p:nvSpPr>
        <p:spPr bwMode="auto">
          <a:xfrm>
            <a:off x="704991" y="1240424"/>
            <a:ext cx="2715497" cy="124687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Командно-соревновательная игра. Передовые инженерные школы как драйвер роста компетенций в сфере БАС </a:t>
            </a:r>
            <a:endParaRPr dirty="0"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Участники: 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студенты ВУЗов, представители бизнеса</a:t>
            </a:r>
            <a:endParaRPr dirty="0"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Модераторы: </a:t>
            </a:r>
            <a:endParaRPr dirty="0"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Анциферов Сергей, Передовая инженерная школа НГУ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– 13:00) </a:t>
            </a:r>
            <a:endParaRPr dirty="0"/>
          </a:p>
        </p:txBody>
      </p:sp>
      <p:sp>
        <p:nvSpPr>
          <p:cNvPr id="523" name="Shape 523"/>
          <p:cNvSpPr/>
          <p:nvPr/>
        </p:nvSpPr>
        <p:spPr bwMode="auto">
          <a:xfrm>
            <a:off x="722755" y="588861"/>
            <a:ext cx="2744346" cy="2769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17 июня (пн) </a:t>
            </a:r>
            <a:endParaRPr sz="12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7" name="Shape 527"/>
          <p:cNvSpPr/>
          <p:nvPr/>
        </p:nvSpPr>
        <p:spPr bwMode="auto">
          <a:xfrm>
            <a:off x="10635867" y="567090"/>
            <a:ext cx="1189749" cy="276999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21 июня (пт)</a:t>
            </a:r>
            <a:endParaRPr/>
          </a:p>
        </p:txBody>
      </p:sp>
      <p:sp>
        <p:nvSpPr>
          <p:cNvPr id="529" name="Shape 529"/>
          <p:cNvSpPr/>
          <p:nvPr/>
        </p:nvSpPr>
        <p:spPr bwMode="auto">
          <a:xfrm>
            <a:off x="3544871" y="1261553"/>
            <a:ext cx="2506641" cy="1495138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algn="ctr">
              <a:defRPr/>
            </a:pP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Разработка карты взаимодействия образовательных организаций по вопросу подготовки кадров для БАС в рамках ФП и за его пределами (Доклады)</a:t>
            </a:r>
            <a:endParaRPr lang="ru-RU" sz="800" b="0" i="0" u="none" strike="noStrike" cap="none" spc="0" dirty="0">
              <a:ln>
                <a:noFill/>
              </a:ln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Участники: </a:t>
            </a: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администрация образовательных организаций</a:t>
            </a:r>
            <a:endParaRPr lang="ru-RU" sz="800" dirty="0">
              <a:latin typeface="Sitka Text Semibold"/>
              <a:ea typeface="Sitka Text Semibold"/>
              <a:cs typeface="Sitka Text Semibold"/>
            </a:endParaRPr>
          </a:p>
          <a:p>
            <a:pPr>
              <a:defRPr/>
            </a:pPr>
            <a:r>
              <a:rPr lang="ru-RU" sz="8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Модератор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 </a:t>
            </a:r>
            <a:r>
              <a:rPr lang="ru-RU" sz="8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Хомутская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О.В., руководитель проектов дирекции «</a:t>
            </a:r>
            <a:r>
              <a:rPr lang="ru-RU" sz="8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Аэромобильность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» МАИ, </a:t>
            </a:r>
            <a:r>
              <a:rPr lang="ru-RU" sz="8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к.т.н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, доцент</a:t>
            </a:r>
            <a:endParaRPr dirty="0"/>
          </a:p>
          <a:p>
            <a:pPr>
              <a:defRPr/>
            </a:pPr>
            <a:r>
              <a:rPr lang="ru-RU" sz="8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со-модератор: 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Представитель НАТК им. Б.С. </a:t>
            </a:r>
            <a:r>
              <a:rPr lang="ru-RU" sz="800" dirty="0" err="1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Галущака</a:t>
            </a:r>
            <a:endParaRPr lang="ru-RU"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algn="ctr"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(11:00 - 1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3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0)</a:t>
            </a:r>
            <a:endParaRPr sz="800" dirty="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540" name="Shape 540"/>
          <p:cNvSpPr/>
          <p:nvPr/>
        </p:nvSpPr>
        <p:spPr bwMode="auto">
          <a:xfrm rot="5400000">
            <a:off x="4934371" y="-1334150"/>
            <a:ext cx="578891" cy="10363928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1" name="Shape 541"/>
          <p:cNvSpPr/>
          <p:nvPr/>
        </p:nvSpPr>
        <p:spPr bwMode="auto">
          <a:xfrm flipH="1">
            <a:off x="3331397" y="3731035"/>
            <a:ext cx="3784838" cy="2308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304815" indent="0" algn="ctr">
              <a:defRPr/>
            </a:pPr>
            <a:r>
              <a:rPr sz="9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ОБЕД (13:00 - 14:00)</a:t>
            </a:r>
            <a:endParaRPr/>
          </a:p>
        </p:txBody>
      </p:sp>
      <p:sp>
        <p:nvSpPr>
          <p:cNvPr id="542" name="Shape 542"/>
          <p:cNvSpPr/>
          <p:nvPr/>
        </p:nvSpPr>
        <p:spPr bwMode="auto">
          <a:xfrm rot="5400000">
            <a:off x="-627602" y="4914598"/>
            <a:ext cx="1923760" cy="55356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3" name="Shape 543"/>
          <p:cNvSpPr/>
          <p:nvPr/>
        </p:nvSpPr>
        <p:spPr bwMode="auto">
          <a:xfrm>
            <a:off x="33890" y="4944303"/>
            <a:ext cx="602541" cy="40011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defRPr/>
            </a:pP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14:00-</a:t>
            </a:r>
            <a:endParaRPr lang="ru-RU" sz="100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  <a:p>
            <a:pPr marL="0" indent="0" algn="l">
              <a:defRPr/>
            </a:pP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8</a:t>
            </a:r>
            <a:r>
              <a:rPr sz="10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</a:t>
            </a:r>
            <a:endParaRPr sz="1000">
              <a:solidFill>
                <a:srgbClr val="000000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46" name="Shape 523"/>
          <p:cNvSpPr/>
          <p:nvPr/>
        </p:nvSpPr>
        <p:spPr bwMode="auto">
          <a:xfrm>
            <a:off x="3515498" y="588179"/>
            <a:ext cx="2536014" cy="2769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8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июня (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вт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sz="12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Shape 523"/>
          <p:cNvSpPr/>
          <p:nvPr/>
        </p:nvSpPr>
        <p:spPr bwMode="auto">
          <a:xfrm>
            <a:off x="6099909" y="586758"/>
            <a:ext cx="2243992" cy="2769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9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июня (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ср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sz="12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Shape 523"/>
          <p:cNvSpPr/>
          <p:nvPr/>
        </p:nvSpPr>
        <p:spPr bwMode="auto">
          <a:xfrm>
            <a:off x="8392298" y="583417"/>
            <a:ext cx="2017811" cy="2769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>
              <a:defRPr/>
            </a:pP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20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июня (</a:t>
            </a:r>
            <a:r>
              <a:rPr lang="ru-RU"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чт</a:t>
            </a:r>
            <a:r>
              <a:rPr sz="12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sz="120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6" name="Shape 516"/>
          <p:cNvSpPr/>
          <p:nvPr/>
        </p:nvSpPr>
        <p:spPr bwMode="auto">
          <a:xfrm>
            <a:off x="10504039" y="1261554"/>
            <a:ext cx="1501264" cy="842897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indent="0" algn="ctr">
              <a:defRPr/>
            </a:pPr>
            <a:r>
              <a:rPr sz="1100">
                <a:solidFill>
                  <a:srgbClr val="3F3F3F"/>
                </a:solidFill>
                <a:latin typeface="Sitka Text Semibold"/>
              </a:rPr>
              <a:t>Подведение итогов «Острова 2024»</a:t>
            </a:r>
            <a:endParaRPr/>
          </a:p>
          <a:p>
            <a:pPr marL="0" indent="0" algn="ctr">
              <a:defRPr/>
            </a:pPr>
            <a:r>
              <a:rPr sz="1100">
                <a:solidFill>
                  <a:srgbClr val="3F3F3F"/>
                </a:solidFill>
                <a:latin typeface="Sitka Text Semibold"/>
              </a:rPr>
              <a:t>Экспоцентр</a:t>
            </a:r>
          </a:p>
        </p:txBody>
      </p:sp>
      <p:sp>
        <p:nvSpPr>
          <p:cNvPr id="3" name="Shape 539"/>
          <p:cNvSpPr/>
          <p:nvPr/>
        </p:nvSpPr>
        <p:spPr bwMode="auto">
          <a:xfrm>
            <a:off x="57496" y="6224802"/>
            <a:ext cx="6352448" cy="58477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defRPr/>
            </a:pPr>
            <a:r>
              <a:rPr lang="ru-RU" sz="8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Ответственные за площадки</a:t>
            </a:r>
            <a:r>
              <a:rPr sz="8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: </a:t>
            </a:r>
            <a:endParaRPr dirty="0"/>
          </a:p>
          <a:p>
            <a:pPr marL="0" indent="0" algn="l">
              <a:defRPr/>
            </a:pPr>
            <a:r>
              <a:rPr lang="ru-RU" sz="800" dirty="0" err="1">
                <a:latin typeface="Sitka Text Semibold"/>
                <a:ea typeface="Sitka Text Semibold"/>
                <a:cs typeface="Sitka Text Semibold"/>
              </a:rPr>
              <a:t>Хорзова</a:t>
            </a:r>
            <a:r>
              <a:rPr lang="ru-RU" sz="800" dirty="0">
                <a:latin typeface="Sitka Text Semibold"/>
                <a:ea typeface="Sitka Text Semibold"/>
                <a:cs typeface="Sitka Text Semibold"/>
              </a:rPr>
              <a:t> Юлия </a:t>
            </a:r>
            <a:endParaRPr dirty="0"/>
          </a:p>
          <a:p>
            <a:pPr marL="0" indent="0" algn="l">
              <a:defRPr/>
            </a:pPr>
            <a:r>
              <a:rPr lang="ru-RU" sz="800" dirty="0">
                <a:latin typeface="Sitka Text Semibold"/>
                <a:ea typeface="Sitka Text Semibold"/>
                <a:cs typeface="Sitka Text Semibold"/>
              </a:rPr>
              <a:t>Тимофеев Андрей, директор по развитию платформы ООО «Сигма.</a:t>
            </a:r>
            <a:r>
              <a:rPr lang="ru-RU" sz="800" dirty="0" err="1">
                <a:latin typeface="Sitka Text Semibold"/>
                <a:ea typeface="Sitka Text Semibold"/>
                <a:cs typeface="Sitka Text Semibold"/>
              </a:rPr>
              <a:t>Дрон</a:t>
            </a:r>
            <a:r>
              <a:rPr lang="ru-RU" sz="800" dirty="0">
                <a:latin typeface="Sitka Text Semibold"/>
                <a:ea typeface="Sitka Text Semibold"/>
                <a:cs typeface="Sitka Text Semibold"/>
              </a:rPr>
              <a:t>»,ООО БАС</a:t>
            </a:r>
            <a:endParaRPr dirty="0"/>
          </a:p>
          <a:p>
            <a:pPr marL="0" indent="0" algn="l">
              <a:defRPr/>
            </a:pPr>
            <a:r>
              <a:rPr lang="ru-RU" sz="800" dirty="0">
                <a:latin typeface="Sitka Text Semibold"/>
                <a:ea typeface="Sitka Text Semibold"/>
                <a:cs typeface="Sitka Text Semibold"/>
              </a:rPr>
              <a:t>Кулакова Наталья </a:t>
            </a:r>
            <a:endParaRPr dirty="0"/>
          </a:p>
        </p:txBody>
      </p:sp>
      <p:sp>
        <p:nvSpPr>
          <p:cNvPr id="11" name="Shape 530"/>
          <p:cNvSpPr/>
          <p:nvPr/>
        </p:nvSpPr>
        <p:spPr bwMode="auto">
          <a:xfrm>
            <a:off x="3539551" y="2839195"/>
            <a:ext cx="2506640" cy="664787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Командно-соревновательная игра. Передовые инженерные школы как драйвер роста компетенций в сфере БАС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(11:00 – 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3: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00) </a:t>
            </a:r>
            <a:endParaRPr/>
          </a:p>
        </p:txBody>
      </p:sp>
      <p:sp>
        <p:nvSpPr>
          <p:cNvPr id="4" name="Shape 520"/>
          <p:cNvSpPr/>
          <p:nvPr/>
        </p:nvSpPr>
        <p:spPr bwMode="auto">
          <a:xfrm>
            <a:off x="694882" y="5029162"/>
            <a:ext cx="2744630" cy="112586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Командно-соревновательная игра. Передовые инженерные школы как драйвер роста компетенций в сфере БАС 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Участники: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студенты ВУЗов, представители бизнеса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Модераторы: 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Анциферов Сергей, Передовая инженерная школа НГУ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– 16:00) </a:t>
            </a:r>
            <a:endParaRPr/>
          </a:p>
        </p:txBody>
      </p:sp>
      <p:sp>
        <p:nvSpPr>
          <p:cNvPr id="7" name="Shape 529"/>
          <p:cNvSpPr/>
          <p:nvPr/>
        </p:nvSpPr>
        <p:spPr bwMode="auto">
          <a:xfrm>
            <a:off x="3530184" y="4236302"/>
            <a:ext cx="2506641" cy="1108112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algn="ctr"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Групповая работа. Разработка карты взаимодействия образовательных организаций по вопросу подготовки кадров для БАС в рамках ФП и за его пределами 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БАС (1-й такт + доклады групп)</a:t>
            </a:r>
            <a:endParaRPr/>
          </a:p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(14:00 - 16:00) – 1й такт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(16:30- 18:00) – доклады групп</a:t>
            </a:r>
            <a:endParaRPr sz="80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15" name="Shape 530"/>
          <p:cNvSpPr/>
          <p:nvPr/>
        </p:nvSpPr>
        <p:spPr bwMode="auto">
          <a:xfrm>
            <a:off x="3547914" y="5477279"/>
            <a:ext cx="2488911" cy="664787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Командно-соревновательная игра. Передовые инженерные школы как драйвер роста компетенций в сфере БАС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4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– 16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00) </a:t>
            </a:r>
            <a:endParaRPr/>
          </a:p>
        </p:txBody>
      </p:sp>
      <p:sp>
        <p:nvSpPr>
          <p:cNvPr id="16" name="Shape 529"/>
          <p:cNvSpPr/>
          <p:nvPr/>
        </p:nvSpPr>
        <p:spPr bwMode="auto">
          <a:xfrm>
            <a:off x="6096000" y="1251154"/>
            <a:ext cx="2247901" cy="938730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algn="ctr"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Групповая работа. Разработка карты взаимодействия образовательных организаций по вопросу подготовки кадров для БАС в рамках ФП и за его пределами 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57513" algn="l"/>
              </a:tabLst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 (2-й такт)</a:t>
            </a:r>
            <a:endParaRPr/>
          </a:p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:00 - 1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3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:00)</a:t>
            </a:r>
            <a:endParaRPr/>
          </a:p>
        </p:txBody>
      </p:sp>
      <p:sp>
        <p:nvSpPr>
          <p:cNvPr id="17" name="Shape 530"/>
          <p:cNvSpPr/>
          <p:nvPr/>
        </p:nvSpPr>
        <p:spPr bwMode="auto">
          <a:xfrm>
            <a:off x="6096000" y="3018337"/>
            <a:ext cx="2247901" cy="473561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Командно-соревновательная игра. Передовые инженерные школы как драйвер роста компетенций в сфере БАС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(11:00 – 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3: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00) </a:t>
            </a:r>
            <a:endParaRPr/>
          </a:p>
        </p:txBody>
      </p:sp>
      <p:sp>
        <p:nvSpPr>
          <p:cNvPr id="18" name="Shape 529"/>
          <p:cNvSpPr/>
          <p:nvPr/>
        </p:nvSpPr>
        <p:spPr bwMode="auto">
          <a:xfrm>
            <a:off x="6087343" y="4238932"/>
            <a:ext cx="2247901" cy="1108112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algn="ctr">
              <a:defRPr/>
            </a:pP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Групповая работа. Разработка карты взаимодействия образовательных организаций по вопросу подготовки кадров для БАС в рамках ФП и за его пределами </a:t>
            </a:r>
            <a:endParaRPr/>
          </a:p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(доклады групп и подведение итогов)</a:t>
            </a:r>
            <a:endParaRPr/>
          </a:p>
          <a:p>
            <a:pPr algn="ctr"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(14:00 - 16:00)</a:t>
            </a:r>
            <a:endParaRPr sz="800"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</p:txBody>
      </p:sp>
      <p:sp>
        <p:nvSpPr>
          <p:cNvPr id="19" name="Shape 530"/>
          <p:cNvSpPr/>
          <p:nvPr/>
        </p:nvSpPr>
        <p:spPr bwMode="auto">
          <a:xfrm>
            <a:off x="6095294" y="5477278"/>
            <a:ext cx="2232001" cy="664787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Командно-соревновательная игра. Передовые инженерные школы как драйвер роста компетенций в сфере БАС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4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– 16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00) </a:t>
            </a:r>
            <a:endParaRPr/>
          </a:p>
        </p:txBody>
      </p:sp>
      <p:sp>
        <p:nvSpPr>
          <p:cNvPr id="20" name="Shape 530"/>
          <p:cNvSpPr/>
          <p:nvPr/>
        </p:nvSpPr>
        <p:spPr bwMode="auto">
          <a:xfrm>
            <a:off x="8387967" y="5488474"/>
            <a:ext cx="2017812" cy="664787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Командно-соревновательная игра. Передовые инженерные школы как драйвер роста компетенций в сфере БАС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4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– 16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00) </a:t>
            </a:r>
            <a:endParaRPr/>
          </a:p>
        </p:txBody>
      </p:sp>
      <p:sp>
        <p:nvSpPr>
          <p:cNvPr id="21" name="Shape 530"/>
          <p:cNvSpPr/>
          <p:nvPr/>
        </p:nvSpPr>
        <p:spPr bwMode="auto">
          <a:xfrm>
            <a:off x="8392298" y="1261554"/>
            <a:ext cx="2017811" cy="1127872"/>
          </a:xfrm>
          <a:prstGeom prst="rect">
            <a:avLst/>
          </a:prstGeom>
          <a:solidFill>
            <a:schemeClr val="lt1"/>
          </a:solidFill>
          <a:ln w="28575">
            <a:solidFill>
              <a:srgbClr val="FF9900"/>
            </a:solidFill>
            <a:prstDash val="solid"/>
            <a:headEnd type="none" w="sm" len="sm"/>
            <a:tailEnd type="none" w="sm" len="sm"/>
          </a:ln>
        </p:spPr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Командно-соревновательная игра. Передовые инженерные школы как драйвер роста компетенций в сфере БАС 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(11:00 – 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3: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00) </a:t>
            </a:r>
            <a:endParaRPr/>
          </a:p>
        </p:txBody>
      </p:sp>
      <p:sp>
        <p:nvSpPr>
          <p:cNvPr id="23" name="Shape 530"/>
          <p:cNvSpPr/>
          <p:nvPr/>
        </p:nvSpPr>
        <p:spPr bwMode="auto">
          <a:xfrm>
            <a:off x="714284" y="2577210"/>
            <a:ext cx="2704835" cy="91468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Групповая работа «Сценарии применения БАС»</a:t>
            </a:r>
            <a:endParaRPr dirty="0"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dirty="0"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Участники: </a:t>
            </a:r>
            <a:r>
              <a:rPr lang="ru-RU" sz="800" dirty="0">
                <a:latin typeface="Sitka Text Semibold"/>
                <a:ea typeface="Sitka Text Semibold"/>
                <a:cs typeface="Sitka Text Semibold"/>
              </a:rPr>
              <a:t>разработчики, производители, потребители, </a:t>
            </a:r>
            <a:r>
              <a:rPr lang="ru-RU" sz="800" dirty="0" err="1">
                <a:latin typeface="Sitka Text Semibold"/>
                <a:ea typeface="Sitka Text Semibold"/>
                <a:cs typeface="Sitka Text Semibold"/>
              </a:rPr>
              <a:t>РОИВы</a:t>
            </a:r>
            <a:endParaRPr lang="ru-RU" sz="800" dirty="0">
              <a:latin typeface="Sitka Text Semibold"/>
              <a:ea typeface="Sitka Text Semibold"/>
              <a:cs typeface="Sitka Text Semibold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Модератор: </a:t>
            </a: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Тимофеев Андрей, директор по развитию платформы ООО «Сигма.</a:t>
            </a:r>
            <a:r>
              <a:rPr lang="ru-RU" sz="800" b="0" i="0" u="none" strike="noStrike" cap="none" spc="0" dirty="0" err="1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Дрон</a:t>
            </a: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»,ООО БАС</a:t>
            </a:r>
            <a:endParaRPr dirty="0"/>
          </a:p>
          <a:p>
            <a:pPr algn="ctr">
              <a:defRPr/>
            </a:pPr>
            <a:r>
              <a:rPr lang="ru-RU" sz="800" dirty="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(11:00 – 1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3: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00) </a:t>
            </a:r>
            <a:endParaRPr dirty="0"/>
          </a:p>
        </p:txBody>
      </p:sp>
      <p:sp>
        <p:nvSpPr>
          <p:cNvPr id="24" name="Shape 530"/>
          <p:cNvSpPr/>
          <p:nvPr/>
        </p:nvSpPr>
        <p:spPr bwMode="auto">
          <a:xfrm>
            <a:off x="699406" y="4236302"/>
            <a:ext cx="2744629" cy="744058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Групповая работа «Сценарии применения БАС»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Sitka Text Semibold"/>
                <a:ea typeface="Sitka Text Semibold"/>
                <a:cs typeface="Sitka Text Semibold"/>
              </a:rPr>
              <a:t>Модератор: </a:t>
            </a: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Тимофеев Андрей, директор по развитию платформы ООО «Сигма.Дрон»,ООО БАС</a:t>
            </a:r>
            <a:endParaRPr/>
          </a:p>
          <a:p>
            <a:pPr algn="ctr">
              <a:defRPr/>
            </a:pPr>
            <a:r>
              <a:rPr lang="ru-RU" sz="80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(1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4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:00 – 16</a:t>
            </a:r>
            <a:r>
              <a:rPr lang="ru-RU" sz="80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</a:t>
            </a:r>
            <a:r>
              <a:rPr lang="ru-RU" sz="800" b="0" i="0" u="none" strike="noStrike" cap="none" spc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00) </a:t>
            </a:r>
            <a:endParaRPr/>
          </a:p>
        </p:txBody>
      </p:sp>
      <p:sp>
        <p:nvSpPr>
          <p:cNvPr id="26" name="Shape 530"/>
          <p:cNvSpPr/>
          <p:nvPr/>
        </p:nvSpPr>
        <p:spPr bwMode="auto">
          <a:xfrm>
            <a:off x="6094588" y="2247308"/>
            <a:ext cx="2247901" cy="713604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Групповая работа «Сценарии применения БАС»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Модератор: Тимофеев Андрей, директор по развитию платформы ООО «Сигма.Дрон»,ООО БАС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 (11:00 – 13:00) </a:t>
            </a:r>
            <a:endParaRPr/>
          </a:p>
        </p:txBody>
      </p:sp>
      <p:sp>
        <p:nvSpPr>
          <p:cNvPr id="27" name="Shape 530"/>
          <p:cNvSpPr/>
          <p:nvPr/>
        </p:nvSpPr>
        <p:spPr bwMode="auto">
          <a:xfrm>
            <a:off x="8387967" y="2470265"/>
            <a:ext cx="2017812" cy="102163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Групповая работа «Сценарии применения БАС»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Модератор: Тимофеев Андрей, директор по развитию платформы ООО «Сигма.Дрон»,ООО БАС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 (11:00 – 13:00) </a:t>
            </a:r>
            <a:endParaRPr/>
          </a:p>
        </p:txBody>
      </p:sp>
      <p:sp>
        <p:nvSpPr>
          <p:cNvPr id="28" name="Shape 530"/>
          <p:cNvSpPr/>
          <p:nvPr/>
        </p:nvSpPr>
        <p:spPr bwMode="auto">
          <a:xfrm>
            <a:off x="8387967" y="4236302"/>
            <a:ext cx="2017812" cy="110811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Групповая работа «Сценарии применения БАС»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Модератор: Тимофеев Андрей, директор по развитию платформы ООО «Сигма.Дрон»,ООО БАС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 (14:00 – 16:00) </a:t>
            </a:r>
            <a:endParaRPr/>
          </a:p>
        </p:txBody>
      </p:sp>
      <p:sp>
        <p:nvSpPr>
          <p:cNvPr id="29" name="Shape 530"/>
          <p:cNvSpPr/>
          <p:nvPr/>
        </p:nvSpPr>
        <p:spPr bwMode="auto">
          <a:xfrm>
            <a:off x="10513331" y="2158157"/>
            <a:ext cx="1498069" cy="103749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Панельная дискуссия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От ситуационного центра Главы субъекта РФ к Региональному центру управления, основанного на данных, в том числе БАС</a:t>
            </a:r>
            <a:r>
              <a:rPr lang="ru-RU" sz="800" dirty="0">
                <a:solidFill>
                  <a:srgbClr val="FFAB40">
                    <a:lumMod val="75000"/>
                  </a:srgbClr>
                </a:solidFill>
                <a:latin typeface="Sitka Text Semibold"/>
                <a:ea typeface="Sitka Text Semibold"/>
                <a:cs typeface="Sitka Text Semibold"/>
              </a:rPr>
              <a:t> 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10:00 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– 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800" dirty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2</a:t>
            </a:r>
            <a:r>
              <a:rPr lang="ru-RU" sz="800" dirty="0" smtClean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:0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dirty="0"/>
          </a:p>
        </p:txBody>
      </p:sp>
      <p:sp>
        <p:nvSpPr>
          <p:cNvPr id="30" name="Shape 530"/>
          <p:cNvSpPr/>
          <p:nvPr/>
        </p:nvSpPr>
        <p:spPr bwMode="auto">
          <a:xfrm>
            <a:off x="10513331" y="3250792"/>
            <a:ext cx="1498069" cy="1037497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Стратегическая сессия 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Цифровые платформы и сервисы обеспечения безопасности воздушного пространства в составе Ситуационного центра субъекта РФ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800" dirty="0" smtClean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2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:30 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– 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14</a:t>
            </a:r>
            <a:r>
              <a:rPr lang="ru-RU" sz="800" dirty="0" smtClean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:3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dirty="0"/>
          </a:p>
        </p:txBody>
      </p:sp>
      <p:sp>
        <p:nvSpPr>
          <p:cNvPr id="31" name="Shape 530"/>
          <p:cNvSpPr/>
          <p:nvPr/>
        </p:nvSpPr>
        <p:spPr bwMode="auto">
          <a:xfrm>
            <a:off x="10513331" y="4358579"/>
            <a:ext cx="1498069" cy="518222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Стратегическая сессия 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БАС в «Умном городе»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800" dirty="0" smtClean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2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:30 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– 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14</a:t>
            </a:r>
            <a:r>
              <a:rPr lang="ru-RU" sz="800" dirty="0" smtClean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:3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dirty="0"/>
          </a:p>
        </p:txBody>
      </p:sp>
      <p:sp>
        <p:nvSpPr>
          <p:cNvPr id="32" name="Shape 530"/>
          <p:cNvSpPr/>
          <p:nvPr/>
        </p:nvSpPr>
        <p:spPr bwMode="auto">
          <a:xfrm>
            <a:off x="10505636" y="4944303"/>
            <a:ext cx="1498069" cy="112586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Стратегическая сессия 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Беспилотные авиационные системы и высоко автоматизированные транспортные средства в рамках использования в АПК "Безопасный регион"</a:t>
            </a:r>
            <a:endParaRPr dirty="0"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(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</a:t>
            </a:r>
            <a:r>
              <a:rPr lang="ru-RU" sz="800" dirty="0" smtClean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2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:30 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– 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14</a:t>
            </a:r>
            <a:r>
              <a:rPr lang="ru-RU" sz="800" dirty="0" smtClean="0"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:3</a:t>
            </a:r>
            <a:r>
              <a:rPr lang="ru-RU" sz="800" b="0" i="0" u="none" strike="noStrike" cap="none" spc="0" dirty="0" smtClean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0</a:t>
            </a:r>
            <a:r>
              <a:rPr lang="ru-RU" sz="800" b="0" i="0" u="none" strike="noStrike" cap="none" spc="0" dirty="0">
                <a:ln>
                  <a:noFill/>
                </a:ln>
                <a:solidFill>
                  <a:srgbClr val="3F3F3F"/>
                </a:solidFill>
                <a:latin typeface="Sitka Text Semibold"/>
                <a:ea typeface="Sitka Text Semibold"/>
                <a:cs typeface="Sitka Text Semibold"/>
              </a:rPr>
              <a:t>) </a:t>
            </a:r>
            <a:endParaRPr dirty="0"/>
          </a:p>
        </p:txBody>
      </p:sp>
      <p:sp>
        <p:nvSpPr>
          <p:cNvPr id="33" name="Shape 530"/>
          <p:cNvSpPr/>
          <p:nvPr/>
        </p:nvSpPr>
        <p:spPr bwMode="auto">
          <a:xfrm>
            <a:off x="10513330" y="6137666"/>
            <a:ext cx="1498069" cy="243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0967" tIns="30467" rIns="60967" bIns="30467"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800" b="0" i="0" u="none" strike="noStrike" cap="none" spc="0" dirty="0">
                <a:ln>
                  <a:noFill/>
                </a:ln>
                <a:latin typeface="Sitka Text Semibold"/>
                <a:ea typeface="Sitka Text Semibold"/>
                <a:cs typeface="Sitka Text Semibold"/>
              </a:rPr>
              <a:t>Подведение итогов работы</a:t>
            </a:r>
            <a:endParaRPr lang="ru-RU" sz="800" b="0" i="0" u="none" strike="noStrike" cap="none" spc="0" dirty="0">
              <a:ln>
                <a:noFill/>
              </a:ln>
              <a:solidFill>
                <a:srgbClr val="3F3F3F"/>
              </a:solidFill>
              <a:latin typeface="Sitka Text Semibold"/>
              <a:ea typeface="Sitka Text Semibold"/>
              <a:cs typeface="Sitka Tex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25943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962</TotalTime>
  <Words>1204</Words>
  <Application>Microsoft Office PowerPoint</Application>
  <DocSecurity>0</DocSecurity>
  <PresentationFormat>Широкоэкранный</PresentationFormat>
  <Paragraphs>192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Sitka Text Semibold</vt:lpstr>
      <vt:lpstr>Times New Roman</vt:lpstr>
      <vt:lpstr>2_Office Theme</vt:lpstr>
      <vt:lpstr>Архитектура программы трека «Беспилотные авиационные системы» Площадка «НПЦ БАС и гранты», учебный корпус НГТУ</vt:lpstr>
      <vt:lpstr>Архитектура программы трека «Беспилотные авиационные системы» Площадка «Кадры для отрасли БАС», «Сценарии применения», «Безопасный регион»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Ивашина</dc:creator>
  <cp:lastModifiedBy>Учетная запись Майкрософт</cp:lastModifiedBy>
  <cp:revision>155</cp:revision>
  <cp:lastPrinted>2024-05-07T06:54:38Z</cp:lastPrinted>
  <dcterms:modified xsi:type="dcterms:W3CDTF">2024-05-31T10:58:28Z</dcterms:modified>
</cp:coreProperties>
</file>