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92" r:id="rId3"/>
    <p:sldId id="290" r:id="rId4"/>
    <p:sldId id="293" r:id="rId5"/>
    <p:sldId id="294" r:id="rId6"/>
    <p:sldId id="264" r:id="rId7"/>
    <p:sldId id="296" r:id="rId8"/>
    <p:sldId id="297" r:id="rId9"/>
    <p:sldId id="298" r:id="rId10"/>
    <p:sldId id="299" r:id="rId11"/>
    <p:sldId id="310" r:id="rId12"/>
    <p:sldId id="316" r:id="rId13"/>
    <p:sldId id="315" r:id="rId14"/>
    <p:sldId id="318" r:id="rId15"/>
    <p:sldId id="319" r:id="rId16"/>
    <p:sldId id="333" r:id="rId17"/>
    <p:sldId id="321" r:id="rId18"/>
    <p:sldId id="334" r:id="rId19"/>
    <p:sldId id="338" r:id="rId20"/>
    <p:sldId id="336" r:id="rId21"/>
    <p:sldId id="339" r:id="rId22"/>
    <p:sldId id="327" r:id="rId23"/>
    <p:sldId id="320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b79f8ad2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33b79f8ad2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3ae7ed69f8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33ae7ed69f8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3ae7ed69f8_0_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3ae7ed69f8_0_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3b79f8ad2c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33b79f8ad2c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3b79f8ad2c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33b79f8ad2c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e5e02665ff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e5e02665ff_0_6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3ae7ed69f8_0_9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3ae7ed69f8_0_9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3ae7ed69f8_0_9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3ae7ed69f8_0_9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3b79f8ad2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3b79f8ad2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d9c740955b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d9c740955b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464a91004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464a91004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4568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464a91004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464a91004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7001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3b79f8ad2c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3b79f8ad2c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3b79f8ad2c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33b79f8ad2c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022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HEADER_1">
  <p:cSld name="SECTION_HEADER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6358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JetBrains Mono Light"/>
              <a:buChar char="●"/>
              <a:defRPr sz="1800"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○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■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●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○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■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●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○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■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60" r:id="rId8"/>
    <p:sldLayoutId id="214748366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ano.hse.ru/library/sourc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vsemirnyjbank.org/ru/home" TargetMode="External"/><Relationship Id="rId5" Type="http://schemas.openxmlformats.org/officeDocument/2006/relationships/hyperlink" Target="https://ru.wikipedia.org/wiki/%D0%97%D0%B0%D0%B3%D0%BB%D0%B0%D0%B2%D0%BD%D0%B0%D1%8F_%D1%81%D1%82%D1%80%D0%B0%D0%BD%D0%B8%D1%86%D0%B0" TargetMode="External"/><Relationship Id="rId4" Type="http://schemas.openxmlformats.org/officeDocument/2006/relationships/hyperlink" Target="https://dorozhnij.com/opendat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680" dirty="0"/>
              <a:t>Исследовательские вопросы</a:t>
            </a:r>
            <a:endParaRPr sz="368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274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 dirty="0"/>
              <a:t>Сосновская Яна,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-RU" dirty="0"/>
              <a:t>И</a:t>
            </a:r>
            <a:r>
              <a:rPr lang="ru" dirty="0"/>
              <a:t>сследователь Школы Вычислительных Социальных Наук ЕУСПб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0" y="217550"/>
            <a:ext cx="73119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269367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/>
              <a:t>Элементы исследования</a:t>
            </a:r>
            <a:endParaRPr sz="3100"/>
          </a:p>
        </p:txBody>
      </p:sp>
      <p:grpSp>
        <p:nvGrpSpPr>
          <p:cNvPr id="104" name="Google Shape;104;p17"/>
          <p:cNvGrpSpPr/>
          <p:nvPr/>
        </p:nvGrpSpPr>
        <p:grpSpPr>
          <a:xfrm>
            <a:off x="3665982" y="791527"/>
            <a:ext cx="1813560" cy="883920"/>
            <a:chOff x="3665982" y="1055369"/>
            <a:chExt cx="1813560" cy="1178560"/>
          </a:xfrm>
        </p:grpSpPr>
        <p:sp>
          <p:nvSpPr>
            <p:cNvPr id="105" name="Google Shape;105;p17"/>
            <p:cNvSpPr/>
            <p:nvPr/>
          </p:nvSpPr>
          <p:spPr>
            <a:xfrm>
              <a:off x="3665982" y="1055369"/>
              <a:ext cx="1813560" cy="1178560"/>
            </a:xfrm>
            <a:custGeom>
              <a:avLst/>
              <a:gdLst/>
              <a:ahLst/>
              <a:cxnLst/>
              <a:rect l="l" t="t" r="r" b="b"/>
              <a:pathLst>
                <a:path w="1813560" h="1178560" extrusionOk="0">
                  <a:moveTo>
                    <a:pt x="1617217" y="0"/>
                  </a:moveTo>
                  <a:lnTo>
                    <a:pt x="196341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1"/>
                  </a:lnTo>
                  <a:lnTo>
                    <a:pt x="0" y="981709"/>
                  </a:lnTo>
                  <a:lnTo>
                    <a:pt x="5184" y="1026736"/>
                  </a:lnTo>
                  <a:lnTo>
                    <a:pt x="19952" y="1068065"/>
                  </a:lnTo>
                  <a:lnTo>
                    <a:pt x="43127" y="1104520"/>
                  </a:lnTo>
                  <a:lnTo>
                    <a:pt x="73531" y="1134924"/>
                  </a:lnTo>
                  <a:lnTo>
                    <a:pt x="109986" y="1158099"/>
                  </a:lnTo>
                  <a:lnTo>
                    <a:pt x="151315" y="1172867"/>
                  </a:lnTo>
                  <a:lnTo>
                    <a:pt x="196341" y="1178052"/>
                  </a:lnTo>
                  <a:lnTo>
                    <a:pt x="1617217" y="1178052"/>
                  </a:lnTo>
                  <a:lnTo>
                    <a:pt x="1662244" y="1172867"/>
                  </a:lnTo>
                  <a:lnTo>
                    <a:pt x="1703573" y="1158099"/>
                  </a:lnTo>
                  <a:lnTo>
                    <a:pt x="1740028" y="1134924"/>
                  </a:lnTo>
                  <a:lnTo>
                    <a:pt x="1770432" y="1104520"/>
                  </a:lnTo>
                  <a:lnTo>
                    <a:pt x="1793607" y="1068065"/>
                  </a:lnTo>
                  <a:lnTo>
                    <a:pt x="1808375" y="1026736"/>
                  </a:lnTo>
                  <a:lnTo>
                    <a:pt x="1813559" y="981709"/>
                  </a:lnTo>
                  <a:lnTo>
                    <a:pt x="1813559" y="196341"/>
                  </a:lnTo>
                  <a:lnTo>
                    <a:pt x="1808375" y="151315"/>
                  </a:lnTo>
                  <a:lnTo>
                    <a:pt x="1793607" y="109986"/>
                  </a:lnTo>
                  <a:lnTo>
                    <a:pt x="1770432" y="73531"/>
                  </a:lnTo>
                  <a:lnTo>
                    <a:pt x="1740028" y="43127"/>
                  </a:lnTo>
                  <a:lnTo>
                    <a:pt x="1703573" y="19952"/>
                  </a:lnTo>
                  <a:lnTo>
                    <a:pt x="1662244" y="5184"/>
                  </a:lnTo>
                  <a:lnTo>
                    <a:pt x="1617217" y="0"/>
                  </a:lnTo>
                  <a:close/>
                </a:path>
              </a:pathLst>
            </a:custGeom>
            <a:solidFill>
              <a:srgbClr val="F7954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7"/>
            <p:cNvSpPr/>
            <p:nvPr/>
          </p:nvSpPr>
          <p:spPr>
            <a:xfrm>
              <a:off x="3665982" y="1055369"/>
              <a:ext cx="1813560" cy="1178560"/>
            </a:xfrm>
            <a:custGeom>
              <a:avLst/>
              <a:gdLst/>
              <a:ahLst/>
              <a:cxnLst/>
              <a:rect l="l" t="t" r="r" b="b"/>
              <a:pathLst>
                <a:path w="1813560" h="1178560" extrusionOk="0">
                  <a:moveTo>
                    <a:pt x="0" y="196341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1" y="0"/>
                  </a:lnTo>
                  <a:lnTo>
                    <a:pt x="1617217" y="0"/>
                  </a:lnTo>
                  <a:lnTo>
                    <a:pt x="1662244" y="5184"/>
                  </a:lnTo>
                  <a:lnTo>
                    <a:pt x="1703573" y="19952"/>
                  </a:lnTo>
                  <a:lnTo>
                    <a:pt x="1740028" y="43127"/>
                  </a:lnTo>
                  <a:lnTo>
                    <a:pt x="1770432" y="73531"/>
                  </a:lnTo>
                  <a:lnTo>
                    <a:pt x="1793607" y="109986"/>
                  </a:lnTo>
                  <a:lnTo>
                    <a:pt x="1808375" y="151315"/>
                  </a:lnTo>
                  <a:lnTo>
                    <a:pt x="1813559" y="196341"/>
                  </a:lnTo>
                  <a:lnTo>
                    <a:pt x="1813559" y="981709"/>
                  </a:lnTo>
                  <a:lnTo>
                    <a:pt x="1808375" y="1026736"/>
                  </a:lnTo>
                  <a:lnTo>
                    <a:pt x="1793607" y="1068065"/>
                  </a:lnTo>
                  <a:lnTo>
                    <a:pt x="1770432" y="1104520"/>
                  </a:lnTo>
                  <a:lnTo>
                    <a:pt x="1740028" y="1134924"/>
                  </a:lnTo>
                  <a:lnTo>
                    <a:pt x="1703573" y="1158099"/>
                  </a:lnTo>
                  <a:lnTo>
                    <a:pt x="1662244" y="1172867"/>
                  </a:lnTo>
                  <a:lnTo>
                    <a:pt x="1617217" y="1178052"/>
                  </a:lnTo>
                  <a:lnTo>
                    <a:pt x="196341" y="1178052"/>
                  </a:lnTo>
                  <a:lnTo>
                    <a:pt x="151315" y="1172867"/>
                  </a:lnTo>
                  <a:lnTo>
                    <a:pt x="109986" y="1158099"/>
                  </a:lnTo>
                  <a:lnTo>
                    <a:pt x="73531" y="1134924"/>
                  </a:lnTo>
                  <a:lnTo>
                    <a:pt x="43127" y="1104520"/>
                  </a:lnTo>
                  <a:lnTo>
                    <a:pt x="19952" y="1068065"/>
                  </a:lnTo>
                  <a:lnTo>
                    <a:pt x="5184" y="1026736"/>
                  </a:lnTo>
                  <a:lnTo>
                    <a:pt x="0" y="981709"/>
                  </a:lnTo>
                  <a:lnTo>
                    <a:pt x="0" y="196341"/>
                  </a:lnTo>
                  <a:close/>
                </a:path>
              </a:pathLst>
            </a:custGeom>
            <a:noFill/>
            <a:ln w="259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p17"/>
          <p:cNvSpPr txBox="1"/>
          <p:nvPr/>
        </p:nvSpPr>
        <p:spPr>
          <a:xfrm>
            <a:off x="4048125" y="1059371"/>
            <a:ext cx="1049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Данные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17"/>
          <p:cNvGrpSpPr/>
          <p:nvPr/>
        </p:nvGrpSpPr>
        <p:grpSpPr>
          <a:xfrm>
            <a:off x="5491988" y="1406461"/>
            <a:ext cx="1932432" cy="1728597"/>
            <a:chOff x="5491988" y="1875282"/>
            <a:chExt cx="1932432" cy="2304796"/>
          </a:xfrm>
        </p:grpSpPr>
        <p:sp>
          <p:nvSpPr>
            <p:cNvPr id="109" name="Google Shape;109;p17"/>
            <p:cNvSpPr/>
            <p:nvPr/>
          </p:nvSpPr>
          <p:spPr>
            <a:xfrm>
              <a:off x="5491988" y="1875282"/>
              <a:ext cx="930275" cy="1111885"/>
            </a:xfrm>
            <a:custGeom>
              <a:avLst/>
              <a:gdLst/>
              <a:ahLst/>
              <a:cxnLst/>
              <a:rect l="l" t="t" r="r" b="b"/>
              <a:pathLst>
                <a:path w="930275" h="1111885" extrusionOk="0">
                  <a:moveTo>
                    <a:pt x="0" y="0"/>
                  </a:moveTo>
                  <a:lnTo>
                    <a:pt x="43806" y="24207"/>
                  </a:lnTo>
                  <a:lnTo>
                    <a:pt x="86874" y="49473"/>
                  </a:lnTo>
                  <a:lnTo>
                    <a:pt x="129188" y="75777"/>
                  </a:lnTo>
                  <a:lnTo>
                    <a:pt x="170733" y="103103"/>
                  </a:lnTo>
                  <a:lnTo>
                    <a:pt x="211493" y="131430"/>
                  </a:lnTo>
                  <a:lnTo>
                    <a:pt x="251452" y="160742"/>
                  </a:lnTo>
                  <a:lnTo>
                    <a:pt x="290596" y="191019"/>
                  </a:lnTo>
                  <a:lnTo>
                    <a:pt x="328909" y="222243"/>
                  </a:lnTo>
                  <a:lnTo>
                    <a:pt x="366376" y="254395"/>
                  </a:lnTo>
                  <a:lnTo>
                    <a:pt x="402980" y="287457"/>
                  </a:lnTo>
                  <a:lnTo>
                    <a:pt x="438707" y="321411"/>
                  </a:lnTo>
                  <a:lnTo>
                    <a:pt x="473541" y="356238"/>
                  </a:lnTo>
                  <a:lnTo>
                    <a:pt x="507467" y="391919"/>
                  </a:lnTo>
                  <a:lnTo>
                    <a:pt x="540469" y="428437"/>
                  </a:lnTo>
                  <a:lnTo>
                    <a:pt x="572531" y="465772"/>
                  </a:lnTo>
                  <a:lnTo>
                    <a:pt x="603640" y="503907"/>
                  </a:lnTo>
                  <a:lnTo>
                    <a:pt x="633778" y="542822"/>
                  </a:lnTo>
                  <a:lnTo>
                    <a:pt x="662930" y="582500"/>
                  </a:lnTo>
                  <a:lnTo>
                    <a:pt x="691082" y="622921"/>
                  </a:lnTo>
                  <a:lnTo>
                    <a:pt x="718217" y="664068"/>
                  </a:lnTo>
                  <a:lnTo>
                    <a:pt x="744321" y="705922"/>
                  </a:lnTo>
                  <a:lnTo>
                    <a:pt x="769377" y="748465"/>
                  </a:lnTo>
                  <a:lnTo>
                    <a:pt x="793371" y="791677"/>
                  </a:lnTo>
                  <a:lnTo>
                    <a:pt x="816286" y="835542"/>
                  </a:lnTo>
                  <a:lnTo>
                    <a:pt x="838108" y="880039"/>
                  </a:lnTo>
                  <a:lnTo>
                    <a:pt x="858821" y="925151"/>
                  </a:lnTo>
                  <a:lnTo>
                    <a:pt x="878410" y="970859"/>
                  </a:lnTo>
                  <a:lnTo>
                    <a:pt x="896859" y="1017145"/>
                  </a:lnTo>
                  <a:lnTo>
                    <a:pt x="914152" y="1063990"/>
                  </a:lnTo>
                  <a:lnTo>
                    <a:pt x="930275" y="1111377"/>
                  </a:lnTo>
                </a:path>
              </a:pathLst>
            </a:custGeom>
            <a:noFill/>
            <a:ln w="9525" cap="flat" cmpd="sng">
              <a:solidFill>
                <a:srgbClr val="4F81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7"/>
            <p:cNvSpPr/>
            <p:nvPr/>
          </p:nvSpPr>
          <p:spPr>
            <a:xfrm>
              <a:off x="5612130" y="3001518"/>
              <a:ext cx="1812290" cy="1178560"/>
            </a:xfrm>
            <a:custGeom>
              <a:avLst/>
              <a:gdLst/>
              <a:ahLst/>
              <a:cxnLst/>
              <a:rect l="l" t="t" r="r" b="b"/>
              <a:pathLst>
                <a:path w="1812290" h="1178560" extrusionOk="0">
                  <a:moveTo>
                    <a:pt x="1615694" y="0"/>
                  </a:moveTo>
                  <a:lnTo>
                    <a:pt x="196342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2"/>
                  </a:lnTo>
                  <a:lnTo>
                    <a:pt x="0" y="981710"/>
                  </a:lnTo>
                  <a:lnTo>
                    <a:pt x="5184" y="1026736"/>
                  </a:lnTo>
                  <a:lnTo>
                    <a:pt x="19952" y="1068065"/>
                  </a:lnTo>
                  <a:lnTo>
                    <a:pt x="43127" y="1104520"/>
                  </a:lnTo>
                  <a:lnTo>
                    <a:pt x="73531" y="1134924"/>
                  </a:lnTo>
                  <a:lnTo>
                    <a:pt x="109986" y="1158099"/>
                  </a:lnTo>
                  <a:lnTo>
                    <a:pt x="151315" y="1172867"/>
                  </a:lnTo>
                  <a:lnTo>
                    <a:pt x="196342" y="1178052"/>
                  </a:lnTo>
                  <a:lnTo>
                    <a:pt x="1615694" y="1178052"/>
                  </a:lnTo>
                  <a:lnTo>
                    <a:pt x="1660720" y="1172867"/>
                  </a:lnTo>
                  <a:lnTo>
                    <a:pt x="1702049" y="1158099"/>
                  </a:lnTo>
                  <a:lnTo>
                    <a:pt x="1738504" y="1134924"/>
                  </a:lnTo>
                  <a:lnTo>
                    <a:pt x="1768908" y="1104520"/>
                  </a:lnTo>
                  <a:lnTo>
                    <a:pt x="1792083" y="1068065"/>
                  </a:lnTo>
                  <a:lnTo>
                    <a:pt x="1806851" y="1026736"/>
                  </a:lnTo>
                  <a:lnTo>
                    <a:pt x="1812036" y="981710"/>
                  </a:lnTo>
                  <a:lnTo>
                    <a:pt x="1812036" y="196342"/>
                  </a:lnTo>
                  <a:lnTo>
                    <a:pt x="1806851" y="151315"/>
                  </a:lnTo>
                  <a:lnTo>
                    <a:pt x="1792083" y="109986"/>
                  </a:lnTo>
                  <a:lnTo>
                    <a:pt x="1768908" y="73531"/>
                  </a:lnTo>
                  <a:lnTo>
                    <a:pt x="1738504" y="43127"/>
                  </a:lnTo>
                  <a:lnTo>
                    <a:pt x="1702049" y="19952"/>
                  </a:lnTo>
                  <a:lnTo>
                    <a:pt x="1660720" y="5184"/>
                  </a:lnTo>
                  <a:lnTo>
                    <a:pt x="1615694" y="0"/>
                  </a:lnTo>
                  <a:close/>
                </a:path>
              </a:pathLst>
            </a:custGeom>
            <a:solidFill>
              <a:srgbClr val="F7954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7"/>
            <p:cNvSpPr/>
            <p:nvPr/>
          </p:nvSpPr>
          <p:spPr>
            <a:xfrm>
              <a:off x="5612130" y="3001518"/>
              <a:ext cx="1812290" cy="1178560"/>
            </a:xfrm>
            <a:custGeom>
              <a:avLst/>
              <a:gdLst/>
              <a:ahLst/>
              <a:cxnLst/>
              <a:rect l="l" t="t" r="r" b="b"/>
              <a:pathLst>
                <a:path w="1812290" h="1178560" extrusionOk="0">
                  <a:moveTo>
                    <a:pt x="0" y="196342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2" y="0"/>
                  </a:lnTo>
                  <a:lnTo>
                    <a:pt x="1615694" y="0"/>
                  </a:lnTo>
                  <a:lnTo>
                    <a:pt x="1660720" y="5184"/>
                  </a:lnTo>
                  <a:lnTo>
                    <a:pt x="1702049" y="19952"/>
                  </a:lnTo>
                  <a:lnTo>
                    <a:pt x="1738504" y="43127"/>
                  </a:lnTo>
                  <a:lnTo>
                    <a:pt x="1768908" y="73531"/>
                  </a:lnTo>
                  <a:lnTo>
                    <a:pt x="1792083" y="109986"/>
                  </a:lnTo>
                  <a:lnTo>
                    <a:pt x="1806851" y="151315"/>
                  </a:lnTo>
                  <a:lnTo>
                    <a:pt x="1812036" y="196342"/>
                  </a:lnTo>
                  <a:lnTo>
                    <a:pt x="1812036" y="981710"/>
                  </a:lnTo>
                  <a:lnTo>
                    <a:pt x="1806851" y="1026736"/>
                  </a:lnTo>
                  <a:lnTo>
                    <a:pt x="1792083" y="1068065"/>
                  </a:lnTo>
                  <a:lnTo>
                    <a:pt x="1768908" y="1104520"/>
                  </a:lnTo>
                  <a:lnTo>
                    <a:pt x="1738504" y="1134924"/>
                  </a:lnTo>
                  <a:lnTo>
                    <a:pt x="1702049" y="1158099"/>
                  </a:lnTo>
                  <a:lnTo>
                    <a:pt x="1660720" y="1172867"/>
                  </a:lnTo>
                  <a:lnTo>
                    <a:pt x="1615694" y="1178052"/>
                  </a:lnTo>
                  <a:lnTo>
                    <a:pt x="196342" y="1178052"/>
                  </a:lnTo>
                  <a:lnTo>
                    <a:pt x="151315" y="1172867"/>
                  </a:lnTo>
                  <a:lnTo>
                    <a:pt x="109986" y="1158099"/>
                  </a:lnTo>
                  <a:lnTo>
                    <a:pt x="73531" y="1134924"/>
                  </a:lnTo>
                  <a:lnTo>
                    <a:pt x="43127" y="1104520"/>
                  </a:lnTo>
                  <a:lnTo>
                    <a:pt x="19952" y="1068065"/>
                  </a:lnTo>
                  <a:lnTo>
                    <a:pt x="5184" y="1026736"/>
                  </a:lnTo>
                  <a:lnTo>
                    <a:pt x="0" y="981710"/>
                  </a:lnTo>
                  <a:lnTo>
                    <a:pt x="0" y="196342"/>
                  </a:lnTo>
                  <a:close/>
                </a:path>
              </a:pathLst>
            </a:custGeom>
            <a:noFill/>
            <a:ln w="259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" name="Google Shape;112;p17"/>
          <p:cNvSpPr txBox="1"/>
          <p:nvPr/>
        </p:nvSpPr>
        <p:spPr>
          <a:xfrm>
            <a:off x="5763514" y="2518791"/>
            <a:ext cx="1508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Литература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p17"/>
          <p:cNvGrpSpPr/>
          <p:nvPr/>
        </p:nvGrpSpPr>
        <p:grpSpPr>
          <a:xfrm>
            <a:off x="3665982" y="3144583"/>
            <a:ext cx="2756281" cy="1448943"/>
            <a:chOff x="3665982" y="4192778"/>
            <a:chExt cx="2756281" cy="1931924"/>
          </a:xfrm>
        </p:grpSpPr>
        <p:sp>
          <p:nvSpPr>
            <p:cNvPr id="114" name="Google Shape;114;p17"/>
            <p:cNvSpPr/>
            <p:nvPr/>
          </p:nvSpPr>
          <p:spPr>
            <a:xfrm>
              <a:off x="5491988" y="4192778"/>
              <a:ext cx="930275" cy="1111885"/>
            </a:xfrm>
            <a:custGeom>
              <a:avLst/>
              <a:gdLst/>
              <a:ahLst/>
              <a:cxnLst/>
              <a:rect l="l" t="t" r="r" b="b"/>
              <a:pathLst>
                <a:path w="930275" h="1111885" extrusionOk="0">
                  <a:moveTo>
                    <a:pt x="930275" y="0"/>
                  </a:moveTo>
                  <a:lnTo>
                    <a:pt x="914152" y="47386"/>
                  </a:lnTo>
                  <a:lnTo>
                    <a:pt x="896859" y="94231"/>
                  </a:lnTo>
                  <a:lnTo>
                    <a:pt x="878410" y="140517"/>
                  </a:lnTo>
                  <a:lnTo>
                    <a:pt x="858821" y="186225"/>
                  </a:lnTo>
                  <a:lnTo>
                    <a:pt x="838108" y="231338"/>
                  </a:lnTo>
                  <a:lnTo>
                    <a:pt x="816286" y="275835"/>
                  </a:lnTo>
                  <a:lnTo>
                    <a:pt x="793371" y="319700"/>
                  </a:lnTo>
                  <a:lnTo>
                    <a:pt x="769377" y="362913"/>
                  </a:lnTo>
                  <a:lnTo>
                    <a:pt x="744321" y="405457"/>
                  </a:lnTo>
                  <a:lnTo>
                    <a:pt x="718217" y="447312"/>
                  </a:lnTo>
                  <a:lnTo>
                    <a:pt x="691082" y="488461"/>
                  </a:lnTo>
                  <a:lnTo>
                    <a:pt x="662930" y="528884"/>
                  </a:lnTo>
                  <a:lnTo>
                    <a:pt x="633778" y="568564"/>
                  </a:lnTo>
                  <a:lnTo>
                    <a:pt x="603640" y="607482"/>
                  </a:lnTo>
                  <a:lnTo>
                    <a:pt x="572531" y="645620"/>
                  </a:lnTo>
                  <a:lnTo>
                    <a:pt x="540469" y="682959"/>
                  </a:lnTo>
                  <a:lnTo>
                    <a:pt x="507467" y="719480"/>
                  </a:lnTo>
                  <a:lnTo>
                    <a:pt x="473541" y="755166"/>
                  </a:lnTo>
                  <a:lnTo>
                    <a:pt x="438707" y="789998"/>
                  </a:lnTo>
                  <a:lnTo>
                    <a:pt x="402980" y="823957"/>
                  </a:lnTo>
                  <a:lnTo>
                    <a:pt x="366376" y="857025"/>
                  </a:lnTo>
                  <a:lnTo>
                    <a:pt x="328909" y="889184"/>
                  </a:lnTo>
                  <a:lnTo>
                    <a:pt x="290596" y="920414"/>
                  </a:lnTo>
                  <a:lnTo>
                    <a:pt x="251452" y="950699"/>
                  </a:lnTo>
                  <a:lnTo>
                    <a:pt x="211493" y="980019"/>
                  </a:lnTo>
                  <a:lnTo>
                    <a:pt x="170733" y="1008356"/>
                  </a:lnTo>
                  <a:lnTo>
                    <a:pt x="129188" y="1035691"/>
                  </a:lnTo>
                  <a:lnTo>
                    <a:pt x="86874" y="1062007"/>
                  </a:lnTo>
                  <a:lnTo>
                    <a:pt x="43806" y="1087283"/>
                  </a:lnTo>
                  <a:lnTo>
                    <a:pt x="0" y="1111504"/>
                  </a:lnTo>
                </a:path>
              </a:pathLst>
            </a:custGeom>
            <a:noFill/>
            <a:ln w="9525" cap="flat" cmpd="sng">
              <a:solidFill>
                <a:srgbClr val="4F81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3665982" y="4946142"/>
              <a:ext cx="1813560" cy="1178560"/>
            </a:xfrm>
            <a:custGeom>
              <a:avLst/>
              <a:gdLst/>
              <a:ahLst/>
              <a:cxnLst/>
              <a:rect l="l" t="t" r="r" b="b"/>
              <a:pathLst>
                <a:path w="1813560" h="1178560" extrusionOk="0">
                  <a:moveTo>
                    <a:pt x="1617217" y="0"/>
                  </a:moveTo>
                  <a:lnTo>
                    <a:pt x="196341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1"/>
                  </a:lnTo>
                  <a:lnTo>
                    <a:pt x="0" y="981709"/>
                  </a:lnTo>
                  <a:lnTo>
                    <a:pt x="5184" y="1026728"/>
                  </a:lnTo>
                  <a:lnTo>
                    <a:pt x="19952" y="1068054"/>
                  </a:lnTo>
                  <a:lnTo>
                    <a:pt x="43127" y="1104510"/>
                  </a:lnTo>
                  <a:lnTo>
                    <a:pt x="73531" y="1134916"/>
                  </a:lnTo>
                  <a:lnTo>
                    <a:pt x="109986" y="1158094"/>
                  </a:lnTo>
                  <a:lnTo>
                    <a:pt x="151315" y="1172866"/>
                  </a:lnTo>
                  <a:lnTo>
                    <a:pt x="196341" y="1178051"/>
                  </a:lnTo>
                  <a:lnTo>
                    <a:pt x="1617217" y="1178051"/>
                  </a:lnTo>
                  <a:lnTo>
                    <a:pt x="1662244" y="1172866"/>
                  </a:lnTo>
                  <a:lnTo>
                    <a:pt x="1703573" y="1158094"/>
                  </a:lnTo>
                  <a:lnTo>
                    <a:pt x="1740028" y="1134916"/>
                  </a:lnTo>
                  <a:lnTo>
                    <a:pt x="1770432" y="1104510"/>
                  </a:lnTo>
                  <a:lnTo>
                    <a:pt x="1793607" y="1068054"/>
                  </a:lnTo>
                  <a:lnTo>
                    <a:pt x="1808375" y="1026728"/>
                  </a:lnTo>
                  <a:lnTo>
                    <a:pt x="1813559" y="981709"/>
                  </a:lnTo>
                  <a:lnTo>
                    <a:pt x="1813559" y="196341"/>
                  </a:lnTo>
                  <a:lnTo>
                    <a:pt x="1808375" y="151315"/>
                  </a:lnTo>
                  <a:lnTo>
                    <a:pt x="1793607" y="109986"/>
                  </a:lnTo>
                  <a:lnTo>
                    <a:pt x="1770432" y="73531"/>
                  </a:lnTo>
                  <a:lnTo>
                    <a:pt x="1740028" y="43127"/>
                  </a:lnTo>
                  <a:lnTo>
                    <a:pt x="1703573" y="19952"/>
                  </a:lnTo>
                  <a:lnTo>
                    <a:pt x="1662244" y="5184"/>
                  </a:lnTo>
                  <a:lnTo>
                    <a:pt x="1617217" y="0"/>
                  </a:lnTo>
                  <a:close/>
                </a:path>
              </a:pathLst>
            </a:custGeom>
            <a:solidFill>
              <a:srgbClr val="F7954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3665982" y="4946142"/>
              <a:ext cx="1813560" cy="1178560"/>
            </a:xfrm>
            <a:custGeom>
              <a:avLst/>
              <a:gdLst/>
              <a:ahLst/>
              <a:cxnLst/>
              <a:rect l="l" t="t" r="r" b="b"/>
              <a:pathLst>
                <a:path w="1813560" h="1178560" extrusionOk="0">
                  <a:moveTo>
                    <a:pt x="0" y="196341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1" y="0"/>
                  </a:lnTo>
                  <a:lnTo>
                    <a:pt x="1617217" y="0"/>
                  </a:lnTo>
                  <a:lnTo>
                    <a:pt x="1662244" y="5184"/>
                  </a:lnTo>
                  <a:lnTo>
                    <a:pt x="1703573" y="19952"/>
                  </a:lnTo>
                  <a:lnTo>
                    <a:pt x="1740028" y="43127"/>
                  </a:lnTo>
                  <a:lnTo>
                    <a:pt x="1770432" y="73531"/>
                  </a:lnTo>
                  <a:lnTo>
                    <a:pt x="1793607" y="109986"/>
                  </a:lnTo>
                  <a:lnTo>
                    <a:pt x="1808375" y="151315"/>
                  </a:lnTo>
                  <a:lnTo>
                    <a:pt x="1813559" y="196341"/>
                  </a:lnTo>
                  <a:lnTo>
                    <a:pt x="1813559" y="981709"/>
                  </a:lnTo>
                  <a:lnTo>
                    <a:pt x="1808375" y="1026728"/>
                  </a:lnTo>
                  <a:lnTo>
                    <a:pt x="1793607" y="1068054"/>
                  </a:lnTo>
                  <a:lnTo>
                    <a:pt x="1770432" y="1104510"/>
                  </a:lnTo>
                  <a:lnTo>
                    <a:pt x="1740028" y="1134916"/>
                  </a:lnTo>
                  <a:lnTo>
                    <a:pt x="1703573" y="1158094"/>
                  </a:lnTo>
                  <a:lnTo>
                    <a:pt x="1662244" y="1172866"/>
                  </a:lnTo>
                  <a:lnTo>
                    <a:pt x="1617217" y="1178051"/>
                  </a:lnTo>
                  <a:lnTo>
                    <a:pt x="196341" y="1178051"/>
                  </a:lnTo>
                  <a:lnTo>
                    <a:pt x="151315" y="1172866"/>
                  </a:lnTo>
                  <a:lnTo>
                    <a:pt x="109986" y="1158094"/>
                  </a:lnTo>
                  <a:lnTo>
                    <a:pt x="73531" y="1134916"/>
                  </a:lnTo>
                  <a:lnTo>
                    <a:pt x="43127" y="1104510"/>
                  </a:lnTo>
                  <a:lnTo>
                    <a:pt x="19952" y="1068054"/>
                  </a:lnTo>
                  <a:lnTo>
                    <a:pt x="5184" y="1026728"/>
                  </a:lnTo>
                  <a:lnTo>
                    <a:pt x="0" y="981709"/>
                  </a:lnTo>
                  <a:lnTo>
                    <a:pt x="0" y="196341"/>
                  </a:lnTo>
                  <a:close/>
                </a:path>
              </a:pathLst>
            </a:custGeom>
            <a:noFill/>
            <a:ln w="259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117;p17"/>
          <p:cNvSpPr txBox="1"/>
          <p:nvPr/>
        </p:nvSpPr>
        <p:spPr>
          <a:xfrm>
            <a:off x="4092321" y="3978173"/>
            <a:ext cx="9588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Вопрос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8" name="Google Shape;118;p17"/>
          <p:cNvGrpSpPr/>
          <p:nvPr/>
        </p:nvGrpSpPr>
        <p:grpSpPr>
          <a:xfrm>
            <a:off x="1721357" y="2251139"/>
            <a:ext cx="1932179" cy="1727358"/>
            <a:chOff x="1721357" y="3001518"/>
            <a:chExt cx="1932179" cy="2303144"/>
          </a:xfrm>
        </p:grpSpPr>
        <p:sp>
          <p:nvSpPr>
            <p:cNvPr id="119" name="Google Shape;119;p17"/>
            <p:cNvSpPr/>
            <p:nvPr/>
          </p:nvSpPr>
          <p:spPr>
            <a:xfrm>
              <a:off x="2723261" y="4192777"/>
              <a:ext cx="930275" cy="1111885"/>
            </a:xfrm>
            <a:custGeom>
              <a:avLst/>
              <a:gdLst/>
              <a:ahLst/>
              <a:cxnLst/>
              <a:rect l="l" t="t" r="r" b="b"/>
              <a:pathLst>
                <a:path w="930275" h="1111885" extrusionOk="0">
                  <a:moveTo>
                    <a:pt x="930275" y="1111504"/>
                  </a:moveTo>
                  <a:lnTo>
                    <a:pt x="886468" y="1087283"/>
                  </a:lnTo>
                  <a:lnTo>
                    <a:pt x="843400" y="1062007"/>
                  </a:lnTo>
                  <a:lnTo>
                    <a:pt x="801086" y="1035691"/>
                  </a:lnTo>
                  <a:lnTo>
                    <a:pt x="759541" y="1008356"/>
                  </a:lnTo>
                  <a:lnTo>
                    <a:pt x="718781" y="980019"/>
                  </a:lnTo>
                  <a:lnTo>
                    <a:pt x="678822" y="950699"/>
                  </a:lnTo>
                  <a:lnTo>
                    <a:pt x="639678" y="920414"/>
                  </a:lnTo>
                  <a:lnTo>
                    <a:pt x="601365" y="889184"/>
                  </a:lnTo>
                  <a:lnTo>
                    <a:pt x="563898" y="857025"/>
                  </a:lnTo>
                  <a:lnTo>
                    <a:pt x="527294" y="823957"/>
                  </a:lnTo>
                  <a:lnTo>
                    <a:pt x="491567" y="789998"/>
                  </a:lnTo>
                  <a:lnTo>
                    <a:pt x="456733" y="755166"/>
                  </a:lnTo>
                  <a:lnTo>
                    <a:pt x="422807" y="719480"/>
                  </a:lnTo>
                  <a:lnTo>
                    <a:pt x="389805" y="682959"/>
                  </a:lnTo>
                  <a:lnTo>
                    <a:pt x="357743" y="645620"/>
                  </a:lnTo>
                  <a:lnTo>
                    <a:pt x="326634" y="607482"/>
                  </a:lnTo>
                  <a:lnTo>
                    <a:pt x="296496" y="568564"/>
                  </a:lnTo>
                  <a:lnTo>
                    <a:pt x="267344" y="528884"/>
                  </a:lnTo>
                  <a:lnTo>
                    <a:pt x="239192" y="488461"/>
                  </a:lnTo>
                  <a:lnTo>
                    <a:pt x="212057" y="447312"/>
                  </a:lnTo>
                  <a:lnTo>
                    <a:pt x="185953" y="405457"/>
                  </a:lnTo>
                  <a:lnTo>
                    <a:pt x="160897" y="362913"/>
                  </a:lnTo>
                  <a:lnTo>
                    <a:pt x="136903" y="319700"/>
                  </a:lnTo>
                  <a:lnTo>
                    <a:pt x="113988" y="275835"/>
                  </a:lnTo>
                  <a:lnTo>
                    <a:pt x="92166" y="231338"/>
                  </a:lnTo>
                  <a:lnTo>
                    <a:pt x="71453" y="186225"/>
                  </a:lnTo>
                  <a:lnTo>
                    <a:pt x="51864" y="140517"/>
                  </a:lnTo>
                  <a:lnTo>
                    <a:pt x="33415" y="94231"/>
                  </a:lnTo>
                  <a:lnTo>
                    <a:pt x="16122" y="47386"/>
                  </a:ln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4F81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1721357" y="3001518"/>
              <a:ext cx="1812289" cy="1178560"/>
            </a:xfrm>
            <a:custGeom>
              <a:avLst/>
              <a:gdLst/>
              <a:ahLst/>
              <a:cxnLst/>
              <a:rect l="l" t="t" r="r" b="b"/>
              <a:pathLst>
                <a:path w="1812289" h="1178560" extrusionOk="0">
                  <a:moveTo>
                    <a:pt x="1615694" y="0"/>
                  </a:moveTo>
                  <a:lnTo>
                    <a:pt x="196342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2"/>
                  </a:lnTo>
                  <a:lnTo>
                    <a:pt x="0" y="981710"/>
                  </a:lnTo>
                  <a:lnTo>
                    <a:pt x="5184" y="1026736"/>
                  </a:lnTo>
                  <a:lnTo>
                    <a:pt x="19952" y="1068065"/>
                  </a:lnTo>
                  <a:lnTo>
                    <a:pt x="43127" y="1104520"/>
                  </a:lnTo>
                  <a:lnTo>
                    <a:pt x="73531" y="1134924"/>
                  </a:lnTo>
                  <a:lnTo>
                    <a:pt x="109986" y="1158099"/>
                  </a:lnTo>
                  <a:lnTo>
                    <a:pt x="151315" y="1172867"/>
                  </a:lnTo>
                  <a:lnTo>
                    <a:pt x="196342" y="1178052"/>
                  </a:lnTo>
                  <a:lnTo>
                    <a:pt x="1615694" y="1178052"/>
                  </a:lnTo>
                  <a:lnTo>
                    <a:pt x="1660720" y="1172867"/>
                  </a:lnTo>
                  <a:lnTo>
                    <a:pt x="1702049" y="1158099"/>
                  </a:lnTo>
                  <a:lnTo>
                    <a:pt x="1738504" y="1134924"/>
                  </a:lnTo>
                  <a:lnTo>
                    <a:pt x="1768908" y="1104520"/>
                  </a:lnTo>
                  <a:lnTo>
                    <a:pt x="1792083" y="1068065"/>
                  </a:lnTo>
                  <a:lnTo>
                    <a:pt x="1806851" y="1026736"/>
                  </a:lnTo>
                  <a:lnTo>
                    <a:pt x="1812036" y="981710"/>
                  </a:lnTo>
                  <a:lnTo>
                    <a:pt x="1812036" y="196342"/>
                  </a:lnTo>
                  <a:lnTo>
                    <a:pt x="1806851" y="151315"/>
                  </a:lnTo>
                  <a:lnTo>
                    <a:pt x="1792083" y="109986"/>
                  </a:lnTo>
                  <a:lnTo>
                    <a:pt x="1768908" y="73531"/>
                  </a:lnTo>
                  <a:lnTo>
                    <a:pt x="1738504" y="43127"/>
                  </a:lnTo>
                  <a:lnTo>
                    <a:pt x="1702049" y="19952"/>
                  </a:lnTo>
                  <a:lnTo>
                    <a:pt x="1660720" y="5184"/>
                  </a:lnTo>
                  <a:lnTo>
                    <a:pt x="1615694" y="0"/>
                  </a:lnTo>
                  <a:close/>
                </a:path>
              </a:pathLst>
            </a:custGeom>
            <a:solidFill>
              <a:srgbClr val="F7954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1721357" y="3001518"/>
              <a:ext cx="1812289" cy="1178560"/>
            </a:xfrm>
            <a:custGeom>
              <a:avLst/>
              <a:gdLst/>
              <a:ahLst/>
              <a:cxnLst/>
              <a:rect l="l" t="t" r="r" b="b"/>
              <a:pathLst>
                <a:path w="1812289" h="1178560" extrusionOk="0">
                  <a:moveTo>
                    <a:pt x="0" y="196342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2" y="0"/>
                  </a:lnTo>
                  <a:lnTo>
                    <a:pt x="1615694" y="0"/>
                  </a:lnTo>
                  <a:lnTo>
                    <a:pt x="1660720" y="5184"/>
                  </a:lnTo>
                  <a:lnTo>
                    <a:pt x="1702049" y="19952"/>
                  </a:lnTo>
                  <a:lnTo>
                    <a:pt x="1738504" y="43127"/>
                  </a:lnTo>
                  <a:lnTo>
                    <a:pt x="1768908" y="73531"/>
                  </a:lnTo>
                  <a:lnTo>
                    <a:pt x="1792083" y="109986"/>
                  </a:lnTo>
                  <a:lnTo>
                    <a:pt x="1806851" y="151315"/>
                  </a:lnTo>
                  <a:lnTo>
                    <a:pt x="1812036" y="196342"/>
                  </a:lnTo>
                  <a:lnTo>
                    <a:pt x="1812036" y="981710"/>
                  </a:lnTo>
                  <a:lnTo>
                    <a:pt x="1806851" y="1026736"/>
                  </a:lnTo>
                  <a:lnTo>
                    <a:pt x="1792083" y="1068065"/>
                  </a:lnTo>
                  <a:lnTo>
                    <a:pt x="1768908" y="1104520"/>
                  </a:lnTo>
                  <a:lnTo>
                    <a:pt x="1738504" y="1134924"/>
                  </a:lnTo>
                  <a:lnTo>
                    <a:pt x="1702049" y="1158099"/>
                  </a:lnTo>
                  <a:lnTo>
                    <a:pt x="1660720" y="1172867"/>
                  </a:lnTo>
                  <a:lnTo>
                    <a:pt x="1615694" y="1178052"/>
                  </a:lnTo>
                  <a:lnTo>
                    <a:pt x="196342" y="1178052"/>
                  </a:lnTo>
                  <a:lnTo>
                    <a:pt x="151315" y="1172867"/>
                  </a:lnTo>
                  <a:lnTo>
                    <a:pt x="109986" y="1158099"/>
                  </a:lnTo>
                  <a:lnTo>
                    <a:pt x="73531" y="1134924"/>
                  </a:lnTo>
                  <a:lnTo>
                    <a:pt x="43127" y="1104520"/>
                  </a:lnTo>
                  <a:lnTo>
                    <a:pt x="19952" y="1068065"/>
                  </a:lnTo>
                  <a:lnTo>
                    <a:pt x="5184" y="1026736"/>
                  </a:lnTo>
                  <a:lnTo>
                    <a:pt x="0" y="981710"/>
                  </a:lnTo>
                  <a:lnTo>
                    <a:pt x="0" y="196342"/>
                  </a:lnTo>
                  <a:close/>
                </a:path>
              </a:pathLst>
            </a:custGeom>
            <a:noFill/>
            <a:ln w="259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Google Shape;122;p17"/>
          <p:cNvSpPr txBox="1"/>
          <p:nvPr/>
        </p:nvSpPr>
        <p:spPr>
          <a:xfrm>
            <a:off x="2146807" y="2518791"/>
            <a:ext cx="9609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Анализ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2723260" y="1406462"/>
            <a:ext cx="930275" cy="833914"/>
          </a:xfrm>
          <a:custGeom>
            <a:avLst/>
            <a:gdLst/>
            <a:ahLst/>
            <a:cxnLst/>
            <a:rect l="l" t="t" r="r" b="b"/>
            <a:pathLst>
              <a:path w="930275" h="1111885" extrusionOk="0">
                <a:moveTo>
                  <a:pt x="0" y="1111377"/>
                </a:moveTo>
                <a:lnTo>
                  <a:pt x="16122" y="1063990"/>
                </a:lnTo>
                <a:lnTo>
                  <a:pt x="33415" y="1017145"/>
                </a:lnTo>
                <a:lnTo>
                  <a:pt x="51864" y="970859"/>
                </a:lnTo>
                <a:lnTo>
                  <a:pt x="71453" y="925151"/>
                </a:lnTo>
                <a:lnTo>
                  <a:pt x="92166" y="880039"/>
                </a:lnTo>
                <a:lnTo>
                  <a:pt x="113988" y="835542"/>
                </a:lnTo>
                <a:lnTo>
                  <a:pt x="136903" y="791677"/>
                </a:lnTo>
                <a:lnTo>
                  <a:pt x="160897" y="748465"/>
                </a:lnTo>
                <a:lnTo>
                  <a:pt x="185953" y="705922"/>
                </a:lnTo>
                <a:lnTo>
                  <a:pt x="212057" y="664068"/>
                </a:lnTo>
                <a:lnTo>
                  <a:pt x="239192" y="622921"/>
                </a:lnTo>
                <a:lnTo>
                  <a:pt x="267344" y="582500"/>
                </a:lnTo>
                <a:lnTo>
                  <a:pt x="296496" y="542822"/>
                </a:lnTo>
                <a:lnTo>
                  <a:pt x="326634" y="503907"/>
                </a:lnTo>
                <a:lnTo>
                  <a:pt x="357743" y="465772"/>
                </a:lnTo>
                <a:lnTo>
                  <a:pt x="389805" y="428437"/>
                </a:lnTo>
                <a:lnTo>
                  <a:pt x="422807" y="391919"/>
                </a:lnTo>
                <a:lnTo>
                  <a:pt x="456733" y="356238"/>
                </a:lnTo>
                <a:lnTo>
                  <a:pt x="491567" y="321411"/>
                </a:lnTo>
                <a:lnTo>
                  <a:pt x="527294" y="287457"/>
                </a:lnTo>
                <a:lnTo>
                  <a:pt x="563898" y="254395"/>
                </a:lnTo>
                <a:lnTo>
                  <a:pt x="601365" y="222243"/>
                </a:lnTo>
                <a:lnTo>
                  <a:pt x="639678" y="191019"/>
                </a:lnTo>
                <a:lnTo>
                  <a:pt x="678822" y="160742"/>
                </a:lnTo>
                <a:lnTo>
                  <a:pt x="718781" y="131430"/>
                </a:lnTo>
                <a:lnTo>
                  <a:pt x="759541" y="103103"/>
                </a:lnTo>
                <a:lnTo>
                  <a:pt x="801086" y="75777"/>
                </a:lnTo>
                <a:lnTo>
                  <a:pt x="843400" y="49473"/>
                </a:lnTo>
                <a:lnTo>
                  <a:pt x="886468" y="24207"/>
                </a:lnTo>
                <a:lnTo>
                  <a:pt x="930275" y="0"/>
                </a:lnTo>
              </a:path>
            </a:pathLst>
          </a:custGeom>
          <a:noFill/>
          <a:ln w="9525" cap="flat" cmpd="sng">
            <a:solidFill>
              <a:srgbClr val="4F81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3600450" y="2088985"/>
            <a:ext cx="1872000" cy="11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Calibri"/>
                <a:ea typeface="Calibri"/>
                <a:cs typeface="Calibri"/>
                <a:sym typeface="Calibri"/>
              </a:rPr>
              <a:t>Язык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ru" sz="3600">
                <a:latin typeface="Calibri"/>
                <a:ea typeface="Calibri"/>
                <a:cs typeface="Calibri"/>
                <a:sym typeface="Calibri"/>
              </a:rPr>
              <a:t>описания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3358134" y="4711751"/>
            <a:ext cx="2779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3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6457950" y="3575447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>
            <a:spLocks noGrp="1"/>
          </p:cNvSpPr>
          <p:nvPr>
            <p:ph type="title"/>
          </p:nvPr>
        </p:nvSpPr>
        <p:spPr>
          <a:xfrm>
            <a:off x="628650" y="205383"/>
            <a:ext cx="7886700" cy="39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 Как обычно работают с исследованием? </a:t>
            </a:r>
            <a:endParaRPr sz="2500" dirty="0"/>
          </a:p>
        </p:txBody>
      </p:sp>
      <p:sp>
        <p:nvSpPr>
          <p:cNvPr id="132" name="Google Shape;132;p18"/>
          <p:cNvSpPr txBox="1"/>
          <p:nvPr/>
        </p:nvSpPr>
        <p:spPr>
          <a:xfrm>
            <a:off x="535950" y="1284632"/>
            <a:ext cx="8061900" cy="2828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Theory-driven research: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Литература -&gt; Вопрос &lt;-&gt; Данные -&gt; Анализ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Data-driven research: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Данные -&gt; Вопрос &lt;-&gt; Литература -&gt; Анализ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Policy-oriented research: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Вопрос -&gt; Данные &lt;-&gt; Литература -&gt; Анализ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Методические / методологические исследования: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Анализ -&gt; Данные &lt;-&gt; Литература -&gt; Вопрос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3358134" y="4711751"/>
            <a:ext cx="2779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3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>
            <a:spLocks noGrp="1"/>
          </p:cNvSpPr>
          <p:nvPr>
            <p:ph type="title"/>
          </p:nvPr>
        </p:nvSpPr>
        <p:spPr>
          <a:xfrm>
            <a:off x="608400" y="374450"/>
            <a:ext cx="79272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Исследовательский вопрос</a:t>
            </a:r>
            <a:endParaRPr sz="2500" dirty="0"/>
          </a:p>
        </p:txBody>
      </p:sp>
      <p:sp>
        <p:nvSpPr>
          <p:cNvPr id="140" name="Google Shape;140;p19"/>
          <p:cNvSpPr txBox="1">
            <a:spLocks noGrp="1"/>
          </p:cNvSpPr>
          <p:nvPr>
            <p:ph type="body" idx="1"/>
          </p:nvPr>
        </p:nvSpPr>
        <p:spPr>
          <a:xfrm>
            <a:off x="570650" y="1019575"/>
            <a:ext cx="8103300" cy="3648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-"/>
            </a:pPr>
            <a:r>
              <a:rPr lang="ru" dirty="0"/>
              <a:t>как правило, включает несколько идей </a:t>
            </a: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-"/>
            </a:pPr>
            <a:r>
              <a:rPr lang="ru" dirty="0"/>
              <a:t>предполагает связь между обозначенными идеями</a:t>
            </a:r>
            <a:endParaRPr dirty="0"/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-"/>
            </a:pPr>
            <a:r>
              <a:rPr lang="ru" dirty="0"/>
              <a:t>предполагает наличие нескольких возможных ответов </a:t>
            </a:r>
            <a:endParaRPr dirty="0"/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-"/>
            </a:pPr>
            <a:r>
              <a:rPr lang="ru" dirty="0"/>
              <a:t>часто теоретически нагружен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-141750" y="450195"/>
            <a:ext cx="7886700" cy="39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pPr marL="104013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Откуда берется вопрос?</a:t>
            </a:r>
            <a:endParaRPr sz="2500" dirty="0"/>
          </a:p>
        </p:txBody>
      </p:sp>
      <p:sp>
        <p:nvSpPr>
          <p:cNvPr id="146" name="Google Shape;146;p20"/>
          <p:cNvSpPr txBox="1"/>
          <p:nvPr/>
        </p:nvSpPr>
        <p:spPr>
          <a:xfrm>
            <a:off x="897984" y="1214925"/>
            <a:ext cx="3849900" cy="187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850" rIns="0" bIns="0" anchor="ctr" anchorCtr="0">
            <a:spAutoFit/>
          </a:bodyPr>
          <a:lstStyle/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литературы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данных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методов анализа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языка описания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здравого смысла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3358134" y="4711751"/>
            <a:ext cx="2779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3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628650" y="505430"/>
            <a:ext cx="7886700" cy="35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r>
              <a:rPr lang="ru" sz="2500" dirty="0"/>
              <a:t>Откуда берется вопрос?</a:t>
            </a:r>
            <a:endParaRPr sz="2500" dirty="0"/>
          </a:p>
        </p:txBody>
      </p:sp>
      <p:sp>
        <p:nvSpPr>
          <p:cNvPr id="166" name="Google Shape;166;p23"/>
          <p:cNvSpPr txBox="1"/>
          <p:nvPr/>
        </p:nvSpPr>
        <p:spPr>
          <a:xfrm>
            <a:off x="535950" y="1248549"/>
            <a:ext cx="7371000" cy="2926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850" rIns="0" bIns="0" anchor="ctr" anchorCtr="0">
            <a:spAutoFit/>
          </a:bodyPr>
          <a:lstStyle/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литературы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данных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методов анализа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языка описания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здравого смысла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Но что делает наш вопрос интересным?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Нестыковка в литературе / на уровне здравого смысла / в данных</a:t>
            </a:r>
          </a:p>
          <a:p>
            <a:pPr marL="139700" lvl="0" indent="0" algn="l" rtl="0"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Заполнение лакун vs. разгадывание загадок</a:t>
            </a: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9" name="Google Shape;349;p54"/>
          <p:cNvSpPr txBox="1">
            <a:spLocks noGrp="1"/>
          </p:cNvSpPr>
          <p:nvPr>
            <p:ph type="title"/>
          </p:nvPr>
        </p:nvSpPr>
        <p:spPr>
          <a:xfrm>
            <a:off x="943050" y="275100"/>
            <a:ext cx="78894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Проблема / загадка</a:t>
            </a:r>
            <a:endParaRPr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Где можно искать ответы на исследовательские вопросы? </a:t>
            </a:r>
            <a:endParaRPr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Данные</a:t>
            </a:r>
            <a:endParaRPr dirty="0"/>
          </a:p>
        </p:txBody>
      </p:sp>
      <p:sp>
        <p:nvSpPr>
          <p:cNvPr id="187" name="Google Shape;187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Какие данные вам нужны?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Как их можно будет достать?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На какие вопросы дадут ответы ваши данные?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В любом виде вы получите ответы или в каком-то конкретном? </a:t>
            </a: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Где можно искать данные? </a:t>
            </a:r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3"/>
              </a:rPr>
              <a:t>Источники данных</a:t>
            </a:r>
            <a:r>
              <a:rPr lang="ru-RU" dirty="0"/>
              <a:t> – проект от НИУ ВШЭ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4"/>
              </a:rPr>
              <a:t>Каталог порталов от Андрея Дорожного</a:t>
            </a:r>
            <a:endParaRPr lang="ru-RU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5"/>
              </a:rPr>
              <a:t>Википедия</a:t>
            </a:r>
            <a:r>
              <a:rPr lang="ru-RU" u="sng" dirty="0">
                <a:solidFill>
                  <a:schemeClr val="hlink"/>
                </a:solidFill>
              </a:rPr>
              <a:t> </a:t>
            </a:r>
            <a:r>
              <a:rPr lang="ru-RU" dirty="0"/>
              <a:t>– сама по себе как большая база данных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 dirty="0">
                <a:solidFill>
                  <a:schemeClr val="hlink"/>
                </a:solidFill>
              </a:rPr>
              <a:t>OpenStreetMap</a:t>
            </a:r>
            <a:r>
              <a:rPr lang="ru-RU" u="sng" dirty="0">
                <a:solidFill>
                  <a:schemeClr val="hlink"/>
                </a:solidFill>
              </a:rPr>
              <a:t> - </a:t>
            </a:r>
            <a:r>
              <a:rPr lang="ru-RU" dirty="0"/>
              <a:t>карта мира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6"/>
              </a:rPr>
              <a:t>Всемирный банк</a:t>
            </a:r>
            <a:r>
              <a:rPr lang="ru-RU" dirty="0"/>
              <a:t> – сама </a:t>
            </a:r>
            <a:endParaRPr lang="ru-RU" u="sng" dirty="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 dirty="0">
                <a:solidFill>
                  <a:schemeClr val="hlink"/>
                </a:solidFill>
              </a:rPr>
              <a:t>Kaggle </a:t>
            </a:r>
            <a:r>
              <a:rPr lang="ru-RU" dirty="0"/>
              <a:t>– данные, код и много другое 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</a:rPr>
              <a:t>Если быть точным </a:t>
            </a:r>
            <a:r>
              <a:rPr lang="ru-RU" dirty="0"/>
              <a:t>– проект с открытыми данными по социальным проблемам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9"/>
          <p:cNvSpPr txBox="1">
            <a:spLocks noGrp="1"/>
          </p:cNvSpPr>
          <p:nvPr>
            <p:ph type="title"/>
          </p:nvPr>
        </p:nvSpPr>
        <p:spPr>
          <a:xfrm>
            <a:off x="921425" y="273850"/>
            <a:ext cx="7593900" cy="793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/>
              <a:t>Самостоятельный сбор данных</a:t>
            </a:r>
            <a:endParaRPr sz="3000"/>
          </a:p>
        </p:txBody>
      </p:sp>
      <p:sp>
        <p:nvSpPr>
          <p:cNvPr id="443" name="Google Shape;443;p6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b="1" dirty="0"/>
              <a:t>Официальные запросы на получение данных</a:t>
            </a:r>
            <a:endParaRPr b="1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/>
              <a:t>Парсинг открытых данных</a:t>
            </a:r>
            <a:endParaRPr b="1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Источниками таких цифровых следов могут быть:</a:t>
            </a:r>
            <a:endParaRPr dirty="0"/>
          </a:p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•"/>
            </a:pPr>
            <a:r>
              <a:rPr lang="ru" dirty="0"/>
              <a:t>социальные сети и блоги;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" dirty="0"/>
              <a:t>новостные сайты (например, раздел комментариев);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" dirty="0"/>
              <a:t>государственные и негосударственные площадки для обсуждений (например, онлайн-петиции).</a:t>
            </a: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b="1" dirty="0"/>
              <a:t>Качественные методы сбора информации</a:t>
            </a:r>
            <a:endParaRPr b="1" dirty="0"/>
          </a:p>
        </p:txBody>
      </p:sp>
      <p:pic>
        <p:nvPicPr>
          <p:cNvPr id="444" name="Google Shape;44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4025" y="3904775"/>
            <a:ext cx="888100" cy="88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2B183-C391-4A05-8469-D91AD376C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/>
              <a:t>Как исследовательские вопросы связаны с ИИ?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90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2917509" y="1750821"/>
            <a:ext cx="2149500" cy="716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Исследовательский вопрос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1569466" y="351037"/>
            <a:ext cx="12720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Данные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2427948" y="3596326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Задачи 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78" name="Google Shape;78;p16"/>
          <p:cNvCxnSpPr>
            <a:cxnSpLocks/>
            <a:endCxn id="76" idx="0"/>
          </p:cNvCxnSpPr>
          <p:nvPr/>
        </p:nvCxnSpPr>
        <p:spPr>
          <a:xfrm flipH="1">
            <a:off x="3240198" y="2484000"/>
            <a:ext cx="875740" cy="111232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2" name="Google Shape;76;p16">
            <a:extLst>
              <a:ext uri="{FF2B5EF4-FFF2-40B4-BE49-F238E27FC236}">
                <a16:creationId xmlns:a16="http://schemas.microsoft.com/office/drawing/2014/main" id="{46965BF2-8D71-419E-898D-F7AAA5B1F682}"/>
              </a:ext>
            </a:extLst>
          </p:cNvPr>
          <p:cNvSpPr/>
          <p:nvPr/>
        </p:nvSpPr>
        <p:spPr>
          <a:xfrm>
            <a:off x="6045537" y="185535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Подвопросы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23" name="Google Shape;78;p16">
            <a:extLst>
              <a:ext uri="{FF2B5EF4-FFF2-40B4-BE49-F238E27FC236}">
                <a16:creationId xmlns:a16="http://schemas.microsoft.com/office/drawing/2014/main" id="{5A13F1A3-DBAE-4C5C-A5C7-8FABA3CFA524}"/>
              </a:ext>
            </a:extLst>
          </p:cNvPr>
          <p:cNvCxnSpPr>
            <a:cxnSpLocks/>
          </p:cNvCxnSpPr>
          <p:nvPr/>
        </p:nvCxnSpPr>
        <p:spPr>
          <a:xfrm flipH="1" flipV="1">
            <a:off x="2841466" y="1015828"/>
            <a:ext cx="743485" cy="65068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27" name="Google Shape;79;p16">
            <a:extLst>
              <a:ext uri="{FF2B5EF4-FFF2-40B4-BE49-F238E27FC236}">
                <a16:creationId xmlns:a16="http://schemas.microsoft.com/office/drawing/2014/main" id="{C97F77AD-2DF8-46C5-8910-BFD0036A2D97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4838400" y="2484000"/>
            <a:ext cx="461290" cy="111232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40" name="Google Shape;76;p16">
            <a:extLst>
              <a:ext uri="{FF2B5EF4-FFF2-40B4-BE49-F238E27FC236}">
                <a16:creationId xmlns:a16="http://schemas.microsoft.com/office/drawing/2014/main" id="{E9A1C8B8-B154-485B-BEEF-666E4B06E991}"/>
              </a:ext>
            </a:extLst>
          </p:cNvPr>
          <p:cNvSpPr/>
          <p:nvPr/>
        </p:nvSpPr>
        <p:spPr>
          <a:xfrm>
            <a:off x="4487440" y="3596326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Выводы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41" name="Google Shape;76;p16">
            <a:extLst>
              <a:ext uri="{FF2B5EF4-FFF2-40B4-BE49-F238E27FC236}">
                <a16:creationId xmlns:a16="http://schemas.microsoft.com/office/drawing/2014/main" id="{2E3E5C58-BEB0-494A-B3CC-90A55A734FE6}"/>
              </a:ext>
            </a:extLst>
          </p:cNvPr>
          <p:cNvSpPr/>
          <p:nvPr/>
        </p:nvSpPr>
        <p:spPr>
          <a:xfrm>
            <a:off x="5745600" y="66826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Гипотезы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46" name="Google Shape;78;p16">
            <a:extLst>
              <a:ext uri="{FF2B5EF4-FFF2-40B4-BE49-F238E27FC236}">
                <a16:creationId xmlns:a16="http://schemas.microsoft.com/office/drawing/2014/main" id="{C29A8978-6053-446B-A42D-FE59417F4A56}"/>
              </a:ext>
            </a:extLst>
          </p:cNvPr>
          <p:cNvCxnSpPr>
            <a:cxnSpLocks/>
          </p:cNvCxnSpPr>
          <p:nvPr/>
        </p:nvCxnSpPr>
        <p:spPr>
          <a:xfrm flipV="1">
            <a:off x="5019430" y="1310977"/>
            <a:ext cx="726170" cy="41329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55" name="Google Shape;78;p16">
            <a:extLst>
              <a:ext uri="{FF2B5EF4-FFF2-40B4-BE49-F238E27FC236}">
                <a16:creationId xmlns:a16="http://schemas.microsoft.com/office/drawing/2014/main" id="{E0E67C4C-BB22-421B-9E21-A8C1421CB63C}"/>
              </a:ext>
            </a:extLst>
          </p:cNvPr>
          <p:cNvCxnSpPr>
            <a:cxnSpLocks/>
          </p:cNvCxnSpPr>
          <p:nvPr/>
        </p:nvCxnSpPr>
        <p:spPr>
          <a:xfrm flipV="1">
            <a:off x="5081073" y="2049814"/>
            <a:ext cx="950400" cy="3677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63" name="Google Shape;76;p16">
            <a:extLst>
              <a:ext uri="{FF2B5EF4-FFF2-40B4-BE49-F238E27FC236}">
                <a16:creationId xmlns:a16="http://schemas.microsoft.com/office/drawing/2014/main" id="{4D13E5AE-0A3F-4303-85F0-65BE17BF5B84}"/>
              </a:ext>
            </a:extLst>
          </p:cNvPr>
          <p:cNvSpPr/>
          <p:nvPr/>
        </p:nvSpPr>
        <p:spPr>
          <a:xfrm>
            <a:off x="340590" y="149715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Проблема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64" name="Google Shape;78;p16">
            <a:extLst>
              <a:ext uri="{FF2B5EF4-FFF2-40B4-BE49-F238E27FC236}">
                <a16:creationId xmlns:a16="http://schemas.microsoft.com/office/drawing/2014/main" id="{5D522378-029B-42F3-878A-5D2763488D78}"/>
              </a:ext>
            </a:extLst>
          </p:cNvPr>
          <p:cNvCxnSpPr>
            <a:cxnSpLocks/>
          </p:cNvCxnSpPr>
          <p:nvPr/>
        </p:nvCxnSpPr>
        <p:spPr>
          <a:xfrm flipH="1" flipV="1">
            <a:off x="2017075" y="1783838"/>
            <a:ext cx="824391" cy="15296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66" name="Google Shape;76;p16">
            <a:extLst>
              <a:ext uri="{FF2B5EF4-FFF2-40B4-BE49-F238E27FC236}">
                <a16:creationId xmlns:a16="http://schemas.microsoft.com/office/drawing/2014/main" id="{C271DB39-136A-4EBD-BB06-17862E2EA9BC}"/>
              </a:ext>
            </a:extLst>
          </p:cNvPr>
          <p:cNvSpPr/>
          <p:nvPr/>
        </p:nvSpPr>
        <p:spPr>
          <a:xfrm>
            <a:off x="392575" y="2685113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Теория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68" name="Google Shape;78;p16">
            <a:extLst>
              <a:ext uri="{FF2B5EF4-FFF2-40B4-BE49-F238E27FC236}">
                <a16:creationId xmlns:a16="http://schemas.microsoft.com/office/drawing/2014/main" id="{10AC0137-5592-448A-8C09-7AF47E00034F}"/>
              </a:ext>
            </a:extLst>
          </p:cNvPr>
          <p:cNvCxnSpPr>
            <a:cxnSpLocks/>
            <a:endCxn id="66" idx="3"/>
          </p:cNvCxnSpPr>
          <p:nvPr/>
        </p:nvCxnSpPr>
        <p:spPr>
          <a:xfrm flipH="1">
            <a:off x="2017075" y="2484000"/>
            <a:ext cx="978528" cy="55931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83" name="Google Shape;76;p16">
            <a:extLst>
              <a:ext uri="{FF2B5EF4-FFF2-40B4-BE49-F238E27FC236}">
                <a16:creationId xmlns:a16="http://schemas.microsoft.com/office/drawing/2014/main" id="{543ECF7F-21BC-4124-A452-66AF2312F582}"/>
              </a:ext>
            </a:extLst>
          </p:cNvPr>
          <p:cNvSpPr/>
          <p:nvPr/>
        </p:nvSpPr>
        <p:spPr>
          <a:xfrm>
            <a:off x="3554318" y="321255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Анализ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84" name="Google Shape;78;p16">
            <a:extLst>
              <a:ext uri="{FF2B5EF4-FFF2-40B4-BE49-F238E27FC236}">
                <a16:creationId xmlns:a16="http://schemas.microsoft.com/office/drawing/2014/main" id="{64A0E0A3-E018-45B2-ADAE-943BD7A465B0}"/>
              </a:ext>
            </a:extLst>
          </p:cNvPr>
          <p:cNvCxnSpPr>
            <a:cxnSpLocks/>
          </p:cNvCxnSpPr>
          <p:nvPr/>
        </p:nvCxnSpPr>
        <p:spPr>
          <a:xfrm flipV="1">
            <a:off x="4226400" y="1026460"/>
            <a:ext cx="140168" cy="65448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2800239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2917509" y="1750821"/>
            <a:ext cx="2149500" cy="716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Вопрос к ИИ?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1569466" y="351037"/>
            <a:ext cx="12720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Данные </a:t>
            </a:r>
            <a:endParaRPr lang="ru-RU"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Контекст! </a:t>
            </a:r>
          </a:p>
        </p:txBody>
      </p:sp>
      <p:sp>
        <p:nvSpPr>
          <p:cNvPr id="76" name="Google Shape;76;p16"/>
          <p:cNvSpPr/>
          <p:nvPr/>
        </p:nvSpPr>
        <p:spPr>
          <a:xfrm>
            <a:off x="2427948" y="3596326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Задачи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(Контекст)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78" name="Google Shape;78;p16"/>
          <p:cNvCxnSpPr>
            <a:cxnSpLocks/>
            <a:endCxn id="76" idx="0"/>
          </p:cNvCxnSpPr>
          <p:nvPr/>
        </p:nvCxnSpPr>
        <p:spPr>
          <a:xfrm flipH="1">
            <a:off x="3240198" y="2484000"/>
            <a:ext cx="875740" cy="111232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2" name="Google Shape;76;p16">
            <a:extLst>
              <a:ext uri="{FF2B5EF4-FFF2-40B4-BE49-F238E27FC236}">
                <a16:creationId xmlns:a16="http://schemas.microsoft.com/office/drawing/2014/main" id="{46965BF2-8D71-419E-898D-F7AAA5B1F682}"/>
              </a:ext>
            </a:extLst>
          </p:cNvPr>
          <p:cNvSpPr/>
          <p:nvPr/>
        </p:nvSpPr>
        <p:spPr>
          <a:xfrm>
            <a:off x="6045537" y="185535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Подвопросы</a:t>
            </a:r>
            <a:endParaRPr lang="ru-RU"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(Конкретика)</a:t>
            </a:r>
          </a:p>
        </p:txBody>
      </p:sp>
      <p:cxnSp>
        <p:nvCxnSpPr>
          <p:cNvPr id="23" name="Google Shape;78;p16">
            <a:extLst>
              <a:ext uri="{FF2B5EF4-FFF2-40B4-BE49-F238E27FC236}">
                <a16:creationId xmlns:a16="http://schemas.microsoft.com/office/drawing/2014/main" id="{5A13F1A3-DBAE-4C5C-A5C7-8FABA3CFA524}"/>
              </a:ext>
            </a:extLst>
          </p:cNvPr>
          <p:cNvCxnSpPr>
            <a:cxnSpLocks/>
          </p:cNvCxnSpPr>
          <p:nvPr/>
        </p:nvCxnSpPr>
        <p:spPr>
          <a:xfrm flipH="1" flipV="1">
            <a:off x="2841466" y="1015828"/>
            <a:ext cx="743485" cy="65068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27" name="Google Shape;79;p16">
            <a:extLst>
              <a:ext uri="{FF2B5EF4-FFF2-40B4-BE49-F238E27FC236}">
                <a16:creationId xmlns:a16="http://schemas.microsoft.com/office/drawing/2014/main" id="{C97F77AD-2DF8-46C5-8910-BFD0036A2D97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4838400" y="2484000"/>
            <a:ext cx="461290" cy="111232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40" name="Google Shape;76;p16">
            <a:extLst>
              <a:ext uri="{FF2B5EF4-FFF2-40B4-BE49-F238E27FC236}">
                <a16:creationId xmlns:a16="http://schemas.microsoft.com/office/drawing/2014/main" id="{E9A1C8B8-B154-485B-BEEF-666E4B06E991}"/>
              </a:ext>
            </a:extLst>
          </p:cNvPr>
          <p:cNvSpPr/>
          <p:nvPr/>
        </p:nvSpPr>
        <p:spPr>
          <a:xfrm>
            <a:off x="4487440" y="3596326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Выводы</a:t>
            </a:r>
          </a:p>
        </p:txBody>
      </p:sp>
      <p:sp>
        <p:nvSpPr>
          <p:cNvPr id="41" name="Google Shape;76;p16">
            <a:extLst>
              <a:ext uri="{FF2B5EF4-FFF2-40B4-BE49-F238E27FC236}">
                <a16:creationId xmlns:a16="http://schemas.microsoft.com/office/drawing/2014/main" id="{2E3E5C58-BEB0-494A-B3CC-90A55A734FE6}"/>
              </a:ext>
            </a:extLst>
          </p:cNvPr>
          <p:cNvSpPr/>
          <p:nvPr/>
        </p:nvSpPr>
        <p:spPr>
          <a:xfrm>
            <a:off x="5745600" y="66826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Гипотезы</a:t>
            </a:r>
            <a:endParaRPr lang="ru-RU"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(Контекст)</a:t>
            </a:r>
          </a:p>
        </p:txBody>
      </p:sp>
      <p:cxnSp>
        <p:nvCxnSpPr>
          <p:cNvPr id="46" name="Google Shape;78;p16">
            <a:extLst>
              <a:ext uri="{FF2B5EF4-FFF2-40B4-BE49-F238E27FC236}">
                <a16:creationId xmlns:a16="http://schemas.microsoft.com/office/drawing/2014/main" id="{C29A8978-6053-446B-A42D-FE59417F4A56}"/>
              </a:ext>
            </a:extLst>
          </p:cNvPr>
          <p:cNvCxnSpPr>
            <a:cxnSpLocks/>
          </p:cNvCxnSpPr>
          <p:nvPr/>
        </p:nvCxnSpPr>
        <p:spPr>
          <a:xfrm flipV="1">
            <a:off x="5019430" y="1310977"/>
            <a:ext cx="726170" cy="41329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55" name="Google Shape;78;p16">
            <a:extLst>
              <a:ext uri="{FF2B5EF4-FFF2-40B4-BE49-F238E27FC236}">
                <a16:creationId xmlns:a16="http://schemas.microsoft.com/office/drawing/2014/main" id="{E0E67C4C-BB22-421B-9E21-A8C1421CB63C}"/>
              </a:ext>
            </a:extLst>
          </p:cNvPr>
          <p:cNvCxnSpPr>
            <a:cxnSpLocks/>
          </p:cNvCxnSpPr>
          <p:nvPr/>
        </p:nvCxnSpPr>
        <p:spPr>
          <a:xfrm flipV="1">
            <a:off x="5081073" y="2049814"/>
            <a:ext cx="950400" cy="3677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63" name="Google Shape;76;p16">
            <a:extLst>
              <a:ext uri="{FF2B5EF4-FFF2-40B4-BE49-F238E27FC236}">
                <a16:creationId xmlns:a16="http://schemas.microsoft.com/office/drawing/2014/main" id="{4D13E5AE-0A3F-4303-85F0-65BE17BF5B84}"/>
              </a:ext>
            </a:extLst>
          </p:cNvPr>
          <p:cNvSpPr/>
          <p:nvPr/>
        </p:nvSpPr>
        <p:spPr>
          <a:xfrm>
            <a:off x="340590" y="149715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Проблема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(Конкретика)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64" name="Google Shape;78;p16">
            <a:extLst>
              <a:ext uri="{FF2B5EF4-FFF2-40B4-BE49-F238E27FC236}">
                <a16:creationId xmlns:a16="http://schemas.microsoft.com/office/drawing/2014/main" id="{5D522378-029B-42F3-878A-5D2763488D78}"/>
              </a:ext>
            </a:extLst>
          </p:cNvPr>
          <p:cNvCxnSpPr>
            <a:cxnSpLocks/>
          </p:cNvCxnSpPr>
          <p:nvPr/>
        </p:nvCxnSpPr>
        <p:spPr>
          <a:xfrm flipH="1" flipV="1">
            <a:off x="2017075" y="1783838"/>
            <a:ext cx="824391" cy="15296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66" name="Google Shape;76;p16">
            <a:extLst>
              <a:ext uri="{FF2B5EF4-FFF2-40B4-BE49-F238E27FC236}">
                <a16:creationId xmlns:a16="http://schemas.microsoft.com/office/drawing/2014/main" id="{C271DB39-136A-4EBD-BB06-17862E2EA9BC}"/>
              </a:ext>
            </a:extLst>
          </p:cNvPr>
          <p:cNvSpPr/>
          <p:nvPr/>
        </p:nvSpPr>
        <p:spPr>
          <a:xfrm>
            <a:off x="392575" y="2685113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Теория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(Конкретика)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68" name="Google Shape;78;p16">
            <a:extLst>
              <a:ext uri="{FF2B5EF4-FFF2-40B4-BE49-F238E27FC236}">
                <a16:creationId xmlns:a16="http://schemas.microsoft.com/office/drawing/2014/main" id="{10AC0137-5592-448A-8C09-7AF47E00034F}"/>
              </a:ext>
            </a:extLst>
          </p:cNvPr>
          <p:cNvCxnSpPr>
            <a:cxnSpLocks/>
            <a:endCxn id="66" idx="3"/>
          </p:cNvCxnSpPr>
          <p:nvPr/>
        </p:nvCxnSpPr>
        <p:spPr>
          <a:xfrm flipH="1">
            <a:off x="2017075" y="2484000"/>
            <a:ext cx="978528" cy="55931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83" name="Google Shape;76;p16">
            <a:extLst>
              <a:ext uri="{FF2B5EF4-FFF2-40B4-BE49-F238E27FC236}">
                <a16:creationId xmlns:a16="http://schemas.microsoft.com/office/drawing/2014/main" id="{543ECF7F-21BC-4124-A452-66AF2312F582}"/>
              </a:ext>
            </a:extLst>
          </p:cNvPr>
          <p:cNvSpPr/>
          <p:nvPr/>
        </p:nvSpPr>
        <p:spPr>
          <a:xfrm>
            <a:off x="3554318" y="321255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Анализ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84" name="Google Shape;78;p16">
            <a:extLst>
              <a:ext uri="{FF2B5EF4-FFF2-40B4-BE49-F238E27FC236}">
                <a16:creationId xmlns:a16="http://schemas.microsoft.com/office/drawing/2014/main" id="{64A0E0A3-E018-45B2-ADAE-943BD7A465B0}"/>
              </a:ext>
            </a:extLst>
          </p:cNvPr>
          <p:cNvCxnSpPr>
            <a:cxnSpLocks/>
          </p:cNvCxnSpPr>
          <p:nvPr/>
        </p:nvCxnSpPr>
        <p:spPr>
          <a:xfrm flipV="1">
            <a:off x="4226400" y="1026460"/>
            <a:ext cx="140168" cy="65448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968932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52091-F99E-4EC7-92D5-01A6357B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0" i="0" u="none" strike="noStrike" dirty="0">
                <a:solidFill>
                  <a:srgbClr val="595959"/>
                </a:solidFill>
                <a:effectLst/>
                <a:latin typeface="Roboto Serif"/>
              </a:rPr>
              <a:t>Является ли прикладная информатика доступной областью для людей с социо-гуманитарным образованием? </a:t>
            </a:r>
            <a:endParaRPr lang="ru-RU" sz="18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64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B4466D-4A0D-412E-9F21-6FCE8EED8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Если задать вопрос модели так как есть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2CF62F-DB27-4771-BE20-8366180DE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4260300" cy="374352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Прикладная информатика, также известная как информатика или информационные технологии, часто воспринимается как 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область, требующая технического образования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, такого как компьютерные науки, информатика или связанные с ними области. 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Однако это не обязательно так.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 Хотя технические знания могут быть полезны, люди с социо-гуманитарным образованием могут внести свой вклад в прикладную информатику, и их навыки могут быть ценными в этой области.</a:t>
            </a:r>
          </a:p>
          <a:p>
            <a:endParaRPr lang="ru-RU" sz="1300" dirty="0">
              <a:solidFill>
                <a:srgbClr val="1F2937"/>
              </a:solidFill>
              <a:latin typeface="Roboto Serif"/>
            </a:endParaRPr>
          </a:p>
          <a:p>
            <a:endParaRPr lang="ru-RU" sz="1300" b="1" dirty="0">
              <a:solidFill>
                <a:srgbClr val="1F2937"/>
              </a:solidFill>
              <a:latin typeface="Roboto Serif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1300" b="1" i="0" dirty="0">
                <a:solidFill>
                  <a:srgbClr val="1F2937"/>
                </a:solidFill>
                <a:effectLst/>
                <a:latin typeface="Roboto Serif"/>
              </a:rPr>
              <a:t>llama-3.3-70b-instruct</a:t>
            </a:r>
          </a:p>
          <a:p>
            <a:pPr marL="114300" indent="0">
              <a:buNone/>
            </a:pPr>
            <a:endParaRPr lang="ru-RU" sz="1100" b="1" dirty="0">
              <a:solidFill>
                <a:srgbClr val="1F2937"/>
              </a:solidFill>
              <a:latin typeface="Roboto Serif"/>
            </a:endParaRPr>
          </a:p>
          <a:p>
            <a:endParaRPr lang="ru-RU" sz="1100" b="1" dirty="0">
              <a:solidFill>
                <a:srgbClr val="1F2937"/>
              </a:solidFill>
              <a:latin typeface="Roboto Serif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EB50DB-623F-4A29-AAFF-5B6D2B9FD0CD}"/>
              </a:ext>
            </a:extLst>
          </p:cNvPr>
          <p:cNvSpPr txBox="1"/>
          <p:nvPr/>
        </p:nvSpPr>
        <p:spPr>
          <a:xfrm>
            <a:off x="4809600" y="1186755"/>
            <a:ext cx="3614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Нет, это 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не совсем так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, и даже 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скорее нет, чем да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. Прикладная информатика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 является недоступной областью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 для людей с социо-гуманитарным образованием, хотя, безусловно, может требовать дополнительных усилий для освоения технических аспектов.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300" dirty="0">
              <a:solidFill>
                <a:srgbClr val="1F2937"/>
              </a:solidFill>
              <a:latin typeface="Roboto Serif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300" dirty="0">
              <a:solidFill>
                <a:srgbClr val="1F2937"/>
              </a:solidFill>
              <a:latin typeface="Roboto Serif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300" b="1" i="0" dirty="0" err="1">
                <a:solidFill>
                  <a:srgbClr val="1F2937"/>
                </a:solidFill>
                <a:effectLst/>
                <a:latin typeface="Roboto Serif"/>
              </a:rPr>
              <a:t>lunarcall</a:t>
            </a:r>
            <a:endParaRPr lang="en-US" sz="1300" b="1" i="0" dirty="0">
              <a:solidFill>
                <a:srgbClr val="1F2937"/>
              </a:solidFill>
              <a:effectLst/>
              <a:latin typeface="Roboto Serif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896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149CB-2261-485C-A751-C2DD6798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Диалог с моделью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96604A-D4BD-41D2-A9FB-CAD4D636A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Добавляем контекст </a:t>
            </a:r>
          </a:p>
          <a:p>
            <a:r>
              <a:rPr lang="ru-RU" dirty="0"/>
              <a:t>Убираем «шум»</a:t>
            </a:r>
          </a:p>
          <a:p>
            <a:r>
              <a:rPr lang="ru-RU" dirty="0"/>
              <a:t>Выделяем ключевые слова </a:t>
            </a:r>
          </a:p>
          <a:p>
            <a:r>
              <a:rPr lang="ru-RU" dirty="0"/>
              <a:t>Разделяем на несколько тем </a:t>
            </a:r>
          </a:p>
          <a:p>
            <a:r>
              <a:rPr lang="ru-RU" dirty="0"/>
              <a:t>Анализируем и систематизируем  </a:t>
            </a:r>
          </a:p>
        </p:txBody>
      </p:sp>
    </p:spTree>
    <p:extLst>
      <p:ext uri="{BB962C8B-B14F-4D97-AF65-F5344CB8AC3E}">
        <p14:creationId xmlns:p14="http://schemas.microsoft.com/office/powerpoint/2010/main" val="1951634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9222B-8301-4755-80CB-8349F4C0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4300"/>
            <a:r>
              <a:rPr lang="ru-RU" sz="1600" b="1" dirty="0">
                <a:solidFill>
                  <a:srgbClr val="595959"/>
                </a:solidFill>
                <a:latin typeface="Roboto Serif"/>
              </a:rPr>
              <a:t>Является </a:t>
            </a:r>
            <a:r>
              <a:rPr lang="ru-RU" sz="1600" b="1" i="0" u="none" strike="noStrike" dirty="0">
                <a:solidFill>
                  <a:srgbClr val="595959"/>
                </a:solidFill>
                <a:effectLst/>
                <a:latin typeface="Roboto Serif"/>
              </a:rPr>
              <a:t>ли прикладная информатика доступной областью для людей с социо-гуманитарным образованием?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2C9BB-6B0D-40A6-B3E1-CFF333C9E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endParaRPr lang="ru-RU" dirty="0">
              <a:solidFill>
                <a:srgbClr val="595959"/>
              </a:solidFill>
              <a:latin typeface="Roboto Serif"/>
            </a:endParaRPr>
          </a:p>
          <a:p>
            <a:pPr marL="114300" indent="0">
              <a:buNone/>
            </a:pPr>
            <a:r>
              <a:rPr lang="ru-RU" dirty="0">
                <a:solidFill>
                  <a:srgbClr val="595959"/>
                </a:solidFill>
                <a:latin typeface="Roboto Serif"/>
              </a:rPr>
              <a:t>Контекст: </a:t>
            </a:r>
          </a:p>
          <a:p>
            <a:pPr marR="3175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595959"/>
                </a:solidFill>
                <a:latin typeface="Roboto Serif"/>
              </a:rPr>
              <a:t>Мы все еще наблюдаем, что в РФ на ступенях перед высшим образованием и на начальных ступенях высшего образования существует много программ с уклоном в социальные и гуманитарные науки, где упор делается на качественные методы, а количественные методы с применением автоматизации сбора и обработки данных (например, </a:t>
            </a:r>
            <a:r>
              <a:rPr lang="ru-RU" dirty="0" err="1">
                <a:solidFill>
                  <a:srgbClr val="595959"/>
                </a:solidFill>
                <a:latin typeface="Roboto Serif"/>
              </a:rPr>
              <a:t>парсинг</a:t>
            </a:r>
            <a:r>
              <a:rPr lang="ru-RU" dirty="0">
                <a:solidFill>
                  <a:srgbClr val="595959"/>
                </a:solidFill>
                <a:latin typeface="Roboto Serif"/>
              </a:rPr>
              <a:t>) составляют малый процент занятий либо совсем отсутствуют. Таким образом, выпускники программ с социально-гуманитарным профилем, желающие освоить ИТ-технологии на следующей ступени высшего образования (например, в магистратуре), могут испытывать сложности как в преодолении разрыва в навыках для достижения порога вхождения, так и в желании заниматься при последующем обучении проектами именно на стыке ИТ и социально-гуманитарных наук.</a:t>
            </a:r>
          </a:p>
        </p:txBody>
      </p:sp>
    </p:spTree>
    <p:extLst>
      <p:ext uri="{BB962C8B-B14F-4D97-AF65-F5344CB8AC3E}">
        <p14:creationId xmlns:p14="http://schemas.microsoft.com/office/powerpoint/2010/main" val="2023800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9222B-8301-4755-80CB-8349F4C0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4300" indent="0">
              <a:buNone/>
            </a:pPr>
            <a:r>
              <a:rPr lang="ru-RU" sz="1600" b="1" i="0" u="none" strike="noStrike" dirty="0">
                <a:solidFill>
                  <a:srgbClr val="595959"/>
                </a:solidFill>
                <a:effectLst/>
                <a:latin typeface="Roboto Serif"/>
              </a:rPr>
              <a:t>Является ли прикладная информатика доступной областью для людей с социо-гуманитарным образованием?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2C9BB-6B0D-40A6-B3E1-CFF333C9E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500" dirty="0">
                <a:solidFill>
                  <a:srgbClr val="595959"/>
                </a:solidFill>
                <a:latin typeface="Roboto Serif"/>
              </a:rPr>
              <a:t>Придумываем альтернативные вопросы: </a:t>
            </a:r>
          </a:p>
          <a:p>
            <a:pPr marL="114300" indent="0">
              <a:buNone/>
            </a:pPr>
            <a:endParaRPr lang="ru-RU" sz="1500" dirty="0">
              <a:solidFill>
                <a:srgbClr val="595959"/>
              </a:solidFill>
              <a:latin typeface="Roboto Serif"/>
            </a:endParaRPr>
          </a:p>
          <a:p>
            <a:r>
              <a:rPr lang="ru-RU" sz="1500" dirty="0">
                <a:solidFill>
                  <a:srgbClr val="595959"/>
                </a:solidFill>
                <a:latin typeface="Roboto Serif"/>
              </a:rPr>
              <a:t>Является ли прикладная информатика недоступной областью для людей с социо-гуманитарным образованием? </a:t>
            </a:r>
          </a:p>
          <a:p>
            <a:r>
              <a:rPr lang="ru-RU" sz="1500" dirty="0">
                <a:solidFill>
                  <a:srgbClr val="595959"/>
                </a:solidFill>
                <a:latin typeface="Roboto Serif"/>
              </a:rPr>
              <a:t>Прикладная информатика (магистерская программа)</a:t>
            </a:r>
          </a:p>
          <a:p>
            <a:r>
              <a:rPr lang="ru-RU" sz="1500" dirty="0">
                <a:solidFill>
                  <a:srgbClr val="595959"/>
                </a:solidFill>
                <a:latin typeface="Roboto Serif"/>
              </a:rPr>
              <a:t>Критерии социо-гуманитарного образования </a:t>
            </a:r>
          </a:p>
          <a:p>
            <a:r>
              <a:rPr lang="ru-RU" sz="1500" dirty="0">
                <a:solidFill>
                  <a:srgbClr val="595959"/>
                </a:solidFill>
                <a:latin typeface="Roboto Serif"/>
              </a:rPr>
              <a:t>Легко ли людям с высшим образованием только в области социальных и гуманитарных наук закончить магистратуру по прикладной информатике? </a:t>
            </a:r>
          </a:p>
          <a:p>
            <a:pPr marL="114300" indent="0">
              <a:buNone/>
            </a:pPr>
            <a:endParaRPr lang="ru-RU" dirty="0">
              <a:solidFill>
                <a:srgbClr val="595959"/>
              </a:solidFill>
              <a:latin typeface="Roboto Serif"/>
            </a:endParaRPr>
          </a:p>
          <a:p>
            <a:pPr marL="114300" indent="0">
              <a:buNone/>
            </a:pPr>
            <a:endParaRPr lang="ru-RU" dirty="0">
              <a:solidFill>
                <a:srgbClr val="595959"/>
              </a:solidFill>
              <a:latin typeface="Roboto Serif"/>
            </a:endParaRPr>
          </a:p>
          <a:p>
            <a:pPr marL="114300" indent="0">
              <a:buNone/>
            </a:pPr>
            <a:endParaRPr lang="ru-RU" dirty="0">
              <a:solidFill>
                <a:srgbClr val="595959"/>
              </a:solidFill>
              <a:latin typeface="Rob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655668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57A79-7890-4A96-B56E-C0FE650A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b="1" i="0" u="none" strike="noStrike" dirty="0">
                <a:solidFill>
                  <a:srgbClr val="595959"/>
                </a:solidFill>
                <a:effectLst/>
                <a:latin typeface="Roboto Serif"/>
              </a:rPr>
              <a:t>Добавка данные: Является ли прикладная информатика доступной областью для людей с социо-гуманитарным образованием? </a:t>
            </a:r>
            <a:endParaRPr lang="ru-RU" sz="1500" dirty="0">
              <a:solidFill>
                <a:srgbClr val="595959"/>
              </a:solidFill>
              <a:latin typeface="Roboto Serif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9F34F9-9D57-4023-83C7-E6CDF4E14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Интервью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i="1" dirty="0"/>
              <a:t>«И я понимала, что, как бы, мои, скажем так, ресурсы они весьма ограничены, и мне нужен доступ к Big Data для того, чтобы продолжать заниматься теми исследованиями и тем, скажем так, направлением своим методологическим, которые мне интересны. И мне нужны инструменты работы с Big Data. И тогда я подумала о том, что мне нужна какая-то дополнительная экспертиза. Это бизнес социология. »</a:t>
            </a:r>
          </a:p>
        </p:txBody>
      </p:sp>
    </p:spTree>
    <p:extLst>
      <p:ext uri="{BB962C8B-B14F-4D97-AF65-F5344CB8AC3E}">
        <p14:creationId xmlns:p14="http://schemas.microsoft.com/office/powerpoint/2010/main" val="2674321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57A79-7890-4A96-B56E-C0FE650A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i="0" u="none" strike="noStrike" dirty="0">
                <a:solidFill>
                  <a:srgbClr val="595959"/>
                </a:solidFill>
                <a:effectLst/>
                <a:latin typeface="Roboto Serif"/>
              </a:rPr>
              <a:t>Пример данных: </a:t>
            </a:r>
            <a:endParaRPr lang="ru-RU" sz="1500" dirty="0">
              <a:solidFill>
                <a:srgbClr val="595959"/>
              </a:solidFill>
              <a:latin typeface="Roboto Serif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9F34F9-9D57-4023-83C7-E6CDF4E14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705600"/>
            <a:ext cx="8520600" cy="3863275"/>
          </a:xfrm>
        </p:spPr>
        <p:txBody>
          <a:bodyPr/>
          <a:lstStyle/>
          <a:p>
            <a:pPr marL="114300" indent="0">
              <a:buNone/>
            </a:pPr>
            <a:endParaRPr lang="ru-RU" dirty="0"/>
          </a:p>
          <a:p>
            <a:r>
              <a:rPr lang="ru-RU" dirty="0"/>
              <a:t>Сбор данных с </a:t>
            </a:r>
            <a:r>
              <a:rPr lang="ru-RU" dirty="0" err="1"/>
              <a:t>Вузопедии</a:t>
            </a:r>
            <a:r>
              <a:rPr lang="ru-RU" dirty="0"/>
              <a:t> 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0BB1A54-D3D3-46CB-80EB-30C6E580C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433928"/>
              </p:ext>
            </p:extLst>
          </p:nvPr>
        </p:nvGraphicFramePr>
        <p:xfrm>
          <a:off x="471600" y="1713600"/>
          <a:ext cx="8060400" cy="259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231812">
                  <a:extLst>
                    <a:ext uri="{9D8B030D-6E8A-4147-A177-3AD203B41FA5}">
                      <a16:colId xmlns:a16="http://schemas.microsoft.com/office/drawing/2014/main" val="517269067"/>
                    </a:ext>
                  </a:extLst>
                </a:gridCol>
                <a:gridCol w="2427488">
                  <a:extLst>
                    <a:ext uri="{9D8B030D-6E8A-4147-A177-3AD203B41FA5}">
                      <a16:colId xmlns:a16="http://schemas.microsoft.com/office/drawing/2014/main" val="913003259"/>
                    </a:ext>
                  </a:extLst>
                </a:gridCol>
                <a:gridCol w="1401100">
                  <a:extLst>
                    <a:ext uri="{9D8B030D-6E8A-4147-A177-3AD203B41FA5}">
                      <a16:colId xmlns:a16="http://schemas.microsoft.com/office/drawing/2014/main" val="3611918455"/>
                    </a:ext>
                  </a:extLst>
                </a:gridCol>
              </a:tblGrid>
              <a:tr h="4522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ea typeface="+mn-ea"/>
                          <a:cs typeface="+mn-cs"/>
                          <a:sym typeface="JetBrains Mono Light"/>
                        </a:rPr>
                        <a:t>Название программы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Город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Стоимость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753055"/>
                  </a:ext>
                </a:extLst>
              </a:tr>
              <a:tr h="469761">
                <a:tc>
                  <a:txBody>
                    <a:bodyPr/>
                    <a:lstStyle/>
                    <a:p>
                      <a:pPr algn="r"/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sym typeface="JetBrains Mono Light"/>
                        </a:rPr>
                        <a:t>Дата-аналитика в экономике</a:t>
                      </a:r>
                      <a:endParaRPr lang="ru-RU" sz="1600" b="0" i="0" u="none" strike="noStrike" cap="none" dirty="0">
                        <a:solidFill>
                          <a:schemeClr val="dk2"/>
                        </a:solidFill>
                        <a:latin typeface="JetBrains Mono Light"/>
                        <a:sym typeface="JetBrains Mono Ligh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Москва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334000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4297159"/>
                  </a:ext>
                </a:extLst>
              </a:tr>
              <a:tr h="600123">
                <a:tc>
                  <a:txBody>
                    <a:bodyPr/>
                    <a:lstStyle/>
                    <a:p>
                      <a:pPr algn="r"/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sym typeface="JetBrains Mono Light"/>
                        </a:rPr>
                        <a:t>Анализ данных и искусственный интеллект</a:t>
                      </a:r>
                      <a:endParaRPr lang="ru-RU" sz="1600" b="0" i="0" u="none" strike="noStrike" cap="none" dirty="0">
                        <a:solidFill>
                          <a:schemeClr val="dk2"/>
                        </a:solidFill>
                        <a:latin typeface="JetBrains Mono Light"/>
                        <a:sym typeface="JetBrains Mono Ligh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 err="1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Ростов</a:t>
                      </a:r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-на-Дону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280000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942300"/>
                  </a:ext>
                </a:extLst>
              </a:tr>
              <a:tr h="600123">
                <a:tc>
                  <a:txBody>
                    <a:bodyPr/>
                    <a:lstStyle/>
                    <a:p>
                      <a:pPr algn="r"/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sym typeface="JetBrains Mono Light"/>
                        </a:rPr>
                        <a:t>Разработка компьютерных игр (Гейм-дизайн)</a:t>
                      </a:r>
                      <a:endParaRPr lang="ru-RU" sz="1600" b="0" i="0" u="none" strike="noStrike" cap="none" dirty="0">
                        <a:solidFill>
                          <a:schemeClr val="dk2"/>
                        </a:solidFill>
                        <a:latin typeface="JetBrains Mono Light"/>
                        <a:sym typeface="JetBrains Mono Ligh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Екатеринбург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180000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61535"/>
                  </a:ext>
                </a:extLst>
              </a:tr>
              <a:tr h="469761">
                <a:tc>
                  <a:txBody>
                    <a:bodyPr/>
                    <a:lstStyle/>
                    <a:p>
                      <a:pPr algn="r"/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sym typeface="JetBrains Mono Light"/>
                        </a:rPr>
                        <a:t>Цифровые технологии в экономике</a:t>
                      </a:r>
                      <a:endParaRPr lang="ru-RU" sz="1600" b="0" i="0" u="none" strike="noStrike" cap="none" dirty="0">
                        <a:solidFill>
                          <a:schemeClr val="dk2"/>
                        </a:solidFill>
                        <a:latin typeface="JetBrains Mono Light"/>
                        <a:sym typeface="JetBrains Mono Ligh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Москва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60000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020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902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>
            <a:spLocks noGrp="1"/>
          </p:cNvSpPr>
          <p:nvPr>
            <p:ph type="title"/>
          </p:nvPr>
        </p:nvSpPr>
        <p:spPr>
          <a:xfrm>
            <a:off x="628650" y="2152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Задание</a:t>
            </a:r>
            <a:endParaRPr/>
          </a:p>
        </p:txBody>
      </p:sp>
      <p:sp>
        <p:nvSpPr>
          <p:cNvPr id="205" name="Google Shape;205;p29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483581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dirty="0"/>
              <a:t>Вам необходимо придумать и зафиксировать следующие пункты :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Исследовательский вопрос / общий вопрос к ИИ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dirty="0"/>
              <a:t>Разбейте вопрос на несколько </a:t>
            </a:r>
            <a:r>
              <a:rPr lang="ru-RU" dirty="0" err="1"/>
              <a:t>подвопросов</a:t>
            </a:r>
            <a:r>
              <a:rPr lang="ru-RU" dirty="0"/>
              <a:t>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dirty="0"/>
              <a:t>Опишите контекст. Что вы конкретно хотите получить в ответ на этот вопрос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dirty="0"/>
              <a:t>Какие материалы вам помогут ответить на эти вопросы?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dirty="0"/>
              <a:t>Как бы вам хотелось проанализировать эти данные? </a:t>
            </a:r>
            <a:endParaRPr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/>
              <a:t>Вы можете использовать заметки на телефоне/планшете/ноутбуке</a:t>
            </a:r>
            <a:endParaRPr dirty="0"/>
          </a:p>
        </p:txBody>
      </p:sp>
      <p:sp>
        <p:nvSpPr>
          <p:cNvPr id="206" name="Google Shape;206;p29"/>
          <p:cNvSpPr txBox="1"/>
          <p:nvPr/>
        </p:nvSpPr>
        <p:spPr>
          <a:xfrm>
            <a:off x="4311250" y="3863200"/>
            <a:ext cx="21912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>
            <a:spLocks noGrp="1"/>
          </p:cNvSpPr>
          <p:nvPr>
            <p:ph type="ctrTitle"/>
          </p:nvPr>
        </p:nvSpPr>
        <p:spPr>
          <a:xfrm>
            <a:off x="6019200" y="1278199"/>
            <a:ext cx="2519999" cy="190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rPr lang="ru-RU" sz="2100" dirty="0">
                <a:ea typeface="Calibri"/>
                <a:cs typeface="Calibri"/>
                <a:sym typeface="Arial"/>
              </a:rPr>
              <a:t>Яна Сосновская</a:t>
            </a:r>
            <a:endParaRPr sz="2100" dirty="0">
              <a:ea typeface="Calibri"/>
              <a:cs typeface="Calibri"/>
              <a:sym typeface="Arial"/>
            </a:endParaRPr>
          </a:p>
          <a:p>
            <a:pPr marL="0" lvl="0" indent="0" algn="l" rtl="0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1800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0"/>
              <a:buFont typeface="Calibri"/>
              <a:buNone/>
            </a:pPr>
            <a:r>
              <a:rPr lang="ru" sz="1800" dirty="0"/>
              <a:t>@Yaaaana_a</a:t>
            </a:r>
            <a:r>
              <a:rPr lang="en-US" sz="1800" dirty="0"/>
              <a:t> </a:t>
            </a: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0"/>
              <a:buFont typeface="Calibri"/>
              <a:buNone/>
            </a:pPr>
            <a:r>
              <a:rPr lang="ru" sz="1800" dirty="0"/>
              <a:t>ysosnovskaia@eu.spb.ru </a:t>
            </a:r>
            <a:br>
              <a:rPr lang="ru" sz="1800" dirty="0"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237" y="1368935"/>
            <a:ext cx="1727225" cy="172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624" y="1387762"/>
            <a:ext cx="1727225" cy="172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2"/>
          <p:cNvSpPr txBox="1"/>
          <p:nvPr/>
        </p:nvSpPr>
        <p:spPr>
          <a:xfrm>
            <a:off x="604801" y="3144874"/>
            <a:ext cx="2389200" cy="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>
                <a:solidFill>
                  <a:schemeClr val="dk1"/>
                </a:solidFill>
                <a:latin typeface="JetBrains Mono Light"/>
                <a:ea typeface="Calibri"/>
                <a:cs typeface="Calibri"/>
                <a:sym typeface="Calibri"/>
              </a:rPr>
              <a:t>Пандан на связи</a:t>
            </a:r>
            <a:endParaRPr sz="2100" dirty="0">
              <a:solidFill>
                <a:schemeClr val="dk1"/>
              </a:solidFill>
              <a:latin typeface="JetBrains Mono Light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4032849" y="3178198"/>
            <a:ext cx="1305600" cy="3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>
                <a:solidFill>
                  <a:schemeClr val="dk1"/>
                </a:solidFill>
                <a:latin typeface="JetBrains Mono Light"/>
                <a:ea typeface="Calibri"/>
                <a:cs typeface="Calibri"/>
                <a:sym typeface="Calibri"/>
              </a:rPr>
              <a:t>Пандан</a:t>
            </a:r>
            <a:endParaRPr sz="2100" dirty="0">
              <a:solidFill>
                <a:schemeClr val="dk1"/>
              </a:solidFill>
              <a:latin typeface="JetBrains Mono Ligh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875</Words>
  <Application>Microsoft Office PowerPoint</Application>
  <PresentationFormat>Экран (16:9)</PresentationFormat>
  <Paragraphs>157</Paragraphs>
  <Slides>23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Courier New</vt:lpstr>
      <vt:lpstr>JetBrains Mono Light</vt:lpstr>
      <vt:lpstr>Roboto Serif</vt:lpstr>
      <vt:lpstr>Simple Light</vt:lpstr>
      <vt:lpstr>Исследовательские вопросы</vt:lpstr>
      <vt:lpstr>Элементы исследования</vt:lpstr>
      <vt:lpstr> Как обычно работают с исследованием? </vt:lpstr>
      <vt:lpstr>Исследовательский вопрос</vt:lpstr>
      <vt:lpstr>Откуда берется вопрос?</vt:lpstr>
      <vt:lpstr>Откуда берется вопрос?</vt:lpstr>
      <vt:lpstr>Проблема / загадка</vt:lpstr>
      <vt:lpstr>Где можно искать ответы на исследовательские вопросы? </vt:lpstr>
      <vt:lpstr>Данные</vt:lpstr>
      <vt:lpstr>Где можно искать данные? </vt:lpstr>
      <vt:lpstr>Самостоятельный сбор данных</vt:lpstr>
      <vt:lpstr>Как исследовательские вопросы связаны с ИИ? </vt:lpstr>
      <vt:lpstr>Презентация PowerPoint</vt:lpstr>
      <vt:lpstr>Презентация PowerPoint</vt:lpstr>
      <vt:lpstr>Является ли прикладная информатика доступной областью для людей с социо-гуманитарным образованием? </vt:lpstr>
      <vt:lpstr>Если задать вопрос модели так как есть </vt:lpstr>
      <vt:lpstr>Диалог с моделью </vt:lpstr>
      <vt:lpstr>Является ли прикладная информатика доступной областью для людей с социо-гуманитарным образованием? </vt:lpstr>
      <vt:lpstr>Является ли прикладная информатика доступной областью для людей с социо-гуманитарным образованием? </vt:lpstr>
      <vt:lpstr>Добавка данные: Является ли прикладная информатика доступной областью для людей с социо-гуманитарным образованием? </vt:lpstr>
      <vt:lpstr>Пример данных: </vt:lpstr>
      <vt:lpstr>Задание</vt:lpstr>
      <vt:lpstr>Яна Сосновская  @Yaaaana_a  ysosnovskaia@eu.spb.ru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Чем цифровые инструменты полезны в современных социальных и гуманитарных науках?</dc:title>
  <cp:lastModifiedBy>Yaz</cp:lastModifiedBy>
  <cp:revision>39</cp:revision>
  <dcterms:modified xsi:type="dcterms:W3CDTF">2025-04-09T18:45:47Z</dcterms:modified>
</cp:coreProperties>
</file>