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18" r:id="rId2"/>
    <p:sldId id="315" r:id="rId3"/>
    <p:sldId id="281" r:id="rId4"/>
    <p:sldId id="291" r:id="rId5"/>
    <p:sldId id="316" r:id="rId6"/>
    <p:sldId id="296" r:id="rId7"/>
    <p:sldId id="307" r:id="rId8"/>
    <p:sldId id="319" r:id="rId9"/>
    <p:sldId id="313" r:id="rId10"/>
    <p:sldId id="317" r:id="rId11"/>
    <p:sldId id="314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BB3C1"/>
    <a:srgbClr val="B5D8E1"/>
    <a:srgbClr val="FF2F2D"/>
    <a:srgbClr val="8F00FF"/>
    <a:srgbClr val="9F00FF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59" autoAdjust="0"/>
    <p:restoredTop sz="94694"/>
  </p:normalViewPr>
  <p:slideViewPr>
    <p:cSldViewPr snapToGrid="0" snapToObjects="1" showGuides="1">
      <p:cViewPr varScale="1">
        <p:scale>
          <a:sx n="70" d="100"/>
          <a:sy n="70" d="100"/>
        </p:scale>
        <p:origin x="72" y="28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00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2189E-1E49-71B9-9DF3-AAC443D00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85BEF-B6C1-EC22-351F-5B3E1E1C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0A2033-BF2E-6817-9172-1B9FE6BF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93B0D0-5A8C-4B13-851A-84765D92C415}" type="datetimeFigureOut">
              <a:rPr lang="ru-RU" smtClean="0"/>
              <a:pPr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4A1FFA-B749-3D19-3B0D-8A196B86E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E790F0-4A21-1C62-5CBF-1FCBA492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793E-B567-4601-B040-7AB069217D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69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1_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572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7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A48443-0973-4578-A0E1-0546DDDD7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39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9533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5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332" y="3625903"/>
            <a:ext cx="12201469" cy="32473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Расширяем возможности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2688879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 rot="5400000">
            <a:off x="3149498" y="1803769"/>
            <a:ext cx="1577518" cy="2064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rot="16200000" flipH="1">
            <a:off x="7101830" y="1908377"/>
            <a:ext cx="1577517" cy="1854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718938" y="3641528"/>
            <a:ext cx="474427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000" b="1" dirty="0">
                <a:latin typeface="+mj-lt"/>
              </a:rPr>
              <a:t>КВАЛИФИЦИРОВАННЫЙ СПЕЦИАЛИСТ ИЛИ УЧЕНЫЙ</a:t>
            </a:r>
            <a:endParaRPr sz="2000" b="1" dirty="0">
              <a:latin typeface="+mj-lt"/>
            </a:endParaRP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859379" y="3644584"/>
            <a:ext cx="528186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000" b="1" dirty="0">
                <a:latin typeface="+mj-lt"/>
              </a:rPr>
              <a:t>ТЕХНОЛОГИЧЕСКИЙ ПРЕДПРИНИМАТЕЛЬ</a:t>
            </a:r>
            <a:endParaRPr sz="2000" b="1" dirty="0">
              <a:latin typeface="+mj-lt"/>
            </a:endParaRPr>
          </a:p>
        </p:txBody>
      </p:sp>
      <p:sp>
        <p:nvSpPr>
          <p:cNvPr id="23" name="Текст 2"/>
          <p:cNvSpPr txBox="1"/>
          <p:nvPr/>
        </p:nvSpPr>
        <p:spPr>
          <a:xfrm>
            <a:off x="1167895" y="4282628"/>
            <a:ext cx="4495059" cy="1900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Актуальные программы обучения</a:t>
            </a:r>
          </a:p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Практика в ведущих корпорациях отрасли</a:t>
            </a:r>
          </a:p>
          <a:p>
            <a:pPr marL="285750" lvl="8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Дополнительные курсы по развитию </a:t>
            </a:r>
            <a:r>
              <a:rPr lang="en-US" dirty="0">
                <a:latin typeface="+mj-lt"/>
              </a:rPr>
              <a:t>soft-skills</a:t>
            </a:r>
            <a:endParaRPr lang="ru-RU" dirty="0">
              <a:latin typeface="+mj-lt"/>
            </a:endParaRPr>
          </a:p>
          <a:p>
            <a:pPr marL="285750" lvl="8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Помощь в трудоустройстве и карьере</a:t>
            </a:r>
          </a:p>
          <a:p>
            <a:pPr marL="285750" lvl="8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Заказные НИОКР</a:t>
            </a:r>
            <a:endParaRPr dirty="0">
              <a:latin typeface="+mj-lt"/>
            </a:endParaRPr>
          </a:p>
        </p:txBody>
      </p:sp>
      <p:sp>
        <p:nvSpPr>
          <p:cNvPr id="24" name="Текст 2"/>
          <p:cNvSpPr txBox="1"/>
          <p:nvPr/>
        </p:nvSpPr>
        <p:spPr>
          <a:xfrm>
            <a:off x="6582931" y="4282629"/>
            <a:ext cx="4890131" cy="1900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Тренинги предпринимательских компетенций </a:t>
            </a:r>
          </a:p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Акселерационные программы</a:t>
            </a:r>
          </a:p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Гранты на свой проект</a:t>
            </a:r>
          </a:p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ВКР в формате «</a:t>
            </a:r>
            <a:r>
              <a:rPr lang="ru-RU" dirty="0" err="1">
                <a:latin typeface="+mj-lt"/>
              </a:rPr>
              <a:t>Стартап</a:t>
            </a:r>
            <a:r>
              <a:rPr lang="ru-RU" dirty="0">
                <a:latin typeface="+mj-lt"/>
              </a:rPr>
              <a:t> как диплом»</a:t>
            </a:r>
          </a:p>
          <a:p>
            <a:pPr marL="285750" lvl="8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Стартап-студия УГНТУ</a:t>
            </a:r>
            <a:endParaRPr dirty="0">
              <a:latin typeface="+mj-lt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740" y="3870956"/>
            <a:ext cx="720000" cy="720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18887" y="3721961"/>
            <a:ext cx="720000" cy="720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0F550A-2DF9-424A-B508-AD42FE458D3E}"/>
              </a:ext>
            </a:extLst>
          </p:cNvPr>
          <p:cNvSpPr/>
          <p:nvPr/>
        </p:nvSpPr>
        <p:spPr>
          <a:xfrm>
            <a:off x="5183550" y="2119166"/>
            <a:ext cx="16514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/>
              <a:t>ВУЗ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DC91232D-D975-4619-AA90-A381AE575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148" y="102768"/>
            <a:ext cx="2081586" cy="208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53712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"/>
          <p:cNvSpPr/>
          <p:nvPr/>
        </p:nvSpPr>
        <p:spPr>
          <a:xfrm>
            <a:off x="-4526" y="2248593"/>
            <a:ext cx="12196526" cy="4640473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4" name="Текст 2"/>
          <p:cNvSpPr txBox="1"/>
          <p:nvPr/>
        </p:nvSpPr>
        <p:spPr>
          <a:xfrm>
            <a:off x="1631046" y="5303716"/>
            <a:ext cx="1126706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b="1" dirty="0">
                <a:latin typeface="+mj-lt"/>
              </a:rPr>
              <a:t>ИДЕАЛЬНАЯ СРЕДА ДЛЯ ЗАПУСКА СЕРИЙНОГО ПРОИЗВОДСТВА СТАРТАПОВ</a:t>
            </a:r>
            <a:endParaRPr sz="2000" b="1" dirty="0">
              <a:latin typeface="+mj-lt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1721705" y="2809725"/>
            <a:ext cx="240565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+mj-lt"/>
              </a:rPr>
              <a:t>НАУКОЁМКАЯ СРЕДА</a:t>
            </a:r>
            <a:endParaRPr b="1" dirty="0">
              <a:latin typeface="+mj-l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7884508" y="2674413"/>
            <a:ext cx="2829842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+mj-lt"/>
              </a:rPr>
              <a:t>ВЗАИМОДЕЙСТВИЕ И НЕТВОРКИНГ С ИССЛЕДОВАТЕЛЯМИ И УЧЁНЫМИ</a:t>
            </a:r>
            <a:endParaRPr b="1" dirty="0">
              <a:latin typeface="+mj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  <a:latin typeface="+mj-lt"/>
              </a:rPr>
              <a:t>ПОЧЕМУ ВУЗ?</a:t>
            </a:r>
            <a:endParaRPr sz="1800" b="1" cap="all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1673469" y="4118471"/>
            <a:ext cx="2405652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+mj-lt"/>
              </a:rPr>
              <a:t>РАЗВИТАЯ ИНФРАСТРУКТУРА</a:t>
            </a:r>
            <a:endParaRPr b="1" dirty="0">
              <a:latin typeface="+mj-lt"/>
            </a:endParaRPr>
          </a:p>
        </p:txBody>
      </p:sp>
      <p:sp>
        <p:nvSpPr>
          <p:cNvPr id="18" name="Текст 2"/>
          <p:cNvSpPr txBox="1"/>
          <p:nvPr/>
        </p:nvSpPr>
        <p:spPr>
          <a:xfrm>
            <a:off x="7791393" y="4013967"/>
            <a:ext cx="271437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+mj-lt"/>
              </a:rPr>
              <a:t>АКТИВНЫЕ И ЭНЕРГИЧНЫЕ СТУДЕНТЫ</a:t>
            </a:r>
            <a:endParaRPr b="1" dirty="0">
              <a:latin typeface="+mj-lt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7043" y="2495374"/>
            <a:ext cx="2394080" cy="239408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2019" y="2574294"/>
            <a:ext cx="720000" cy="720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3996" y="277353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824" y="4028990"/>
            <a:ext cx="720000" cy="720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39141" y="3965619"/>
            <a:ext cx="720000" cy="7200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420955" y="1046280"/>
            <a:ext cx="11472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b="1" dirty="0">
                <a:solidFill>
                  <a:srgbClr val="9F00FF"/>
                </a:solidFill>
                <a:latin typeface="+mj-lt"/>
              </a:rPr>
              <a:t>ТЕХНОЛОГИЧЕСКОЕ ПРЕДПРИНИМАТЕЛЬСТВО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+mj-lt"/>
              </a:rPr>
              <a:t>                 создание нового бизнеса, в основу преимущества которого положена инновационная (наукоёмкая) идея  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"/>
          <p:cNvSpPr/>
          <p:nvPr/>
        </p:nvSpPr>
        <p:spPr>
          <a:xfrm>
            <a:off x="11422" y="11356"/>
            <a:ext cx="12198779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СТАРТАП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4" name="Текст 2"/>
          <p:cNvSpPr txBox="1"/>
          <p:nvPr/>
        </p:nvSpPr>
        <p:spPr>
          <a:xfrm>
            <a:off x="1129652" y="1729212"/>
            <a:ext cx="240565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36583" y="1029388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21" name="Рисунок 20" descr="photo_2023-09-04_09-28-56.jpg"/>
          <p:cNvPicPr>
            <a:picLocks noChangeAspect="1"/>
          </p:cNvPicPr>
          <p:nvPr/>
        </p:nvPicPr>
        <p:blipFill>
          <a:blip r:embed="rId2" cstate="print">
            <a:lum contrast="24000"/>
          </a:blip>
          <a:stretch>
            <a:fillRect/>
          </a:stretch>
        </p:blipFill>
        <p:spPr>
          <a:xfrm>
            <a:off x="454006" y="872643"/>
            <a:ext cx="5386564" cy="5386564"/>
          </a:xfrm>
          <a:prstGeom prst="rect">
            <a:avLst/>
          </a:prstGeom>
        </p:spPr>
      </p:pic>
      <p:sp>
        <p:nvSpPr>
          <p:cNvPr id="27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484851" y="2254313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latin typeface="+mj-lt"/>
              </a:rPr>
              <a:t>СТАРТАП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latin typeface="+mj-lt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latin typeface="+mj-lt"/>
              </a:rPr>
              <a:t>временная форма организации, которая всегда ищет воспроизводимую и масштабируемую бизнес-модель</a:t>
            </a:r>
            <a:endParaRPr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03579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Платформа университетского технологического предпринимательства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22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5287926" y="113030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b="1" dirty="0">
                <a:latin typeface="+mj-lt"/>
              </a:rPr>
              <a:t>2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9217159" y="1198124"/>
            <a:ext cx="827612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b="1" dirty="0">
                <a:latin typeface="+mj-lt"/>
              </a:rPr>
              <a:t>3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73166" y="2925627"/>
            <a:ext cx="2785258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ВКР в формате «Стартап как диплом»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046898" y="2943733"/>
            <a:ext cx="3514260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Акселерационные программы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73166" y="4833833"/>
            <a:ext cx="2756862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с 2019 года более 300 работ  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7668285" y="2978444"/>
            <a:ext cx="416459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Стартап-студия УГНТУ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183027" y="4833833"/>
            <a:ext cx="2756862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solidFill>
                  <a:schemeClr val="bg1"/>
                </a:solidFill>
              </a:rPr>
              <a:t>  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046897" y="4833833"/>
            <a:ext cx="3168713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бесплатно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студенты любого курса и формы обучения  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8" name="Объект 6">
            <a:extLst>
              <a:ext uri="{FF2B5EF4-FFF2-40B4-BE49-F238E27FC236}">
                <a16:creationId xmlns:a16="http://schemas.microsoft.com/office/drawing/2014/main" id="{3331C015-242C-487F-9845-27DB4403CB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06"/>
          <a:stretch/>
        </p:blipFill>
        <p:spPr>
          <a:xfrm>
            <a:off x="288835" y="2219838"/>
            <a:ext cx="7049329" cy="3837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29" name="Текст 2">
            <a:extLst>
              <a:ext uri="{FF2B5EF4-FFF2-40B4-BE49-F238E27FC236}">
                <a16:creationId xmlns:a16="http://schemas.microsoft.com/office/drawing/2014/main" id="{94AAE1B8-9EFB-47F0-8682-AD40436CB220}"/>
              </a:ext>
            </a:extLst>
          </p:cNvPr>
          <p:cNvSpPr txBox="1">
            <a:spLocks/>
          </p:cNvSpPr>
          <p:nvPr/>
        </p:nvSpPr>
        <p:spPr>
          <a:xfrm>
            <a:off x="7958890" y="2398453"/>
            <a:ext cx="3993857" cy="1648021"/>
          </a:xfrm>
          <a:prstGeom prst="rect">
            <a:avLst/>
          </a:prstGeom>
          <a:solidFill>
            <a:srgbClr val="B5D8E1"/>
          </a:solidFill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609585" lvl="0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6262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B5D8E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6262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Ключевой показатель — вывести в экономику из университетов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тыс.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технологических предпринимателей к 2030 году</a:t>
            </a:r>
          </a:p>
          <a:p>
            <a:pPr marL="186262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None/>
              <a:tabLst/>
              <a:defRPr/>
            </a:pPr>
            <a:endParaRPr lang="ru-RU" sz="180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EED756-088D-4343-AA36-7BB548E9FF0A}"/>
              </a:ext>
            </a:extLst>
          </p:cNvPr>
          <p:cNvSpPr/>
          <p:nvPr/>
        </p:nvSpPr>
        <p:spPr>
          <a:xfrm>
            <a:off x="498133" y="1109357"/>
            <a:ext cx="6096000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6262" lvl="0" hangingPunct="1">
              <a:lnSpc>
                <a:spcPct val="90000"/>
              </a:lnSpc>
              <a:buSzPts val="1400"/>
              <a:defRPr/>
            </a:pPr>
            <a:r>
              <a:rPr lang="ru-RU" kern="1200" dirty="0">
                <a:solidFill>
                  <a:srgbClr val="6600CC"/>
                </a:solidFill>
                <a:latin typeface="Calibri" panose="020F0502020204030204"/>
              </a:rPr>
              <a:t>Федеральный проект, который направлен на раскрытие предпринимательского потенциала молодежи и подготовку профессионалов в области технологического предпринимательства.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B42198E-DE4D-4D23-8705-083FE0FB3D05}"/>
              </a:ext>
            </a:extLst>
          </p:cNvPr>
          <p:cNvSpPr/>
          <p:nvPr/>
        </p:nvSpPr>
        <p:spPr>
          <a:xfrm>
            <a:off x="7967131" y="4459547"/>
            <a:ext cx="3891889" cy="1200329"/>
          </a:xfrm>
          <a:prstGeom prst="rect">
            <a:avLst/>
          </a:prstGeom>
          <a:solidFill>
            <a:srgbClr val="FBB3C1"/>
          </a:solidFill>
        </p:spPr>
        <p:txBody>
          <a:bodyPr wrap="square">
            <a:spAutoFit/>
          </a:bodyPr>
          <a:lstStyle/>
          <a:p>
            <a:r>
              <a:rPr lang="ru-RU" dirty="0"/>
              <a:t>Цель — формирование плеяды серийных предпринимателей, людей, массово запускающих новые бизнесы. </a:t>
            </a:r>
          </a:p>
        </p:txBody>
      </p:sp>
    </p:spTree>
    <p:extLst>
      <p:ext uri="{BB962C8B-B14F-4D97-AF65-F5344CB8AC3E}">
        <p14:creationId xmlns:p14="http://schemas.microsoft.com/office/powerpoint/2010/main" val="358661434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Квадрат"/>
          <p:cNvSpPr/>
          <p:nvPr/>
        </p:nvSpPr>
        <p:spPr>
          <a:xfrm>
            <a:off x="0" y="923820"/>
            <a:ext cx="12198779" cy="544151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03579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Формирование компетенций в области технологического предпринимательства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1548239" y="1148415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b="1" dirty="0">
                <a:latin typeface="+mj-lt"/>
              </a:rP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5287926" y="113030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b="1" dirty="0">
                <a:latin typeface="+mj-lt"/>
              </a:rPr>
              <a:t>2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9217159" y="1198124"/>
            <a:ext cx="827612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b="1" dirty="0">
                <a:latin typeface="+mj-lt"/>
              </a:rPr>
              <a:t>3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73166" y="2925627"/>
            <a:ext cx="2785258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ВКР в формате «Стартап как диплом»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046898" y="2943733"/>
            <a:ext cx="3514260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Акселерационные программы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731405" y="4395296"/>
            <a:ext cx="2935622" cy="1351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Защита диплома по теме своего стартапа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В УГНТУ с 2019 года более 500 проектов 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7668285" y="2978444"/>
            <a:ext cx="416459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Стартап-студия УГНТУ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183027" y="4833833"/>
            <a:ext cx="2756862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solidFill>
                  <a:schemeClr val="bg1"/>
                </a:solidFill>
              </a:rPr>
              <a:t>  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219671" y="3897836"/>
            <a:ext cx="3168713" cy="199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Найти идею для стартапа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Найти команду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Бесплатно пройти обучающий курс по бережливому развитию стартапа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студенты любого курса и формы обучения  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8077055" y="3434157"/>
            <a:ext cx="3935432" cy="2644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Предложить/ найти идею для стартапа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Получить опыт в </a:t>
            </a:r>
            <a:r>
              <a:rPr lang="ru-RU" sz="1400" dirty="0" err="1">
                <a:solidFill>
                  <a:schemeClr val="bg1"/>
                </a:solidFill>
                <a:latin typeface="+mj-lt"/>
              </a:rPr>
              <a:t>ТехПреде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Пройти все виды учебной практики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Работать в команде стартапа по ТК РФ и быстро дорасти до топ-менеджера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Стать Соучредителем стартап-компании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+mj-lt"/>
              </a:rPr>
              <a:t>Участвовать в мероприятиях федерального </a:t>
            </a:r>
            <a:r>
              <a:rPr lang="ru-RU" sz="1400" dirty="0" err="1">
                <a:solidFill>
                  <a:schemeClr val="bg1"/>
                </a:solidFill>
                <a:latin typeface="+mj-lt"/>
              </a:rPr>
              <a:t>ТехПреда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СТАРТАП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4" name="Текст 2"/>
          <p:cNvSpPr txBox="1"/>
          <p:nvPr/>
        </p:nvSpPr>
        <p:spPr>
          <a:xfrm>
            <a:off x="1129652" y="1729212"/>
            <a:ext cx="240565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36583" y="1029388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Квадрат"/>
          <p:cNvSpPr/>
          <p:nvPr/>
        </p:nvSpPr>
        <p:spPr>
          <a:xfrm>
            <a:off x="-6780" y="990440"/>
            <a:ext cx="12198779" cy="5374898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1330440" y="1205996"/>
            <a:ext cx="9044831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Акселерационная программа</a:t>
            </a:r>
            <a:endParaRPr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336583" y="1841027"/>
            <a:ext cx="6218126" cy="526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endParaRPr lang="ru-RU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Знания в области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ТехПреда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- практическая проверка гипотез идеи стартапа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Работа с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трекерами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и отраслевыми экспертами для быстрого роста стартапа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Поддержка проекта институтами инновационного развития региона и РФ (гранты ФСИ - УМНИК, Студенческий стартап, СТАРТ, программы Сколково, бизнес-ангелы, венчурные инвестиции)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ТЕХПРЕД В ВУЗЕ\ВЫЕЗДНЫЕ МЕРОПРИЯТИЯ\photo_2023-09-04_10-36-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3671" y="1950135"/>
            <a:ext cx="4188115" cy="4188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065ABC-1B6B-4BF9-95EE-4B834B6EE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5" y="118142"/>
            <a:ext cx="4717922" cy="15119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A15F24-70B8-47B9-AE0C-37960FF7A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35" y="1886728"/>
            <a:ext cx="6904940" cy="4624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30F12A-CAAA-4AEC-A4C2-DDCA08CA819D}"/>
              </a:ext>
            </a:extLst>
          </p:cNvPr>
          <p:cNvSpPr txBox="1"/>
          <p:nvPr/>
        </p:nvSpPr>
        <p:spPr>
          <a:xfrm>
            <a:off x="7890237" y="2496545"/>
            <a:ext cx="3714161" cy="2893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FOODNET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Еда, помноженная на технологии.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HOMENET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Высокотехнологичная экосистема комфортной и безопасной жизнедеятельности человека.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WEARNET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Гибридная индустрия моды</a:t>
            </a:r>
            <a:r>
              <a:rPr lang="en-US" sz="1400" dirty="0"/>
              <a:t>.</a:t>
            </a:r>
            <a:endParaRPr lang="ru-R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DF18B-AC38-4A0F-B2BF-1A158D96CDB2}"/>
              </a:ext>
            </a:extLst>
          </p:cNvPr>
          <p:cNvSpPr txBox="1"/>
          <p:nvPr/>
        </p:nvSpPr>
        <p:spPr>
          <a:xfrm>
            <a:off x="5475516" y="558082"/>
            <a:ext cx="5605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Период 15.09.2024 – 15.12.2024</a:t>
            </a:r>
          </a:p>
          <a:p>
            <a:r>
              <a:rPr lang="ru-RU" sz="2400" b="1" dirty="0"/>
              <a:t>Онлайн/Офлайн</a:t>
            </a:r>
          </a:p>
          <a:p>
            <a:r>
              <a:rPr lang="ru-RU" sz="2400" b="1" dirty="0"/>
              <a:t>Присоединяйся- набор открыт!</a:t>
            </a:r>
          </a:p>
        </p:txBody>
      </p:sp>
    </p:spTree>
    <p:extLst>
      <p:ext uri="{BB962C8B-B14F-4D97-AF65-F5344CB8AC3E}">
        <p14:creationId xmlns:p14="http://schemas.microsoft.com/office/powerpoint/2010/main" val="411178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B6ACB84-F3EB-45BC-A81A-0A106F70186D}"/>
              </a:ext>
            </a:extLst>
          </p:cNvPr>
          <p:cNvSpPr/>
          <p:nvPr/>
        </p:nvSpPr>
        <p:spPr>
          <a:xfrm>
            <a:off x="602766" y="4495810"/>
            <a:ext cx="11091713" cy="2034871"/>
          </a:xfrm>
          <a:prstGeom prst="rect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E08E10-F1B3-437E-B37F-DC3C95AA8BC9}"/>
              </a:ext>
            </a:extLst>
          </p:cNvPr>
          <p:cNvSpPr/>
          <p:nvPr/>
        </p:nvSpPr>
        <p:spPr>
          <a:xfrm>
            <a:off x="602766" y="3450770"/>
            <a:ext cx="11091713" cy="859972"/>
          </a:xfrm>
          <a:prstGeom prst="rect">
            <a:avLst/>
          </a:prstGeom>
          <a:solidFill>
            <a:srgbClr val="9F00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2766" y="957645"/>
            <a:ext cx="110917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/>
              <a:t>Цели акселерационной программы:</a:t>
            </a:r>
          </a:p>
          <a:p>
            <a:pPr marL="457200" lvl="1" indent="-457200">
              <a:buFont typeface="+mj-lt"/>
              <a:buAutoNum type="arabicPeriod"/>
            </a:pP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Вовлечение студентов в технологическое предпринимательство в сфере креативных индустрий, развитие необходимых навыков;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Поиск идей и разработка новых технологий в сфере креативных индустрий;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Подготовка проектов в сфере креативных индустрий, их команд для участия в региональных и федеральных грантовых программах, конкурсах и акселераторах, а также для инвестирования.</a:t>
            </a:r>
          </a:p>
          <a:p>
            <a:pPr marL="457200" lvl="0" indent="-457200">
              <a:buFont typeface="+mj-lt"/>
              <a:buAutoNum type="arabicPeriod"/>
            </a:pPr>
            <a:endParaRPr lang="ru-RU" dirty="0"/>
          </a:p>
          <a:p>
            <a:pPr lvl="0"/>
            <a:endParaRPr lang="ru-RU" dirty="0"/>
          </a:p>
          <a:p>
            <a:pPr lvl="0"/>
            <a:r>
              <a:rPr lang="ru-RU" dirty="0">
                <a:solidFill>
                  <a:schemeClr val="bg1"/>
                </a:solidFill>
              </a:rPr>
              <a:t>Технологические направления АП КРЕАТИВНЫЕ ИНДУСТРИИ в соответствии с перечнем критических технологий Российской Федерации: </a:t>
            </a:r>
            <a:r>
              <a:rPr lang="ru-RU" b="1" dirty="0">
                <a:solidFill>
                  <a:schemeClr val="bg1"/>
                </a:solidFill>
              </a:rPr>
              <a:t>технологии снижения потерь от социально значимых заболеваний.</a:t>
            </a:r>
            <a:endParaRPr lang="ru-RU" dirty="0"/>
          </a:p>
          <a:p>
            <a:pPr lvl="0"/>
            <a:endParaRPr lang="ru-RU" dirty="0"/>
          </a:p>
          <a:p>
            <a:pPr lvl="0"/>
            <a:r>
              <a:rPr lang="ru-RU" dirty="0"/>
              <a:t>Перечень «Сквозных технологий» АП КРЕАТИВНЫЕ ИНДУСТРИИ в целях реализации </a:t>
            </a:r>
            <a:br>
              <a:rPr lang="ru-RU" dirty="0"/>
            </a:br>
            <a:r>
              <a:rPr lang="ru-RU" b="1" dirty="0"/>
              <a:t>Национальной технологической инициативы: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ru-RU" dirty="0" err="1"/>
              <a:t>Нейротехнологии</a:t>
            </a:r>
            <a:r>
              <a:rPr lang="ru-RU" dirty="0"/>
              <a:t>, технологии виртуальной и дополненной реальностей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Технологии хранения и анализа больших данных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Технологии беспроводной связи и «интернета вещей»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Технологии сенсорики		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Технологии машинного обучения и когнитивные технологии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1CFE7D-BC4B-4C97-A975-995BC9556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" y="657530"/>
            <a:ext cx="2627604" cy="9754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FB52E306-6B1F-46E0-855F-3C4DA0838EA6}"/>
              </a:ext>
            </a:extLst>
          </p:cNvPr>
          <p:cNvSpPr txBox="1"/>
          <p:nvPr/>
        </p:nvSpPr>
        <p:spPr>
          <a:xfrm>
            <a:off x="33658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Акселерационная программа КРЕАТИВНЫЕ ИНДУСТРИИ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7305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9784E5-B950-45E0-8C79-E373E4C36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5858"/>
            <a:ext cx="2627604" cy="97544"/>
          </a:xfrm>
          <a:prstGeom prst="rect">
            <a:avLst/>
          </a:prstGeom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7509CD63-DF85-422A-8F25-4A57EA5A36C6}"/>
              </a:ext>
            </a:extLst>
          </p:cNvPr>
          <p:cNvSpPr txBox="1"/>
          <p:nvPr/>
        </p:nvSpPr>
        <p:spPr>
          <a:xfrm>
            <a:off x="283277" y="626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sym typeface="Gilroy-ExtraBold"/>
              </a:rPr>
              <a:t>Акселерационная программа креативные индустрии</a:t>
            </a:r>
            <a:endParaRPr kumimoji="0" sz="1600" b="1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sym typeface="Gilroy-Extra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90CC-2725-4DAA-A45E-38D0D3268F12}"/>
              </a:ext>
            </a:extLst>
          </p:cNvPr>
          <p:cNvSpPr txBox="1"/>
          <p:nvPr/>
        </p:nvSpPr>
        <p:spPr>
          <a:xfrm>
            <a:off x="1411274" y="5249647"/>
            <a:ext cx="3838832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ВЕАРНЕТ             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ХОУМНЕТ          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ФУДНЕТ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BE0297-57BD-4E81-B287-CC502DEA70BA}"/>
              </a:ext>
            </a:extLst>
          </p:cNvPr>
          <p:cNvSpPr/>
          <p:nvPr/>
        </p:nvSpPr>
        <p:spPr>
          <a:xfrm>
            <a:off x="411985" y="1558604"/>
            <a:ext cx="4170901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2023 год</a:t>
            </a:r>
            <a:endParaRPr lang="ru-RU" sz="1050" b="1" dirty="0"/>
          </a:p>
          <a:p>
            <a:pPr algn="ctr"/>
            <a:endParaRPr lang="ru-RU" sz="900" b="1" dirty="0"/>
          </a:p>
          <a:p>
            <a:r>
              <a:rPr lang="ru-RU" sz="2000" dirty="0"/>
              <a:t>Мероприятий с использованием</a:t>
            </a:r>
          </a:p>
          <a:p>
            <a:r>
              <a:rPr lang="ru-RU" sz="2000" dirty="0" err="1"/>
              <a:t>Leader</a:t>
            </a:r>
            <a:r>
              <a:rPr lang="ru-RU" sz="2000" dirty="0"/>
              <a:t>-ID</a:t>
            </a:r>
            <a:endParaRPr lang="en-US" sz="2000" dirty="0"/>
          </a:p>
          <a:p>
            <a:r>
              <a:rPr lang="ru-RU" sz="2000" dirty="0"/>
              <a:t> </a:t>
            </a:r>
          </a:p>
          <a:p>
            <a:endParaRPr lang="ru-RU" sz="2000" dirty="0"/>
          </a:p>
          <a:p>
            <a:r>
              <a:rPr lang="ru-RU" sz="2000" dirty="0"/>
              <a:t>Стартап-проектов</a:t>
            </a:r>
            <a:endParaRPr lang="en-US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Участников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Проекты НТИ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66F789-8B79-459F-8801-C87BA1B17E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98" y="1485373"/>
            <a:ext cx="3147398" cy="2360549"/>
          </a:xfrm>
          <a:prstGeom prst="rect">
            <a:avLst/>
          </a:prstGeom>
          <a:ln>
            <a:solidFill>
              <a:srgbClr val="FCAF17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8C3620-0466-45FB-9888-6AF86C6E0C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" t="5021" r="15932" b="-702"/>
          <a:stretch/>
        </p:blipFill>
        <p:spPr>
          <a:xfrm>
            <a:off x="8282188" y="1695297"/>
            <a:ext cx="3258343" cy="2499271"/>
          </a:xfrm>
          <a:prstGeom prst="rect">
            <a:avLst/>
          </a:prstGeom>
          <a:ln>
            <a:solidFill>
              <a:srgbClr val="FCAF17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F351D3-002B-4983-90FE-79FDFBD86AD8}"/>
              </a:ext>
            </a:extLst>
          </p:cNvPr>
          <p:cNvSpPr txBox="1"/>
          <p:nvPr/>
        </p:nvSpPr>
        <p:spPr>
          <a:xfrm>
            <a:off x="4582886" y="2208931"/>
            <a:ext cx="1091738" cy="2862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31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800" b="1" dirty="0">
              <a:solidFill>
                <a:srgbClr val="8F00FF"/>
              </a:solidFill>
              <a:latin typeface="Helvetica"/>
              <a:cs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8F00FF"/>
                </a:solidFill>
                <a:latin typeface="Helvetica"/>
                <a:cs typeface="Helvetica"/>
              </a:rPr>
              <a:t>72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8F00FF"/>
                </a:solidFill>
                <a:latin typeface="Helvetica"/>
                <a:cs typeface="Helvetica"/>
              </a:rPr>
              <a:t>650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0F3722-CE81-4F9A-A3A2-BC91515D7A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8"/>
          <a:stretch/>
        </p:blipFill>
        <p:spPr>
          <a:xfrm>
            <a:off x="8638102" y="4194569"/>
            <a:ext cx="2906418" cy="2413127"/>
          </a:xfrm>
          <a:prstGeom prst="rect">
            <a:avLst/>
          </a:prstGeom>
          <a:ln>
            <a:solidFill>
              <a:srgbClr val="FCAF17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B1E22E6-E296-4C08-A580-B388C1439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6" t="12572" b="6612"/>
          <a:stretch/>
        </p:blipFill>
        <p:spPr>
          <a:xfrm>
            <a:off x="5671523" y="4019374"/>
            <a:ext cx="3147398" cy="2025080"/>
          </a:xfrm>
          <a:prstGeom prst="rect">
            <a:avLst/>
          </a:prstGeom>
          <a:ln>
            <a:solidFill>
              <a:srgbClr val="FCAF17"/>
            </a:solidFill>
          </a:ln>
        </p:spPr>
      </p:pic>
    </p:spTree>
    <p:extLst>
      <p:ext uri="{BB962C8B-B14F-4D97-AF65-F5344CB8AC3E}">
        <p14:creationId xmlns:p14="http://schemas.microsoft.com/office/powerpoint/2010/main" val="2882325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9784E5-B950-45E0-8C79-E373E4C36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5858"/>
            <a:ext cx="2627604" cy="97544"/>
          </a:xfrm>
          <a:prstGeom prst="rect">
            <a:avLst/>
          </a:prstGeom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7509CD63-DF85-422A-8F25-4A57EA5A36C6}"/>
              </a:ext>
            </a:extLst>
          </p:cNvPr>
          <p:cNvSpPr txBox="1"/>
          <p:nvPr/>
        </p:nvSpPr>
        <p:spPr>
          <a:xfrm>
            <a:off x="283277" y="626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  <a:latin typeface="+mj-lt"/>
              </a:rPr>
              <a:t>Акселерационная программа креативные индустрии</a:t>
            </a:r>
            <a:endParaRPr sz="1600" b="1" cap="al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90CC-2725-4DAA-A45E-38D0D3268F12}"/>
              </a:ext>
            </a:extLst>
          </p:cNvPr>
          <p:cNvSpPr txBox="1"/>
          <p:nvPr/>
        </p:nvSpPr>
        <p:spPr>
          <a:xfrm>
            <a:off x="1234081" y="6035869"/>
            <a:ext cx="9242411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solidFill>
                  <a:srgbClr val="8F00FF"/>
                </a:solidFill>
              </a:rPr>
              <a:t>#</a:t>
            </a:r>
            <a:r>
              <a:rPr lang="ru-RU" sz="2800" b="1" dirty="0">
                <a:solidFill>
                  <a:srgbClr val="8F00FF"/>
                </a:solidFill>
              </a:rPr>
              <a:t>ВЕАРНЕТ                 </a:t>
            </a:r>
            <a:r>
              <a:rPr lang="en-US" sz="2800" b="1" dirty="0">
                <a:solidFill>
                  <a:srgbClr val="8F00FF"/>
                </a:solidFill>
              </a:rPr>
              <a:t>#</a:t>
            </a:r>
            <a:r>
              <a:rPr lang="ru-RU" sz="2800" b="1" dirty="0">
                <a:solidFill>
                  <a:srgbClr val="8F00FF"/>
                </a:solidFill>
              </a:rPr>
              <a:t>ХОУМНЕТ              </a:t>
            </a:r>
            <a:r>
              <a:rPr lang="en-US" sz="2800" b="1" dirty="0">
                <a:solidFill>
                  <a:srgbClr val="8F00FF"/>
                </a:solidFill>
              </a:rPr>
              <a:t>#</a:t>
            </a: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ФУДНЕТ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D86FF3-DA59-4665-9D93-7BBC37D6D944}"/>
              </a:ext>
            </a:extLst>
          </p:cNvPr>
          <p:cNvSpPr txBox="1"/>
          <p:nvPr/>
        </p:nvSpPr>
        <p:spPr>
          <a:xfrm>
            <a:off x="6676506" y="1439688"/>
            <a:ext cx="4775523" cy="28007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Программа работы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ADC2A3-F41C-4D67-8B72-04765CD3B609}"/>
              </a:ext>
            </a:extLst>
          </p:cNvPr>
          <p:cNvSpPr/>
          <p:nvPr/>
        </p:nvSpPr>
        <p:spPr>
          <a:xfrm>
            <a:off x="409172" y="1439688"/>
            <a:ext cx="4842026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Ожидаем в 2024</a:t>
            </a:r>
            <a:r>
              <a:rPr lang="en-US" sz="3200" b="1" dirty="0"/>
              <a:t> </a:t>
            </a:r>
            <a:r>
              <a:rPr lang="ru-RU" sz="3200" b="1" dirty="0"/>
              <a:t>году</a:t>
            </a:r>
            <a:endParaRPr lang="ru-RU" sz="1050" b="1" dirty="0"/>
          </a:p>
          <a:p>
            <a:pPr algn="ctr"/>
            <a:endParaRPr lang="ru-RU" sz="900" b="1" dirty="0"/>
          </a:p>
          <a:p>
            <a:r>
              <a:rPr lang="ru-RU" sz="2000" dirty="0"/>
              <a:t>Мероприятий с использованием</a:t>
            </a:r>
          </a:p>
          <a:p>
            <a:r>
              <a:rPr lang="ru-RU" sz="2000" dirty="0" err="1"/>
              <a:t>Leader</a:t>
            </a:r>
            <a:r>
              <a:rPr lang="ru-RU" sz="2000" dirty="0"/>
              <a:t>-ID</a:t>
            </a:r>
            <a:endParaRPr lang="en-US" sz="2000" dirty="0"/>
          </a:p>
          <a:p>
            <a:r>
              <a:rPr lang="ru-RU" sz="2000" dirty="0"/>
              <a:t> </a:t>
            </a:r>
          </a:p>
          <a:p>
            <a:endParaRPr lang="ru-RU" sz="2000" dirty="0"/>
          </a:p>
          <a:p>
            <a:r>
              <a:rPr lang="ru-RU" sz="2000" dirty="0"/>
              <a:t>Стартап-проектов</a:t>
            </a:r>
            <a:endParaRPr lang="en-US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Участников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E41E92-6B66-4984-B8B3-15DD09550D46}"/>
              </a:ext>
            </a:extLst>
          </p:cNvPr>
          <p:cNvSpPr txBox="1"/>
          <p:nvPr/>
        </p:nvSpPr>
        <p:spPr>
          <a:xfrm>
            <a:off x="4614144" y="2034757"/>
            <a:ext cx="1091738" cy="27084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35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800" b="1" dirty="0">
              <a:solidFill>
                <a:srgbClr val="8F00FF"/>
              </a:solidFill>
              <a:latin typeface="Helvetica"/>
              <a:cs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8F00FF"/>
                </a:solidFill>
                <a:latin typeface="Helvetica"/>
                <a:cs typeface="Helvetica"/>
              </a:rPr>
              <a:t>85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1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700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7AD80D-A4F7-4CB3-9F3C-49FCCFF17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747" y="2013634"/>
            <a:ext cx="2188251" cy="21882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A88617-84EF-4B50-9B9E-8A446C160765}"/>
              </a:ext>
            </a:extLst>
          </p:cNvPr>
          <p:cNvSpPr txBox="1"/>
          <p:nvPr/>
        </p:nvSpPr>
        <p:spPr>
          <a:xfrm>
            <a:off x="8840872" y="2016225"/>
            <a:ext cx="3078985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 </a:t>
            </a:r>
            <a:r>
              <a:rPr lang="ru-RU" b="1" dirty="0"/>
              <a:t>этап</a:t>
            </a:r>
            <a:r>
              <a:rPr lang="en-US" b="1" dirty="0"/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err="1"/>
              <a:t>хакатон</a:t>
            </a:r>
            <a:r>
              <a:rPr lang="ru-RU" dirty="0"/>
              <a:t>, лекции, экспертные сессии, </a:t>
            </a:r>
            <a:br>
              <a:rPr lang="ru-RU" dirty="0"/>
            </a:br>
            <a:r>
              <a:rPr lang="ru-RU" dirty="0"/>
              <a:t>работа с </a:t>
            </a:r>
            <a:r>
              <a:rPr lang="ru-RU" dirty="0" err="1"/>
              <a:t>трекерами</a:t>
            </a:r>
            <a:r>
              <a:rPr lang="ru-RU" dirty="0"/>
              <a:t>, промежуточный отбор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II</a:t>
            </a: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этап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л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екции, 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экспертные сессии, 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работа с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трекерами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, подведение итогов и Демо-дей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CE3C4D3-376E-4A25-95FD-17FB48A7A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694" y="4083974"/>
            <a:ext cx="2053216" cy="108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404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9F00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Т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F00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DDAE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1140656" y="564044"/>
            <a:ext cx="502681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kumimoji="0" sz="72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6167475" y="4631716"/>
            <a:ext cx="2135626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6074EB-F00F-4802-81AE-BE34FACDFC5F}"/>
              </a:ext>
            </a:extLst>
          </p:cNvPr>
          <p:cNvSpPr txBox="1"/>
          <p:nvPr/>
        </p:nvSpPr>
        <p:spPr>
          <a:xfrm>
            <a:off x="1709056" y="1011178"/>
            <a:ext cx="363582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/>
              <a:t>КРЕАТИВНЫЕ ИНДУСТРИИ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761AC-4A28-4FBF-989E-567D41B33F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83" y="1708374"/>
            <a:ext cx="4251823" cy="4251823"/>
          </a:xfrm>
          <a:prstGeom prst="rect">
            <a:avLst/>
          </a:prstGeom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33FE12D9-B5BC-44A7-BD04-54B66FA05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04" y="746940"/>
            <a:ext cx="1346705" cy="89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3817</TotalTime>
  <Words>584</Words>
  <Application>Microsoft Office PowerPoint</Application>
  <PresentationFormat>Широкоэкранный</PresentationFormat>
  <Paragraphs>157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O O</cp:lastModifiedBy>
  <cp:revision>104</cp:revision>
  <dcterms:modified xsi:type="dcterms:W3CDTF">2024-08-07T08:17:05Z</dcterms:modified>
</cp:coreProperties>
</file>