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6"/>
  </p:notesMasterIdLst>
  <p:sldIdLst>
    <p:sldId id="257" r:id="rId2"/>
    <p:sldId id="276" r:id="rId3"/>
    <p:sldId id="258" r:id="rId4"/>
    <p:sldId id="267" r:id="rId5"/>
    <p:sldId id="277" r:id="rId6"/>
    <p:sldId id="314" r:id="rId7"/>
    <p:sldId id="316" r:id="rId8"/>
    <p:sldId id="319" r:id="rId9"/>
    <p:sldId id="318" r:id="rId10"/>
    <p:sldId id="317" r:id="rId11"/>
    <p:sldId id="321" r:id="rId12"/>
    <p:sldId id="322" r:id="rId13"/>
    <p:sldId id="294" r:id="rId14"/>
    <p:sldId id="323" r:id="rId15"/>
    <p:sldId id="324" r:id="rId16"/>
    <p:sldId id="289" r:id="rId17"/>
    <p:sldId id="326" r:id="rId18"/>
    <p:sldId id="292" r:id="rId19"/>
    <p:sldId id="287" r:id="rId20"/>
    <p:sldId id="288" r:id="rId21"/>
    <p:sldId id="329" r:id="rId22"/>
    <p:sldId id="284" r:id="rId23"/>
    <p:sldId id="305" r:id="rId24"/>
    <p:sldId id="282" r:id="rId25"/>
    <p:sldId id="330" r:id="rId26"/>
    <p:sldId id="331" r:id="rId27"/>
    <p:sldId id="334" r:id="rId28"/>
    <p:sldId id="332" r:id="rId29"/>
    <p:sldId id="281" r:id="rId30"/>
    <p:sldId id="307" r:id="rId31"/>
    <p:sldId id="308" r:id="rId32"/>
    <p:sldId id="309" r:id="rId33"/>
    <p:sldId id="275" r:id="rId34"/>
    <p:sldId id="274" r:id="rId35"/>
  </p:sldIdLst>
  <p:sldSz cx="12192000" cy="6858000"/>
  <p:notesSz cx="6858000" cy="9144000"/>
  <p:embeddedFontLst>
    <p:embeddedFont>
      <p:font typeface="Arial Black" panose="020B0A04020102020204" pitchFamily="34" charset="0"/>
      <p:bold r:id="rId37"/>
    </p:embeddedFont>
    <p:embeddedFont>
      <p:font typeface="Arial Narrow" panose="020B0606020202030204" pitchFamily="3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Montserrat" panose="020B0604020202020204" charset="-52"/>
      <p:regular r:id="rId48"/>
      <p:bold r:id="rId49"/>
      <p:italic r:id="rId50"/>
      <p:boldItalic r:id="rId51"/>
    </p:embeddedFont>
    <p:embeddedFont>
      <p:font typeface="Montserrat ExtraBold" panose="020B0604020202020204" charset="-52"/>
      <p:bold r:id="rId52"/>
      <p:boldItalic r:id="rId53"/>
    </p:embeddedFont>
    <p:embeddedFont>
      <p:font typeface="Montserrat Medium" panose="020B0604020202020204" charset="-52"/>
      <p:regular r:id="rId54"/>
      <p:italic r:id="rId55"/>
    </p:embeddedFont>
    <p:embeddedFont>
      <p:font typeface="Montserrat SemiBold" panose="020B0604020202020204" charset="-52"/>
      <p:bold r:id="rId56"/>
      <p:boldItalic r:id="rId5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6" pos="7423" userDrawn="1">
          <p15:clr>
            <a:srgbClr val="A4A3A4"/>
          </p15:clr>
        </p15:guide>
        <p15:guide id="41" orient="horz" pos="4042" userDrawn="1">
          <p15:clr>
            <a:srgbClr val="A4A3A4"/>
          </p15:clr>
        </p15:guide>
        <p15:guide id="53" orient="horz" pos="935" userDrawn="1">
          <p15:clr>
            <a:srgbClr val="A4A3A4"/>
          </p15:clr>
        </p15:guide>
        <p15:guide id="54" orient="horz" pos="278" userDrawn="1">
          <p15:clr>
            <a:srgbClr val="A4A3A4"/>
          </p15:clr>
        </p15:guide>
        <p15:guide id="55" orient="horz" pos="2546" userDrawn="1">
          <p15:clr>
            <a:srgbClr val="A4A3A4"/>
          </p15:clr>
        </p15:guide>
        <p15:guide id="56" pos="279" userDrawn="1">
          <p15:clr>
            <a:srgbClr val="A4A3A4"/>
          </p15:clr>
        </p15:guide>
        <p15:guide id="57" pos="1595" userDrawn="1">
          <p15:clr>
            <a:srgbClr val="A4A3A4"/>
          </p15:clr>
        </p15:guide>
        <p15:guide id="59" pos="2865" userDrawn="1">
          <p15:clr>
            <a:srgbClr val="A4A3A4"/>
          </p15:clr>
        </p15:guide>
        <p15:guide id="60" pos="3114" userDrawn="1">
          <p15:clr>
            <a:srgbClr val="A4A3A4"/>
          </p15:clr>
        </p15:guide>
        <p15:guide id="61" orient="horz" pos="1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49E8"/>
    <a:srgbClr val="404040"/>
    <a:srgbClr val="F6F9FC"/>
    <a:srgbClr val="0735A9"/>
    <a:srgbClr val="FFFFFF"/>
    <a:srgbClr val="BFBFBF"/>
    <a:srgbClr val="F0F0F0"/>
    <a:srgbClr val="A4A4A4"/>
    <a:srgbClr val="E4E4E4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22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492" y="72"/>
      </p:cViewPr>
      <p:guideLst>
        <p:guide pos="7423"/>
        <p:guide orient="horz" pos="4042"/>
        <p:guide orient="horz" pos="935"/>
        <p:guide orient="horz" pos="278"/>
        <p:guide orient="horz" pos="2546"/>
        <p:guide pos="279"/>
        <p:guide pos="1595"/>
        <p:guide pos="2865"/>
        <p:guide pos="3114"/>
        <p:guide orient="horz" pos="1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949E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7E-4006-932C-41095E52A505}"/>
              </c:ext>
            </c:extLst>
          </c:dPt>
          <c:dPt>
            <c:idx val="1"/>
            <c:bubble3D val="0"/>
            <c:spPr>
              <a:solidFill>
                <a:srgbClr val="4040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7E-4006-932C-41095E52A50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7E-4006-932C-41095E52A50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7E-4006-932C-41095E52A505}"/>
              </c:ext>
            </c:extLst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120000</c:v>
                </c:pt>
                <c:pt idx="1">
                  <c:v>285000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7E-4006-932C-41095E52A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42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949E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EF2-4D82-A1C7-5F0D06872284}"/>
              </c:ext>
            </c:extLst>
          </c:dPt>
          <c:dPt>
            <c:idx val="1"/>
            <c:bubble3D val="0"/>
            <c:spPr>
              <a:solidFill>
                <a:srgbClr val="4040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F2-4D82-A1C7-5F0D068722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128-4AEE-A627-C192DA6EBD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128-4AEE-A627-C192DA6EBD24}"/>
              </c:ext>
            </c:extLst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120000</c:v>
                </c:pt>
                <c:pt idx="1">
                  <c:v>285000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2-4D82-A1C7-5F0D06872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42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29CD2-A87F-43ED-87D5-08215AE58D29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1D1FD-6FCB-4A2E-9397-DEC898C83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59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1D1FD-6FCB-4A2E-9397-DEC898C83A6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224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1D1FD-6FCB-4A2E-9397-DEC898C83A6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521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1D1FD-6FCB-4A2E-9397-DEC898C83A6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659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4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732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13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41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457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4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4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30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73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84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37726-293C-44CF-B2AB-7E6BA8F5D2AA}" type="datetimeFigureOut">
              <a:rPr lang="ru-RU" smtClean="0"/>
              <a:t>пт 08.12.23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28549-C00B-4B1A-8A0B-D114B603C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07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ajor-express.ru/" TargetMode="External"/><Relationship Id="rId2" Type="http://schemas.openxmlformats.org/officeDocument/2006/relationships/hyperlink" Target="https://ckcgroup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517" r="10667" b="25136"/>
          <a:stretch/>
        </p:blipFill>
        <p:spPr>
          <a:xfrm>
            <a:off x="0" y="0"/>
            <a:ext cx="12192000" cy="6985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12192000" cy="6985000"/>
          </a:xfrm>
          <a:prstGeom prst="rect">
            <a:avLst/>
          </a:prstGeom>
          <a:solidFill>
            <a:srgbClr val="0949E8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4C0A8B1-0A76-A23F-EB45-BB5D46067A22}"/>
              </a:ext>
            </a:extLst>
          </p:cNvPr>
          <p:cNvSpPr/>
          <p:nvPr/>
        </p:nvSpPr>
        <p:spPr>
          <a:xfrm>
            <a:off x="3746696" y="397783"/>
            <a:ext cx="5171084" cy="524126"/>
          </a:xfrm>
          <a:prstGeom prst="roundRect">
            <a:avLst>
              <a:gd name="adj" fmla="val 92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1770" y="280465"/>
            <a:ext cx="894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Разработка </a:t>
            </a:r>
            <a:r>
              <a:rPr lang="ru-RU" sz="4000" dirty="0">
                <a:solidFill>
                  <a:srgbClr val="0949E8"/>
                </a:solidFill>
                <a:latin typeface="Montserrat ExtraBold" panose="00000900000000000000" pitchFamily="2" charset="-52"/>
              </a:rPr>
              <a:t>возобновляемого</a:t>
            </a:r>
            <a:r>
              <a:rPr lang="ru-RU" sz="4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маркера с портативной дозаправочной станцией</a:t>
            </a:r>
          </a:p>
        </p:txBody>
      </p:sp>
    </p:spTree>
    <p:extLst>
      <p:ext uri="{BB962C8B-B14F-4D97-AF65-F5344CB8AC3E}">
        <p14:creationId xmlns:p14="http://schemas.microsoft.com/office/powerpoint/2010/main" val="3321948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2430" y="7162929"/>
            <a:ext cx="95273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Команда:</a:t>
            </a:r>
          </a:p>
          <a:p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Камалова Алиса Фаритовна – лидер, аналитик, подготовка презентации</a:t>
            </a:r>
          </a:p>
          <a:p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Вохмина Мария Алексеевна – дизайнер, копирайтер, поиск внешних партнеров</a:t>
            </a:r>
          </a:p>
          <a:p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Алференко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Маргарита Сергеевна – менеджер, составление бизнес-модели</a:t>
            </a:r>
          </a:p>
          <a:p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Санникова Ксения Николаевна – бухгалтер, пиарщик, распоряжение финансами и доходами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1F6FF5C-1495-DD86-15A5-A64DC1836AD0}"/>
              </a:ext>
            </a:extLst>
          </p:cNvPr>
          <p:cNvGrpSpPr/>
          <p:nvPr/>
        </p:nvGrpSpPr>
        <p:grpSpPr>
          <a:xfrm>
            <a:off x="463387" y="1799164"/>
            <a:ext cx="2475186" cy="4167568"/>
            <a:chOff x="463387" y="2249107"/>
            <a:chExt cx="2475186" cy="4167568"/>
          </a:xfrm>
        </p:grpSpPr>
        <p:sp>
          <p:nvSpPr>
            <p:cNvPr id="17" name="Прямоугольник: скругленные противолежащие углы 16">
              <a:extLst>
                <a:ext uri="{FF2B5EF4-FFF2-40B4-BE49-F238E27FC236}">
                  <a16:creationId xmlns:a16="http://schemas.microsoft.com/office/drawing/2014/main" id="{B07967C4-AFB3-B6D6-2234-CECA05876E6F}"/>
                </a:ext>
              </a:extLst>
            </p:cNvPr>
            <p:cNvSpPr/>
            <p:nvPr/>
          </p:nvSpPr>
          <p:spPr bwMode="auto">
            <a:xfrm>
              <a:off x="463388" y="2249107"/>
              <a:ext cx="2475185" cy="4167568"/>
            </a:xfrm>
            <a:prstGeom prst="round2DiagRect">
              <a:avLst>
                <a:gd name="adj1" fmla="val 24735"/>
                <a:gd name="adj2" fmla="val 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Капля 8">
              <a:extLst>
                <a:ext uri="{FF2B5EF4-FFF2-40B4-BE49-F238E27FC236}">
                  <a16:creationId xmlns:a16="http://schemas.microsoft.com/office/drawing/2014/main" id="{102C90B6-4EC1-49EE-600A-34A59740BDC7}"/>
                </a:ext>
              </a:extLst>
            </p:cNvPr>
            <p:cNvSpPr/>
            <p:nvPr/>
          </p:nvSpPr>
          <p:spPr>
            <a:xfrm>
              <a:off x="728322" y="2526699"/>
              <a:ext cx="1871910" cy="1827862"/>
            </a:xfrm>
            <a:prstGeom prst="teardrop">
              <a:avLst/>
            </a:prstGeom>
            <a:solidFill>
              <a:srgbClr val="EEEEEE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C1072EE-0ED1-5E1E-74CC-183B0CE7F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566" y="2680565"/>
              <a:ext cx="1440000" cy="14400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C635F2-725E-A1D5-24CF-657A52CF4B5F}"/>
                </a:ext>
              </a:extLst>
            </p:cNvPr>
            <p:cNvSpPr txBox="1"/>
            <p:nvPr/>
          </p:nvSpPr>
          <p:spPr>
            <a:xfrm>
              <a:off x="463387" y="4479399"/>
              <a:ext cx="245416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Камалова </a:t>
              </a:r>
              <a:b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</a:br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Алиса</a:t>
              </a:r>
            </a:p>
            <a:p>
              <a:pPr algn="ctr"/>
              <a:r>
                <a:rPr lang="ru-RU" sz="2000" dirty="0" err="1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Фаритовна</a:t>
              </a:r>
              <a:endParaRPr lang="en-US" sz="20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F0A16D-8441-B554-4AEF-EC0939017D52}"/>
                </a:ext>
              </a:extLst>
            </p:cNvPr>
            <p:cNvSpPr txBox="1"/>
            <p:nvPr/>
          </p:nvSpPr>
          <p:spPr>
            <a:xfrm>
              <a:off x="463388" y="5465892"/>
              <a:ext cx="247518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лидер, аналитик, </a:t>
              </a:r>
              <a:endParaRPr lang="en-US" sz="1400" dirty="0">
                <a:solidFill>
                  <a:schemeClr val="bg1"/>
                </a:solidFill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подготовка презентации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A36119D-8CFD-4C14-0CFA-CED9D9319ECB}"/>
              </a:ext>
            </a:extLst>
          </p:cNvPr>
          <p:cNvGrpSpPr/>
          <p:nvPr/>
        </p:nvGrpSpPr>
        <p:grpSpPr>
          <a:xfrm>
            <a:off x="3370216" y="1799164"/>
            <a:ext cx="2561346" cy="4167568"/>
            <a:chOff x="3409446" y="2249107"/>
            <a:chExt cx="2561346" cy="4167568"/>
          </a:xfrm>
        </p:grpSpPr>
        <p:sp>
          <p:nvSpPr>
            <p:cNvPr id="19" name="Прямоугольник: скругленные противолежащие углы 18">
              <a:extLst>
                <a:ext uri="{FF2B5EF4-FFF2-40B4-BE49-F238E27FC236}">
                  <a16:creationId xmlns:a16="http://schemas.microsoft.com/office/drawing/2014/main" id="{94F4CA63-2E49-2FAE-AB86-37D5A1990728}"/>
                </a:ext>
              </a:extLst>
            </p:cNvPr>
            <p:cNvSpPr/>
            <p:nvPr/>
          </p:nvSpPr>
          <p:spPr>
            <a:xfrm>
              <a:off x="3409446" y="2249107"/>
              <a:ext cx="2475185" cy="4167568"/>
            </a:xfrm>
            <a:prstGeom prst="round2DiagRect">
              <a:avLst>
                <a:gd name="adj1" fmla="val 24735"/>
                <a:gd name="adj2" fmla="val 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Капля 9">
              <a:extLst>
                <a:ext uri="{FF2B5EF4-FFF2-40B4-BE49-F238E27FC236}">
                  <a16:creationId xmlns:a16="http://schemas.microsoft.com/office/drawing/2014/main" id="{D5133606-5FF3-B5B6-C43F-439E0E28967B}"/>
                </a:ext>
              </a:extLst>
            </p:cNvPr>
            <p:cNvSpPr/>
            <p:nvPr/>
          </p:nvSpPr>
          <p:spPr>
            <a:xfrm>
              <a:off x="3672024" y="2526699"/>
              <a:ext cx="1871910" cy="1827862"/>
            </a:xfrm>
            <a:prstGeom prst="teardrop">
              <a:avLst/>
            </a:prstGeom>
            <a:solidFill>
              <a:srgbClr val="EEEEEE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51B7529-C6D3-2F0A-11A1-5D7F3DAEC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3967" y="2709298"/>
              <a:ext cx="1332000" cy="133200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5D1AF3-DCA0-46AA-5BA6-C6C132D36D09}"/>
                </a:ext>
              </a:extLst>
            </p:cNvPr>
            <p:cNvSpPr txBox="1"/>
            <p:nvPr/>
          </p:nvSpPr>
          <p:spPr>
            <a:xfrm>
              <a:off x="3409446" y="5465892"/>
              <a:ext cx="256134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дизайнер, копирайтер, поиск внешних партнеров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13DDEEC-8076-15FE-0B5B-B963D36E3FF8}"/>
                </a:ext>
              </a:extLst>
            </p:cNvPr>
            <p:cNvSpPr txBox="1"/>
            <p:nvPr/>
          </p:nvSpPr>
          <p:spPr>
            <a:xfrm>
              <a:off x="3419955" y="4479399"/>
              <a:ext cx="245416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Вохмина</a:t>
              </a:r>
              <a:b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</a:br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Мария </a:t>
              </a:r>
              <a:b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</a:br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Алексеевна</a:t>
              </a:r>
              <a:endParaRPr lang="en-US" sz="20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F30D002-6720-E026-0A4D-E2E09E58B1E2}"/>
              </a:ext>
            </a:extLst>
          </p:cNvPr>
          <p:cNvGrpSpPr/>
          <p:nvPr/>
        </p:nvGrpSpPr>
        <p:grpSpPr>
          <a:xfrm>
            <a:off x="6363205" y="1799164"/>
            <a:ext cx="2475185" cy="4167568"/>
            <a:chOff x="6302954" y="2249107"/>
            <a:chExt cx="2475185" cy="4167568"/>
          </a:xfrm>
        </p:grpSpPr>
        <p:sp>
          <p:nvSpPr>
            <p:cNvPr id="20" name="Прямоугольник: скругленные противолежащие углы 19">
              <a:extLst>
                <a:ext uri="{FF2B5EF4-FFF2-40B4-BE49-F238E27FC236}">
                  <a16:creationId xmlns:a16="http://schemas.microsoft.com/office/drawing/2014/main" id="{4DC8B328-C433-727D-DBDF-90ADE97F994C}"/>
                </a:ext>
              </a:extLst>
            </p:cNvPr>
            <p:cNvSpPr/>
            <p:nvPr/>
          </p:nvSpPr>
          <p:spPr>
            <a:xfrm>
              <a:off x="6302954" y="2249107"/>
              <a:ext cx="2475185" cy="4167568"/>
            </a:xfrm>
            <a:prstGeom prst="round2DiagRect">
              <a:avLst>
                <a:gd name="adj1" fmla="val 24735"/>
                <a:gd name="adj2" fmla="val 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Капля 10">
              <a:extLst>
                <a:ext uri="{FF2B5EF4-FFF2-40B4-BE49-F238E27FC236}">
                  <a16:creationId xmlns:a16="http://schemas.microsoft.com/office/drawing/2014/main" id="{D9FE4E9E-1CB5-32FA-4622-F5045FCD0E9F}"/>
                </a:ext>
              </a:extLst>
            </p:cNvPr>
            <p:cNvSpPr/>
            <p:nvPr/>
          </p:nvSpPr>
          <p:spPr>
            <a:xfrm>
              <a:off x="6563176" y="2526699"/>
              <a:ext cx="1871910" cy="1827862"/>
            </a:xfrm>
            <a:prstGeom prst="teardrop">
              <a:avLst/>
            </a:prstGeom>
            <a:solidFill>
              <a:srgbClr val="EEEEEE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410264C9-A99E-BA3E-B16D-2906FF403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512" y="2691298"/>
              <a:ext cx="1368000" cy="13680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182BAAE-4174-9674-35E5-49EF889E5151}"/>
                </a:ext>
              </a:extLst>
            </p:cNvPr>
            <p:cNvSpPr txBox="1"/>
            <p:nvPr/>
          </p:nvSpPr>
          <p:spPr>
            <a:xfrm>
              <a:off x="6302954" y="5465892"/>
              <a:ext cx="247518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бухгалтер, пиарщик, распоряжение финансами и доходами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687303-A1EE-150B-280D-03F4D71ECE40}"/>
                </a:ext>
              </a:extLst>
            </p:cNvPr>
            <p:cNvSpPr txBox="1"/>
            <p:nvPr/>
          </p:nvSpPr>
          <p:spPr>
            <a:xfrm>
              <a:off x="6318467" y="4479399"/>
              <a:ext cx="245416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Санникова</a:t>
              </a:r>
              <a:b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</a:br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Ксения</a:t>
              </a:r>
              <a:b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</a:br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Николаевна</a:t>
              </a:r>
              <a:endParaRPr lang="en-US" sz="20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6435120-0DD0-F935-ACE0-B290734DCC50}"/>
              </a:ext>
            </a:extLst>
          </p:cNvPr>
          <p:cNvGrpSpPr/>
          <p:nvPr/>
        </p:nvGrpSpPr>
        <p:grpSpPr>
          <a:xfrm>
            <a:off x="9270032" y="1799164"/>
            <a:ext cx="2475185" cy="4167568"/>
            <a:chOff x="9270032" y="2249107"/>
            <a:chExt cx="2475185" cy="4167568"/>
          </a:xfrm>
        </p:grpSpPr>
        <p:sp>
          <p:nvSpPr>
            <p:cNvPr id="21" name="Прямоугольник: скругленные противолежащие углы 20">
              <a:extLst>
                <a:ext uri="{FF2B5EF4-FFF2-40B4-BE49-F238E27FC236}">
                  <a16:creationId xmlns:a16="http://schemas.microsoft.com/office/drawing/2014/main" id="{52598E1C-243C-C53E-EB3A-ED94813A6E78}"/>
                </a:ext>
              </a:extLst>
            </p:cNvPr>
            <p:cNvSpPr/>
            <p:nvPr/>
          </p:nvSpPr>
          <p:spPr>
            <a:xfrm>
              <a:off x="9270032" y="2249107"/>
              <a:ext cx="2475185" cy="4167568"/>
            </a:xfrm>
            <a:prstGeom prst="round2DiagRect">
              <a:avLst>
                <a:gd name="adj1" fmla="val 24735"/>
                <a:gd name="adj2" fmla="val 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Капля 11">
              <a:extLst>
                <a:ext uri="{FF2B5EF4-FFF2-40B4-BE49-F238E27FC236}">
                  <a16:creationId xmlns:a16="http://schemas.microsoft.com/office/drawing/2014/main" id="{2211FB3B-B501-DA8E-2B1C-BA97F6807CE1}"/>
                </a:ext>
              </a:extLst>
            </p:cNvPr>
            <p:cNvSpPr/>
            <p:nvPr/>
          </p:nvSpPr>
          <p:spPr>
            <a:xfrm>
              <a:off x="9527899" y="2526699"/>
              <a:ext cx="1871910" cy="1827862"/>
            </a:xfrm>
            <a:prstGeom prst="teardrop">
              <a:avLst/>
            </a:prstGeom>
            <a:solidFill>
              <a:srgbClr val="EEEEEE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08F8546F-C3DD-90D8-D400-BEBAC9861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7624" y="2680565"/>
              <a:ext cx="1440000" cy="14400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B51C411-FFB1-26A6-0606-4FBAB097E529}"/>
                </a:ext>
              </a:extLst>
            </p:cNvPr>
            <p:cNvSpPr txBox="1"/>
            <p:nvPr/>
          </p:nvSpPr>
          <p:spPr>
            <a:xfrm>
              <a:off x="9270032" y="5465892"/>
              <a:ext cx="247518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менеджер, составление бизнес-модели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0D0CFFB-F397-5813-C0EB-AA8C431B1B01}"/>
                </a:ext>
              </a:extLst>
            </p:cNvPr>
            <p:cNvSpPr txBox="1"/>
            <p:nvPr/>
          </p:nvSpPr>
          <p:spPr>
            <a:xfrm>
              <a:off x="9274447" y="4464885"/>
              <a:ext cx="245416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err="1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Алференко</a:t>
              </a:r>
              <a:b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</a:br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Маргарита</a:t>
              </a:r>
              <a:b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</a:br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Сергеевна</a:t>
              </a:r>
              <a:endParaRPr lang="en-US" sz="20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A44862A-1C6F-367D-189B-94E801D7C93A}"/>
              </a:ext>
            </a:extLst>
          </p:cNvPr>
          <p:cNvSpPr txBox="1"/>
          <p:nvPr/>
        </p:nvSpPr>
        <p:spPr>
          <a:xfrm>
            <a:off x="249353" y="1113054"/>
            <a:ext cx="75675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404040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Наша команда состоит из 4 человек</a:t>
            </a:r>
            <a:endParaRPr lang="en-US" sz="2800" dirty="0">
              <a:solidFill>
                <a:srgbClr val="40404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2A156E5-CCF3-4047-930C-7E9AAA4DF545}"/>
              </a:ext>
            </a:extLst>
          </p:cNvPr>
          <p:cNvSpPr/>
          <p:nvPr/>
        </p:nvSpPr>
        <p:spPr>
          <a:xfrm>
            <a:off x="632209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78521A3-EF80-D2CF-AFB1-BE4826F4807C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D4E0C9E-4CC6-701D-EB6E-E647C40CC3FF}"/>
              </a:ext>
            </a:extLst>
          </p:cNvPr>
          <p:cNvSpPr/>
          <p:nvPr/>
        </p:nvSpPr>
        <p:spPr>
          <a:xfrm>
            <a:off x="815268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257191A-1FB9-24CD-14FA-037EFC28442A}"/>
              </a:ext>
            </a:extLst>
          </p:cNvPr>
          <p:cNvSpPr/>
          <p:nvPr/>
        </p:nvSpPr>
        <p:spPr>
          <a:xfrm>
            <a:off x="457686" y="252639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6DEB7F3-CEDC-346F-292E-5FE1E87ADF43}"/>
              </a:ext>
            </a:extLst>
          </p:cNvPr>
          <p:cNvSpPr/>
          <p:nvPr/>
        </p:nvSpPr>
        <p:spPr>
          <a:xfrm>
            <a:off x="266090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DCC3AB93-71E7-23B8-1864-A740B5F91FAF}"/>
              </a:ext>
            </a:extLst>
          </p:cNvPr>
          <p:cNvSpPr/>
          <p:nvPr/>
        </p:nvSpPr>
        <p:spPr>
          <a:xfrm>
            <a:off x="4491498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</p:spTree>
    <p:extLst>
      <p:ext uri="{BB962C8B-B14F-4D97-AF65-F5344CB8AC3E}">
        <p14:creationId xmlns:p14="http://schemas.microsoft.com/office/powerpoint/2010/main" val="197786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491498" y="3789363"/>
            <a:ext cx="6679005" cy="1907868"/>
          </a:xfrm>
          <a:prstGeom prst="roundRect">
            <a:avLst>
              <a:gd name="adj" fmla="val 8832"/>
            </a:avLst>
          </a:prstGeom>
          <a:solidFill>
            <a:srgbClr val="D6D6D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E6E6E6"/>
            </a:extrusionClr>
            <a:contourClr>
              <a:srgbClr val="F2F2F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34129" y="4062366"/>
            <a:ext cx="63937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04040"/>
                </a:solidFill>
                <a:latin typeface="Montserrat" panose="00000500000000000000" pitchFamily="2" charset="-52"/>
              </a:rPr>
              <a:t>Поэтому проект решает проблему зависимости от традиционных источников чернил и уменьшает экологическое воздействие на окружающую среду.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0326" y="2939790"/>
            <a:ext cx="1155470" cy="1155470"/>
          </a:xfrm>
          <a:prstGeom prst="rect">
            <a:avLst/>
          </a:prstGeom>
        </p:spPr>
      </p:pic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387E454E-B07A-1CC0-2C2C-B963FF928D1D}"/>
              </a:ext>
            </a:extLst>
          </p:cNvPr>
          <p:cNvSpPr/>
          <p:nvPr/>
        </p:nvSpPr>
        <p:spPr>
          <a:xfrm rot="19107237">
            <a:off x="9549914" y="2747018"/>
            <a:ext cx="1336294" cy="1365492"/>
          </a:xfrm>
          <a:prstGeom prst="round2DiagRect">
            <a:avLst>
              <a:gd name="adj1" fmla="val 35944"/>
              <a:gd name="adj2" fmla="val 33176"/>
            </a:avLst>
          </a:prstGeom>
          <a:solidFill>
            <a:srgbClr val="0949E8">
              <a:alpha val="8000"/>
            </a:srgbClr>
          </a:solidFill>
          <a:ln>
            <a:noFill/>
          </a:ln>
          <a:effectLst>
            <a:glow rad="76200">
              <a:srgbClr val="0949E8">
                <a:alpha val="9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C929CB-2053-EC77-DE7F-95D4E25F4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1713" y="1143000"/>
            <a:ext cx="8572500" cy="5715000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D5D92844-56C4-DDD0-15B3-8AE6E769EF49}"/>
              </a:ext>
            </a:extLst>
          </p:cNvPr>
          <p:cNvSpPr/>
          <p:nvPr/>
        </p:nvSpPr>
        <p:spPr>
          <a:xfrm>
            <a:off x="632209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AFAE459-2270-A96F-5748-855B51FE9030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5C3F739-EDDA-44EE-453A-8F08C9F72701}"/>
              </a:ext>
            </a:extLst>
          </p:cNvPr>
          <p:cNvSpPr/>
          <p:nvPr/>
        </p:nvSpPr>
        <p:spPr>
          <a:xfrm>
            <a:off x="815268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2CB3FF55-C306-A3AB-A387-7C92E14991BB}"/>
              </a:ext>
            </a:extLst>
          </p:cNvPr>
          <p:cNvSpPr/>
          <p:nvPr/>
        </p:nvSpPr>
        <p:spPr>
          <a:xfrm>
            <a:off x="2288278" y="252639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D6DA6BC4-A581-310F-062F-79F5DE3D5CBD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5B82FB-D3AF-4ABA-9D08-9372539B98A1}"/>
              </a:ext>
            </a:extLst>
          </p:cNvPr>
          <p:cNvSpPr/>
          <p:nvPr/>
        </p:nvSpPr>
        <p:spPr>
          <a:xfrm>
            <a:off x="4491498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36" name="Облачко с текстом: прямоугольное со скругленными углами 35">
            <a:extLst>
              <a:ext uri="{FF2B5EF4-FFF2-40B4-BE49-F238E27FC236}">
                <a16:creationId xmlns:a16="http://schemas.microsoft.com/office/drawing/2014/main" id="{DF73830D-9508-3309-3BA9-CC97618E6282}"/>
              </a:ext>
            </a:extLst>
          </p:cNvPr>
          <p:cNvSpPr/>
          <p:nvPr/>
        </p:nvSpPr>
        <p:spPr>
          <a:xfrm>
            <a:off x="3077378" y="1160769"/>
            <a:ext cx="5806499" cy="1504820"/>
          </a:xfrm>
          <a:prstGeom prst="wedgeRoundRectCallout">
            <a:avLst>
              <a:gd name="adj1" fmla="val -59690"/>
              <a:gd name="adj2" fmla="val 42887"/>
              <a:gd name="adj3" fmla="val 16667"/>
            </a:avLst>
          </a:prstGeom>
          <a:solidFill>
            <a:srgbClr val="E4E4E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rgbClr val="404040"/>
                </a:solidFill>
                <a:latin typeface="Montserrat" panose="00000500000000000000" pitchFamily="2" charset="-52"/>
              </a:rPr>
              <a:t>Всё чаще мы, студенты ПГНИУ, стали сталкиваться с нехваткой маркеров, а главное – пишущих маркеров в аудиториях. </a:t>
            </a:r>
          </a:p>
        </p:txBody>
      </p:sp>
    </p:spTree>
    <p:extLst>
      <p:ext uri="{BB962C8B-B14F-4D97-AF65-F5344CB8AC3E}">
        <p14:creationId xmlns:p14="http://schemas.microsoft.com/office/powerpoint/2010/main" val="62268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0">
            <a:extLst>
              <a:ext uri="{FF2B5EF4-FFF2-40B4-BE49-F238E27FC236}">
                <a16:creationId xmlns:a16="http://schemas.microsoft.com/office/drawing/2014/main" id="{682A4C3B-6011-77C4-47B6-0270CEDDD2C5}"/>
              </a:ext>
            </a:extLst>
          </p:cNvPr>
          <p:cNvSpPr/>
          <p:nvPr/>
        </p:nvSpPr>
        <p:spPr>
          <a:xfrm>
            <a:off x="442913" y="2484784"/>
            <a:ext cx="8381773" cy="3004769"/>
          </a:xfrm>
          <a:prstGeom prst="roundRect">
            <a:avLst>
              <a:gd name="adj" fmla="val 8832"/>
            </a:avLst>
          </a:prstGeom>
          <a:solidFill>
            <a:srgbClr val="D6D6D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E6E6E6"/>
            </a:extrusionClr>
            <a:contourClr>
              <a:srgbClr val="F2F2F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4428" y="2978734"/>
            <a:ext cx="74136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04040"/>
                </a:solidFill>
                <a:latin typeface="Montserrat" panose="00000500000000000000" pitchFamily="2" charset="-52"/>
              </a:rPr>
              <a:t>Разработать и предложить на рынок маркер с возобновляемым резервом чернил, который обеспечит более длительный период использования, а также создать дизайн </a:t>
            </a:r>
            <a:r>
              <a:rPr lang="ru-RU" sz="2000" dirty="0" err="1">
                <a:solidFill>
                  <a:srgbClr val="404040"/>
                </a:solidFill>
                <a:latin typeface="Montserrat" panose="00000500000000000000" pitchFamily="2" charset="-52"/>
              </a:rPr>
              <a:t>дозаправочной</a:t>
            </a:r>
            <a:r>
              <a:rPr lang="ru-RU" sz="2000" dirty="0">
                <a:solidFill>
                  <a:srgbClr val="404040"/>
                </a:solidFill>
                <a:latin typeface="Montserrat" panose="00000500000000000000" pitchFamily="2" charset="-52"/>
              </a:rPr>
              <a:t> станции и снабдить этим аудитории химического факультета ПГНИУ до конца 2025 года.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313" y="1744190"/>
            <a:ext cx="1156737" cy="1156737"/>
          </a:xfrm>
          <a:prstGeom prst="rect">
            <a:avLst/>
          </a:prstGeom>
        </p:spPr>
      </p:pic>
      <p:sp>
        <p:nvSpPr>
          <p:cNvPr id="20" name="Прямоугольник: скругленные противолежащие углы 19">
            <a:extLst>
              <a:ext uri="{FF2B5EF4-FFF2-40B4-BE49-F238E27FC236}">
                <a16:creationId xmlns:a16="http://schemas.microsoft.com/office/drawing/2014/main" id="{8207BBD5-3EB3-A90F-B11F-026524F2FDCB}"/>
              </a:ext>
            </a:extLst>
          </p:cNvPr>
          <p:cNvSpPr/>
          <p:nvPr/>
        </p:nvSpPr>
        <p:spPr>
          <a:xfrm rot="19107237">
            <a:off x="7059636" y="1559657"/>
            <a:ext cx="1526090" cy="1559435"/>
          </a:xfrm>
          <a:prstGeom prst="round2DiagRect">
            <a:avLst>
              <a:gd name="adj1" fmla="val 35944"/>
              <a:gd name="adj2" fmla="val 33176"/>
            </a:avLst>
          </a:prstGeom>
          <a:solidFill>
            <a:srgbClr val="0949E8">
              <a:alpha val="8000"/>
            </a:srgbClr>
          </a:solidFill>
          <a:ln>
            <a:noFill/>
          </a:ln>
          <a:effectLst>
            <a:glow rad="76200">
              <a:srgbClr val="0949E8">
                <a:alpha val="9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2DD85F5-A7D1-734C-7EEC-F9CABA529DA5}"/>
              </a:ext>
            </a:extLst>
          </p:cNvPr>
          <p:cNvSpPr/>
          <p:nvPr/>
        </p:nvSpPr>
        <p:spPr>
          <a:xfrm>
            <a:off x="632209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69CDCFB-8A2A-CEE5-692E-480C6027B165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14B10816-7361-A0E6-CB2A-E97043091B14}"/>
              </a:ext>
            </a:extLst>
          </p:cNvPr>
          <p:cNvSpPr/>
          <p:nvPr/>
        </p:nvSpPr>
        <p:spPr>
          <a:xfrm>
            <a:off x="815268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E1E99AE-5FFF-7C2C-DC14-A30D46BECB85}"/>
              </a:ext>
            </a:extLst>
          </p:cNvPr>
          <p:cNvSpPr/>
          <p:nvPr/>
        </p:nvSpPr>
        <p:spPr>
          <a:xfrm>
            <a:off x="4118615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3C96B5D-FF48-4928-D8A1-D32AAD9C0E83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4991FF20-462B-52D7-0327-94201030F16E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A35DB5B-2EF4-F554-CD32-29B80ED2C40C}"/>
              </a:ext>
            </a:extLst>
          </p:cNvPr>
          <p:cNvSpPr/>
          <p:nvPr/>
        </p:nvSpPr>
        <p:spPr>
          <a:xfrm>
            <a:off x="747939" y="2244116"/>
            <a:ext cx="7413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404040"/>
                </a:solidFill>
                <a:latin typeface="Montserrat SemiBold" panose="00000700000000000000" pitchFamily="2" charset="-52"/>
              </a:rPr>
              <a:t>Своей целью мы поставили</a:t>
            </a:r>
          </a:p>
        </p:txBody>
      </p:sp>
    </p:spTree>
    <p:extLst>
      <p:ext uri="{BB962C8B-B14F-4D97-AF65-F5344CB8AC3E}">
        <p14:creationId xmlns:p14="http://schemas.microsoft.com/office/powerpoint/2010/main" val="806200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90E6BE8-9CA2-AD46-7BE6-2EE3E1DA33C3}"/>
              </a:ext>
            </a:extLst>
          </p:cNvPr>
          <p:cNvSpPr/>
          <p:nvPr/>
        </p:nvSpPr>
        <p:spPr>
          <a:xfrm>
            <a:off x="471940" y="2313212"/>
            <a:ext cx="7414129" cy="1841500"/>
          </a:xfrm>
          <a:prstGeom prst="roundRect">
            <a:avLst>
              <a:gd name="adj" fmla="val 8334"/>
            </a:avLst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41F4935-A531-5C7F-4E34-7CAA02628A51}"/>
              </a:ext>
            </a:extLst>
          </p:cNvPr>
          <p:cNvSpPr/>
          <p:nvPr/>
        </p:nvSpPr>
        <p:spPr>
          <a:xfrm>
            <a:off x="8082216" y="2313212"/>
            <a:ext cx="1720849" cy="761999"/>
          </a:xfrm>
          <a:prstGeom prst="roundRect">
            <a:avLst>
              <a:gd name="adj" fmla="val 8334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B3545D9-3F57-D3C4-9933-CC02434BE998}"/>
              </a:ext>
            </a:extLst>
          </p:cNvPr>
          <p:cNvSpPr/>
          <p:nvPr/>
        </p:nvSpPr>
        <p:spPr>
          <a:xfrm>
            <a:off x="10028239" y="2313212"/>
            <a:ext cx="1720849" cy="761999"/>
          </a:xfrm>
          <a:prstGeom prst="roundRect">
            <a:avLst>
              <a:gd name="adj" fmla="val 8334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6637E0-78D0-4868-DD25-42A84CA6F5F3}"/>
              </a:ext>
            </a:extLst>
          </p:cNvPr>
          <p:cNvSpPr txBox="1"/>
          <p:nvPr/>
        </p:nvSpPr>
        <p:spPr>
          <a:xfrm>
            <a:off x="710193" y="2453815"/>
            <a:ext cx="25613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Задача №1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682978" y="3164679"/>
            <a:ext cx="7621006" cy="10916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</a:rPr>
              <a:t>Проектирование и разработка маркера с возобновляемым резервом чернил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9A2119B2-96E9-B987-7E2D-0429C666A9CC}"/>
              </a:ext>
            </a:extLst>
          </p:cNvPr>
          <p:cNvSpPr txBox="1">
            <a:spLocks/>
          </p:cNvSpPr>
          <p:nvPr/>
        </p:nvSpPr>
        <p:spPr>
          <a:xfrm>
            <a:off x="8169715" y="2555820"/>
            <a:ext cx="1810160" cy="51939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404040"/>
                </a:solidFill>
                <a:latin typeface="Montserrat" panose="00000500000000000000" pitchFamily="2" charset="-52"/>
              </a:rPr>
              <a:t>Задача №2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8164E4A0-E902-C12A-67C4-0D8E4E8291B5}"/>
              </a:ext>
            </a:extLst>
          </p:cNvPr>
          <p:cNvSpPr txBox="1">
            <a:spLocks/>
          </p:cNvSpPr>
          <p:nvPr/>
        </p:nvSpPr>
        <p:spPr>
          <a:xfrm>
            <a:off x="10067374" y="2555820"/>
            <a:ext cx="1810160" cy="51939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404040"/>
                </a:solidFill>
                <a:latin typeface="Montserrat" panose="00000500000000000000" pitchFamily="2" charset="-52"/>
              </a:rPr>
              <a:t>Задача №3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58D1613-39FF-2011-0C0B-8F6B5F146AF6}"/>
              </a:ext>
            </a:extLst>
          </p:cNvPr>
          <p:cNvSpPr/>
          <p:nvPr/>
        </p:nvSpPr>
        <p:spPr>
          <a:xfrm>
            <a:off x="4118615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C348155-C133-6DC4-2B94-A2C2D795F1E2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11EEBA0-3E1A-789C-81C7-428618289AD1}"/>
              </a:ext>
            </a:extLst>
          </p:cNvPr>
          <p:cNvSpPr/>
          <p:nvPr/>
        </p:nvSpPr>
        <p:spPr>
          <a:xfrm>
            <a:off x="815268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8FD5C7F-48E3-99B9-583D-544B279A64ED}"/>
              </a:ext>
            </a:extLst>
          </p:cNvPr>
          <p:cNvSpPr/>
          <p:nvPr/>
        </p:nvSpPr>
        <p:spPr>
          <a:xfrm>
            <a:off x="5949338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E2A23DE-BDDE-D400-6536-DCC96065A407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944F852-36A0-31B3-FBDC-53BDC8ADECEB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78111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0">
            <a:extLst>
              <a:ext uri="{FF2B5EF4-FFF2-40B4-BE49-F238E27FC236}">
                <a16:creationId xmlns:a16="http://schemas.microsoft.com/office/drawing/2014/main" id="{FA7259BB-079E-138B-DEE4-12661FC0471E}"/>
              </a:ext>
            </a:extLst>
          </p:cNvPr>
          <p:cNvSpPr/>
          <p:nvPr/>
        </p:nvSpPr>
        <p:spPr>
          <a:xfrm>
            <a:off x="2744674" y="906771"/>
            <a:ext cx="6262686" cy="5520414"/>
          </a:xfrm>
          <a:prstGeom prst="roundRect">
            <a:avLst>
              <a:gd name="adj" fmla="val 8832"/>
            </a:avLst>
          </a:prstGeom>
          <a:solidFill>
            <a:srgbClr val="D6D6D6"/>
          </a:solidFill>
          <a:ln w="19050">
            <a:solidFill>
              <a:srgbClr val="0949E8"/>
            </a:solidFill>
          </a:ln>
          <a:effectLst>
            <a:softEdge rad="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E6E6E6"/>
            </a:extrusionClr>
            <a:contourClr>
              <a:srgbClr val="F2F2F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70A9C03-3EBD-EC2C-94B4-770802A371AA}"/>
              </a:ext>
            </a:extLst>
          </p:cNvPr>
          <p:cNvSpPr/>
          <p:nvPr/>
        </p:nvSpPr>
        <p:spPr>
          <a:xfrm>
            <a:off x="4118615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3F38A90-2BB1-2BA5-499F-729887A1DDEA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0AA5165-3AFA-F969-A37F-A8A6ABCE2677}"/>
              </a:ext>
            </a:extLst>
          </p:cNvPr>
          <p:cNvSpPr/>
          <p:nvPr/>
        </p:nvSpPr>
        <p:spPr>
          <a:xfrm>
            <a:off x="5949209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70AFF78-81C4-7C75-803B-101DC6EC450F}"/>
              </a:ext>
            </a:extLst>
          </p:cNvPr>
          <p:cNvSpPr/>
          <p:nvPr/>
        </p:nvSpPr>
        <p:spPr>
          <a:xfrm>
            <a:off x="7779934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0EDE0111-B734-90EC-3301-0D96AA4E3935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EC4337D2-670E-130F-5B2F-7A63B0C28ACF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596017D-8663-5C1C-02F9-ECC8F97DE5FD}"/>
              </a:ext>
            </a:extLst>
          </p:cNvPr>
          <p:cNvCxnSpPr>
            <a:cxnSpLocks/>
          </p:cNvCxnSpPr>
          <p:nvPr/>
        </p:nvCxnSpPr>
        <p:spPr>
          <a:xfrm>
            <a:off x="3204652" y="1226704"/>
            <a:ext cx="0" cy="5020931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1B587AB5-8502-0603-C389-1561F6401DF2}"/>
              </a:ext>
            </a:extLst>
          </p:cNvPr>
          <p:cNvGrpSpPr/>
          <p:nvPr/>
        </p:nvGrpSpPr>
        <p:grpSpPr>
          <a:xfrm>
            <a:off x="3065190" y="1036251"/>
            <a:ext cx="5868147" cy="1788532"/>
            <a:chOff x="763430" y="1078291"/>
            <a:chExt cx="5868147" cy="1788532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D254FA5A-6B4E-6155-F6F2-08D3FBD0EE67}"/>
                </a:ext>
              </a:extLst>
            </p:cNvPr>
            <p:cNvCxnSpPr>
              <a:cxnSpLocks/>
            </p:cNvCxnSpPr>
            <p:nvPr/>
          </p:nvCxnSpPr>
          <p:spPr>
            <a:xfrm>
              <a:off x="950513" y="1268744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996CC855-6664-6D56-D14C-5B9097F65CBC}"/>
                </a:ext>
              </a:extLst>
            </p:cNvPr>
            <p:cNvSpPr/>
            <p:nvPr/>
          </p:nvSpPr>
          <p:spPr>
            <a:xfrm>
              <a:off x="855271" y="1221123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1B854B92-B023-88BA-17E1-4D1CA4FB0621}"/>
                </a:ext>
              </a:extLst>
            </p:cNvPr>
            <p:cNvSpPr/>
            <p:nvPr/>
          </p:nvSpPr>
          <p:spPr>
            <a:xfrm>
              <a:off x="763430" y="1078291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8 января 2024 – 31 января 2024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FA2AA8AE-B19B-B3DD-24E6-B1C2687979E8}"/>
                </a:ext>
              </a:extLst>
            </p:cNvPr>
            <p:cNvSpPr/>
            <p:nvPr/>
          </p:nvSpPr>
          <p:spPr>
            <a:xfrm>
              <a:off x="1418290" y="1525989"/>
              <a:ext cx="4529657" cy="1340834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3505D5A9-69F0-6534-A088-F7DB6990979C}"/>
                </a:ext>
              </a:extLst>
            </p:cNvPr>
            <p:cNvSpPr/>
            <p:nvPr/>
          </p:nvSpPr>
          <p:spPr>
            <a:xfrm>
              <a:off x="1493520" y="1556478"/>
              <a:ext cx="513805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Исследование существующих технологий и материалов для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создания маркера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 возобновляемыми чернилами.</a:t>
              </a: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CD96665C-DFDC-18BE-C8B1-5244751CD600}"/>
              </a:ext>
            </a:extLst>
          </p:cNvPr>
          <p:cNvGrpSpPr/>
          <p:nvPr/>
        </p:nvGrpSpPr>
        <p:grpSpPr>
          <a:xfrm>
            <a:off x="3027090" y="3091531"/>
            <a:ext cx="5906247" cy="1584399"/>
            <a:chOff x="725330" y="3063231"/>
            <a:chExt cx="5906247" cy="1584399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9C610986-B60F-F141-B85E-8854DD990383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3248791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E2AA2B6-723B-A005-71F5-BE65036B31D0}"/>
                </a:ext>
              </a:extLst>
            </p:cNvPr>
            <p:cNvSpPr/>
            <p:nvPr/>
          </p:nvSpPr>
          <p:spPr>
            <a:xfrm>
              <a:off x="855271" y="3204147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4A2DBB3-3234-6339-15B4-BC3344AE6636}"/>
                </a:ext>
              </a:extLst>
            </p:cNvPr>
            <p:cNvSpPr/>
            <p:nvPr/>
          </p:nvSpPr>
          <p:spPr>
            <a:xfrm>
              <a:off x="725330" y="3063231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февраля 2024 – 31 марта 2024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00DE74FC-6D6D-8A64-1F3D-C48D6E37BFF5}"/>
                </a:ext>
              </a:extLst>
            </p:cNvPr>
            <p:cNvSpPr/>
            <p:nvPr/>
          </p:nvSpPr>
          <p:spPr>
            <a:xfrm>
              <a:off x="1418290" y="3510929"/>
              <a:ext cx="4529657" cy="1136701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C98447BD-8D61-65B4-30B5-12C078A09480}"/>
                </a:ext>
              </a:extLst>
            </p:cNvPr>
            <p:cNvSpPr/>
            <p:nvPr/>
          </p:nvSpPr>
          <p:spPr>
            <a:xfrm>
              <a:off x="1493520" y="3589892"/>
              <a:ext cx="513805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Проектирование концепции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маркера с возобновляемым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резервом чернил.</a:t>
              </a:r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D23ECDA-6575-B9B8-BBBF-EC06B6D35B16}"/>
              </a:ext>
            </a:extLst>
          </p:cNvPr>
          <p:cNvGrpSpPr/>
          <p:nvPr/>
        </p:nvGrpSpPr>
        <p:grpSpPr>
          <a:xfrm>
            <a:off x="2798490" y="4942677"/>
            <a:ext cx="6134847" cy="1304958"/>
            <a:chOff x="496730" y="4984717"/>
            <a:chExt cx="6134847" cy="1304958"/>
          </a:xfrm>
        </p:grpSpPr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EE1B49D2-03BA-8902-26CA-F56877743F34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5170277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198B4B31-5E3D-FC25-8CC3-8CDB5902CCA8}"/>
                </a:ext>
              </a:extLst>
            </p:cNvPr>
            <p:cNvSpPr/>
            <p:nvPr/>
          </p:nvSpPr>
          <p:spPr>
            <a:xfrm>
              <a:off x="855271" y="5125633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7C5E3C26-6B22-E25A-7E89-70C243484C5F}"/>
                </a:ext>
              </a:extLst>
            </p:cNvPr>
            <p:cNvSpPr/>
            <p:nvPr/>
          </p:nvSpPr>
          <p:spPr>
            <a:xfrm>
              <a:off x="496730" y="4984717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апреля 2024 – 31 июля 2024</a:t>
              </a:r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D55C53A4-BBB4-7BE8-9B54-108A000A6730}"/>
                </a:ext>
              </a:extLst>
            </p:cNvPr>
            <p:cNvSpPr/>
            <p:nvPr/>
          </p:nvSpPr>
          <p:spPr>
            <a:xfrm>
              <a:off x="1418290" y="5432415"/>
              <a:ext cx="4529657" cy="857260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E24E992A-7170-F3FC-05A7-E0A23452F131}"/>
                </a:ext>
              </a:extLst>
            </p:cNvPr>
            <p:cNvSpPr/>
            <p:nvPr/>
          </p:nvSpPr>
          <p:spPr>
            <a:xfrm>
              <a:off x="1493520" y="5511378"/>
              <a:ext cx="513805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Тестирование и оптимизация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прототипа маркера.</a:t>
              </a:r>
            </a:p>
          </p:txBody>
        </p:sp>
      </p:grpSp>
      <p:sp>
        <p:nvSpPr>
          <p:cNvPr id="75" name="Овал 74">
            <a:extLst>
              <a:ext uri="{FF2B5EF4-FFF2-40B4-BE49-F238E27FC236}">
                <a16:creationId xmlns:a16="http://schemas.microsoft.com/office/drawing/2014/main" id="{C631248A-D97D-7EF0-E1FE-9BDE1DDAA0F5}"/>
              </a:ext>
            </a:extLst>
          </p:cNvPr>
          <p:cNvSpPr/>
          <p:nvPr/>
        </p:nvSpPr>
        <p:spPr>
          <a:xfrm>
            <a:off x="10098525" y="4323200"/>
            <a:ext cx="4186950" cy="4186950"/>
          </a:xfrm>
          <a:prstGeom prst="ellipse">
            <a:avLst/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B033A147-8587-0096-5305-750FC0B858A7}"/>
              </a:ext>
            </a:extLst>
          </p:cNvPr>
          <p:cNvSpPr/>
          <p:nvPr/>
        </p:nvSpPr>
        <p:spPr>
          <a:xfrm>
            <a:off x="-2844642" y="1637486"/>
            <a:ext cx="4186950" cy="4186950"/>
          </a:xfrm>
          <a:prstGeom prst="ellipse">
            <a:avLst/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252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A4C64B0-87D1-7226-62AE-7262473EF6AF}"/>
              </a:ext>
            </a:extLst>
          </p:cNvPr>
          <p:cNvGrpSpPr/>
          <p:nvPr/>
        </p:nvGrpSpPr>
        <p:grpSpPr>
          <a:xfrm>
            <a:off x="2477341" y="2313212"/>
            <a:ext cx="7414129" cy="1841500"/>
            <a:chOff x="2340572" y="2313212"/>
            <a:chExt cx="7414129" cy="1841500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7931E1CC-A10A-AE35-4E56-A9F9550A39AE}"/>
                </a:ext>
              </a:extLst>
            </p:cNvPr>
            <p:cNvGrpSpPr/>
            <p:nvPr/>
          </p:nvGrpSpPr>
          <p:grpSpPr>
            <a:xfrm>
              <a:off x="2340572" y="2313212"/>
              <a:ext cx="7414129" cy="1841500"/>
              <a:chOff x="2340572" y="2154461"/>
              <a:chExt cx="7414129" cy="1841500"/>
            </a:xfrm>
          </p:grpSpPr>
          <p:sp>
            <p:nvSpPr>
              <p:cNvPr id="9" name="Прямоугольник: скругленные углы 8">
                <a:extLst>
                  <a:ext uri="{FF2B5EF4-FFF2-40B4-BE49-F238E27FC236}">
                    <a16:creationId xmlns:a16="http://schemas.microsoft.com/office/drawing/2014/main" id="{C90E6BE8-9CA2-AD46-7BE6-2EE3E1DA33C3}"/>
                  </a:ext>
                </a:extLst>
              </p:cNvPr>
              <p:cNvSpPr/>
              <p:nvPr/>
            </p:nvSpPr>
            <p:spPr>
              <a:xfrm>
                <a:off x="2340572" y="2154461"/>
                <a:ext cx="7414129" cy="1841500"/>
              </a:xfrm>
              <a:prstGeom prst="roundRect">
                <a:avLst>
                  <a:gd name="adj" fmla="val 8334"/>
                </a:avLst>
              </a:prstGeom>
              <a:solidFill>
                <a:srgbClr val="0949E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6637E0-78D0-4868-DD25-42A84CA6F5F3}"/>
                  </a:ext>
                </a:extLst>
              </p:cNvPr>
              <p:cNvSpPr txBox="1"/>
              <p:nvPr/>
            </p:nvSpPr>
            <p:spPr>
              <a:xfrm>
                <a:off x="2578825" y="2295064"/>
                <a:ext cx="27708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3200" dirty="0">
                    <a:solidFill>
                      <a:schemeClr val="bg1"/>
                    </a:solidFill>
                    <a:latin typeface="Montserrat ExtraBold" panose="00000900000000000000" pitchFamily="2" charset="-52"/>
                    <a:cs typeface="Arial" panose="020B0604020202020204" pitchFamily="34" charset="0"/>
                  </a:rPr>
                  <a:t>Задача №2</a:t>
                </a:r>
              </a:p>
            </p:txBody>
          </p:sp>
        </p:grpSp>
        <p:sp>
          <p:nvSpPr>
            <p:cNvPr id="2" name="Заголовок 1"/>
            <p:cNvSpPr txBox="1">
              <a:spLocks/>
            </p:cNvSpPr>
            <p:nvPr/>
          </p:nvSpPr>
          <p:spPr>
            <a:xfrm>
              <a:off x="2564310" y="3005928"/>
              <a:ext cx="6963028" cy="109163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Создание портативной </a:t>
              </a:r>
              <a:r>
                <a:rPr lang="ru-RU" sz="24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дозаправочной</a:t>
              </a:r>
              <a:r>
                <a:rPr lang="ru-RU" sz="2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станции для маркера.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493FFE9-881F-C6C0-5240-5E3687583136}"/>
              </a:ext>
            </a:extLst>
          </p:cNvPr>
          <p:cNvGrpSpPr/>
          <p:nvPr/>
        </p:nvGrpSpPr>
        <p:grpSpPr>
          <a:xfrm>
            <a:off x="442913" y="2313212"/>
            <a:ext cx="1897659" cy="762000"/>
            <a:chOff x="442913" y="2313212"/>
            <a:chExt cx="1897659" cy="762000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A41F4935-A531-5C7F-4E34-7CAA02628A51}"/>
                </a:ext>
              </a:extLst>
            </p:cNvPr>
            <p:cNvSpPr/>
            <p:nvPr/>
          </p:nvSpPr>
          <p:spPr>
            <a:xfrm>
              <a:off x="442913" y="2313212"/>
              <a:ext cx="1720849" cy="761999"/>
            </a:xfrm>
            <a:prstGeom prst="roundRect">
              <a:avLst>
                <a:gd name="adj" fmla="val 8334"/>
              </a:avLst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Заголовок 1">
              <a:extLst>
                <a:ext uri="{FF2B5EF4-FFF2-40B4-BE49-F238E27FC236}">
                  <a16:creationId xmlns:a16="http://schemas.microsoft.com/office/drawing/2014/main" id="{9A2119B2-96E9-B987-7E2D-0429C666A9CC}"/>
                </a:ext>
              </a:extLst>
            </p:cNvPr>
            <p:cNvSpPr txBox="1">
              <a:spLocks/>
            </p:cNvSpPr>
            <p:nvPr/>
          </p:nvSpPr>
          <p:spPr>
            <a:xfrm>
              <a:off x="530412" y="2555820"/>
              <a:ext cx="1810160" cy="51939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000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Задача №1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E5F407D-3139-C78C-8B09-B917F6B0432A}"/>
              </a:ext>
            </a:extLst>
          </p:cNvPr>
          <p:cNvGrpSpPr/>
          <p:nvPr/>
        </p:nvGrpSpPr>
        <p:grpSpPr>
          <a:xfrm>
            <a:off x="10028239" y="2313212"/>
            <a:ext cx="1849295" cy="762000"/>
            <a:chOff x="10028239" y="2313212"/>
            <a:chExt cx="1849295" cy="76200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DB3545D9-3F57-D3C4-9933-CC02434BE998}"/>
                </a:ext>
              </a:extLst>
            </p:cNvPr>
            <p:cNvSpPr/>
            <p:nvPr/>
          </p:nvSpPr>
          <p:spPr>
            <a:xfrm>
              <a:off x="10028239" y="2313212"/>
              <a:ext cx="1720849" cy="761999"/>
            </a:xfrm>
            <a:prstGeom prst="roundRect">
              <a:avLst>
                <a:gd name="adj" fmla="val 8334"/>
              </a:avLst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Заголовок 1">
              <a:extLst>
                <a:ext uri="{FF2B5EF4-FFF2-40B4-BE49-F238E27FC236}">
                  <a16:creationId xmlns:a16="http://schemas.microsoft.com/office/drawing/2014/main" id="{8164E4A0-E902-C12A-67C4-0D8E4E8291B5}"/>
                </a:ext>
              </a:extLst>
            </p:cNvPr>
            <p:cNvSpPr txBox="1">
              <a:spLocks/>
            </p:cNvSpPr>
            <p:nvPr/>
          </p:nvSpPr>
          <p:spPr>
            <a:xfrm>
              <a:off x="10067374" y="2555820"/>
              <a:ext cx="1810160" cy="51939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000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Задача №3</a:t>
              </a:r>
            </a:p>
          </p:txBody>
        </p:sp>
      </p:grp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58D1613-39FF-2011-0C0B-8F6B5F146AF6}"/>
              </a:ext>
            </a:extLst>
          </p:cNvPr>
          <p:cNvSpPr/>
          <p:nvPr/>
        </p:nvSpPr>
        <p:spPr>
          <a:xfrm>
            <a:off x="4118615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C348155-C133-6DC4-2B94-A2C2D795F1E2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11EEBA0-3E1A-789C-81C7-428618289AD1}"/>
              </a:ext>
            </a:extLst>
          </p:cNvPr>
          <p:cNvSpPr/>
          <p:nvPr/>
        </p:nvSpPr>
        <p:spPr>
          <a:xfrm>
            <a:off x="815268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8FD5C7F-48E3-99B9-583D-544B279A64ED}"/>
              </a:ext>
            </a:extLst>
          </p:cNvPr>
          <p:cNvSpPr/>
          <p:nvPr/>
        </p:nvSpPr>
        <p:spPr>
          <a:xfrm>
            <a:off x="5949338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E2A23DE-BDDE-D400-6536-DCC96065A407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944F852-36A0-31B3-FBDC-53BDC8ADECEB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2262971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0">
            <a:extLst>
              <a:ext uri="{FF2B5EF4-FFF2-40B4-BE49-F238E27FC236}">
                <a16:creationId xmlns:a16="http://schemas.microsoft.com/office/drawing/2014/main" id="{FA7259BB-079E-138B-DEE4-12661FC0471E}"/>
              </a:ext>
            </a:extLst>
          </p:cNvPr>
          <p:cNvSpPr/>
          <p:nvPr/>
        </p:nvSpPr>
        <p:spPr>
          <a:xfrm>
            <a:off x="2744674" y="906771"/>
            <a:ext cx="6262686" cy="5520414"/>
          </a:xfrm>
          <a:prstGeom prst="roundRect">
            <a:avLst>
              <a:gd name="adj" fmla="val 8832"/>
            </a:avLst>
          </a:prstGeom>
          <a:solidFill>
            <a:srgbClr val="D6D6D6"/>
          </a:solidFill>
          <a:ln w="19050">
            <a:solidFill>
              <a:srgbClr val="0949E8"/>
            </a:solidFill>
          </a:ln>
          <a:effectLst>
            <a:softEdge rad="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E6E6E6"/>
            </a:extrusionClr>
            <a:contourClr>
              <a:srgbClr val="F2F2F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70A9C03-3EBD-EC2C-94B4-770802A371AA}"/>
              </a:ext>
            </a:extLst>
          </p:cNvPr>
          <p:cNvSpPr/>
          <p:nvPr/>
        </p:nvSpPr>
        <p:spPr>
          <a:xfrm>
            <a:off x="4118615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3F38A90-2BB1-2BA5-499F-729887A1DDEA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0AA5165-3AFA-F969-A37F-A8A6ABCE2677}"/>
              </a:ext>
            </a:extLst>
          </p:cNvPr>
          <p:cNvSpPr/>
          <p:nvPr/>
        </p:nvSpPr>
        <p:spPr>
          <a:xfrm>
            <a:off x="5949209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70AFF78-81C4-7C75-803B-101DC6EC450F}"/>
              </a:ext>
            </a:extLst>
          </p:cNvPr>
          <p:cNvSpPr/>
          <p:nvPr/>
        </p:nvSpPr>
        <p:spPr>
          <a:xfrm>
            <a:off x="7779934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0EDE0111-B734-90EC-3301-0D96AA4E3935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EC4337D2-670E-130F-5B2F-7A63B0C28ACF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596017D-8663-5C1C-02F9-ECC8F97DE5FD}"/>
              </a:ext>
            </a:extLst>
          </p:cNvPr>
          <p:cNvCxnSpPr>
            <a:cxnSpLocks/>
          </p:cNvCxnSpPr>
          <p:nvPr/>
        </p:nvCxnSpPr>
        <p:spPr>
          <a:xfrm>
            <a:off x="3204652" y="1226704"/>
            <a:ext cx="0" cy="5020931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1B587AB5-8502-0603-C389-1561F6401DF2}"/>
              </a:ext>
            </a:extLst>
          </p:cNvPr>
          <p:cNvGrpSpPr/>
          <p:nvPr/>
        </p:nvGrpSpPr>
        <p:grpSpPr>
          <a:xfrm>
            <a:off x="3039790" y="1036251"/>
            <a:ext cx="5925550" cy="1839631"/>
            <a:chOff x="738030" y="1078291"/>
            <a:chExt cx="5925550" cy="1839631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D254FA5A-6B4E-6155-F6F2-08D3FBD0EE67}"/>
                </a:ext>
              </a:extLst>
            </p:cNvPr>
            <p:cNvCxnSpPr>
              <a:cxnSpLocks/>
            </p:cNvCxnSpPr>
            <p:nvPr/>
          </p:nvCxnSpPr>
          <p:spPr>
            <a:xfrm>
              <a:off x="950513" y="1268744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996CC855-6664-6D56-D14C-5B9097F65CBC}"/>
                </a:ext>
              </a:extLst>
            </p:cNvPr>
            <p:cNvSpPr/>
            <p:nvPr/>
          </p:nvSpPr>
          <p:spPr>
            <a:xfrm>
              <a:off x="855271" y="1221123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1B854B92-B023-88BA-17E1-4D1CA4FB0621}"/>
                </a:ext>
              </a:extLst>
            </p:cNvPr>
            <p:cNvSpPr/>
            <p:nvPr/>
          </p:nvSpPr>
          <p:spPr>
            <a:xfrm>
              <a:off x="738030" y="1078291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августа 2024 – 31 августа 2024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FA2AA8AE-B19B-B3DD-24E6-B1C2687979E8}"/>
                </a:ext>
              </a:extLst>
            </p:cNvPr>
            <p:cNvSpPr/>
            <p:nvPr/>
          </p:nvSpPr>
          <p:spPr>
            <a:xfrm>
              <a:off x="1418290" y="1525989"/>
              <a:ext cx="4529657" cy="1340834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3505D5A9-69F0-6534-A088-F7DB6990979C}"/>
                </a:ext>
              </a:extLst>
            </p:cNvPr>
            <p:cNvSpPr/>
            <p:nvPr/>
          </p:nvSpPr>
          <p:spPr>
            <a:xfrm>
              <a:off x="1525523" y="1717593"/>
              <a:ext cx="513805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Анализ требований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к портативной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дозаправочной</a:t>
              </a: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станции.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endParaRPr lang="ru-RU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CD96665C-DFDC-18BE-C8B1-5244751CD600}"/>
              </a:ext>
            </a:extLst>
          </p:cNvPr>
          <p:cNvGrpSpPr/>
          <p:nvPr/>
        </p:nvGrpSpPr>
        <p:grpSpPr>
          <a:xfrm>
            <a:off x="3157031" y="3091531"/>
            <a:ext cx="5776306" cy="1584399"/>
            <a:chOff x="855271" y="3063231"/>
            <a:chExt cx="5776306" cy="1584399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9C610986-B60F-F141-B85E-8854DD990383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3248791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E2AA2B6-723B-A005-71F5-BE65036B31D0}"/>
                </a:ext>
              </a:extLst>
            </p:cNvPr>
            <p:cNvSpPr/>
            <p:nvPr/>
          </p:nvSpPr>
          <p:spPr>
            <a:xfrm>
              <a:off x="855271" y="3204147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4A2DBB3-3234-6339-15B4-BC3344AE6636}"/>
                </a:ext>
              </a:extLst>
            </p:cNvPr>
            <p:cNvSpPr/>
            <p:nvPr/>
          </p:nvSpPr>
          <p:spPr>
            <a:xfrm>
              <a:off x="1068230" y="3063231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сентября 2024 – 31 октября 2024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00DE74FC-6D6D-8A64-1F3D-C48D6E37BFF5}"/>
                </a:ext>
              </a:extLst>
            </p:cNvPr>
            <p:cNvSpPr/>
            <p:nvPr/>
          </p:nvSpPr>
          <p:spPr>
            <a:xfrm>
              <a:off x="1418290" y="3510929"/>
              <a:ext cx="4529657" cy="1136701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C98447BD-8D61-65B4-30B5-12C078A09480}"/>
                </a:ext>
              </a:extLst>
            </p:cNvPr>
            <p:cNvSpPr/>
            <p:nvPr/>
          </p:nvSpPr>
          <p:spPr>
            <a:xfrm>
              <a:off x="1493520" y="3742292"/>
              <a:ext cx="513805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Разработка и изготовление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прототипа </a:t>
              </a:r>
              <a:r>
                <a:rPr lang="ru-RU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дозаправочной</a:t>
              </a: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станции.</a:t>
              </a:r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D23ECDA-6575-B9B8-BBBF-EC06B6D35B16}"/>
              </a:ext>
            </a:extLst>
          </p:cNvPr>
          <p:cNvGrpSpPr/>
          <p:nvPr/>
        </p:nvGrpSpPr>
        <p:grpSpPr>
          <a:xfrm>
            <a:off x="3001690" y="4942677"/>
            <a:ext cx="5931647" cy="1304958"/>
            <a:chOff x="699930" y="4984717"/>
            <a:chExt cx="5931647" cy="1304958"/>
          </a:xfrm>
        </p:grpSpPr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EE1B49D2-03BA-8902-26CA-F56877743F34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5170277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198B4B31-5E3D-FC25-8CC3-8CDB5902CCA8}"/>
                </a:ext>
              </a:extLst>
            </p:cNvPr>
            <p:cNvSpPr/>
            <p:nvPr/>
          </p:nvSpPr>
          <p:spPr>
            <a:xfrm>
              <a:off x="855271" y="5125633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7C5E3C26-6B22-E25A-7E89-70C243484C5F}"/>
                </a:ext>
              </a:extLst>
            </p:cNvPr>
            <p:cNvSpPr/>
            <p:nvPr/>
          </p:nvSpPr>
          <p:spPr>
            <a:xfrm>
              <a:off x="699930" y="4984717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ноября 2024 – 31 января 2025</a:t>
              </a:r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D55C53A4-BBB4-7BE8-9B54-108A000A6730}"/>
                </a:ext>
              </a:extLst>
            </p:cNvPr>
            <p:cNvSpPr/>
            <p:nvPr/>
          </p:nvSpPr>
          <p:spPr>
            <a:xfrm>
              <a:off x="1418290" y="5432415"/>
              <a:ext cx="4529657" cy="857260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E24E992A-7170-F3FC-05A7-E0A23452F131}"/>
                </a:ext>
              </a:extLst>
            </p:cNvPr>
            <p:cNvSpPr/>
            <p:nvPr/>
          </p:nvSpPr>
          <p:spPr>
            <a:xfrm>
              <a:off x="1493520" y="5511378"/>
              <a:ext cx="513805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Тестирование и оптимизация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прототипа </a:t>
              </a:r>
              <a:r>
                <a:rPr lang="ru-RU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дозаправочной</a:t>
              </a: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станции.</a:t>
              </a:r>
            </a:p>
          </p:txBody>
        </p:sp>
      </p:grpSp>
      <p:sp>
        <p:nvSpPr>
          <p:cNvPr id="75" name="Овал 74">
            <a:extLst>
              <a:ext uri="{FF2B5EF4-FFF2-40B4-BE49-F238E27FC236}">
                <a16:creationId xmlns:a16="http://schemas.microsoft.com/office/drawing/2014/main" id="{C631248A-D97D-7EF0-E1FE-9BDE1DDAA0F5}"/>
              </a:ext>
            </a:extLst>
          </p:cNvPr>
          <p:cNvSpPr/>
          <p:nvPr/>
        </p:nvSpPr>
        <p:spPr>
          <a:xfrm>
            <a:off x="10098525" y="1071459"/>
            <a:ext cx="4186950" cy="4186950"/>
          </a:xfrm>
          <a:prstGeom prst="ellipse">
            <a:avLst/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B033A147-8587-0096-5305-750FC0B858A7}"/>
              </a:ext>
            </a:extLst>
          </p:cNvPr>
          <p:cNvSpPr/>
          <p:nvPr/>
        </p:nvSpPr>
        <p:spPr>
          <a:xfrm>
            <a:off x="-2844642" y="3770592"/>
            <a:ext cx="4186950" cy="4186950"/>
          </a:xfrm>
          <a:prstGeom prst="ellipse">
            <a:avLst/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210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931E1CC-A10A-AE35-4E56-A9F9550A39AE}"/>
              </a:ext>
            </a:extLst>
          </p:cNvPr>
          <p:cNvGrpSpPr/>
          <p:nvPr/>
        </p:nvGrpSpPr>
        <p:grpSpPr>
          <a:xfrm>
            <a:off x="4384659" y="2313212"/>
            <a:ext cx="7414129" cy="1684145"/>
            <a:chOff x="2340572" y="2154461"/>
            <a:chExt cx="7414129" cy="184150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C90E6BE8-9CA2-AD46-7BE6-2EE3E1DA33C3}"/>
                </a:ext>
              </a:extLst>
            </p:cNvPr>
            <p:cNvSpPr/>
            <p:nvPr/>
          </p:nvSpPr>
          <p:spPr>
            <a:xfrm>
              <a:off x="2340572" y="2154461"/>
              <a:ext cx="7414129" cy="1841500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6637E0-78D0-4868-DD25-42A84CA6F5F3}"/>
                </a:ext>
              </a:extLst>
            </p:cNvPr>
            <p:cNvSpPr txBox="1"/>
            <p:nvPr/>
          </p:nvSpPr>
          <p:spPr>
            <a:xfrm>
              <a:off x="2578825" y="2295064"/>
              <a:ext cx="277080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Montserrat ExtraBold" panose="00000900000000000000" pitchFamily="2" charset="-52"/>
                  <a:cs typeface="Arial" panose="020B0604020202020204" pitchFamily="34" charset="0"/>
                </a:rPr>
                <a:t>Задача №3</a:t>
              </a:r>
            </a:p>
          </p:txBody>
        </p:sp>
      </p:grpSp>
      <p:sp>
        <p:nvSpPr>
          <p:cNvPr id="2" name="Заголовок 1"/>
          <p:cNvSpPr txBox="1">
            <a:spLocks/>
          </p:cNvSpPr>
          <p:nvPr/>
        </p:nvSpPr>
        <p:spPr>
          <a:xfrm>
            <a:off x="4608397" y="2967028"/>
            <a:ext cx="7140690" cy="10303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</a:rPr>
              <a:t>Проведение маркетинговых исследований и запуск продукта на рынок.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493FFE9-881F-C6C0-5240-5E3687583136}"/>
              </a:ext>
            </a:extLst>
          </p:cNvPr>
          <p:cNvGrpSpPr/>
          <p:nvPr/>
        </p:nvGrpSpPr>
        <p:grpSpPr>
          <a:xfrm>
            <a:off x="442913" y="2313212"/>
            <a:ext cx="1897659" cy="762000"/>
            <a:chOff x="442913" y="2313212"/>
            <a:chExt cx="1897659" cy="762000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A41F4935-A531-5C7F-4E34-7CAA02628A51}"/>
                </a:ext>
              </a:extLst>
            </p:cNvPr>
            <p:cNvSpPr/>
            <p:nvPr/>
          </p:nvSpPr>
          <p:spPr>
            <a:xfrm>
              <a:off x="442913" y="2313212"/>
              <a:ext cx="1720849" cy="761999"/>
            </a:xfrm>
            <a:prstGeom prst="roundRect">
              <a:avLst>
                <a:gd name="adj" fmla="val 8334"/>
              </a:avLst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Заголовок 1">
              <a:extLst>
                <a:ext uri="{FF2B5EF4-FFF2-40B4-BE49-F238E27FC236}">
                  <a16:creationId xmlns:a16="http://schemas.microsoft.com/office/drawing/2014/main" id="{9A2119B2-96E9-B987-7E2D-0429C666A9CC}"/>
                </a:ext>
              </a:extLst>
            </p:cNvPr>
            <p:cNvSpPr txBox="1">
              <a:spLocks/>
            </p:cNvSpPr>
            <p:nvPr/>
          </p:nvSpPr>
          <p:spPr>
            <a:xfrm>
              <a:off x="530412" y="2555820"/>
              <a:ext cx="1810160" cy="51939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000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Задача №1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E5F407D-3139-C78C-8B09-B917F6B0432A}"/>
              </a:ext>
            </a:extLst>
          </p:cNvPr>
          <p:cNvGrpSpPr/>
          <p:nvPr/>
        </p:nvGrpSpPr>
        <p:grpSpPr>
          <a:xfrm>
            <a:off x="2437968" y="2313211"/>
            <a:ext cx="1849295" cy="762000"/>
            <a:chOff x="10028239" y="2313212"/>
            <a:chExt cx="1849295" cy="76200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DB3545D9-3F57-D3C4-9933-CC02434BE998}"/>
                </a:ext>
              </a:extLst>
            </p:cNvPr>
            <p:cNvSpPr/>
            <p:nvPr/>
          </p:nvSpPr>
          <p:spPr>
            <a:xfrm>
              <a:off x="10028239" y="2313212"/>
              <a:ext cx="1720849" cy="761999"/>
            </a:xfrm>
            <a:prstGeom prst="roundRect">
              <a:avLst>
                <a:gd name="adj" fmla="val 8334"/>
              </a:avLst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Заголовок 1">
              <a:extLst>
                <a:ext uri="{FF2B5EF4-FFF2-40B4-BE49-F238E27FC236}">
                  <a16:creationId xmlns:a16="http://schemas.microsoft.com/office/drawing/2014/main" id="{8164E4A0-E902-C12A-67C4-0D8E4E8291B5}"/>
                </a:ext>
              </a:extLst>
            </p:cNvPr>
            <p:cNvSpPr txBox="1">
              <a:spLocks/>
            </p:cNvSpPr>
            <p:nvPr/>
          </p:nvSpPr>
          <p:spPr>
            <a:xfrm>
              <a:off x="10067374" y="2555820"/>
              <a:ext cx="1810160" cy="51939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000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Задача №2</a:t>
              </a:r>
            </a:p>
          </p:txBody>
        </p:sp>
      </p:grp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58D1613-39FF-2011-0C0B-8F6B5F146AF6}"/>
              </a:ext>
            </a:extLst>
          </p:cNvPr>
          <p:cNvSpPr/>
          <p:nvPr/>
        </p:nvSpPr>
        <p:spPr>
          <a:xfrm>
            <a:off x="4118615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C348155-C133-6DC4-2B94-A2C2D795F1E2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11EEBA0-3E1A-789C-81C7-428618289AD1}"/>
              </a:ext>
            </a:extLst>
          </p:cNvPr>
          <p:cNvSpPr/>
          <p:nvPr/>
        </p:nvSpPr>
        <p:spPr>
          <a:xfrm>
            <a:off x="815268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8FD5C7F-48E3-99B9-583D-544B279A64ED}"/>
              </a:ext>
            </a:extLst>
          </p:cNvPr>
          <p:cNvSpPr/>
          <p:nvPr/>
        </p:nvSpPr>
        <p:spPr>
          <a:xfrm>
            <a:off x="5949338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E2A23DE-BDDE-D400-6536-DCC96065A407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944F852-36A0-31B3-FBDC-53BDC8ADECEB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2898975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0">
            <a:extLst>
              <a:ext uri="{FF2B5EF4-FFF2-40B4-BE49-F238E27FC236}">
                <a16:creationId xmlns:a16="http://schemas.microsoft.com/office/drawing/2014/main" id="{FA7259BB-079E-138B-DEE4-12661FC0471E}"/>
              </a:ext>
            </a:extLst>
          </p:cNvPr>
          <p:cNvSpPr/>
          <p:nvPr/>
        </p:nvSpPr>
        <p:spPr>
          <a:xfrm>
            <a:off x="2744674" y="893379"/>
            <a:ext cx="6262686" cy="5523296"/>
          </a:xfrm>
          <a:prstGeom prst="roundRect">
            <a:avLst>
              <a:gd name="adj" fmla="val 8832"/>
            </a:avLst>
          </a:prstGeom>
          <a:solidFill>
            <a:srgbClr val="D6D6D6"/>
          </a:solidFill>
          <a:ln w="19050">
            <a:solidFill>
              <a:srgbClr val="0949E8"/>
            </a:solidFill>
          </a:ln>
          <a:effectLst>
            <a:softEdge rad="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E6E6E6"/>
            </a:extrusionClr>
            <a:contourClr>
              <a:srgbClr val="F2F2F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70A9C03-3EBD-EC2C-94B4-770802A371AA}"/>
              </a:ext>
            </a:extLst>
          </p:cNvPr>
          <p:cNvSpPr/>
          <p:nvPr/>
        </p:nvSpPr>
        <p:spPr>
          <a:xfrm>
            <a:off x="4118615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3F38A90-2BB1-2BA5-499F-729887A1DDEA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0AA5165-3AFA-F969-A37F-A8A6ABCE2677}"/>
              </a:ext>
            </a:extLst>
          </p:cNvPr>
          <p:cNvSpPr/>
          <p:nvPr/>
        </p:nvSpPr>
        <p:spPr>
          <a:xfrm>
            <a:off x="5949209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70AFF78-81C4-7C75-803B-101DC6EC450F}"/>
              </a:ext>
            </a:extLst>
          </p:cNvPr>
          <p:cNvSpPr/>
          <p:nvPr/>
        </p:nvSpPr>
        <p:spPr>
          <a:xfrm>
            <a:off x="7779934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0EDE0111-B734-90EC-3301-0D96AA4E3935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EC4337D2-670E-130F-5B2F-7A63B0C28ACF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596017D-8663-5C1C-02F9-ECC8F97DE5FD}"/>
              </a:ext>
            </a:extLst>
          </p:cNvPr>
          <p:cNvCxnSpPr>
            <a:cxnSpLocks/>
          </p:cNvCxnSpPr>
          <p:nvPr/>
        </p:nvCxnSpPr>
        <p:spPr>
          <a:xfrm>
            <a:off x="3204652" y="1226704"/>
            <a:ext cx="0" cy="4999055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1B587AB5-8502-0603-C389-1561F6401DF2}"/>
              </a:ext>
            </a:extLst>
          </p:cNvPr>
          <p:cNvGrpSpPr/>
          <p:nvPr/>
        </p:nvGrpSpPr>
        <p:grpSpPr>
          <a:xfrm>
            <a:off x="3039790" y="1036251"/>
            <a:ext cx="5925550" cy="1788532"/>
            <a:chOff x="738030" y="1078291"/>
            <a:chExt cx="5925550" cy="1788532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D254FA5A-6B4E-6155-F6F2-08D3FBD0EE67}"/>
                </a:ext>
              </a:extLst>
            </p:cNvPr>
            <p:cNvCxnSpPr>
              <a:cxnSpLocks/>
            </p:cNvCxnSpPr>
            <p:nvPr/>
          </p:nvCxnSpPr>
          <p:spPr>
            <a:xfrm>
              <a:off x="950513" y="1268744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996CC855-6664-6D56-D14C-5B9097F65CBC}"/>
                </a:ext>
              </a:extLst>
            </p:cNvPr>
            <p:cNvSpPr/>
            <p:nvPr/>
          </p:nvSpPr>
          <p:spPr>
            <a:xfrm>
              <a:off x="855271" y="1221123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1B854B92-B023-88BA-17E1-4D1CA4FB0621}"/>
                </a:ext>
              </a:extLst>
            </p:cNvPr>
            <p:cNvSpPr/>
            <p:nvPr/>
          </p:nvSpPr>
          <p:spPr>
            <a:xfrm>
              <a:off x="738030" y="1078291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августа 2024 – 31 августа 2024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FA2AA8AE-B19B-B3DD-24E6-B1C2687979E8}"/>
                </a:ext>
              </a:extLst>
            </p:cNvPr>
            <p:cNvSpPr/>
            <p:nvPr/>
          </p:nvSpPr>
          <p:spPr>
            <a:xfrm>
              <a:off x="1418290" y="1525989"/>
              <a:ext cx="4529657" cy="1340834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3505D5A9-69F0-6534-A088-F7DB6990979C}"/>
                </a:ext>
              </a:extLst>
            </p:cNvPr>
            <p:cNvSpPr/>
            <p:nvPr/>
          </p:nvSpPr>
          <p:spPr>
            <a:xfrm>
              <a:off x="1525523" y="1717593"/>
              <a:ext cx="513805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Проведение маркетинговых исследований и запуск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продукта на рынок.</a:t>
              </a: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CD96665C-DFDC-18BE-C8B1-5244751CD600}"/>
              </a:ext>
            </a:extLst>
          </p:cNvPr>
          <p:cNvGrpSpPr/>
          <p:nvPr/>
        </p:nvGrpSpPr>
        <p:grpSpPr>
          <a:xfrm>
            <a:off x="3157031" y="2954902"/>
            <a:ext cx="5776306" cy="1584399"/>
            <a:chOff x="855271" y="3063231"/>
            <a:chExt cx="5776306" cy="1584399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9C610986-B60F-F141-B85E-8854DD990383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3248791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E2AA2B6-723B-A005-71F5-BE65036B31D0}"/>
                </a:ext>
              </a:extLst>
            </p:cNvPr>
            <p:cNvSpPr/>
            <p:nvPr/>
          </p:nvSpPr>
          <p:spPr>
            <a:xfrm>
              <a:off x="855271" y="3204147"/>
              <a:ext cx="95242" cy="95242"/>
            </a:xfrm>
            <a:prstGeom prst="ellips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4A2DBB3-3234-6339-15B4-BC3344AE6636}"/>
                </a:ext>
              </a:extLst>
            </p:cNvPr>
            <p:cNvSpPr/>
            <p:nvPr/>
          </p:nvSpPr>
          <p:spPr>
            <a:xfrm>
              <a:off x="1068230" y="3063231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сентября 2024 – 31 октября 2024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00DE74FC-6D6D-8A64-1F3D-C48D6E37BFF5}"/>
                </a:ext>
              </a:extLst>
            </p:cNvPr>
            <p:cNvSpPr/>
            <p:nvPr/>
          </p:nvSpPr>
          <p:spPr>
            <a:xfrm>
              <a:off x="1418290" y="3510929"/>
              <a:ext cx="4529657" cy="1136701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C98447BD-8D61-65B4-30B5-12C078A09480}"/>
                </a:ext>
              </a:extLst>
            </p:cNvPr>
            <p:cNvSpPr/>
            <p:nvPr/>
          </p:nvSpPr>
          <p:spPr>
            <a:xfrm>
              <a:off x="1493520" y="3615292"/>
              <a:ext cx="513805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Разработка маркетинговой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стратегии и плана продвижения продукта.</a:t>
              </a:r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D23ECDA-6575-B9B8-BBBF-EC06B6D35B16}"/>
              </a:ext>
            </a:extLst>
          </p:cNvPr>
          <p:cNvGrpSpPr/>
          <p:nvPr/>
        </p:nvGrpSpPr>
        <p:grpSpPr>
          <a:xfrm>
            <a:off x="3001690" y="4669421"/>
            <a:ext cx="5931647" cy="1563520"/>
            <a:chOff x="699930" y="4984717"/>
            <a:chExt cx="5931647" cy="1228048"/>
          </a:xfrm>
        </p:grpSpPr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EE1B49D2-03BA-8902-26CA-F56877743F34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5170277"/>
              <a:ext cx="391795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7C5E3C26-6B22-E25A-7E89-70C243484C5F}"/>
                </a:ext>
              </a:extLst>
            </p:cNvPr>
            <p:cNvSpPr/>
            <p:nvPr/>
          </p:nvSpPr>
          <p:spPr>
            <a:xfrm>
              <a:off x="699930" y="4984717"/>
              <a:ext cx="44344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dirty="0">
                  <a:solidFill>
                    <a:srgbClr val="404040"/>
                  </a:solidFill>
                  <a:latin typeface="Montserrat" panose="00000500000000000000" pitchFamily="2" charset="-52"/>
                </a:rPr>
                <a:t>1 ноября 2024 – 31 января 2025</a:t>
              </a:r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D55C53A4-BBB4-7BE8-9B54-108A000A6730}"/>
                </a:ext>
              </a:extLst>
            </p:cNvPr>
            <p:cNvSpPr/>
            <p:nvPr/>
          </p:nvSpPr>
          <p:spPr>
            <a:xfrm>
              <a:off x="1418290" y="5349864"/>
              <a:ext cx="4529657" cy="857260"/>
            </a:xfrm>
            <a:prstGeom prst="roundRect">
              <a:avLst>
                <a:gd name="adj" fmla="val 8334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E24E992A-7170-F3FC-05A7-E0A23452F131}"/>
                </a:ext>
              </a:extLst>
            </p:cNvPr>
            <p:cNvSpPr/>
            <p:nvPr/>
          </p:nvSpPr>
          <p:spPr>
            <a:xfrm>
              <a:off x="1493520" y="5401111"/>
              <a:ext cx="5138057" cy="8116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Запуск продукта на рынок 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 проведение мониторинга</a:t>
              </a:r>
              <a:b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реакции потребителей.</a:t>
              </a:r>
            </a:p>
          </p:txBody>
        </p:sp>
      </p:grpSp>
      <p:sp>
        <p:nvSpPr>
          <p:cNvPr id="75" name="Овал 74">
            <a:extLst>
              <a:ext uri="{FF2B5EF4-FFF2-40B4-BE49-F238E27FC236}">
                <a16:creationId xmlns:a16="http://schemas.microsoft.com/office/drawing/2014/main" id="{C631248A-D97D-7EF0-E1FE-9BDE1DDAA0F5}"/>
              </a:ext>
            </a:extLst>
          </p:cNvPr>
          <p:cNvSpPr/>
          <p:nvPr/>
        </p:nvSpPr>
        <p:spPr>
          <a:xfrm>
            <a:off x="10098525" y="4323200"/>
            <a:ext cx="4186950" cy="4186950"/>
          </a:xfrm>
          <a:prstGeom prst="ellipse">
            <a:avLst/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B033A147-8587-0096-5305-750FC0B858A7}"/>
              </a:ext>
            </a:extLst>
          </p:cNvPr>
          <p:cNvSpPr/>
          <p:nvPr/>
        </p:nvSpPr>
        <p:spPr>
          <a:xfrm>
            <a:off x="-2844642" y="1637486"/>
            <a:ext cx="4186950" cy="4186950"/>
          </a:xfrm>
          <a:prstGeom prst="ellipse">
            <a:avLst/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267CA21-74A4-BF68-BA35-E453E7419A4B}"/>
              </a:ext>
            </a:extLst>
          </p:cNvPr>
          <p:cNvSpPr/>
          <p:nvPr/>
        </p:nvSpPr>
        <p:spPr>
          <a:xfrm>
            <a:off x="3157031" y="4856912"/>
            <a:ext cx="95242" cy="95242"/>
          </a:xfrm>
          <a:prstGeom prst="ellipse">
            <a:avLst/>
          </a:prstGeom>
          <a:solidFill>
            <a:srgbClr val="4040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3320545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51D0AD0-E4F8-750A-D067-961B0F8BF2BE}"/>
              </a:ext>
            </a:extLst>
          </p:cNvPr>
          <p:cNvSpPr/>
          <p:nvPr/>
        </p:nvSpPr>
        <p:spPr>
          <a:xfrm>
            <a:off x="4118615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EBEA4A2-671D-CCB7-C98F-A3175F717A21}"/>
              </a:ext>
            </a:extLst>
          </p:cNvPr>
          <p:cNvSpPr/>
          <p:nvPr/>
        </p:nvSpPr>
        <p:spPr>
          <a:xfrm>
            <a:off x="7779803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Мероприятия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595E3F7-CF63-7E9E-A76E-18BB445255EF}"/>
              </a:ext>
            </a:extLst>
          </p:cNvPr>
          <p:cNvSpPr/>
          <p:nvPr/>
        </p:nvSpPr>
        <p:spPr>
          <a:xfrm>
            <a:off x="5949209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Задачи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9AD32C5-9F1D-73D7-0F15-020862BDFC89}"/>
              </a:ext>
            </a:extLst>
          </p:cNvPr>
          <p:cNvSpPr/>
          <p:nvPr/>
        </p:nvSpPr>
        <p:spPr>
          <a:xfrm>
            <a:off x="9610397" y="262844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Затраты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78BD342-68C7-0D83-46F7-887B64CEE8BD}"/>
              </a:ext>
            </a:extLst>
          </p:cNvPr>
          <p:cNvSpPr/>
          <p:nvPr/>
        </p:nvSpPr>
        <p:spPr>
          <a:xfrm>
            <a:off x="457427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Команда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ED24E56-6D32-A63C-E51A-EB3D247C0393}"/>
              </a:ext>
            </a:extLst>
          </p:cNvPr>
          <p:cNvSpPr/>
          <p:nvPr/>
        </p:nvSpPr>
        <p:spPr>
          <a:xfrm>
            <a:off x="2288021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Проблема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05B707D-7551-31D8-3CF9-D01DB9BF0CA5}"/>
              </a:ext>
            </a:extLst>
          </p:cNvPr>
          <p:cNvSpPr/>
          <p:nvPr/>
        </p:nvSpPr>
        <p:spPr>
          <a:xfrm>
            <a:off x="355356" y="796971"/>
            <a:ext cx="76789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Итоговые затраты на разработку маркера составили </a:t>
            </a:r>
            <a:r>
              <a:rPr lang="ru-RU" sz="2800" dirty="0">
                <a:solidFill>
                  <a:srgbClr val="0949E8"/>
                </a:solidFill>
                <a:latin typeface="Montserrat ExtraBold" panose="00000900000000000000" pitchFamily="2" charset="-52"/>
              </a:rPr>
              <a:t>479 800 ₽</a:t>
            </a:r>
            <a:r>
              <a:rPr lang="ru-RU" sz="2800" dirty="0">
                <a:solidFill>
                  <a:srgbClr val="0949E8"/>
                </a:solidFill>
              </a:rPr>
              <a:t> </a:t>
            </a:r>
            <a:endParaRPr lang="ru-RU" sz="2800" dirty="0">
              <a:solidFill>
                <a:srgbClr val="0949E8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8EDFAB-987F-265C-43DF-667BAEB6559A}"/>
              </a:ext>
            </a:extLst>
          </p:cNvPr>
          <p:cNvSpPr txBox="1"/>
          <p:nvPr/>
        </p:nvSpPr>
        <p:spPr>
          <a:xfrm>
            <a:off x="366695" y="1989451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Исследования и разработка нового маркера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6F34A3E5-D279-EB5C-03D8-C9929C4AD2DC}"/>
              </a:ext>
            </a:extLst>
          </p:cNvPr>
          <p:cNvSpPr/>
          <p:nvPr/>
        </p:nvSpPr>
        <p:spPr>
          <a:xfrm>
            <a:off x="457427" y="2988948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15 000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8EFDFD-6D5F-CB6E-9D09-DABE73B8FA3F}"/>
              </a:ext>
            </a:extLst>
          </p:cNvPr>
          <p:cNvSpPr txBox="1"/>
          <p:nvPr/>
        </p:nvSpPr>
        <p:spPr>
          <a:xfrm>
            <a:off x="366694" y="2626541"/>
            <a:ext cx="68342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Программное обеспечение и технические решения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3F37295C-4002-9FD5-EAE6-52F0D4A799A4}"/>
              </a:ext>
            </a:extLst>
          </p:cNvPr>
          <p:cNvSpPr/>
          <p:nvPr/>
        </p:nvSpPr>
        <p:spPr>
          <a:xfrm>
            <a:off x="436407" y="3879867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90 000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43BD4F-944A-3582-C5D1-E77FCC03C66D}"/>
              </a:ext>
            </a:extLst>
          </p:cNvPr>
          <p:cNvSpPr txBox="1"/>
          <p:nvPr/>
        </p:nvSpPr>
        <p:spPr>
          <a:xfrm>
            <a:off x="366695" y="3263631"/>
            <a:ext cx="6470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Материалы и компоненты для производства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маркера и заправочной станции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07A542FD-7063-92FA-7C5E-72EA24A08801}"/>
              </a:ext>
            </a:extLst>
          </p:cNvPr>
          <p:cNvSpPr/>
          <p:nvPr/>
        </p:nvSpPr>
        <p:spPr>
          <a:xfrm>
            <a:off x="6850299" y="2568090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30 000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4430536-E944-2EAF-0952-08F278918AAB}"/>
              </a:ext>
            </a:extLst>
          </p:cNvPr>
          <p:cNvSpPr txBox="1"/>
          <p:nvPr/>
        </p:nvSpPr>
        <p:spPr>
          <a:xfrm>
            <a:off x="6745053" y="1972755"/>
            <a:ext cx="6470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Производство и сборка маркера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и заправочной станции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A95C1723-B20D-3630-2995-D9A6A61784A2}"/>
              </a:ext>
            </a:extLst>
          </p:cNvPr>
          <p:cNvSpPr/>
          <p:nvPr/>
        </p:nvSpPr>
        <p:spPr>
          <a:xfrm>
            <a:off x="457427" y="5153705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401516-4F31-E4C7-D990-C8D0D1762A7B}"/>
              </a:ext>
            </a:extLst>
          </p:cNvPr>
          <p:cNvSpPr txBox="1"/>
          <p:nvPr/>
        </p:nvSpPr>
        <p:spPr>
          <a:xfrm>
            <a:off x="356185" y="4784032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Маркетинговые и рекламные расходы	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F0309869-3A24-E48D-FB5E-EFE6589073F1}"/>
              </a:ext>
            </a:extLst>
          </p:cNvPr>
          <p:cNvSpPr/>
          <p:nvPr/>
        </p:nvSpPr>
        <p:spPr>
          <a:xfrm>
            <a:off x="457427" y="5790624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F116D32-0BFC-11D1-56E3-B8010DF89B7E}"/>
              </a:ext>
            </a:extLst>
          </p:cNvPr>
          <p:cNvSpPr txBox="1"/>
          <p:nvPr/>
        </p:nvSpPr>
        <p:spPr>
          <a:xfrm>
            <a:off x="366695" y="5421122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Тестирование и сертификация продукта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F4A123A2-8E16-635F-F7F4-44788BDE1C22}"/>
              </a:ext>
            </a:extLst>
          </p:cNvPr>
          <p:cNvSpPr/>
          <p:nvPr/>
        </p:nvSpPr>
        <p:spPr>
          <a:xfrm>
            <a:off x="457427" y="642754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40 000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1CFDA14-BA1F-E405-1584-5D2137EE259D}"/>
              </a:ext>
            </a:extLst>
          </p:cNvPr>
          <p:cNvSpPr txBox="1"/>
          <p:nvPr/>
        </p:nvSpPr>
        <p:spPr>
          <a:xfrm>
            <a:off x="366695" y="6058211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>
                <a:latin typeface="Montserrat" panose="00000500000000000000" pitchFamily="2" charset="-52"/>
              </a:rPr>
              <a:t>Аренда офиса/производственного помещения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6CCF29B2-E61A-3242-43DB-E2BE8AB02279}"/>
              </a:ext>
            </a:extLst>
          </p:cNvPr>
          <p:cNvSpPr/>
          <p:nvPr/>
        </p:nvSpPr>
        <p:spPr>
          <a:xfrm>
            <a:off x="442913" y="4481026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40 000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FB2765-9F31-0E81-62E7-69C6437155E9}"/>
              </a:ext>
            </a:extLst>
          </p:cNvPr>
          <p:cNvSpPr txBox="1"/>
          <p:nvPr/>
        </p:nvSpPr>
        <p:spPr>
          <a:xfrm>
            <a:off x="352181" y="4146942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Логистика и доставка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44842FE1-CCB4-12A8-D6C5-7C1FB628465D}"/>
              </a:ext>
            </a:extLst>
          </p:cNvPr>
          <p:cNvSpPr/>
          <p:nvPr/>
        </p:nvSpPr>
        <p:spPr>
          <a:xfrm>
            <a:off x="6846641" y="3289181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50 000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DA3697-028F-DDD5-7FB2-438F42720228}"/>
              </a:ext>
            </a:extLst>
          </p:cNvPr>
          <p:cNvSpPr txBox="1"/>
          <p:nvPr/>
        </p:nvSpPr>
        <p:spPr>
          <a:xfrm>
            <a:off x="6776929" y="2936023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Аренда рабочего оборудования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03902022-0400-EE61-8D13-282F00170E3D}"/>
              </a:ext>
            </a:extLst>
          </p:cNvPr>
          <p:cNvSpPr/>
          <p:nvPr/>
        </p:nvSpPr>
        <p:spPr>
          <a:xfrm>
            <a:off x="6859156" y="4010272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25 000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8A650C6-CA64-497E-A1C6-EFAEF847C221}"/>
              </a:ext>
            </a:extLst>
          </p:cNvPr>
          <p:cNvSpPr txBox="1"/>
          <p:nvPr/>
        </p:nvSpPr>
        <p:spPr>
          <a:xfrm>
            <a:off x="6768422" y="3653070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Коммунальные услуги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AD0C9994-0D21-2BCE-646C-D0A1ACEE9EBB}"/>
              </a:ext>
            </a:extLst>
          </p:cNvPr>
          <p:cNvSpPr/>
          <p:nvPr/>
        </p:nvSpPr>
        <p:spPr>
          <a:xfrm>
            <a:off x="6859156" y="473136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5 000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9AEBF08-28AC-C965-E825-60A774CF0E0E}"/>
              </a:ext>
            </a:extLst>
          </p:cNvPr>
          <p:cNvSpPr txBox="1"/>
          <p:nvPr/>
        </p:nvSpPr>
        <p:spPr>
          <a:xfrm>
            <a:off x="6768422" y="4370117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Услуги связи</a:t>
            </a:r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60371CD7-16DB-18C3-BBAC-BBDEE4B9185C}"/>
              </a:ext>
            </a:extLst>
          </p:cNvPr>
          <p:cNvSpPr/>
          <p:nvPr/>
        </p:nvSpPr>
        <p:spPr>
          <a:xfrm>
            <a:off x="6859156" y="5452454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100 000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E6732C6-3D06-19BE-5476-45CE6732B86A}"/>
              </a:ext>
            </a:extLst>
          </p:cNvPr>
          <p:cNvSpPr txBox="1"/>
          <p:nvPr/>
        </p:nvSpPr>
        <p:spPr>
          <a:xfrm>
            <a:off x="6768422" y="5087164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Оплата труда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A332627E-98F4-FC3E-618F-ED1BC69D4E2D}"/>
              </a:ext>
            </a:extLst>
          </p:cNvPr>
          <p:cNvSpPr/>
          <p:nvPr/>
        </p:nvSpPr>
        <p:spPr>
          <a:xfrm>
            <a:off x="6861160" y="617354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4 800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D0CDD4-5854-37BF-87CC-627E23C6A8A2}"/>
              </a:ext>
            </a:extLst>
          </p:cNvPr>
          <p:cNvSpPr txBox="1"/>
          <p:nvPr/>
        </p:nvSpPr>
        <p:spPr>
          <a:xfrm>
            <a:off x="6753910" y="5804211"/>
            <a:ext cx="6470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Налог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51E69BEC-4355-D19C-4D71-1523ED66BD15}"/>
              </a:ext>
            </a:extLst>
          </p:cNvPr>
          <p:cNvSpPr/>
          <p:nvPr/>
        </p:nvSpPr>
        <p:spPr>
          <a:xfrm>
            <a:off x="457427" y="235878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60 000 ₽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7B18FBFA-6DA0-CF12-C3F1-A41AAC0A574D}"/>
              </a:ext>
            </a:extLst>
          </p:cNvPr>
          <p:cNvSpPr/>
          <p:nvPr/>
        </p:nvSpPr>
        <p:spPr>
          <a:xfrm>
            <a:off x="457427" y="2366465"/>
            <a:ext cx="537781" cy="242970"/>
          </a:xfrm>
          <a:prstGeom prst="roundRect">
            <a:avLst/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D2573531-5F8C-CC93-7FD4-004647EF15B5}"/>
              </a:ext>
            </a:extLst>
          </p:cNvPr>
          <p:cNvSpPr/>
          <p:nvPr/>
        </p:nvSpPr>
        <p:spPr>
          <a:xfrm>
            <a:off x="460574" y="2986181"/>
            <a:ext cx="325083" cy="256164"/>
          </a:xfrm>
          <a:prstGeom prst="roundRect">
            <a:avLst/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id="{0EDA1141-6224-D0CD-28D2-4EE6F23E8294}"/>
              </a:ext>
            </a:extLst>
          </p:cNvPr>
          <p:cNvSpPr/>
          <p:nvPr/>
        </p:nvSpPr>
        <p:spPr>
          <a:xfrm>
            <a:off x="451049" y="3872559"/>
            <a:ext cx="1072951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49EDE9B3-8EAE-8CA5-44F3-C8D216E4500D}"/>
              </a:ext>
            </a:extLst>
          </p:cNvPr>
          <p:cNvSpPr/>
          <p:nvPr/>
        </p:nvSpPr>
        <p:spPr>
          <a:xfrm>
            <a:off x="455458" y="4478047"/>
            <a:ext cx="484342" cy="257003"/>
          </a:xfrm>
          <a:prstGeom prst="roundRect">
            <a:avLst>
              <a:gd name="adj" fmla="val 32727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D2BF9168-EFD5-00FA-D491-5F41DF23D106}"/>
              </a:ext>
            </a:extLst>
          </p:cNvPr>
          <p:cNvSpPr/>
          <p:nvPr/>
        </p:nvSpPr>
        <p:spPr>
          <a:xfrm>
            <a:off x="453186" y="5150764"/>
            <a:ext cx="291914" cy="260833"/>
          </a:xfrm>
          <a:prstGeom prst="roundRect">
            <a:avLst>
              <a:gd name="adj" fmla="val 30057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: скругленные углы 86">
            <a:extLst>
              <a:ext uri="{FF2B5EF4-FFF2-40B4-BE49-F238E27FC236}">
                <a16:creationId xmlns:a16="http://schemas.microsoft.com/office/drawing/2014/main" id="{922F643D-AEEF-E471-B8BD-C304DC7CA4D4}"/>
              </a:ext>
            </a:extLst>
          </p:cNvPr>
          <p:cNvSpPr/>
          <p:nvPr/>
        </p:nvSpPr>
        <p:spPr>
          <a:xfrm>
            <a:off x="461124" y="5798862"/>
            <a:ext cx="215151" cy="242970"/>
          </a:xfrm>
          <a:prstGeom prst="roundRect">
            <a:avLst>
              <a:gd name="adj" fmla="val 39242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385E75C8-6DE7-164B-90F8-A55C0FE7D3E3}"/>
              </a:ext>
            </a:extLst>
          </p:cNvPr>
          <p:cNvSpPr/>
          <p:nvPr/>
        </p:nvSpPr>
        <p:spPr>
          <a:xfrm>
            <a:off x="470746" y="6434376"/>
            <a:ext cx="516778" cy="242970"/>
          </a:xfrm>
          <a:prstGeom prst="roundRect">
            <a:avLst>
              <a:gd name="adj" fmla="val 30388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0F008751-9435-443F-D690-75EFAF68B8E3}"/>
              </a:ext>
            </a:extLst>
          </p:cNvPr>
          <p:cNvSpPr/>
          <p:nvPr/>
        </p:nvSpPr>
        <p:spPr>
          <a:xfrm>
            <a:off x="1342308" y="3872881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876E28AE-A468-C539-303B-826F0DB12206}"/>
              </a:ext>
            </a:extLst>
          </p:cNvPr>
          <p:cNvSpPr/>
          <p:nvPr/>
        </p:nvSpPr>
        <p:spPr>
          <a:xfrm>
            <a:off x="888047" y="2359049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1108ADE2-2D38-1608-7457-C2674B5EDC6D}"/>
              </a:ext>
            </a:extLst>
          </p:cNvPr>
          <p:cNvSpPr/>
          <p:nvPr/>
        </p:nvSpPr>
        <p:spPr>
          <a:xfrm>
            <a:off x="613563" y="2982122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4B5B1341-4A61-EAF0-AD69-9000CB378821}"/>
              </a:ext>
            </a:extLst>
          </p:cNvPr>
          <p:cNvSpPr/>
          <p:nvPr/>
        </p:nvSpPr>
        <p:spPr>
          <a:xfrm>
            <a:off x="757799" y="4469412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3CB3FC20-2322-4AF9-5BB2-70FA63505BC5}"/>
              </a:ext>
            </a:extLst>
          </p:cNvPr>
          <p:cNvSpPr/>
          <p:nvPr/>
        </p:nvSpPr>
        <p:spPr>
          <a:xfrm>
            <a:off x="584988" y="5155443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765BC777-C33A-2248-DB06-9A299A245490}"/>
              </a:ext>
            </a:extLst>
          </p:cNvPr>
          <p:cNvSpPr/>
          <p:nvPr/>
        </p:nvSpPr>
        <p:spPr>
          <a:xfrm>
            <a:off x="511173" y="5787591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0BA6C13D-2AF7-0DA6-013A-37F46C2D8127}"/>
              </a:ext>
            </a:extLst>
          </p:cNvPr>
          <p:cNvSpPr/>
          <p:nvPr/>
        </p:nvSpPr>
        <p:spPr>
          <a:xfrm>
            <a:off x="804315" y="6424985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: скругленные углы 89">
            <a:extLst>
              <a:ext uri="{FF2B5EF4-FFF2-40B4-BE49-F238E27FC236}">
                <a16:creationId xmlns:a16="http://schemas.microsoft.com/office/drawing/2014/main" id="{F63A260F-C83D-D26E-0139-6A53D13603EF}"/>
              </a:ext>
            </a:extLst>
          </p:cNvPr>
          <p:cNvSpPr/>
          <p:nvPr/>
        </p:nvSpPr>
        <p:spPr>
          <a:xfrm>
            <a:off x="6861120" y="2567106"/>
            <a:ext cx="536136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AFFFD6AB-1A41-AA6C-19E5-C15ECADDC2B9}"/>
              </a:ext>
            </a:extLst>
          </p:cNvPr>
          <p:cNvSpPr/>
          <p:nvPr/>
        </p:nvSpPr>
        <p:spPr>
          <a:xfrm>
            <a:off x="6861120" y="3281934"/>
            <a:ext cx="614264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: скругленные углы 91">
            <a:extLst>
              <a:ext uri="{FF2B5EF4-FFF2-40B4-BE49-F238E27FC236}">
                <a16:creationId xmlns:a16="http://schemas.microsoft.com/office/drawing/2014/main" id="{7D1AA741-4F80-72E3-045D-88FE5E80CDAA}"/>
              </a:ext>
            </a:extLst>
          </p:cNvPr>
          <p:cNvSpPr/>
          <p:nvPr/>
        </p:nvSpPr>
        <p:spPr>
          <a:xfrm>
            <a:off x="6861119" y="4006287"/>
            <a:ext cx="404877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: скругленные углы 92">
            <a:extLst>
              <a:ext uri="{FF2B5EF4-FFF2-40B4-BE49-F238E27FC236}">
                <a16:creationId xmlns:a16="http://schemas.microsoft.com/office/drawing/2014/main" id="{51E55C7C-E83C-3CB4-B556-A1EC20A6B9F2}"/>
              </a:ext>
            </a:extLst>
          </p:cNvPr>
          <p:cNvSpPr/>
          <p:nvPr/>
        </p:nvSpPr>
        <p:spPr>
          <a:xfrm>
            <a:off x="6861120" y="4730640"/>
            <a:ext cx="261652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: скругленные углы 93">
            <a:extLst>
              <a:ext uri="{FF2B5EF4-FFF2-40B4-BE49-F238E27FC236}">
                <a16:creationId xmlns:a16="http://schemas.microsoft.com/office/drawing/2014/main" id="{D86EE083-3235-E40B-8AB1-B24D492E7D5A}"/>
              </a:ext>
            </a:extLst>
          </p:cNvPr>
          <p:cNvSpPr/>
          <p:nvPr/>
        </p:nvSpPr>
        <p:spPr>
          <a:xfrm>
            <a:off x="6861119" y="5454993"/>
            <a:ext cx="1072951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: скругленные углы 94">
            <a:extLst>
              <a:ext uri="{FF2B5EF4-FFF2-40B4-BE49-F238E27FC236}">
                <a16:creationId xmlns:a16="http://schemas.microsoft.com/office/drawing/2014/main" id="{7F3FF3C5-D578-EC89-EA40-DD0BBE158E17}"/>
              </a:ext>
            </a:extLst>
          </p:cNvPr>
          <p:cNvSpPr/>
          <p:nvPr/>
        </p:nvSpPr>
        <p:spPr>
          <a:xfrm>
            <a:off x="6861120" y="6184109"/>
            <a:ext cx="261652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2C6456DC-9B3E-7E54-4B6F-251323087B8F}"/>
              </a:ext>
            </a:extLst>
          </p:cNvPr>
          <p:cNvSpPr/>
          <p:nvPr/>
        </p:nvSpPr>
        <p:spPr>
          <a:xfrm>
            <a:off x="7200899" y="2567258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0B94AFFF-5F02-B489-328D-1416EF6CF633}"/>
              </a:ext>
            </a:extLst>
          </p:cNvPr>
          <p:cNvSpPr/>
          <p:nvPr/>
        </p:nvSpPr>
        <p:spPr>
          <a:xfrm>
            <a:off x="7265996" y="3278433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81D3466A-3828-DEB9-BCBC-3869EA46888D}"/>
              </a:ext>
            </a:extLst>
          </p:cNvPr>
          <p:cNvSpPr/>
          <p:nvPr/>
        </p:nvSpPr>
        <p:spPr>
          <a:xfrm>
            <a:off x="7122771" y="4009856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9C56CBA5-47EA-50CE-596B-0B89B0C77456}"/>
              </a:ext>
            </a:extLst>
          </p:cNvPr>
          <p:cNvSpPr/>
          <p:nvPr/>
        </p:nvSpPr>
        <p:spPr>
          <a:xfrm>
            <a:off x="6932398" y="4730746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7DA36997-BAFD-4F96-198A-DACC24888C0C}"/>
              </a:ext>
            </a:extLst>
          </p:cNvPr>
          <p:cNvSpPr/>
          <p:nvPr/>
        </p:nvSpPr>
        <p:spPr>
          <a:xfrm>
            <a:off x="7786928" y="5453520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E13F698B-B3DD-E2F4-A97A-6F8AA076AD8D}"/>
              </a:ext>
            </a:extLst>
          </p:cNvPr>
          <p:cNvSpPr/>
          <p:nvPr/>
        </p:nvSpPr>
        <p:spPr>
          <a:xfrm>
            <a:off x="6926415" y="6178940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2563" y="1074458"/>
            <a:ext cx="10515600" cy="110181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-52"/>
              </a:rPr>
              <a:t>Нашими партнерами являются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21508E8-49C3-9CEB-277B-0F29B892EF14}"/>
              </a:ext>
            </a:extLst>
          </p:cNvPr>
          <p:cNvSpPr/>
          <p:nvPr/>
        </p:nvSpPr>
        <p:spPr>
          <a:xfrm>
            <a:off x="5109242" y="310696"/>
            <a:ext cx="2353960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EE8B8F6E-3585-7994-BD16-B9E2AEB72103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449A47E-806B-6D3D-2DF4-17FEDF018640}"/>
              </a:ext>
            </a:extLst>
          </p:cNvPr>
          <p:cNvSpPr/>
          <p:nvPr/>
        </p:nvSpPr>
        <p:spPr>
          <a:xfrm>
            <a:off x="7838360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7705479-7738-6247-926D-C328CFB733C1}"/>
              </a:ext>
            </a:extLst>
          </p:cNvPr>
          <p:cNvSpPr/>
          <p:nvPr/>
        </p:nvSpPr>
        <p:spPr>
          <a:xfrm>
            <a:off x="446778" y="252639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6A4A618-0CEC-3351-42D3-105EA539117F}"/>
              </a:ext>
            </a:extLst>
          </p:cNvPr>
          <p:cNvSpPr/>
          <p:nvPr/>
        </p:nvSpPr>
        <p:spPr>
          <a:xfrm>
            <a:off x="296432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914967C-2A67-0264-53CD-D0ED7A89E7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28" r="2797" b="24604"/>
          <a:stretch/>
        </p:blipFill>
        <p:spPr>
          <a:xfrm>
            <a:off x="0" y="4360863"/>
            <a:ext cx="12192000" cy="2489200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FA3146B-7C91-B1E2-E0E2-6401DB12A2C8}"/>
              </a:ext>
            </a:extLst>
          </p:cNvPr>
          <p:cNvSpPr/>
          <p:nvPr/>
        </p:nvSpPr>
        <p:spPr>
          <a:xfrm>
            <a:off x="0" y="4360863"/>
            <a:ext cx="12192000" cy="2497137"/>
          </a:xfrm>
          <a:prstGeom prst="rect">
            <a:avLst/>
          </a:prstGeom>
          <a:solidFill>
            <a:srgbClr val="0949E8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1C158DB-3747-B759-591D-A176354297D7}"/>
              </a:ext>
            </a:extLst>
          </p:cNvPr>
          <p:cNvSpPr/>
          <p:nvPr/>
        </p:nvSpPr>
        <p:spPr>
          <a:xfrm>
            <a:off x="452164" y="2124404"/>
            <a:ext cx="2539740" cy="3730294"/>
          </a:xfrm>
          <a:prstGeom prst="roundRect">
            <a:avLst>
              <a:gd name="adj" fmla="val 8935"/>
            </a:avLst>
          </a:prstGeom>
          <a:solidFill>
            <a:srgbClr val="F6F9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AA66343D-D1A0-B32D-FEB9-A7D62E6D4B85}"/>
              </a:ext>
            </a:extLst>
          </p:cNvPr>
          <p:cNvSpPr/>
          <p:nvPr/>
        </p:nvSpPr>
        <p:spPr>
          <a:xfrm>
            <a:off x="3589509" y="2124403"/>
            <a:ext cx="8192914" cy="3730295"/>
          </a:xfrm>
          <a:prstGeom prst="roundRect">
            <a:avLst>
              <a:gd name="adj" fmla="val 8935"/>
            </a:avLst>
          </a:prstGeom>
          <a:solidFill>
            <a:srgbClr val="F6F9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C40F6A9-C841-9E8C-DB8D-8AFD406D9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20" y="2756117"/>
            <a:ext cx="3589508" cy="2527522"/>
          </a:xfrm>
          <a:prstGeom prst="rect">
            <a:avLst/>
          </a:prstGeom>
        </p:spPr>
      </p:pic>
      <p:grpSp>
        <p:nvGrpSpPr>
          <p:cNvPr id="1050" name="Группа 1049">
            <a:extLst>
              <a:ext uri="{FF2B5EF4-FFF2-40B4-BE49-F238E27FC236}">
                <a16:creationId xmlns:a16="http://schemas.microsoft.com/office/drawing/2014/main" id="{E7478E30-680D-AF85-DFA1-C2F262C9BD08}"/>
              </a:ext>
            </a:extLst>
          </p:cNvPr>
          <p:cNvGrpSpPr/>
          <p:nvPr/>
        </p:nvGrpSpPr>
        <p:grpSpPr>
          <a:xfrm>
            <a:off x="4260753" y="3980261"/>
            <a:ext cx="7443580" cy="795604"/>
            <a:chOff x="3651155" y="3717797"/>
            <a:chExt cx="7443580" cy="795604"/>
          </a:xfrm>
        </p:grpSpPr>
        <p:pic>
          <p:nvPicPr>
            <p:cNvPr id="6" name="Рисунок 5" descr="https://mnogochernil.ru/image/data/template/logo-mnogochernil-ru-t9-2021.png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155" y="3717797"/>
              <a:ext cx="2966974" cy="795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8" name="TextBox 1037">
              <a:extLst>
                <a:ext uri="{FF2B5EF4-FFF2-40B4-BE49-F238E27FC236}">
                  <a16:creationId xmlns:a16="http://schemas.microsoft.com/office/drawing/2014/main" id="{9736397F-21AF-9BA5-82DF-713C4E39DAFE}"/>
                </a:ext>
              </a:extLst>
            </p:cNvPr>
            <p:cNvSpPr txBox="1"/>
            <p:nvPr/>
          </p:nvSpPr>
          <p:spPr>
            <a:xfrm>
              <a:off x="6838081" y="3761581"/>
              <a:ext cx="42566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Montserrat" panose="00000500000000000000" pitchFamily="2" charset="-52"/>
                </a:rPr>
                <a:t>Поставщики компонентов и материалов</a:t>
              </a:r>
            </a:p>
          </p:txBody>
        </p:sp>
      </p:grpSp>
      <p:grpSp>
        <p:nvGrpSpPr>
          <p:cNvPr id="1049" name="Группа 1048">
            <a:extLst>
              <a:ext uri="{FF2B5EF4-FFF2-40B4-BE49-F238E27FC236}">
                <a16:creationId xmlns:a16="http://schemas.microsoft.com/office/drawing/2014/main" id="{741C6B4B-80E2-CB4F-387A-D31569A0B821}"/>
              </a:ext>
            </a:extLst>
          </p:cNvPr>
          <p:cNvGrpSpPr/>
          <p:nvPr/>
        </p:nvGrpSpPr>
        <p:grpSpPr>
          <a:xfrm>
            <a:off x="4035772" y="4860826"/>
            <a:ext cx="7668561" cy="946918"/>
            <a:chOff x="3426174" y="4556028"/>
            <a:chExt cx="7668561" cy="946918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00333180-05D2-7EF4-8496-179F6A831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6174" y="4556028"/>
              <a:ext cx="3624414" cy="946918"/>
            </a:xfrm>
            <a:prstGeom prst="rect">
              <a:avLst/>
            </a:prstGeom>
          </p:spPr>
        </p:pic>
        <p:sp>
          <p:nvSpPr>
            <p:cNvPr id="1042" name="TextBox 1041">
              <a:extLst>
                <a:ext uri="{FF2B5EF4-FFF2-40B4-BE49-F238E27FC236}">
                  <a16:creationId xmlns:a16="http://schemas.microsoft.com/office/drawing/2014/main" id="{C18F231F-7EEF-7CDB-96CC-093F39576866}"/>
                </a:ext>
              </a:extLst>
            </p:cNvPr>
            <p:cNvSpPr txBox="1"/>
            <p:nvPr/>
          </p:nvSpPr>
          <p:spPr>
            <a:xfrm>
              <a:off x="6838081" y="4706321"/>
              <a:ext cx="42566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Montserrat" panose="00000500000000000000" pitchFamily="2" charset="-52"/>
                </a:rPr>
                <a:t>Производители технического оборудования</a:t>
              </a:r>
            </a:p>
          </p:txBody>
        </p:sp>
      </p:grpSp>
      <p:grpSp>
        <p:nvGrpSpPr>
          <p:cNvPr id="1052" name="Группа 1051">
            <a:extLst>
              <a:ext uri="{FF2B5EF4-FFF2-40B4-BE49-F238E27FC236}">
                <a16:creationId xmlns:a16="http://schemas.microsoft.com/office/drawing/2014/main" id="{E68C6AF9-1B8D-B477-A118-91DBE1661467}"/>
              </a:ext>
            </a:extLst>
          </p:cNvPr>
          <p:cNvGrpSpPr/>
          <p:nvPr/>
        </p:nvGrpSpPr>
        <p:grpSpPr>
          <a:xfrm>
            <a:off x="4053666" y="2293055"/>
            <a:ext cx="7650667" cy="787472"/>
            <a:chOff x="3444068" y="2115257"/>
            <a:chExt cx="7650667" cy="787472"/>
          </a:xfrm>
        </p:grpSpPr>
        <p:pic>
          <p:nvPicPr>
            <p:cNvPr id="1036" name="Picture 2" descr="removed">
              <a:extLst>
                <a:ext uri="{FF2B5EF4-FFF2-40B4-BE49-F238E27FC236}">
                  <a16:creationId xmlns:a16="http://schemas.microsoft.com/office/drawing/2014/main" id="{D93A9A99-1BC4-B811-8F54-09906FE71A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068" y="2115257"/>
              <a:ext cx="1672568" cy="787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3" name="TextBox 1042">
              <a:extLst>
                <a:ext uri="{FF2B5EF4-FFF2-40B4-BE49-F238E27FC236}">
                  <a16:creationId xmlns:a16="http://schemas.microsoft.com/office/drawing/2014/main" id="{D5BC6CCD-7440-79A9-D554-5D531257B3DE}"/>
                </a:ext>
              </a:extLst>
            </p:cNvPr>
            <p:cNvSpPr txBox="1"/>
            <p:nvPr/>
          </p:nvSpPr>
          <p:spPr>
            <a:xfrm>
              <a:off x="6838081" y="2185827"/>
              <a:ext cx="42566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Montserrat" panose="00000500000000000000" pitchFamily="2" charset="-52"/>
                </a:rPr>
                <a:t>Рекламные и маркетинговые агентства</a:t>
              </a:r>
            </a:p>
          </p:txBody>
        </p:sp>
      </p:grpSp>
      <p:grpSp>
        <p:nvGrpSpPr>
          <p:cNvPr id="1051" name="Группа 1050">
            <a:extLst>
              <a:ext uri="{FF2B5EF4-FFF2-40B4-BE49-F238E27FC236}">
                <a16:creationId xmlns:a16="http://schemas.microsoft.com/office/drawing/2014/main" id="{33FB2A76-0E3F-6C64-D173-F70D687B8095}"/>
              </a:ext>
            </a:extLst>
          </p:cNvPr>
          <p:cNvGrpSpPr/>
          <p:nvPr/>
        </p:nvGrpSpPr>
        <p:grpSpPr>
          <a:xfrm>
            <a:off x="4122303" y="3165488"/>
            <a:ext cx="7582030" cy="729812"/>
            <a:chOff x="3512705" y="2996157"/>
            <a:chExt cx="7582030" cy="729812"/>
          </a:xfrm>
        </p:grpSpPr>
        <p:pic>
          <p:nvPicPr>
            <p:cNvPr id="1035" name="Рисунок 1034">
              <a:extLst>
                <a:ext uri="{FF2B5EF4-FFF2-40B4-BE49-F238E27FC236}">
                  <a16:creationId xmlns:a16="http://schemas.microsoft.com/office/drawing/2014/main" id="{55743CBA-3CB0-E4DE-987A-B1B604E41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823"/>
            <a:stretch/>
          </p:blipFill>
          <p:spPr>
            <a:xfrm>
              <a:off x="3512705" y="2996157"/>
              <a:ext cx="2189596" cy="729812"/>
            </a:xfrm>
            <a:prstGeom prst="rect">
              <a:avLst/>
            </a:prstGeom>
          </p:spPr>
        </p:pic>
        <p:sp>
          <p:nvSpPr>
            <p:cNvPr id="1044" name="TextBox 1043">
              <a:extLst>
                <a:ext uri="{FF2B5EF4-FFF2-40B4-BE49-F238E27FC236}">
                  <a16:creationId xmlns:a16="http://schemas.microsoft.com/office/drawing/2014/main" id="{B7C328F1-A1DB-9DAF-9AFA-677DD9D96CAE}"/>
                </a:ext>
              </a:extLst>
            </p:cNvPr>
            <p:cNvSpPr txBox="1"/>
            <p:nvPr/>
          </p:nvSpPr>
          <p:spPr>
            <a:xfrm>
              <a:off x="6838081" y="3101397"/>
              <a:ext cx="42566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Montserrat" panose="00000500000000000000" pitchFamily="2" charset="-52"/>
                </a:rPr>
                <a:t>Логистические компании</a:t>
              </a:r>
            </a:p>
          </p:txBody>
        </p:sp>
      </p:grpSp>
      <p:sp>
        <p:nvSpPr>
          <p:cNvPr id="1045" name="TextBox 1044">
            <a:extLst>
              <a:ext uri="{FF2B5EF4-FFF2-40B4-BE49-F238E27FC236}">
                <a16:creationId xmlns:a16="http://schemas.microsoft.com/office/drawing/2014/main" id="{0E627C63-803F-234A-EF42-104234D981F0}"/>
              </a:ext>
            </a:extLst>
          </p:cNvPr>
          <p:cNvSpPr txBox="1"/>
          <p:nvPr/>
        </p:nvSpPr>
        <p:spPr>
          <a:xfrm>
            <a:off x="464331" y="5149618"/>
            <a:ext cx="2546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04040"/>
                </a:solidFill>
                <a:latin typeface="Montserrat SemiBold" panose="00000700000000000000" pitchFamily="2" charset="-52"/>
              </a:rPr>
              <a:t>Основной партнёр</a:t>
            </a:r>
          </a:p>
        </p:txBody>
      </p:sp>
      <p:sp>
        <p:nvSpPr>
          <p:cNvPr id="1047" name="TextBox 1046">
            <a:extLst>
              <a:ext uri="{FF2B5EF4-FFF2-40B4-BE49-F238E27FC236}">
                <a16:creationId xmlns:a16="http://schemas.microsoft.com/office/drawing/2014/main" id="{253C1B3F-9ACB-33F4-4DE4-8545B85C5741}"/>
              </a:ext>
            </a:extLst>
          </p:cNvPr>
          <p:cNvSpPr txBox="1"/>
          <p:nvPr/>
        </p:nvSpPr>
        <p:spPr>
          <a:xfrm>
            <a:off x="433387" y="2496103"/>
            <a:ext cx="25214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04040"/>
                </a:solidFill>
                <a:latin typeface="Montserrat ExtraBold" panose="00000900000000000000" pitchFamily="2" charset="-52"/>
              </a:rPr>
              <a:t>ПГНИУ</a:t>
            </a:r>
          </a:p>
        </p:txBody>
      </p:sp>
    </p:spTree>
    <p:extLst>
      <p:ext uri="{BB962C8B-B14F-4D97-AF65-F5344CB8AC3E}">
        <p14:creationId xmlns:p14="http://schemas.microsoft.com/office/powerpoint/2010/main" val="3610503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3D43F02-749A-E72A-9B8C-0F909974E960}"/>
              </a:ext>
            </a:extLst>
          </p:cNvPr>
          <p:cNvSpPr/>
          <p:nvPr/>
        </p:nvSpPr>
        <p:spPr>
          <a:xfrm>
            <a:off x="5109242" y="310696"/>
            <a:ext cx="2353960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F10D5DC-0318-BE7C-2FD0-92B1CEA64018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A99628B-B264-8932-6715-E38792BAD15A}"/>
              </a:ext>
            </a:extLst>
          </p:cNvPr>
          <p:cNvSpPr/>
          <p:nvPr/>
        </p:nvSpPr>
        <p:spPr>
          <a:xfrm>
            <a:off x="7838360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456CEE4-2264-5897-59B7-1EF5C0D2A244}"/>
              </a:ext>
            </a:extLst>
          </p:cNvPr>
          <p:cNvSpPr/>
          <p:nvPr/>
        </p:nvSpPr>
        <p:spPr>
          <a:xfrm>
            <a:off x="2587787" y="248330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E4BAEA1-A95F-4093-960B-7E323C37614E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EDEF680-AB78-4AD0-9059-C016455F2DCE}"/>
              </a:ext>
            </a:extLst>
          </p:cNvPr>
          <p:cNvSpPr/>
          <p:nvPr/>
        </p:nvSpPr>
        <p:spPr>
          <a:xfrm>
            <a:off x="-114300" y="2984500"/>
            <a:ext cx="12484100" cy="355600"/>
          </a:xfrm>
          <a:prstGeom prst="rect">
            <a:avLst/>
          </a:prstGeom>
          <a:solidFill>
            <a:srgbClr val="0949E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68A4F5F-B578-17F7-3EE9-ABD88E15FA1F}"/>
              </a:ext>
            </a:extLst>
          </p:cNvPr>
          <p:cNvSpPr txBox="1">
            <a:spLocks/>
          </p:cNvSpPr>
          <p:nvPr/>
        </p:nvSpPr>
        <p:spPr>
          <a:xfrm>
            <a:off x="340726" y="3284670"/>
            <a:ext cx="3064302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Потребительские</a:t>
            </a:r>
            <a:br>
              <a:rPr lang="ru-RU" dirty="0"/>
            </a:br>
            <a:r>
              <a:rPr lang="ru-RU" dirty="0"/>
              <a:t>сегменты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AC2D91A-8CF6-503B-9FC5-7C50060309D0}"/>
              </a:ext>
            </a:extLst>
          </p:cNvPr>
          <p:cNvSpPr txBox="1">
            <a:spLocks/>
          </p:cNvSpPr>
          <p:nvPr/>
        </p:nvSpPr>
        <p:spPr>
          <a:xfrm>
            <a:off x="3540263" y="3624307"/>
            <a:ext cx="4244837" cy="355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</a:rPr>
              <a:t>Ценностное предложение</a:t>
            </a:r>
            <a:endParaRPr lang="ru-RU" sz="2000" dirty="0">
              <a:solidFill>
                <a:srgbClr val="0949E8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5D53D8C-1CD4-C106-8A12-935550B6A7AA}"/>
              </a:ext>
            </a:extLst>
          </p:cNvPr>
          <p:cNvSpPr txBox="1">
            <a:spLocks/>
          </p:cNvSpPr>
          <p:nvPr/>
        </p:nvSpPr>
        <p:spPr>
          <a:xfrm>
            <a:off x="8618836" y="3624307"/>
            <a:ext cx="3165177" cy="355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Каналы сбыта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A01B253-A0A3-78A1-6443-9F1187723077}"/>
              </a:ext>
            </a:extLst>
          </p:cNvPr>
          <p:cNvSpPr txBox="1">
            <a:spLocks/>
          </p:cNvSpPr>
          <p:nvPr/>
        </p:nvSpPr>
        <p:spPr>
          <a:xfrm>
            <a:off x="339863" y="4086315"/>
            <a:ext cx="3178038" cy="1555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latin typeface="Montserrat" panose="00000500000000000000" pitchFamily="2" charset="-52"/>
              </a:rPr>
              <a:t>Студенты</a:t>
            </a:r>
            <a:r>
              <a:rPr lang="en-US" sz="1600" dirty="0">
                <a:latin typeface="Montserrat" panose="00000500000000000000" pitchFamily="2" charset="-52"/>
              </a:rPr>
              <a:t>,</a:t>
            </a:r>
            <a:r>
              <a:rPr lang="ru-RU" sz="1600" dirty="0">
                <a:latin typeface="Montserrat" panose="00000500000000000000" pitchFamily="2" charset="-52"/>
              </a:rPr>
              <a:t> преподаватели, использующие маркеры, служба университета, закупающая маркеры.</a:t>
            </a:r>
          </a:p>
          <a:p>
            <a:pPr algn="l"/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4ABBDE33-9680-B75D-28C1-60290ED03EFE}"/>
              </a:ext>
            </a:extLst>
          </p:cNvPr>
          <p:cNvSpPr txBox="1">
            <a:spLocks/>
          </p:cNvSpPr>
          <p:nvPr/>
        </p:nvSpPr>
        <p:spPr>
          <a:xfrm>
            <a:off x="3556000" y="4075156"/>
            <a:ext cx="4813299" cy="3030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Экологичность: использование возобновляемых материалов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для производства маркеров.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Удобство использования: возможность перезаправки маркера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в любое время и в любом месте благодаря портативной </a:t>
            </a:r>
            <a:r>
              <a:rPr lang="ru-RU" sz="1600" dirty="0" err="1">
                <a:latin typeface="Montserrat" panose="00000500000000000000" pitchFamily="2" charset="-52"/>
              </a:rPr>
              <a:t>дозаправочной</a:t>
            </a:r>
            <a:r>
              <a:rPr lang="ru-RU" sz="1600" dirty="0">
                <a:latin typeface="Montserrat" panose="00000500000000000000" pitchFamily="2" charset="-52"/>
              </a:rPr>
              <a:t> станции.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Экономичность: более низкая стоимость по сравнению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с одноразовыми маркерами.</a:t>
            </a:r>
          </a:p>
          <a:p>
            <a:pPr algn="l"/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C184FB8F-3060-20C5-0E2C-9C727DC30EFC}"/>
              </a:ext>
            </a:extLst>
          </p:cNvPr>
          <p:cNvSpPr txBox="1">
            <a:spLocks/>
          </p:cNvSpPr>
          <p:nvPr/>
        </p:nvSpPr>
        <p:spPr>
          <a:xfrm>
            <a:off x="8618836" y="4068763"/>
            <a:ext cx="3334901" cy="22763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Прямые продажи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через интернет-магазины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и официальный сайт.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Оптовые продажи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через специализированные магазины и дистрибьюторов.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Продажа  лицензии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на продукт.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F49D490-4EF6-9BE5-9B47-CC6D6BB2EBD7}"/>
              </a:ext>
            </a:extLst>
          </p:cNvPr>
          <p:cNvSpPr txBox="1">
            <a:spLocks/>
          </p:cNvSpPr>
          <p:nvPr/>
        </p:nvSpPr>
        <p:spPr>
          <a:xfrm>
            <a:off x="345666" y="2570296"/>
            <a:ext cx="732752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№1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98085111-B767-FAC7-165B-622153ED48FF}"/>
              </a:ext>
            </a:extLst>
          </p:cNvPr>
          <p:cNvSpPr txBox="1">
            <a:spLocks/>
          </p:cNvSpPr>
          <p:nvPr/>
        </p:nvSpPr>
        <p:spPr>
          <a:xfrm>
            <a:off x="3553497" y="2570296"/>
            <a:ext cx="1176676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anose="000009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№2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7D12FEC-9489-0C61-ED60-2010CD5DB814}"/>
              </a:ext>
            </a:extLst>
          </p:cNvPr>
          <p:cNvSpPr txBox="1">
            <a:spLocks/>
          </p:cNvSpPr>
          <p:nvPr/>
        </p:nvSpPr>
        <p:spPr>
          <a:xfrm>
            <a:off x="8633626" y="2575014"/>
            <a:ext cx="974495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anose="000009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№3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18081F8-F75A-7C1E-4105-90F11FC4BA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29" y="1406368"/>
            <a:ext cx="1371600" cy="13716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FE761D-CD39-23A2-72AB-41BCD5964C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255" y="1440777"/>
            <a:ext cx="1371600" cy="13716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05C9E44-AA39-75A7-8C79-A55D758950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482" y="1454632"/>
            <a:ext cx="1371600" cy="1371600"/>
          </a:xfrm>
          <a:prstGeom prst="rect">
            <a:avLst/>
          </a:prstGeom>
        </p:spPr>
      </p:pic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5C7F69CB-B263-5D88-6BDC-F81789967830}"/>
              </a:ext>
            </a:extLst>
          </p:cNvPr>
          <p:cNvSpPr/>
          <p:nvPr/>
        </p:nvSpPr>
        <p:spPr>
          <a:xfrm>
            <a:off x="2587787" y="738633"/>
            <a:ext cx="2159000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2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0B0EE141-232B-9AD0-DDB5-4CD33BC13F22}"/>
              </a:ext>
            </a:extLst>
          </p:cNvPr>
          <p:cNvSpPr/>
          <p:nvPr/>
        </p:nvSpPr>
        <p:spPr>
          <a:xfrm>
            <a:off x="2587787" y="738633"/>
            <a:ext cx="1439862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184E1F1-53B8-863F-D1BF-17E13811FB8D}"/>
              </a:ext>
            </a:extLst>
          </p:cNvPr>
          <p:cNvSpPr/>
          <p:nvPr/>
        </p:nvSpPr>
        <p:spPr>
          <a:xfrm>
            <a:off x="2587787" y="738633"/>
            <a:ext cx="2159000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2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B9401D0D-99B9-3FF3-DB36-EB4D5A052714}"/>
              </a:ext>
            </a:extLst>
          </p:cNvPr>
          <p:cNvSpPr/>
          <p:nvPr/>
        </p:nvSpPr>
        <p:spPr>
          <a:xfrm>
            <a:off x="2587787" y="738633"/>
            <a:ext cx="719137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39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3D43F02-749A-E72A-9B8C-0F909974E960}"/>
              </a:ext>
            </a:extLst>
          </p:cNvPr>
          <p:cNvSpPr/>
          <p:nvPr/>
        </p:nvSpPr>
        <p:spPr>
          <a:xfrm>
            <a:off x="5109242" y="310696"/>
            <a:ext cx="2353960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F10D5DC-0318-BE7C-2FD0-92B1CEA64018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A99628B-B264-8932-6715-E38792BAD15A}"/>
              </a:ext>
            </a:extLst>
          </p:cNvPr>
          <p:cNvSpPr/>
          <p:nvPr/>
        </p:nvSpPr>
        <p:spPr>
          <a:xfrm>
            <a:off x="7838360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456CEE4-2264-5897-59B7-1EF5C0D2A244}"/>
              </a:ext>
            </a:extLst>
          </p:cNvPr>
          <p:cNvSpPr/>
          <p:nvPr/>
        </p:nvSpPr>
        <p:spPr>
          <a:xfrm>
            <a:off x="2587787" y="248330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E4BAEA1-A95F-4093-960B-7E323C37614E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EDEF680-AB78-4AD0-9059-C016455F2DCE}"/>
              </a:ext>
            </a:extLst>
          </p:cNvPr>
          <p:cNvSpPr/>
          <p:nvPr/>
        </p:nvSpPr>
        <p:spPr>
          <a:xfrm>
            <a:off x="-114300" y="2984500"/>
            <a:ext cx="12484100" cy="355600"/>
          </a:xfrm>
          <a:prstGeom prst="rect">
            <a:avLst/>
          </a:prstGeom>
          <a:solidFill>
            <a:srgbClr val="0949E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68A4F5F-B578-17F7-3EE9-ABD88E15FA1F}"/>
              </a:ext>
            </a:extLst>
          </p:cNvPr>
          <p:cNvSpPr txBox="1">
            <a:spLocks/>
          </p:cNvSpPr>
          <p:nvPr/>
        </p:nvSpPr>
        <p:spPr>
          <a:xfrm>
            <a:off x="340726" y="3284670"/>
            <a:ext cx="3064302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Потоки </a:t>
            </a:r>
            <a:br>
              <a:rPr lang="ru-RU" dirty="0"/>
            </a:br>
            <a:r>
              <a:rPr lang="ru-RU" dirty="0"/>
              <a:t>поступления дохода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AC2D91A-8CF6-503B-9FC5-7C50060309D0}"/>
              </a:ext>
            </a:extLst>
          </p:cNvPr>
          <p:cNvSpPr txBox="1">
            <a:spLocks/>
          </p:cNvSpPr>
          <p:nvPr/>
        </p:nvSpPr>
        <p:spPr>
          <a:xfrm>
            <a:off x="3476763" y="3519207"/>
            <a:ext cx="4679812" cy="52541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</a:rPr>
              <a:t>Взаимоотношения 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</a:rPr>
              <a:t>с клиентами</a:t>
            </a:r>
            <a:endParaRPr lang="ru-RU" sz="2000" dirty="0">
              <a:solidFill>
                <a:srgbClr val="0949E8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5D53D8C-1CD4-C106-8A12-935550B6A7AA}"/>
              </a:ext>
            </a:extLst>
          </p:cNvPr>
          <p:cNvSpPr txBox="1">
            <a:spLocks/>
          </p:cNvSpPr>
          <p:nvPr/>
        </p:nvSpPr>
        <p:spPr>
          <a:xfrm>
            <a:off x="8175757" y="3624307"/>
            <a:ext cx="3428703" cy="355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Ключевые ресурсы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A01B253-A0A3-78A1-6443-9F1187723077}"/>
              </a:ext>
            </a:extLst>
          </p:cNvPr>
          <p:cNvSpPr txBox="1">
            <a:spLocks/>
          </p:cNvSpPr>
          <p:nvPr/>
        </p:nvSpPr>
        <p:spPr>
          <a:xfrm>
            <a:off x="339863" y="4086315"/>
            <a:ext cx="3178038" cy="1555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>
                <a:latin typeface="Montserrat" panose="00000500000000000000" pitchFamily="2" charset="-5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ru-RU" dirty="0"/>
              <a:t>Продажа маркеров </a:t>
            </a:r>
            <a:br>
              <a:rPr lang="ru-RU" dirty="0"/>
            </a:br>
            <a:r>
              <a:rPr lang="ru-RU" dirty="0"/>
              <a:t>и </a:t>
            </a:r>
            <a:r>
              <a:rPr lang="ru-RU" dirty="0" err="1"/>
              <a:t>дозаправочных</a:t>
            </a:r>
            <a:r>
              <a:rPr lang="ru-RU" dirty="0"/>
              <a:t> станций</a:t>
            </a:r>
            <a:br>
              <a:rPr lang="ru-RU" dirty="0"/>
            </a:br>
            <a:r>
              <a:rPr lang="ru-RU" dirty="0"/>
              <a:t>Предоставление платных услуг поддержки </a:t>
            </a:r>
            <a:br>
              <a:rPr lang="ru-RU" dirty="0"/>
            </a:br>
            <a:r>
              <a:rPr lang="ru-RU" dirty="0"/>
              <a:t>и обслуживания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4ABBDE33-9680-B75D-28C1-60290ED03EFE}"/>
              </a:ext>
            </a:extLst>
          </p:cNvPr>
          <p:cNvSpPr txBox="1">
            <a:spLocks/>
          </p:cNvSpPr>
          <p:nvPr/>
        </p:nvSpPr>
        <p:spPr>
          <a:xfrm>
            <a:off x="3492502" y="4075156"/>
            <a:ext cx="4475162" cy="303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>
                <a:latin typeface="Montserrat" panose="00000500000000000000" pitchFamily="2" charset="-5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Возможность заказа через интернет </a:t>
            </a:r>
            <a:br>
              <a:rPr lang="ru-RU" dirty="0"/>
            </a:br>
            <a:r>
              <a:rPr lang="ru-RU" dirty="0"/>
              <a:t>с доставкой или самовывозом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Консультация и помощь в выборе через онлайн-чат или по телефону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Предоставление гарантии </a:t>
            </a:r>
            <a:br>
              <a:rPr lang="ru-RU" dirty="0"/>
            </a:br>
            <a:r>
              <a:rPr lang="ru-RU" dirty="0"/>
              <a:t>качества на продукцию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Обеспечение технической</a:t>
            </a:r>
            <a:br>
              <a:rPr lang="ru-RU" dirty="0"/>
            </a:br>
            <a:r>
              <a:rPr lang="ru-RU" dirty="0"/>
              <a:t>поддержки клиентов по вопросам </a:t>
            </a:r>
            <a:br>
              <a:rPr lang="ru-RU" dirty="0"/>
            </a:br>
            <a:r>
              <a:rPr lang="ru-RU" dirty="0"/>
              <a:t>использования продукции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C184FB8F-3060-20C5-0E2C-9C727DC30EFC}"/>
              </a:ext>
            </a:extLst>
          </p:cNvPr>
          <p:cNvSpPr txBox="1">
            <a:spLocks/>
          </p:cNvSpPr>
          <p:nvPr/>
        </p:nvSpPr>
        <p:spPr>
          <a:xfrm>
            <a:off x="8176175" y="4079272"/>
            <a:ext cx="4288217" cy="30263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Возобновляемые материалы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 для производства маркеров 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Портативные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 err="1">
                <a:latin typeface="Montserrat" panose="00000500000000000000" pitchFamily="2" charset="-52"/>
              </a:rPr>
              <a:t>дозаправочные</a:t>
            </a:r>
            <a:r>
              <a:rPr lang="ru-RU" sz="1600" dirty="0">
                <a:latin typeface="Montserrat" panose="00000500000000000000" pitchFamily="2" charset="-52"/>
              </a:rPr>
              <a:t> станции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Оборудование и инструменты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для производства и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тестирования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Исследователи и разработчики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Инвесторы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для финансирования проекта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F49D490-4EF6-9BE5-9B47-CC6D6BB2EBD7}"/>
              </a:ext>
            </a:extLst>
          </p:cNvPr>
          <p:cNvSpPr txBox="1">
            <a:spLocks/>
          </p:cNvSpPr>
          <p:nvPr/>
        </p:nvSpPr>
        <p:spPr>
          <a:xfrm>
            <a:off x="345666" y="2570296"/>
            <a:ext cx="972000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№4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98085111-B767-FAC7-165B-622153ED48FF}"/>
              </a:ext>
            </a:extLst>
          </p:cNvPr>
          <p:cNvSpPr txBox="1">
            <a:spLocks/>
          </p:cNvSpPr>
          <p:nvPr/>
        </p:nvSpPr>
        <p:spPr>
          <a:xfrm>
            <a:off x="3489997" y="2570296"/>
            <a:ext cx="1176676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anose="000009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№5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7D12FEC-9489-0C61-ED60-2010CD5DB814}"/>
              </a:ext>
            </a:extLst>
          </p:cNvPr>
          <p:cNvSpPr txBox="1">
            <a:spLocks/>
          </p:cNvSpPr>
          <p:nvPr/>
        </p:nvSpPr>
        <p:spPr>
          <a:xfrm>
            <a:off x="8201826" y="2575014"/>
            <a:ext cx="974495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anose="000009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№6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184E1F1-53B8-863F-D1BF-17E13811FB8D}"/>
              </a:ext>
            </a:extLst>
          </p:cNvPr>
          <p:cNvSpPr/>
          <p:nvPr/>
        </p:nvSpPr>
        <p:spPr>
          <a:xfrm>
            <a:off x="2587787" y="738633"/>
            <a:ext cx="2159000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2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B9401D0D-99B9-3FF3-DB36-EB4D5A052714}"/>
              </a:ext>
            </a:extLst>
          </p:cNvPr>
          <p:cNvSpPr/>
          <p:nvPr/>
        </p:nvSpPr>
        <p:spPr>
          <a:xfrm>
            <a:off x="2587787" y="738633"/>
            <a:ext cx="1439862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ADB00B-7D3B-6098-E126-00D461981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76" y="1462942"/>
            <a:ext cx="1371473" cy="137147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66F834D-5227-2E09-D9CE-E50EAA307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748" y="1460369"/>
            <a:ext cx="1371474" cy="137147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99699AB-6B89-5F24-0C21-AE877AC52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87" y="1494825"/>
            <a:ext cx="1371473" cy="137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90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3D43F02-749A-E72A-9B8C-0F909974E960}"/>
              </a:ext>
            </a:extLst>
          </p:cNvPr>
          <p:cNvSpPr/>
          <p:nvPr/>
        </p:nvSpPr>
        <p:spPr>
          <a:xfrm>
            <a:off x="5109242" y="310696"/>
            <a:ext cx="2353960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F10D5DC-0318-BE7C-2FD0-92B1CEA64018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A99628B-B264-8932-6715-E38792BAD15A}"/>
              </a:ext>
            </a:extLst>
          </p:cNvPr>
          <p:cNvSpPr/>
          <p:nvPr/>
        </p:nvSpPr>
        <p:spPr>
          <a:xfrm>
            <a:off x="7838360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456CEE4-2264-5897-59B7-1EF5C0D2A244}"/>
              </a:ext>
            </a:extLst>
          </p:cNvPr>
          <p:cNvSpPr/>
          <p:nvPr/>
        </p:nvSpPr>
        <p:spPr>
          <a:xfrm>
            <a:off x="2587787" y="248330"/>
            <a:ext cx="2142386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E4BAEA1-A95F-4093-960B-7E323C37614E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EDEF680-AB78-4AD0-9059-C016455F2DCE}"/>
              </a:ext>
            </a:extLst>
          </p:cNvPr>
          <p:cNvSpPr/>
          <p:nvPr/>
        </p:nvSpPr>
        <p:spPr>
          <a:xfrm>
            <a:off x="-114300" y="2984500"/>
            <a:ext cx="12484100" cy="355600"/>
          </a:xfrm>
          <a:prstGeom prst="rect">
            <a:avLst/>
          </a:prstGeom>
          <a:solidFill>
            <a:srgbClr val="0949E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68A4F5F-B578-17F7-3EE9-ABD88E15FA1F}"/>
              </a:ext>
            </a:extLst>
          </p:cNvPr>
          <p:cNvSpPr txBox="1">
            <a:spLocks/>
          </p:cNvSpPr>
          <p:nvPr/>
        </p:nvSpPr>
        <p:spPr>
          <a:xfrm>
            <a:off x="340726" y="3284670"/>
            <a:ext cx="3064302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Ключевые виды деятельности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AC2D91A-8CF6-503B-9FC5-7C50060309D0}"/>
              </a:ext>
            </a:extLst>
          </p:cNvPr>
          <p:cNvSpPr txBox="1">
            <a:spLocks/>
          </p:cNvSpPr>
          <p:nvPr/>
        </p:nvSpPr>
        <p:spPr>
          <a:xfrm>
            <a:off x="3540263" y="3489300"/>
            <a:ext cx="4298097" cy="482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</a:rPr>
              <a:t>Ключевые партнеры</a:t>
            </a:r>
            <a:endParaRPr lang="ru-RU" sz="2000" dirty="0">
              <a:solidFill>
                <a:srgbClr val="0949E8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5D53D8C-1CD4-C106-8A12-935550B6A7AA}"/>
              </a:ext>
            </a:extLst>
          </p:cNvPr>
          <p:cNvSpPr txBox="1">
            <a:spLocks/>
          </p:cNvSpPr>
          <p:nvPr/>
        </p:nvSpPr>
        <p:spPr>
          <a:xfrm>
            <a:off x="7878764" y="3624307"/>
            <a:ext cx="3165177" cy="355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Структура издержек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A01B253-A0A3-78A1-6443-9F1187723077}"/>
              </a:ext>
            </a:extLst>
          </p:cNvPr>
          <p:cNvSpPr txBox="1">
            <a:spLocks/>
          </p:cNvSpPr>
          <p:nvPr/>
        </p:nvSpPr>
        <p:spPr>
          <a:xfrm>
            <a:off x="326007" y="4086315"/>
            <a:ext cx="3322638" cy="2330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Разработка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и тестирование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маркеров и портативных </a:t>
            </a:r>
            <a:r>
              <a:rPr lang="ru-RU" sz="1600" dirty="0" err="1">
                <a:latin typeface="Montserrat" panose="00000500000000000000" pitchFamily="2" charset="-52"/>
              </a:rPr>
              <a:t>дозаправочных</a:t>
            </a:r>
            <a:r>
              <a:rPr lang="ru-RU" sz="1600" dirty="0">
                <a:latin typeface="Montserrat" panose="00000500000000000000" pitchFamily="2" charset="-52"/>
              </a:rPr>
              <a:t> станций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Производство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и продажа продукции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Маркетинг и реклама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Обслуживание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и поддержка клиентов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4ABBDE33-9680-B75D-28C1-60290ED03EFE}"/>
              </a:ext>
            </a:extLst>
          </p:cNvPr>
          <p:cNvSpPr txBox="1">
            <a:spLocks/>
          </p:cNvSpPr>
          <p:nvPr/>
        </p:nvSpPr>
        <p:spPr>
          <a:xfrm>
            <a:off x="3556000" y="4075156"/>
            <a:ext cx="4813299" cy="3030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Основной партнёр - ПГНИУ 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Поставщики компонентов и материалов: </a:t>
            </a:r>
            <a:r>
              <a:rPr lang="en-US" sz="1600" dirty="0">
                <a:latin typeface="Montserrat" panose="00000500000000000000" pitchFamily="2" charset="-52"/>
              </a:rPr>
              <a:t>https://mnogochernil.ru</a:t>
            </a:r>
            <a:endParaRPr lang="ru-RU" sz="1600" dirty="0">
              <a:latin typeface="Montserrat" panose="00000500000000000000" pitchFamily="2" charset="-52"/>
            </a:endParaRP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Производители технического оборудования:  </a:t>
            </a:r>
            <a:r>
              <a:rPr lang="ru-RU" sz="1600" dirty="0">
                <a:latin typeface="Montserrat" panose="00000500000000000000" pitchFamily="2" charset="-52"/>
                <a:hlinkClick r:id="rId2"/>
              </a:rPr>
              <a:t>https://ckcgroup.ru/</a:t>
            </a:r>
            <a:endParaRPr lang="ru-RU" sz="1600" dirty="0">
              <a:latin typeface="Montserrat" panose="00000500000000000000" pitchFamily="2" charset="-52"/>
            </a:endParaRP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Логистические компании: </a:t>
            </a:r>
            <a:br>
              <a:rPr lang="en-US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  <a:hlinkClick r:id="rId3"/>
              </a:rPr>
              <a:t>https://major-express.ru/</a:t>
            </a:r>
            <a:endParaRPr lang="ru-RU" sz="1600" dirty="0">
              <a:latin typeface="Montserrat" panose="00000500000000000000" pitchFamily="2" charset="-52"/>
            </a:endParaRP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Рекламные и маркетинговые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агентства: https://perm.advice-ma.ru/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C184FB8F-3060-20C5-0E2C-9C727DC30EFC}"/>
              </a:ext>
            </a:extLst>
          </p:cNvPr>
          <p:cNvSpPr txBox="1">
            <a:spLocks/>
          </p:cNvSpPr>
          <p:nvPr/>
        </p:nvSpPr>
        <p:spPr>
          <a:xfrm>
            <a:off x="7878764" y="4068762"/>
            <a:ext cx="4402136" cy="2789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Материалы и компоненты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для производства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Зарплата сотрудников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Аренда и обслуживание оборудования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Маркетинговые и рекламные расходы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Расходы на логистику и доставку</a:t>
            </a:r>
          </a:p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Montserrat" panose="00000500000000000000" pitchFamily="2" charset="-52"/>
              </a:rPr>
              <a:t>Налоги и отчисления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F49D490-4EF6-9BE5-9B47-CC6D6BB2EBD7}"/>
              </a:ext>
            </a:extLst>
          </p:cNvPr>
          <p:cNvSpPr txBox="1">
            <a:spLocks/>
          </p:cNvSpPr>
          <p:nvPr/>
        </p:nvSpPr>
        <p:spPr>
          <a:xfrm>
            <a:off x="345666" y="2570296"/>
            <a:ext cx="1149716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2" charset="-52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№7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98085111-B767-FAC7-165B-622153ED48FF}"/>
              </a:ext>
            </a:extLst>
          </p:cNvPr>
          <p:cNvSpPr txBox="1">
            <a:spLocks/>
          </p:cNvSpPr>
          <p:nvPr/>
        </p:nvSpPr>
        <p:spPr>
          <a:xfrm>
            <a:off x="3553497" y="2570296"/>
            <a:ext cx="1176676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anose="000009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№8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7D12FEC-9489-0C61-ED60-2010CD5DB814}"/>
              </a:ext>
            </a:extLst>
          </p:cNvPr>
          <p:cNvSpPr txBox="1">
            <a:spLocks/>
          </p:cNvSpPr>
          <p:nvPr/>
        </p:nvSpPr>
        <p:spPr>
          <a:xfrm>
            <a:off x="7871626" y="2575014"/>
            <a:ext cx="974495" cy="815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anose="000009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№9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5C7F69CB-B263-5D88-6BDC-F81789967830}"/>
              </a:ext>
            </a:extLst>
          </p:cNvPr>
          <p:cNvSpPr/>
          <p:nvPr/>
        </p:nvSpPr>
        <p:spPr>
          <a:xfrm>
            <a:off x="2587787" y="738633"/>
            <a:ext cx="2159000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2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0B0EE141-232B-9AD0-DDB5-4CD33BC13F22}"/>
              </a:ext>
            </a:extLst>
          </p:cNvPr>
          <p:cNvSpPr/>
          <p:nvPr/>
        </p:nvSpPr>
        <p:spPr>
          <a:xfrm>
            <a:off x="2587787" y="738633"/>
            <a:ext cx="1439862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184E1F1-53B8-863F-D1BF-17E13811FB8D}"/>
              </a:ext>
            </a:extLst>
          </p:cNvPr>
          <p:cNvSpPr/>
          <p:nvPr/>
        </p:nvSpPr>
        <p:spPr>
          <a:xfrm>
            <a:off x="2587787" y="738633"/>
            <a:ext cx="2159000" cy="130629"/>
          </a:xfrm>
          <a:prstGeom prst="roundRect">
            <a:avLst/>
          </a:prstGeom>
          <a:solidFill>
            <a:srgbClr val="0949E8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B9401D0D-99B9-3FF3-DB36-EB4D5A052714}"/>
              </a:ext>
            </a:extLst>
          </p:cNvPr>
          <p:cNvSpPr/>
          <p:nvPr/>
        </p:nvSpPr>
        <p:spPr>
          <a:xfrm>
            <a:off x="2587787" y="738633"/>
            <a:ext cx="719137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40C071-7657-6AE1-5285-F65459078D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22" y="1462248"/>
            <a:ext cx="1371600" cy="1371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686360-3EDB-2839-0E8D-B55FCA6247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31" y="1455969"/>
            <a:ext cx="1371600" cy="13716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987C0A-8DB6-B7E5-BF5C-46F6F89EB8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077" y="1497534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82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A3BD1E1-EA32-B4F3-5874-596C8B13A503}"/>
              </a:ext>
            </a:extLst>
          </p:cNvPr>
          <p:cNvSpPr/>
          <p:nvPr/>
        </p:nvSpPr>
        <p:spPr>
          <a:xfrm>
            <a:off x="5421777" y="1210854"/>
            <a:ext cx="11892830" cy="13449044"/>
          </a:xfrm>
          <a:prstGeom prst="roundRect">
            <a:avLst>
              <a:gd name="adj" fmla="val 13075"/>
            </a:avLst>
          </a:prstGeom>
          <a:solidFill>
            <a:srgbClr val="094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9CD91DA-D2AB-9C17-C9A4-AE57E892DB58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3765036-EA98-C65E-4308-886B53B0C51D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9F576EB-61A2-8F9C-E0FA-3E651586D9B5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2F16337-B9C3-771A-A3BD-505C2C09C5F7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336C8BF-EDE3-EE1F-B80E-4CF2899A87D6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B78C04BA-37EC-689E-B81C-43DD391A08BB}"/>
              </a:ext>
            </a:extLst>
          </p:cNvPr>
          <p:cNvSpPr txBox="1">
            <a:spLocks/>
          </p:cNvSpPr>
          <p:nvPr/>
        </p:nvSpPr>
        <p:spPr>
          <a:xfrm>
            <a:off x="220260" y="1291774"/>
            <a:ext cx="4700083" cy="6676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Описание клиента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8892D5-4D78-BC89-7363-F4C174C00A8E}"/>
              </a:ext>
            </a:extLst>
          </p:cNvPr>
          <p:cNvSpPr txBox="1"/>
          <p:nvPr/>
        </p:nvSpPr>
        <p:spPr>
          <a:xfrm>
            <a:off x="351872" y="2062131"/>
            <a:ext cx="50699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Montserrat" panose="00000500000000000000" pitchFamily="2" charset="-52"/>
              </a:rPr>
              <a:t>Целевая аудитория данного проекта - это студенты </a:t>
            </a:r>
            <a:br>
              <a:rPr lang="ru-RU" sz="2200" dirty="0">
                <a:latin typeface="Montserrat" panose="00000500000000000000" pitchFamily="2" charset="-52"/>
              </a:rPr>
            </a:br>
            <a:r>
              <a:rPr lang="ru-RU" sz="2200" dirty="0">
                <a:latin typeface="Montserrat" panose="00000500000000000000" pitchFamily="2" charset="-52"/>
              </a:rPr>
              <a:t>и преподаватели университета,</a:t>
            </a:r>
            <a:br>
              <a:rPr lang="ru-RU" sz="2200" dirty="0">
                <a:latin typeface="Montserrat" panose="00000500000000000000" pitchFamily="2" charset="-52"/>
              </a:rPr>
            </a:br>
            <a:r>
              <a:rPr lang="ru-RU" sz="2200" dirty="0">
                <a:latin typeface="Montserrat" panose="00000500000000000000" pitchFamily="2" charset="-52"/>
              </a:rPr>
              <a:t>а также другие пользователи, которые могут использовать маркер в своей профессиональной деятельности.</a:t>
            </a:r>
          </a:p>
        </p:txBody>
      </p:sp>
      <p:pic>
        <p:nvPicPr>
          <p:cNvPr id="4098" name="Picture 2" descr="removed">
            <a:extLst>
              <a:ext uri="{FF2B5EF4-FFF2-40B4-BE49-F238E27FC236}">
                <a16:creationId xmlns:a16="http://schemas.microsoft.com/office/drawing/2014/main" id="{FF87CC8C-C919-B815-74F2-53B296204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231" y="2423884"/>
            <a:ext cx="3152014" cy="472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7276D06-57FB-A8D8-5A49-605DCB3AA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576" y="1989558"/>
            <a:ext cx="8631322" cy="575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33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F23DBB-01ED-2ECE-B0A7-0A59FA153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949">
            <a:off x="7962253" y="1299963"/>
            <a:ext cx="2483831" cy="49788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9CD91DA-D2AB-9C17-C9A4-AE57E892DB58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3765036-EA98-C65E-4308-886B53B0C51D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9F576EB-61A2-8F9C-E0FA-3E651586D9B5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2F16337-B9C3-771A-A3BD-505C2C09C5F7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336C8BF-EDE3-EE1F-B80E-4CF2899A87D6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B78C04BA-37EC-689E-B81C-43DD391A08BB}"/>
              </a:ext>
            </a:extLst>
          </p:cNvPr>
          <p:cNvSpPr txBox="1">
            <a:spLocks/>
          </p:cNvSpPr>
          <p:nvPr/>
        </p:nvSpPr>
        <p:spPr>
          <a:xfrm>
            <a:off x="-514848" y="1290302"/>
            <a:ext cx="4700083" cy="6676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Конкуренты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8892D5-4D78-BC89-7363-F4C174C00A8E}"/>
              </a:ext>
            </a:extLst>
          </p:cNvPr>
          <p:cNvSpPr txBox="1"/>
          <p:nvPr/>
        </p:nvSpPr>
        <p:spPr>
          <a:xfrm>
            <a:off x="351872" y="2004075"/>
            <a:ext cx="50699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Montserrat" panose="00000500000000000000" pitchFamily="2" charset="-52"/>
              </a:rPr>
              <a:t>Основными конкурентами могут стать традиционные маркеры, такие как </a:t>
            </a:r>
            <a:r>
              <a:rPr lang="ru-RU" sz="2200" dirty="0" err="1">
                <a:latin typeface="Montserrat" panose="00000500000000000000" pitchFamily="2" charset="-52"/>
              </a:rPr>
              <a:t>Sharpie</a:t>
            </a:r>
            <a:r>
              <a:rPr lang="ru-RU" sz="2200" dirty="0">
                <a:latin typeface="Montserrat" panose="00000500000000000000" pitchFamily="2" charset="-52"/>
              </a:rPr>
              <a:t>, </a:t>
            </a:r>
            <a:r>
              <a:rPr lang="ru-RU" sz="2200" dirty="0" err="1">
                <a:latin typeface="Montserrat" panose="00000500000000000000" pitchFamily="2" charset="-52"/>
              </a:rPr>
              <a:t>Stabilo</a:t>
            </a:r>
            <a:r>
              <a:rPr lang="ru-RU" sz="2200" dirty="0">
                <a:latin typeface="Montserrat" panose="00000500000000000000" pitchFamily="2" charset="-52"/>
              </a:rPr>
              <a:t> и других брендов, а также маркеры на водной основе, которые могут быть </a:t>
            </a:r>
            <a:r>
              <a:rPr lang="ru-RU" sz="2200" dirty="0" err="1">
                <a:latin typeface="Montserrat" panose="00000500000000000000" pitchFamily="2" charset="-52"/>
              </a:rPr>
              <a:t>перезаправлены</a:t>
            </a:r>
            <a:r>
              <a:rPr lang="ru-RU" sz="2200" dirty="0">
                <a:latin typeface="Montserrat" panose="00000500000000000000" pitchFamily="2" charset="-52"/>
              </a:rPr>
              <a:t> водой. </a:t>
            </a:r>
          </a:p>
          <a:p>
            <a:endParaRPr lang="ru-RU" sz="2200" dirty="0">
              <a:latin typeface="Montserrat" panose="000005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AD54EA-2CF0-89D8-7949-C0502E690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2959">
            <a:off x="5772444" y="1128457"/>
            <a:ext cx="2484310" cy="497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57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632" y="983722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Montserrat Medium" panose="00000600000000000000" pitchFamily="2" charset="-52"/>
              </a:rPr>
              <a:t>TAM SAM SOM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49CC8F1-58ED-454C-94E0-9BDDAB587FBB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3FE42D3-DD33-4A56-9746-1E67902823F5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7FC6B6A-46A4-4232-BAC5-3A6FA5664688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BC712F6-34CD-43BA-94C2-5D002F1A1B31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9E21A0C-AAF0-4F55-B2B1-E5CC40156288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3575D06-4C50-51AD-01D6-8343C408B9E5}"/>
              </a:ext>
            </a:extLst>
          </p:cNvPr>
          <p:cNvGrpSpPr/>
          <p:nvPr/>
        </p:nvGrpSpPr>
        <p:grpSpPr>
          <a:xfrm>
            <a:off x="4064001" y="1359685"/>
            <a:ext cx="3858360" cy="5056990"/>
            <a:chOff x="6548697" y="1749878"/>
            <a:chExt cx="3000202" cy="3932238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68C92DB0-6E09-2997-ABA4-CBC8A110F8C9}"/>
                </a:ext>
              </a:extLst>
            </p:cNvPr>
            <p:cNvSpPr/>
            <p:nvPr/>
          </p:nvSpPr>
          <p:spPr>
            <a:xfrm>
              <a:off x="6548697" y="1749878"/>
              <a:ext cx="3000202" cy="3932238"/>
            </a:xfrm>
            <a:prstGeom prst="ellipse">
              <a:avLst/>
            </a:prstGeom>
            <a:noFill/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FC2C8E47-B586-AAB9-1B1E-C75C6E24EE53}"/>
                </a:ext>
              </a:extLst>
            </p:cNvPr>
            <p:cNvSpPr/>
            <p:nvPr/>
          </p:nvSpPr>
          <p:spPr>
            <a:xfrm>
              <a:off x="6966758" y="2872740"/>
              <a:ext cx="2164080" cy="2809376"/>
            </a:xfrm>
            <a:prstGeom prst="ellipse">
              <a:avLst/>
            </a:prstGeom>
            <a:noFill/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C969CDDE-B51A-B2C6-4787-41882033362C}"/>
                </a:ext>
              </a:extLst>
            </p:cNvPr>
            <p:cNvSpPr/>
            <p:nvPr/>
          </p:nvSpPr>
          <p:spPr>
            <a:xfrm>
              <a:off x="7271558" y="4041774"/>
              <a:ext cx="1554480" cy="1640341"/>
            </a:xfrm>
            <a:prstGeom prst="ellipse">
              <a:avLst/>
            </a:prstGeom>
            <a:noFill/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45DCA3B-1214-FE45-EDDB-6CCB5A4BA83C}"/>
              </a:ext>
            </a:extLst>
          </p:cNvPr>
          <p:cNvSpPr txBox="1"/>
          <p:nvPr/>
        </p:nvSpPr>
        <p:spPr>
          <a:xfrm>
            <a:off x="5626930" y="24473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"/>
              </a:rPr>
              <a:t>TAM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5DE633-8F4A-1882-D11A-8675055D5884}"/>
              </a:ext>
            </a:extLst>
          </p:cNvPr>
          <p:cNvSpPr txBox="1"/>
          <p:nvPr/>
        </p:nvSpPr>
        <p:spPr>
          <a:xfrm>
            <a:off x="5657044" y="39685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ontserrat "/>
              </a:rPr>
              <a:t>S</a:t>
            </a:r>
            <a:r>
              <a:rPr lang="ru-RU" dirty="0">
                <a:latin typeface="Montserrat "/>
              </a:rPr>
              <a:t>AM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D9CF97-688E-75E8-95C0-372A835E115E}"/>
              </a:ext>
            </a:extLst>
          </p:cNvPr>
          <p:cNvSpPr txBox="1"/>
          <p:nvPr/>
        </p:nvSpPr>
        <p:spPr>
          <a:xfrm>
            <a:off x="5606264" y="59126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ontserrat "/>
              </a:rPr>
              <a:t>SOM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02E936-D6C3-4BBC-A6EC-31CF6FEF6216}"/>
              </a:ext>
            </a:extLst>
          </p:cNvPr>
          <p:cNvSpPr txBox="1"/>
          <p:nvPr/>
        </p:nvSpPr>
        <p:spPr>
          <a:xfrm>
            <a:off x="5245478" y="32812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949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2 880</a:t>
            </a:r>
            <a:r>
              <a:rPr lang="en-US" sz="1800" dirty="0">
                <a:solidFill>
                  <a:srgbClr val="0949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949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1CE102-90FA-5F6B-8CA6-05F8275818B9}"/>
              </a:ext>
            </a:extLst>
          </p:cNvPr>
          <p:cNvSpPr txBox="1"/>
          <p:nvPr/>
        </p:nvSpPr>
        <p:spPr>
          <a:xfrm>
            <a:off x="5245478" y="17414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949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17 280</a:t>
            </a:r>
            <a:r>
              <a:rPr lang="en-US" sz="1800" dirty="0">
                <a:solidFill>
                  <a:srgbClr val="0949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949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F0B467-F0E7-5698-CBD2-0F825AE73BFB}"/>
              </a:ext>
            </a:extLst>
          </p:cNvPr>
          <p:cNvSpPr txBox="1"/>
          <p:nvPr/>
        </p:nvSpPr>
        <p:spPr>
          <a:xfrm>
            <a:off x="5412001" y="47048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949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240 штук</a:t>
            </a:r>
          </a:p>
        </p:txBody>
      </p:sp>
    </p:spTree>
    <p:extLst>
      <p:ext uri="{BB962C8B-B14F-4D97-AF65-F5344CB8AC3E}">
        <p14:creationId xmlns:p14="http://schemas.microsoft.com/office/powerpoint/2010/main" val="634480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7FECD3C-A6E5-454B-B67E-64CD2BD3E9CC}"/>
              </a:ext>
            </a:extLst>
          </p:cNvPr>
          <p:cNvSpPr/>
          <p:nvPr/>
        </p:nvSpPr>
        <p:spPr>
          <a:xfrm>
            <a:off x="2183768" y="2280673"/>
            <a:ext cx="769278" cy="768422"/>
          </a:xfrm>
          <a:prstGeom prst="rect">
            <a:avLst/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8F7445-A6BA-4FEA-83AF-8AC9F5B06F8A}"/>
              </a:ext>
            </a:extLst>
          </p:cNvPr>
          <p:cNvSpPr txBox="1"/>
          <p:nvPr/>
        </p:nvSpPr>
        <p:spPr>
          <a:xfrm>
            <a:off x="2175379" y="2149476"/>
            <a:ext cx="7776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600" b="1" i="0" dirty="0">
                <a:solidFill>
                  <a:schemeClr val="bg1"/>
                </a:solidFill>
                <a:effectLst/>
                <a:latin typeface="Montserrat ExtraBold" panose="00000900000000000000" pitchFamily="2" charset="-52"/>
              </a:rPr>
              <a:t>”</a:t>
            </a:r>
            <a:endParaRPr lang="ru-RU" sz="9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500" y="1172202"/>
            <a:ext cx="3920671" cy="991563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Гипотеза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0575" y="3263978"/>
            <a:ext cx="915828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404040"/>
                </a:solidFill>
                <a:latin typeface="Montserrat "/>
              </a:rPr>
              <a:t>Мы, помогаем клиентам, таким как студенты </a:t>
            </a:r>
            <a:br>
              <a:rPr lang="en-US" sz="2000" dirty="0">
                <a:solidFill>
                  <a:srgbClr val="404040"/>
                </a:solidFill>
                <a:latin typeface="Montserrat "/>
              </a:rPr>
            </a:br>
            <a:r>
              <a:rPr lang="ru-RU" sz="2000" dirty="0">
                <a:solidFill>
                  <a:srgbClr val="404040"/>
                </a:solidFill>
                <a:latin typeface="Montserrat "/>
              </a:rPr>
              <a:t>и преподаватели, в ситуации, когда они нуждаются</a:t>
            </a:r>
            <a:br>
              <a:rPr lang="en-US" sz="2000" dirty="0">
                <a:solidFill>
                  <a:srgbClr val="404040"/>
                </a:solidFill>
                <a:latin typeface="Montserrat "/>
              </a:rPr>
            </a:br>
            <a:r>
              <a:rPr lang="ru-RU" sz="2000" dirty="0">
                <a:solidFill>
                  <a:srgbClr val="404040"/>
                </a:solidFill>
                <a:latin typeface="Montserrat "/>
              </a:rPr>
              <a:t>в удобном и экологичном инструменте для письма, решать проблему использования традиционных маркеров путем их постоянной покупки и утилизации, с помощью технологии возобновляемых маркеров с портативными </a:t>
            </a:r>
            <a:r>
              <a:rPr lang="ru-RU" sz="2000" dirty="0" err="1">
                <a:solidFill>
                  <a:srgbClr val="404040"/>
                </a:solidFill>
                <a:latin typeface="Montserrat "/>
              </a:rPr>
              <a:t>дозаправочными</a:t>
            </a:r>
            <a:r>
              <a:rPr lang="ru-RU" sz="2000" dirty="0">
                <a:solidFill>
                  <a:srgbClr val="404040"/>
                </a:solidFill>
                <a:latin typeface="Montserrat "/>
              </a:rPr>
              <a:t> </a:t>
            </a:r>
            <a:br>
              <a:rPr lang="en-US" sz="2000" dirty="0">
                <a:solidFill>
                  <a:srgbClr val="404040"/>
                </a:solidFill>
                <a:latin typeface="Montserrat "/>
              </a:rPr>
            </a:br>
            <a:r>
              <a:rPr lang="ru-RU" sz="2000" dirty="0">
                <a:solidFill>
                  <a:srgbClr val="404040"/>
                </a:solidFill>
                <a:latin typeface="Montserrat "/>
              </a:rPr>
              <a:t>станциями и получения ценности в виде экономии </a:t>
            </a:r>
            <a:br>
              <a:rPr lang="en-US" sz="2000" dirty="0">
                <a:solidFill>
                  <a:srgbClr val="404040"/>
                </a:solidFill>
                <a:latin typeface="Montserrat "/>
              </a:rPr>
            </a:br>
            <a:r>
              <a:rPr lang="ru-RU" sz="2000" dirty="0">
                <a:solidFill>
                  <a:srgbClr val="404040"/>
                </a:solidFill>
                <a:latin typeface="Montserrat "/>
              </a:rPr>
              <a:t>времени, денег и защиты окружающей среды.</a:t>
            </a:r>
          </a:p>
          <a:p>
            <a:endParaRPr lang="ru-RU" sz="2000" dirty="0">
              <a:solidFill>
                <a:srgbClr val="404040"/>
              </a:solidFill>
              <a:latin typeface="Montserrat 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610996E-69C0-46CC-A927-91ADEAC8DCC5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01BDB1A-97D0-4751-9A32-D84DF08407FC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9935F8C-7BC5-43B3-9DDA-B4E560418421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7726811-3D06-42D2-983B-75D82A8D1E92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94CF109-35FD-451F-978F-1D64AB3DF68F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DF0B855-1D92-4675-99D9-A14A9E4B743D}"/>
              </a:ext>
            </a:extLst>
          </p:cNvPr>
          <p:cNvSpPr/>
          <p:nvPr/>
        </p:nvSpPr>
        <p:spPr>
          <a:xfrm>
            <a:off x="2183768" y="5810912"/>
            <a:ext cx="6706232" cy="308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FA2C308-0A02-4B25-9A35-EC58AE883260}"/>
              </a:ext>
            </a:extLst>
          </p:cNvPr>
          <p:cNvSpPr/>
          <p:nvPr/>
        </p:nvSpPr>
        <p:spPr>
          <a:xfrm>
            <a:off x="2183768" y="5810912"/>
            <a:ext cx="286392" cy="308226"/>
          </a:xfrm>
          <a:prstGeom prst="rect">
            <a:avLst/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848D7827-839A-47BA-8FAC-2275D496B9AD}"/>
              </a:ext>
            </a:extLst>
          </p:cNvPr>
          <p:cNvSpPr txBox="1">
            <a:spLocks/>
          </p:cNvSpPr>
          <p:nvPr/>
        </p:nvSpPr>
        <p:spPr>
          <a:xfrm>
            <a:off x="2564212" y="5753775"/>
            <a:ext cx="10515600" cy="44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0949E8"/>
                </a:solidFill>
                <a:latin typeface="Montserrat "/>
              </a:rPr>
              <a:t>Компания студентов химического факультета</a:t>
            </a:r>
          </a:p>
        </p:txBody>
      </p:sp>
    </p:spTree>
    <p:extLst>
      <p:ext uri="{BB962C8B-B14F-4D97-AF65-F5344CB8AC3E}">
        <p14:creationId xmlns:p14="http://schemas.microsoft.com/office/powerpoint/2010/main" val="142449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528E1F0-92B0-4151-B244-8BA04806A022}"/>
              </a:ext>
            </a:extLst>
          </p:cNvPr>
          <p:cNvSpPr/>
          <p:nvPr/>
        </p:nvSpPr>
        <p:spPr>
          <a:xfrm>
            <a:off x="438955" y="2540231"/>
            <a:ext cx="6469151" cy="3876800"/>
          </a:xfrm>
          <a:prstGeom prst="roundRect">
            <a:avLst>
              <a:gd name="adj" fmla="val 8935"/>
            </a:avLst>
          </a:prstGeom>
          <a:solidFill>
            <a:srgbClr val="F6F9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049" y="1259573"/>
            <a:ext cx="6469151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Montserrat ExtraBold" panose="00000900000000000000" pitchFamily="2" charset="-52"/>
              </a:rPr>
              <a:t>Ценностное </a:t>
            </a:r>
            <a:br>
              <a:rPr lang="ru-RU" sz="3200" dirty="0">
                <a:latin typeface="Montserrat ExtraBold" panose="00000900000000000000" pitchFamily="2" charset="-52"/>
              </a:rPr>
            </a:br>
            <a:r>
              <a:rPr lang="ru-RU" sz="3200" dirty="0">
                <a:latin typeface="Montserrat ExtraBold" panose="00000900000000000000" pitchFamily="2" charset="-52"/>
              </a:rPr>
              <a:t>предложение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8688" y="2643195"/>
            <a:ext cx="6044971" cy="3850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Montserrat "/>
              </a:rPr>
              <a:t>Проект предлагает возобновляемый маркер с портативной </a:t>
            </a:r>
            <a:r>
              <a:rPr lang="ru-RU" sz="2400" dirty="0" err="1">
                <a:latin typeface="Montserrat "/>
              </a:rPr>
              <a:t>дозаправочной</a:t>
            </a:r>
            <a:r>
              <a:rPr lang="ru-RU" sz="2400" dirty="0">
                <a:latin typeface="Montserrat "/>
              </a:rPr>
              <a:t> станцией, который является более экологичным и удобным </a:t>
            </a:r>
            <a:br>
              <a:rPr lang="ru-RU" sz="2400" dirty="0">
                <a:latin typeface="Montserrat "/>
              </a:rPr>
            </a:br>
            <a:r>
              <a:rPr lang="ru-RU" sz="2400" dirty="0">
                <a:latin typeface="Montserrat "/>
              </a:rPr>
              <a:t>в использовании по сравнению </a:t>
            </a:r>
            <a:br>
              <a:rPr lang="ru-RU" sz="2400" dirty="0">
                <a:latin typeface="Montserrat "/>
              </a:rPr>
            </a:br>
            <a:r>
              <a:rPr lang="ru-RU" sz="2400" dirty="0">
                <a:latin typeface="Montserrat "/>
              </a:rPr>
              <a:t>с традиционными маркерами. </a:t>
            </a:r>
            <a:br>
              <a:rPr lang="ru-RU" sz="2400" dirty="0">
                <a:latin typeface="Montserrat "/>
              </a:rPr>
            </a:br>
            <a:r>
              <a:rPr lang="ru-RU" sz="2400" dirty="0">
                <a:latin typeface="Montserrat "/>
              </a:rPr>
              <a:t>Благодаря портативной </a:t>
            </a:r>
            <a:r>
              <a:rPr lang="ru-RU" sz="2400" dirty="0" err="1">
                <a:latin typeface="Montserrat "/>
              </a:rPr>
              <a:t>дозаправочной</a:t>
            </a:r>
            <a:r>
              <a:rPr lang="ru-RU" sz="2400" dirty="0">
                <a:latin typeface="Montserrat "/>
              </a:rPr>
              <a:t> станции, пользователи могут </a:t>
            </a:r>
            <a:r>
              <a:rPr lang="ru-RU" sz="2400" dirty="0" err="1">
                <a:latin typeface="Montserrat "/>
              </a:rPr>
              <a:t>перезаправить</a:t>
            </a:r>
            <a:r>
              <a:rPr lang="ru-RU" sz="2400" dirty="0">
                <a:latin typeface="Montserrat "/>
              </a:rPr>
              <a:t> маркер </a:t>
            </a:r>
            <a:br>
              <a:rPr lang="ru-RU" sz="2400" dirty="0">
                <a:latin typeface="Montserrat "/>
              </a:rPr>
            </a:br>
            <a:r>
              <a:rPr lang="ru-RU" sz="2400" dirty="0">
                <a:latin typeface="Montserrat "/>
              </a:rPr>
              <a:t>в любое время и в любом месте, что снижает количество отходов и увеличивает срок службы маркера.</a:t>
            </a:r>
          </a:p>
          <a:p>
            <a:endParaRPr lang="ru-RU" sz="2400" dirty="0">
              <a:latin typeface="Montserrat 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4134A48-C4E4-4A3E-9F58-5E57615EBB99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D2450E7-5CF3-4C68-A4C7-FBC09A27E4D7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68951EC-825C-4A57-B1FC-49633A16A24C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B9566F1-BCBE-4B03-AA64-128023D2EFDB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B2945A1-6939-48AA-9E43-83058689E73A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59F153-3F07-4C8C-A5D4-62F0F12C0EBE}"/>
              </a:ext>
            </a:extLst>
          </p:cNvPr>
          <p:cNvSpPr txBox="1"/>
          <p:nvPr/>
        </p:nvSpPr>
        <p:spPr>
          <a:xfrm>
            <a:off x="7428193" y="1272645"/>
            <a:ext cx="6096000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600">
                <a:latin typeface="Montserrat ExtraBold" panose="00000900000000000000" pitchFamily="2" charset="-52"/>
                <a:ea typeface="+mj-ea"/>
                <a:cs typeface="+mj-cs"/>
              </a:defRPr>
            </a:lvl1pPr>
          </a:lstStyle>
          <a:p>
            <a:r>
              <a:rPr lang="ru-RU" sz="3200" dirty="0"/>
              <a:t>Источники финансирования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D58D78F-CF87-4207-80EA-8B1236A8AC6C}"/>
              </a:ext>
            </a:extLst>
          </p:cNvPr>
          <p:cNvGrpSpPr/>
          <p:nvPr/>
        </p:nvGrpSpPr>
        <p:grpSpPr>
          <a:xfrm>
            <a:off x="7154847" y="2547143"/>
            <a:ext cx="3589508" cy="3869532"/>
            <a:chOff x="72423" y="2124404"/>
            <a:chExt cx="3589508" cy="3869532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659C1AC6-C03A-42BD-BDB2-43F4FC77423F}"/>
                </a:ext>
              </a:extLst>
            </p:cNvPr>
            <p:cNvSpPr/>
            <p:nvPr/>
          </p:nvSpPr>
          <p:spPr>
            <a:xfrm>
              <a:off x="452163" y="2124404"/>
              <a:ext cx="2785069" cy="3869532"/>
            </a:xfrm>
            <a:prstGeom prst="roundRect">
              <a:avLst>
                <a:gd name="adj" fmla="val 8935"/>
              </a:avLst>
            </a:prstGeom>
            <a:solidFill>
              <a:srgbClr val="F6F9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87463BE3-2C11-410E-845F-55977FC10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3" y="2795409"/>
              <a:ext cx="3589508" cy="252752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717C84-5BF1-4374-A970-748FE94C8620}"/>
                </a:ext>
              </a:extLst>
            </p:cNvPr>
            <p:cNvSpPr txBox="1"/>
            <p:nvPr/>
          </p:nvSpPr>
          <p:spPr>
            <a:xfrm>
              <a:off x="464331" y="5265730"/>
              <a:ext cx="27541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04040"/>
                  </a:solidFill>
                  <a:latin typeface="Montserrat SemiBold" panose="00000700000000000000" pitchFamily="2" charset="-52"/>
                </a:rPr>
                <a:t>Основной партнёр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F195A0-A151-470A-A390-55F0415E2DC8}"/>
                </a:ext>
              </a:extLst>
            </p:cNvPr>
            <p:cNvSpPr txBox="1"/>
            <p:nvPr/>
          </p:nvSpPr>
          <p:spPr>
            <a:xfrm>
              <a:off x="433387" y="2525131"/>
              <a:ext cx="27850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04040"/>
                  </a:solidFill>
                  <a:latin typeface="Montserrat ExtraBold" panose="00000900000000000000" pitchFamily="2" charset="-52"/>
                </a:rPr>
                <a:t>ПГНИУ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5631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33C49BD-57A8-43EA-B185-59729341879E}"/>
              </a:ext>
            </a:extLst>
          </p:cNvPr>
          <p:cNvSpPr/>
          <p:nvPr/>
        </p:nvSpPr>
        <p:spPr>
          <a:xfrm>
            <a:off x="355356" y="1158921"/>
            <a:ext cx="76789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Смета</a:t>
            </a:r>
            <a:endParaRPr lang="ru-RU" sz="2800" dirty="0">
              <a:solidFill>
                <a:srgbClr val="0949E8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94C105-8E92-499F-81A3-DCE7D46F82C1}"/>
              </a:ext>
            </a:extLst>
          </p:cNvPr>
          <p:cNvSpPr txBox="1"/>
          <p:nvPr/>
        </p:nvSpPr>
        <p:spPr>
          <a:xfrm>
            <a:off x="366695" y="1989451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Исследования и разработка нового маркера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5B577D03-BED7-4831-AF98-744A6249C86A}"/>
              </a:ext>
            </a:extLst>
          </p:cNvPr>
          <p:cNvSpPr/>
          <p:nvPr/>
        </p:nvSpPr>
        <p:spPr>
          <a:xfrm>
            <a:off x="457427" y="2988948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15 000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62C547-A4BC-4094-A7A2-08BCE4AC8BBD}"/>
              </a:ext>
            </a:extLst>
          </p:cNvPr>
          <p:cNvSpPr txBox="1"/>
          <p:nvPr/>
        </p:nvSpPr>
        <p:spPr>
          <a:xfrm>
            <a:off x="366694" y="2626541"/>
            <a:ext cx="68342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Программное обеспечение и технические решения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033D2E45-8BCC-42F9-B5D4-A1594588A815}"/>
              </a:ext>
            </a:extLst>
          </p:cNvPr>
          <p:cNvSpPr/>
          <p:nvPr/>
        </p:nvSpPr>
        <p:spPr>
          <a:xfrm>
            <a:off x="436407" y="3879867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90 000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8C809B-4E4A-44DB-BF5E-E932D570BC8F}"/>
              </a:ext>
            </a:extLst>
          </p:cNvPr>
          <p:cNvSpPr txBox="1"/>
          <p:nvPr/>
        </p:nvSpPr>
        <p:spPr>
          <a:xfrm>
            <a:off x="366695" y="3263631"/>
            <a:ext cx="6470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Материалы и компоненты для производства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маркера и заправочной станции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6018E45F-2C93-4164-B5A0-520DEC534BFD}"/>
              </a:ext>
            </a:extLst>
          </p:cNvPr>
          <p:cNvSpPr/>
          <p:nvPr/>
        </p:nvSpPr>
        <p:spPr>
          <a:xfrm>
            <a:off x="6850299" y="2568090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30 000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4291B2-0B4C-498B-924C-5642051CC420}"/>
              </a:ext>
            </a:extLst>
          </p:cNvPr>
          <p:cNvSpPr txBox="1"/>
          <p:nvPr/>
        </p:nvSpPr>
        <p:spPr>
          <a:xfrm>
            <a:off x="6745053" y="1972755"/>
            <a:ext cx="6470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Производство и сборка маркера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и заправочной станции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26D22182-18A1-4BBE-B7AE-6F1B89BEFF44}"/>
              </a:ext>
            </a:extLst>
          </p:cNvPr>
          <p:cNvSpPr/>
          <p:nvPr/>
        </p:nvSpPr>
        <p:spPr>
          <a:xfrm>
            <a:off x="457427" y="5153705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9C69BF-1A7A-4145-8D5C-ED5BD185181C}"/>
              </a:ext>
            </a:extLst>
          </p:cNvPr>
          <p:cNvSpPr txBox="1"/>
          <p:nvPr/>
        </p:nvSpPr>
        <p:spPr>
          <a:xfrm>
            <a:off x="356185" y="4784032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Маркетинговые и рекламные расходы	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619BDA7-1382-4DB8-8145-42AC6BF28DBB}"/>
              </a:ext>
            </a:extLst>
          </p:cNvPr>
          <p:cNvSpPr/>
          <p:nvPr/>
        </p:nvSpPr>
        <p:spPr>
          <a:xfrm>
            <a:off x="457427" y="5790624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1E244D-5DB5-4A77-BAE3-494DED339F98}"/>
              </a:ext>
            </a:extLst>
          </p:cNvPr>
          <p:cNvSpPr txBox="1"/>
          <p:nvPr/>
        </p:nvSpPr>
        <p:spPr>
          <a:xfrm>
            <a:off x="366695" y="5421122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Тестирование и сертификация продукта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C0472D2B-2AB8-4162-8019-F7CFD55B2577}"/>
              </a:ext>
            </a:extLst>
          </p:cNvPr>
          <p:cNvSpPr/>
          <p:nvPr/>
        </p:nvSpPr>
        <p:spPr>
          <a:xfrm>
            <a:off x="457427" y="642754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40 000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43D5FCC-18C3-4944-A091-06BF78E08535}"/>
              </a:ext>
            </a:extLst>
          </p:cNvPr>
          <p:cNvSpPr txBox="1"/>
          <p:nvPr/>
        </p:nvSpPr>
        <p:spPr>
          <a:xfrm>
            <a:off x="366695" y="6058211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>
                <a:latin typeface="Montserrat" panose="00000500000000000000" pitchFamily="2" charset="-52"/>
              </a:rPr>
              <a:t>Аренда офиса/производственного помещения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E105CD1-CD0B-435D-8188-8C0111D54A60}"/>
              </a:ext>
            </a:extLst>
          </p:cNvPr>
          <p:cNvSpPr/>
          <p:nvPr/>
        </p:nvSpPr>
        <p:spPr>
          <a:xfrm>
            <a:off x="442913" y="4481026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40 000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077255-15F6-41EA-835B-993AB1B1B4AB}"/>
              </a:ext>
            </a:extLst>
          </p:cNvPr>
          <p:cNvSpPr txBox="1"/>
          <p:nvPr/>
        </p:nvSpPr>
        <p:spPr>
          <a:xfrm>
            <a:off x="352181" y="4146942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Логистика и доставка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DD76BD8A-EBC3-4457-910A-2A58587B0C09}"/>
              </a:ext>
            </a:extLst>
          </p:cNvPr>
          <p:cNvSpPr/>
          <p:nvPr/>
        </p:nvSpPr>
        <p:spPr>
          <a:xfrm>
            <a:off x="6846641" y="3289181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50 000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998969A-B99D-4B14-B379-A7B37159000A}"/>
              </a:ext>
            </a:extLst>
          </p:cNvPr>
          <p:cNvSpPr/>
          <p:nvPr/>
        </p:nvSpPr>
        <p:spPr>
          <a:xfrm>
            <a:off x="6859156" y="4010272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25 000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C06C17-E6CD-476C-B210-1D192B0A87D4}"/>
              </a:ext>
            </a:extLst>
          </p:cNvPr>
          <p:cNvSpPr txBox="1"/>
          <p:nvPr/>
        </p:nvSpPr>
        <p:spPr>
          <a:xfrm>
            <a:off x="6768422" y="3653070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Коммунальные услуги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F1C7558E-4B09-4607-9AAA-7F789B38269E}"/>
              </a:ext>
            </a:extLst>
          </p:cNvPr>
          <p:cNvSpPr/>
          <p:nvPr/>
        </p:nvSpPr>
        <p:spPr>
          <a:xfrm>
            <a:off x="6859156" y="473136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5 000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45E3ECB-5AF1-4DD5-882A-DBB58EF1BC19}"/>
              </a:ext>
            </a:extLst>
          </p:cNvPr>
          <p:cNvSpPr txBox="1"/>
          <p:nvPr/>
        </p:nvSpPr>
        <p:spPr>
          <a:xfrm>
            <a:off x="6768422" y="4370117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Услуги связи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8E2038C-556D-4A33-92D2-C52CF644F9D3}"/>
              </a:ext>
            </a:extLst>
          </p:cNvPr>
          <p:cNvSpPr/>
          <p:nvPr/>
        </p:nvSpPr>
        <p:spPr>
          <a:xfrm>
            <a:off x="6859156" y="5452454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100 000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68C1049-2BF4-476E-8E38-33DCFFBD6895}"/>
              </a:ext>
            </a:extLst>
          </p:cNvPr>
          <p:cNvSpPr txBox="1"/>
          <p:nvPr/>
        </p:nvSpPr>
        <p:spPr>
          <a:xfrm>
            <a:off x="6768422" y="5087164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Оплата труда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B8866DC4-AD41-48E4-810E-AA9AF8FF2DB1}"/>
              </a:ext>
            </a:extLst>
          </p:cNvPr>
          <p:cNvSpPr/>
          <p:nvPr/>
        </p:nvSpPr>
        <p:spPr>
          <a:xfrm>
            <a:off x="6861160" y="617354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000,0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4 800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₽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49790CA-B64D-41F1-A32E-613157A6583F}"/>
              </a:ext>
            </a:extLst>
          </p:cNvPr>
          <p:cNvSpPr txBox="1"/>
          <p:nvPr/>
        </p:nvSpPr>
        <p:spPr>
          <a:xfrm>
            <a:off x="6753910" y="5804211"/>
            <a:ext cx="6470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Налог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A9606FB-69FA-458F-BE28-91382E858A13}"/>
              </a:ext>
            </a:extLst>
          </p:cNvPr>
          <p:cNvSpPr/>
          <p:nvPr/>
        </p:nvSpPr>
        <p:spPr>
          <a:xfrm>
            <a:off x="457427" y="2358783"/>
            <a:ext cx="4316412" cy="260833"/>
          </a:xfrm>
          <a:prstGeom prst="roundRect">
            <a:avLst>
              <a:gd name="adj" fmla="val 33291"/>
            </a:avLst>
          </a:prstGeom>
          <a:solidFill>
            <a:schemeClr val="bg1"/>
          </a:solidFill>
          <a:ln>
            <a:noFill/>
          </a:ln>
          <a:effectLst>
            <a:outerShdw blurRad="38100" dist="254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rgbClr val="0949E8"/>
                </a:solidFill>
                <a:latin typeface="Montserrat" panose="00000500000000000000" pitchFamily="2" charset="-52"/>
              </a:rPr>
              <a:t>60 000 ₽</a:t>
            </a: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E9F2E867-386C-45AA-AF1D-907B216C1E5C}"/>
              </a:ext>
            </a:extLst>
          </p:cNvPr>
          <p:cNvSpPr/>
          <p:nvPr/>
        </p:nvSpPr>
        <p:spPr>
          <a:xfrm>
            <a:off x="457427" y="2366465"/>
            <a:ext cx="537781" cy="242970"/>
          </a:xfrm>
          <a:prstGeom prst="roundRect">
            <a:avLst/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CEAA9A10-A4CD-4D73-AA40-043DDFB2BFC6}"/>
              </a:ext>
            </a:extLst>
          </p:cNvPr>
          <p:cNvSpPr/>
          <p:nvPr/>
        </p:nvSpPr>
        <p:spPr>
          <a:xfrm>
            <a:off x="460574" y="2986181"/>
            <a:ext cx="325083" cy="256164"/>
          </a:xfrm>
          <a:prstGeom prst="roundRect">
            <a:avLst/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1D8981F1-D453-46B9-951A-CD14F0DD5A51}"/>
              </a:ext>
            </a:extLst>
          </p:cNvPr>
          <p:cNvSpPr/>
          <p:nvPr/>
        </p:nvSpPr>
        <p:spPr>
          <a:xfrm>
            <a:off x="451049" y="3872559"/>
            <a:ext cx="1072951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07E33083-8742-47CC-BC72-D840262CAB63}"/>
              </a:ext>
            </a:extLst>
          </p:cNvPr>
          <p:cNvSpPr/>
          <p:nvPr/>
        </p:nvSpPr>
        <p:spPr>
          <a:xfrm>
            <a:off x="455458" y="4478047"/>
            <a:ext cx="484342" cy="257003"/>
          </a:xfrm>
          <a:prstGeom prst="roundRect">
            <a:avLst>
              <a:gd name="adj" fmla="val 32727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4A18DDF4-172E-41C6-A249-A6DFDFA6CE4B}"/>
              </a:ext>
            </a:extLst>
          </p:cNvPr>
          <p:cNvSpPr/>
          <p:nvPr/>
        </p:nvSpPr>
        <p:spPr>
          <a:xfrm>
            <a:off x="453186" y="5150764"/>
            <a:ext cx="291914" cy="260833"/>
          </a:xfrm>
          <a:prstGeom prst="roundRect">
            <a:avLst>
              <a:gd name="adj" fmla="val 30057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F0621513-2947-40F6-9B13-71E4CBF76529}"/>
              </a:ext>
            </a:extLst>
          </p:cNvPr>
          <p:cNvSpPr/>
          <p:nvPr/>
        </p:nvSpPr>
        <p:spPr>
          <a:xfrm>
            <a:off x="461124" y="5798862"/>
            <a:ext cx="215151" cy="242970"/>
          </a:xfrm>
          <a:prstGeom prst="roundRect">
            <a:avLst>
              <a:gd name="adj" fmla="val 39242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14440C57-6DF5-4878-88EA-5CAD42C2B3C5}"/>
              </a:ext>
            </a:extLst>
          </p:cNvPr>
          <p:cNvSpPr/>
          <p:nvPr/>
        </p:nvSpPr>
        <p:spPr>
          <a:xfrm>
            <a:off x="470746" y="6434376"/>
            <a:ext cx="516778" cy="242970"/>
          </a:xfrm>
          <a:prstGeom prst="roundRect">
            <a:avLst>
              <a:gd name="adj" fmla="val 30388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685B2BC5-FADF-41DB-9206-5C79A7B211CC}"/>
              </a:ext>
            </a:extLst>
          </p:cNvPr>
          <p:cNvSpPr/>
          <p:nvPr/>
        </p:nvSpPr>
        <p:spPr>
          <a:xfrm>
            <a:off x="1342308" y="3872881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DDD2DA28-DC69-4EC1-B5C0-42108CB0CE6A}"/>
              </a:ext>
            </a:extLst>
          </p:cNvPr>
          <p:cNvSpPr/>
          <p:nvPr/>
        </p:nvSpPr>
        <p:spPr>
          <a:xfrm>
            <a:off x="888047" y="2359049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F320F437-2BC0-4BD2-8A96-C5FB407F72E3}"/>
              </a:ext>
            </a:extLst>
          </p:cNvPr>
          <p:cNvSpPr/>
          <p:nvPr/>
        </p:nvSpPr>
        <p:spPr>
          <a:xfrm>
            <a:off x="613563" y="2982122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25B1CAD3-9AB9-45B4-BEA7-800F496F73B3}"/>
              </a:ext>
            </a:extLst>
          </p:cNvPr>
          <p:cNvSpPr/>
          <p:nvPr/>
        </p:nvSpPr>
        <p:spPr>
          <a:xfrm>
            <a:off x="757799" y="4469412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8B7DD0D7-899C-40DB-8A36-DF6911FFD8D7}"/>
              </a:ext>
            </a:extLst>
          </p:cNvPr>
          <p:cNvSpPr/>
          <p:nvPr/>
        </p:nvSpPr>
        <p:spPr>
          <a:xfrm>
            <a:off x="584988" y="5155443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6904680E-E231-4913-9DE8-2E8C5EDCBB62}"/>
              </a:ext>
            </a:extLst>
          </p:cNvPr>
          <p:cNvSpPr/>
          <p:nvPr/>
        </p:nvSpPr>
        <p:spPr>
          <a:xfrm>
            <a:off x="511173" y="5787591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E6E91821-86ED-4C7A-AFF8-82E72FAC4A70}"/>
              </a:ext>
            </a:extLst>
          </p:cNvPr>
          <p:cNvSpPr/>
          <p:nvPr/>
        </p:nvSpPr>
        <p:spPr>
          <a:xfrm>
            <a:off x="804315" y="6424985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B2E493B8-C4D0-4222-BB59-49477BEE1DA2}"/>
              </a:ext>
            </a:extLst>
          </p:cNvPr>
          <p:cNvSpPr/>
          <p:nvPr/>
        </p:nvSpPr>
        <p:spPr>
          <a:xfrm>
            <a:off x="6861120" y="2567106"/>
            <a:ext cx="536136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FD0721BD-A326-4E16-8C63-C70CCBFF185A}"/>
              </a:ext>
            </a:extLst>
          </p:cNvPr>
          <p:cNvSpPr/>
          <p:nvPr/>
        </p:nvSpPr>
        <p:spPr>
          <a:xfrm>
            <a:off x="6861120" y="3281934"/>
            <a:ext cx="614264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74F7845A-9017-4DDD-9DA4-8AED5C05EC2D}"/>
              </a:ext>
            </a:extLst>
          </p:cNvPr>
          <p:cNvSpPr/>
          <p:nvPr/>
        </p:nvSpPr>
        <p:spPr>
          <a:xfrm>
            <a:off x="6861119" y="4006287"/>
            <a:ext cx="404877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79313003-44D2-402F-B6E7-15F43F426F54}"/>
              </a:ext>
            </a:extLst>
          </p:cNvPr>
          <p:cNvSpPr/>
          <p:nvPr/>
        </p:nvSpPr>
        <p:spPr>
          <a:xfrm>
            <a:off x="6861120" y="4730640"/>
            <a:ext cx="261652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: скругленные углы 69">
            <a:extLst>
              <a:ext uri="{FF2B5EF4-FFF2-40B4-BE49-F238E27FC236}">
                <a16:creationId xmlns:a16="http://schemas.microsoft.com/office/drawing/2014/main" id="{77E5BDAB-0B7A-4087-901C-E4EAEA9A63C1}"/>
              </a:ext>
            </a:extLst>
          </p:cNvPr>
          <p:cNvSpPr/>
          <p:nvPr/>
        </p:nvSpPr>
        <p:spPr>
          <a:xfrm>
            <a:off x="6861119" y="5454993"/>
            <a:ext cx="1072951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DA03AF49-31F6-47CF-AC11-987CE888A0B2}"/>
              </a:ext>
            </a:extLst>
          </p:cNvPr>
          <p:cNvSpPr/>
          <p:nvPr/>
        </p:nvSpPr>
        <p:spPr>
          <a:xfrm>
            <a:off x="6861120" y="6174584"/>
            <a:ext cx="261652" cy="260353"/>
          </a:xfrm>
          <a:prstGeom prst="roundRect">
            <a:avLst>
              <a:gd name="adj" fmla="val 31041"/>
            </a:avLst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9F4E9BBC-DAE1-4477-8D59-E78563A3D6A2}"/>
              </a:ext>
            </a:extLst>
          </p:cNvPr>
          <p:cNvSpPr/>
          <p:nvPr/>
        </p:nvSpPr>
        <p:spPr>
          <a:xfrm>
            <a:off x="7200899" y="2567258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36AC2706-2188-4905-BA16-00B5A1B08CD0}"/>
              </a:ext>
            </a:extLst>
          </p:cNvPr>
          <p:cNvSpPr/>
          <p:nvPr/>
        </p:nvSpPr>
        <p:spPr>
          <a:xfrm>
            <a:off x="7265996" y="3278433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526662EA-40DA-4692-AC21-1924F7EC65B4}"/>
              </a:ext>
            </a:extLst>
          </p:cNvPr>
          <p:cNvSpPr/>
          <p:nvPr/>
        </p:nvSpPr>
        <p:spPr>
          <a:xfrm>
            <a:off x="7122771" y="4009856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9B3BA21A-8C22-406E-BE79-01213548DCFA}"/>
              </a:ext>
            </a:extLst>
          </p:cNvPr>
          <p:cNvSpPr/>
          <p:nvPr/>
        </p:nvSpPr>
        <p:spPr>
          <a:xfrm>
            <a:off x="6932398" y="4730746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37D198E1-05AE-45BF-9FFE-0E62F40D68FC}"/>
              </a:ext>
            </a:extLst>
          </p:cNvPr>
          <p:cNvSpPr/>
          <p:nvPr/>
        </p:nvSpPr>
        <p:spPr>
          <a:xfrm>
            <a:off x="7786928" y="5453520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515E59A5-B642-4C00-B9E7-EBAC09233149}"/>
              </a:ext>
            </a:extLst>
          </p:cNvPr>
          <p:cNvSpPr/>
          <p:nvPr/>
        </p:nvSpPr>
        <p:spPr>
          <a:xfrm>
            <a:off x="6926415" y="6169415"/>
            <a:ext cx="274484" cy="274484"/>
          </a:xfrm>
          <a:prstGeom prst="ellipse">
            <a:avLst/>
          </a:prstGeom>
          <a:solidFill>
            <a:srgbClr val="A4A4A4"/>
          </a:solidFill>
          <a:ln>
            <a:noFill/>
          </a:ln>
          <a:effectLst>
            <a:outerShdw blurRad="50800" dist="381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30E0106A-52EE-4629-A30A-5C4C5C1BCBBB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9A915324-0A3F-4989-B0F1-D1C2BEC93E41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E39B0BE7-85E4-42AA-9F25-3D0B7174C84E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9C4A0136-D99C-4ED5-BB77-88CEA7891305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A1A7EC10-78FE-436F-B92E-0179E8A174B2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73598C9-6E1A-4318-A033-DE0714740A33}"/>
              </a:ext>
            </a:extLst>
          </p:cNvPr>
          <p:cNvSpPr txBox="1"/>
          <p:nvPr/>
        </p:nvSpPr>
        <p:spPr>
          <a:xfrm>
            <a:off x="6776929" y="2936023"/>
            <a:ext cx="6470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anose="00000500000000000000" pitchFamily="2" charset="-52"/>
              </a:rPr>
              <a:t>Аренда рабочего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791325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10">
            <a:extLst>
              <a:ext uri="{FF2B5EF4-FFF2-40B4-BE49-F238E27FC236}">
                <a16:creationId xmlns:a16="http://schemas.microsoft.com/office/drawing/2014/main" id="{464D5AAC-E95F-D97F-064E-7FE828336ECD}"/>
              </a:ext>
            </a:extLst>
          </p:cNvPr>
          <p:cNvSpPr/>
          <p:nvPr/>
        </p:nvSpPr>
        <p:spPr>
          <a:xfrm>
            <a:off x="407988" y="2109426"/>
            <a:ext cx="4099388" cy="2961338"/>
          </a:xfrm>
          <a:prstGeom prst="roundRect">
            <a:avLst>
              <a:gd name="adj" fmla="val 8832"/>
            </a:avLst>
          </a:prstGeom>
          <a:solidFill>
            <a:srgbClr val="FFFFFF"/>
          </a:solidFill>
          <a:ln>
            <a:noFill/>
          </a:ln>
          <a:effectLst>
            <a:outerShdw blurRad="215900" dist="25400" algn="ctr" rotWithShape="0">
              <a:prstClr val="black">
                <a:alpha val="15000"/>
              </a:prstClr>
            </a:outerShdw>
            <a:softEdge rad="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E6E6E6"/>
            </a:extrusionClr>
            <a:contourClr>
              <a:srgbClr val="F2F2F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9C325AC-2193-4FE6-B06A-9542EE34EF47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098C8F4-3FAE-40C9-80F9-0C67ACCCFEBE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EDC8847-3283-4AFE-94A6-BD08308B890D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176DCDC-429C-4A8B-AEB1-245DBC61DDB6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05E19C8-1F2E-4738-BC50-B4EE6A7E4D6B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0E5FACB-2CF2-45CD-ADC9-D06ECF5FB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3" y="1098260"/>
            <a:ext cx="5743437" cy="10080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Montserrat ExtraBold" panose="00000900000000000000" pitchFamily="2" charset="-52"/>
              </a:rPr>
              <a:t>Обоснование проекта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0F99B-FC1A-B088-3BF2-21121537E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111" y="7403235"/>
            <a:ext cx="10515600" cy="4351338"/>
          </a:xfrm>
        </p:spPr>
        <p:txBody>
          <a:bodyPr/>
          <a:lstStyle/>
          <a:p>
            <a:r>
              <a:rPr lang="ru-RU" dirty="0"/>
              <a:t>(доходы, соотношение дохода и расходов)</a:t>
            </a:r>
          </a:p>
          <a:p>
            <a:r>
              <a:rPr lang="ru-RU" dirty="0"/>
              <a:t>Доход в год 240 шт. в год * 2000руб. = 480 000 руб.</a:t>
            </a:r>
          </a:p>
          <a:p>
            <a:r>
              <a:rPr lang="ru-RU" dirty="0"/>
              <a:t>Затраты: 479 800,00 ₽ из них: </a:t>
            </a:r>
          </a:p>
          <a:p>
            <a:r>
              <a:rPr lang="ru-RU" dirty="0"/>
              <a:t>переменные	постоянные</a:t>
            </a:r>
          </a:p>
          <a:p>
            <a:r>
              <a:rPr lang="ru-RU" dirty="0"/>
              <a:t>285 000,00 ₽         120 000,00 ₽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2E50B1F-01B2-9D4A-D6FF-08852CC3ADFA}"/>
              </a:ext>
            </a:extLst>
          </p:cNvPr>
          <p:cNvSpPr txBox="1">
            <a:spLocks/>
          </p:cNvSpPr>
          <p:nvPr/>
        </p:nvSpPr>
        <p:spPr>
          <a:xfrm>
            <a:off x="643512" y="2070794"/>
            <a:ext cx="574343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800">
                <a:latin typeface="Montserrat Medium" panose="000006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Доход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D4ADFD5-85E8-AA5B-52E6-C2771610F768}"/>
              </a:ext>
            </a:extLst>
          </p:cNvPr>
          <p:cNvSpPr txBox="1">
            <a:spLocks/>
          </p:cNvSpPr>
          <p:nvPr/>
        </p:nvSpPr>
        <p:spPr>
          <a:xfrm>
            <a:off x="4854004" y="2091576"/>
            <a:ext cx="574343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Montserrat Medium" panose="00000600000000000000" pitchFamily="2" charset="-52"/>
              </a:rPr>
              <a:t>Затраты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ACB2F-672A-6D9D-AE0D-4636075CC5FE}"/>
              </a:ext>
            </a:extLst>
          </p:cNvPr>
          <p:cNvSpPr txBox="1"/>
          <p:nvPr/>
        </p:nvSpPr>
        <p:spPr>
          <a:xfrm>
            <a:off x="643512" y="3126409"/>
            <a:ext cx="40531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400" dirty="0">
              <a:latin typeface="Montserrat "/>
            </a:endParaRPr>
          </a:p>
          <a:p>
            <a:r>
              <a:rPr lang="ru-RU" sz="2400" dirty="0">
                <a:latin typeface="Montserrat "/>
              </a:rPr>
              <a:t>Доход в год </a:t>
            </a:r>
            <a:r>
              <a:rPr lang="ru-RU" sz="2400" dirty="0">
                <a:solidFill>
                  <a:srgbClr val="0949E8"/>
                </a:solidFill>
                <a:latin typeface="Montserrat "/>
              </a:rPr>
              <a:t>480 000 ₽</a:t>
            </a:r>
            <a:r>
              <a:rPr lang="ru-RU" sz="2400" dirty="0">
                <a:latin typeface="Montserrat "/>
              </a:rPr>
              <a:t> </a:t>
            </a:r>
            <a:br>
              <a:rPr lang="ru-RU" sz="2400" dirty="0">
                <a:latin typeface="Montserrat "/>
              </a:rPr>
            </a:br>
            <a:br>
              <a:rPr lang="ru-RU" sz="2400" dirty="0">
                <a:latin typeface="Montserrat "/>
              </a:rPr>
            </a:br>
            <a:r>
              <a:rPr lang="ru-RU" sz="2400" dirty="0">
                <a:latin typeface="Montserrat "/>
              </a:rPr>
              <a:t>240 шт. в год * 2 000 ₽</a:t>
            </a:r>
            <a:endParaRPr lang="ru-RU" sz="2400" dirty="0">
              <a:solidFill>
                <a:srgbClr val="0949E8"/>
              </a:solidFill>
              <a:latin typeface="Montserrat 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0903D0C4-7DEC-1B6E-29CD-448E083E32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5439742"/>
              </p:ext>
            </p:extLst>
          </p:nvPr>
        </p:nvGraphicFramePr>
        <p:xfrm>
          <a:off x="4144474" y="2923958"/>
          <a:ext cx="4942828" cy="3623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91E7D4EE-8E64-B4C4-AE13-06E431C3AA50}"/>
              </a:ext>
            </a:extLst>
          </p:cNvPr>
          <p:cNvCxnSpPr>
            <a:cxnSpLocks/>
          </p:cNvCxnSpPr>
          <p:nvPr/>
        </p:nvCxnSpPr>
        <p:spPr>
          <a:xfrm flipV="1">
            <a:off x="7904348" y="5714014"/>
            <a:ext cx="1140637" cy="231775"/>
          </a:xfrm>
          <a:prstGeom prst="bentConnector3">
            <a:avLst>
              <a:gd name="adj1" fmla="val 50000"/>
            </a:avLst>
          </a:prstGeom>
          <a:ln w="19050"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: уступ 23">
            <a:extLst>
              <a:ext uri="{FF2B5EF4-FFF2-40B4-BE49-F238E27FC236}">
                <a16:creationId xmlns:a16="http://schemas.microsoft.com/office/drawing/2014/main" id="{96F08EDE-9C92-9256-4DD3-93FB1F895CF4}"/>
              </a:ext>
            </a:extLst>
          </p:cNvPr>
          <p:cNvCxnSpPr>
            <a:cxnSpLocks/>
          </p:cNvCxnSpPr>
          <p:nvPr/>
        </p:nvCxnSpPr>
        <p:spPr>
          <a:xfrm>
            <a:off x="7817378" y="3441626"/>
            <a:ext cx="1227607" cy="252554"/>
          </a:xfrm>
          <a:prstGeom prst="bentConnector3">
            <a:avLst>
              <a:gd name="adj1" fmla="val 50000"/>
            </a:avLst>
          </a:prstGeom>
          <a:ln w="19050">
            <a:solidFill>
              <a:srgbClr val="0949E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E1DFFD6-CD64-F2F9-AE53-3D8844197297}"/>
              </a:ext>
            </a:extLst>
          </p:cNvPr>
          <p:cNvSpPr txBox="1"/>
          <p:nvPr/>
        </p:nvSpPr>
        <p:spPr>
          <a:xfrm>
            <a:off x="9116291" y="5536056"/>
            <a:ext cx="6952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04040"/>
                </a:solidFill>
                <a:latin typeface="Montserrat Medium" panose="00000600000000000000" pitchFamily="2" charset="-52"/>
              </a:rPr>
              <a:t>285 000₽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C43679-3CD0-3D7B-FB68-8734F0FF3AD7}"/>
              </a:ext>
            </a:extLst>
          </p:cNvPr>
          <p:cNvSpPr txBox="1"/>
          <p:nvPr/>
        </p:nvSpPr>
        <p:spPr>
          <a:xfrm>
            <a:off x="9116291" y="3525766"/>
            <a:ext cx="6952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404040"/>
                </a:solidFill>
                <a:latin typeface="Montserrat Medium" panose="00000600000000000000" pitchFamily="2" charset="-52"/>
              </a:defRPr>
            </a:lvl1pPr>
          </a:lstStyle>
          <a:p>
            <a:r>
              <a:rPr lang="ru-RU" dirty="0">
                <a:solidFill>
                  <a:srgbClr val="0949E8"/>
                </a:solidFill>
              </a:rPr>
              <a:t>120 000 ₽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FF539B-7AA6-16F9-E385-F27663F41BD8}"/>
              </a:ext>
            </a:extLst>
          </p:cNvPr>
          <p:cNvSpPr txBox="1"/>
          <p:nvPr/>
        </p:nvSpPr>
        <p:spPr>
          <a:xfrm>
            <a:off x="9115383" y="3868597"/>
            <a:ext cx="6953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949E8"/>
                </a:solidFill>
                <a:latin typeface="Montserrat "/>
              </a:rPr>
              <a:t>Постоянные расходы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B63584-5872-3FD8-B596-0C39CFB5FA3E}"/>
              </a:ext>
            </a:extLst>
          </p:cNvPr>
          <p:cNvSpPr txBox="1"/>
          <p:nvPr/>
        </p:nvSpPr>
        <p:spPr>
          <a:xfrm>
            <a:off x="9115383" y="5877552"/>
            <a:ext cx="6953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404040"/>
                </a:solidFill>
                <a:latin typeface="Montserrat "/>
              </a:rPr>
              <a:t>Переменные расходы </a:t>
            </a:r>
          </a:p>
        </p:txBody>
      </p:sp>
    </p:spTree>
    <p:extLst>
      <p:ext uri="{BB962C8B-B14F-4D97-AF65-F5344CB8AC3E}">
        <p14:creationId xmlns:p14="http://schemas.microsoft.com/office/powerpoint/2010/main" val="1469673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A466190-3530-461D-9569-7CB25DDFF013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BC3C60E-5048-4677-A2FB-D7D32D16BEA0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3E7ED67-CB2D-4A97-9D43-44D3FDD397CA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F881A8E-918F-4A87-9227-58FD0B7FF4F4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2DEE4F8-8330-4341-8928-5CD892BEB4E3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A090022-442F-4659-A467-044546A9E64D}"/>
              </a:ext>
            </a:extLst>
          </p:cNvPr>
          <p:cNvSpPr txBox="1">
            <a:spLocks/>
          </p:cNvSpPr>
          <p:nvPr/>
        </p:nvSpPr>
        <p:spPr>
          <a:xfrm>
            <a:off x="352563" y="1139825"/>
            <a:ext cx="789608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Montserrat ExtraBold" panose="00000900000000000000" pitchFamily="2" charset="-52"/>
              </a:rPr>
              <a:t>Организационное оформление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63C3FB-7BBA-4E7B-9161-820238B2E928}"/>
              </a:ext>
            </a:extLst>
          </p:cNvPr>
          <p:cNvSpPr txBox="1"/>
          <p:nvPr/>
        </p:nvSpPr>
        <p:spPr>
          <a:xfrm>
            <a:off x="342901" y="2374595"/>
            <a:ext cx="81741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Создадим малое инновационное предприятие через которое будем продавать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FD9520AF-E39F-4A68-890C-1DDCD9EFFAD0}"/>
              </a:ext>
            </a:extLst>
          </p:cNvPr>
          <p:cNvGrpSpPr/>
          <p:nvPr/>
        </p:nvGrpSpPr>
        <p:grpSpPr>
          <a:xfrm>
            <a:off x="481556" y="3433452"/>
            <a:ext cx="3608025" cy="3400643"/>
            <a:chOff x="481556" y="3433452"/>
            <a:chExt cx="3608025" cy="3400643"/>
          </a:xfrm>
        </p:grpSpPr>
        <p:sp>
          <p:nvSpPr>
            <p:cNvPr id="23" name="Скругленный прямоугольник 10">
              <a:extLst>
                <a:ext uri="{FF2B5EF4-FFF2-40B4-BE49-F238E27FC236}">
                  <a16:creationId xmlns:a16="http://schemas.microsoft.com/office/drawing/2014/main" id="{41F879BE-4ACA-4DF9-9485-356EE02ADE82}"/>
                </a:ext>
              </a:extLst>
            </p:cNvPr>
            <p:cNvSpPr/>
            <p:nvPr/>
          </p:nvSpPr>
          <p:spPr>
            <a:xfrm>
              <a:off x="481556" y="3433452"/>
              <a:ext cx="3552509" cy="3004769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504D80-EAE6-4A1F-8092-B7A0DCBE23F5}"/>
                </a:ext>
              </a:extLst>
            </p:cNvPr>
            <p:cNvSpPr txBox="1"/>
            <p:nvPr/>
          </p:nvSpPr>
          <p:spPr>
            <a:xfrm>
              <a:off x="481556" y="4861537"/>
              <a:ext cx="355250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0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480 000 ₽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F6EBFA-9149-42CF-AEE8-B7A9EA588C77}"/>
                </a:ext>
              </a:extLst>
            </p:cNvPr>
            <p:cNvSpPr txBox="1"/>
            <p:nvPr/>
          </p:nvSpPr>
          <p:spPr>
            <a:xfrm>
              <a:off x="537072" y="5633766"/>
              <a:ext cx="355250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latin typeface="Montserrat "/>
                </a:rPr>
                <a:t>Доход в год. </a:t>
              </a:r>
              <a:br>
                <a:rPr lang="ru-RU" sz="1800" dirty="0">
                  <a:latin typeface="Montserrat "/>
                </a:rPr>
              </a:br>
              <a:r>
                <a:rPr lang="ru-RU" sz="1800" dirty="0">
                  <a:latin typeface="Montserrat "/>
                </a:rPr>
                <a:t>240 шт. в год * 2000 ₽</a:t>
              </a:r>
            </a:p>
            <a:p>
              <a:pPr algn="ctr"/>
              <a:br>
                <a:rPr lang="ru-RU" sz="1800" dirty="0">
                  <a:latin typeface="Montserrat "/>
                </a:rPr>
              </a:br>
              <a:endParaRPr lang="ru-RU" dirty="0"/>
            </a:p>
          </p:txBody>
        </p:sp>
        <p:pic>
          <p:nvPicPr>
            <p:cNvPr id="38" name="Рисунок 37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782B0481-4113-43D8-A4D9-D4B5B9FA9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7810" y="3624733"/>
              <a:ext cx="1080000" cy="1080000"/>
            </a:xfrm>
            <a:prstGeom prst="rect">
              <a:avLst/>
            </a:prstGeom>
          </p:spPr>
        </p:pic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0344BE65-8A75-4ECD-AD02-1EB0DF851777}"/>
              </a:ext>
            </a:extLst>
          </p:cNvPr>
          <p:cNvGrpSpPr/>
          <p:nvPr/>
        </p:nvGrpSpPr>
        <p:grpSpPr>
          <a:xfrm>
            <a:off x="4360261" y="3433452"/>
            <a:ext cx="3562193" cy="3004769"/>
            <a:chOff x="4360261" y="3433452"/>
            <a:chExt cx="3562193" cy="3004769"/>
          </a:xfrm>
        </p:grpSpPr>
        <p:sp>
          <p:nvSpPr>
            <p:cNvPr id="28" name="Скругленный прямоугольник 10">
              <a:extLst>
                <a:ext uri="{FF2B5EF4-FFF2-40B4-BE49-F238E27FC236}">
                  <a16:creationId xmlns:a16="http://schemas.microsoft.com/office/drawing/2014/main" id="{043F0D99-C18F-445C-AA21-8AAEF6F9C684}"/>
                </a:ext>
              </a:extLst>
            </p:cNvPr>
            <p:cNvSpPr/>
            <p:nvPr/>
          </p:nvSpPr>
          <p:spPr>
            <a:xfrm>
              <a:off x="4360261" y="3433452"/>
              <a:ext cx="3552509" cy="3004769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F48DC2-E93F-4C67-9329-10FCF2E21330}"/>
                </a:ext>
              </a:extLst>
            </p:cNvPr>
            <p:cNvSpPr txBox="1"/>
            <p:nvPr/>
          </p:nvSpPr>
          <p:spPr>
            <a:xfrm>
              <a:off x="4360261" y="4861537"/>
              <a:ext cx="356219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0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6%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F9723F-E771-47D4-951B-4E0351A45C8D}"/>
                </a:ext>
              </a:extLst>
            </p:cNvPr>
            <p:cNvSpPr txBox="1"/>
            <p:nvPr/>
          </p:nvSpPr>
          <p:spPr>
            <a:xfrm>
              <a:off x="4369945" y="5594576"/>
              <a:ext cx="35428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latin typeface="Montserrat "/>
                </a:rPr>
                <a:t>Налога по упрощенной </a:t>
              </a:r>
              <a:br>
                <a:rPr lang="ru-RU" sz="1800" dirty="0">
                  <a:latin typeface="Montserrat "/>
                </a:rPr>
              </a:br>
              <a:r>
                <a:rPr lang="ru-RU" sz="1800" dirty="0">
                  <a:latin typeface="Montserrat "/>
                </a:rPr>
                <a:t>системе налогообложения </a:t>
              </a:r>
            </a:p>
          </p:txBody>
        </p:sp>
        <p:pic>
          <p:nvPicPr>
            <p:cNvPr id="40" name="Рисунок 39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C327A6C9-1BD7-4AD2-81AF-97EED93B0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515" y="3631985"/>
              <a:ext cx="1080000" cy="1080000"/>
            </a:xfrm>
            <a:prstGeom prst="rect">
              <a:avLst/>
            </a:prstGeom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DCD9033E-6C79-42FB-A28C-A9CEFD95E041}"/>
              </a:ext>
            </a:extLst>
          </p:cNvPr>
          <p:cNvGrpSpPr/>
          <p:nvPr/>
        </p:nvGrpSpPr>
        <p:grpSpPr>
          <a:xfrm>
            <a:off x="8248650" y="3433452"/>
            <a:ext cx="3552509" cy="3004769"/>
            <a:chOff x="8248650" y="3433452"/>
            <a:chExt cx="3552509" cy="3004769"/>
          </a:xfrm>
        </p:grpSpPr>
        <p:sp>
          <p:nvSpPr>
            <p:cNvPr id="29" name="Скругленный прямоугольник 10">
              <a:extLst>
                <a:ext uri="{FF2B5EF4-FFF2-40B4-BE49-F238E27FC236}">
                  <a16:creationId xmlns:a16="http://schemas.microsoft.com/office/drawing/2014/main" id="{69C899D8-F6B4-4946-A097-F2D391CB7BFA}"/>
                </a:ext>
              </a:extLst>
            </p:cNvPr>
            <p:cNvSpPr/>
            <p:nvPr/>
          </p:nvSpPr>
          <p:spPr>
            <a:xfrm>
              <a:off x="8248650" y="3433452"/>
              <a:ext cx="3552509" cy="3004769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/>
                <a:t>Налог</a:t>
              </a:r>
              <a:endParaRPr lang="ru-RU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DB500CF-5010-4D85-8484-FF5DEA7136CA}"/>
                </a:ext>
              </a:extLst>
            </p:cNvPr>
            <p:cNvSpPr txBox="1"/>
            <p:nvPr/>
          </p:nvSpPr>
          <p:spPr>
            <a:xfrm>
              <a:off x="8248650" y="4861537"/>
              <a:ext cx="351267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0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4 800 ₽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091385F-AB38-4C38-B654-EA52613C5742}"/>
                </a:ext>
              </a:extLst>
            </p:cNvPr>
            <p:cNvSpPr txBox="1"/>
            <p:nvPr/>
          </p:nvSpPr>
          <p:spPr>
            <a:xfrm>
              <a:off x="8499939" y="5633766"/>
              <a:ext cx="32840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latin typeface="Montserrat "/>
                </a:rPr>
                <a:t>Налог</a:t>
              </a:r>
              <a:endParaRPr lang="ru-RU" dirty="0"/>
            </a:p>
          </p:txBody>
        </p:sp>
        <p:pic>
          <p:nvPicPr>
            <p:cNvPr id="42" name="Рисунок 41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1853AB2E-12A1-4353-84F5-66013E116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4904" y="3613229"/>
              <a:ext cx="1080000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4947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93FEDF7-B631-4306-99BA-8E0FF67E18C6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F5DB90F-24A8-4E81-B377-A99B03EBE01B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7CD1B3D-D46B-4844-A892-214A430B7F77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8D44BB9-8887-4B23-95DE-2352ABDFAFB7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9065851-1694-4135-93BB-26BFED715383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24A136C-C006-4F54-BAF3-4EA2678B00F2}"/>
              </a:ext>
            </a:extLst>
          </p:cNvPr>
          <p:cNvSpPr txBox="1">
            <a:spLocks/>
          </p:cNvSpPr>
          <p:nvPr/>
        </p:nvSpPr>
        <p:spPr>
          <a:xfrm>
            <a:off x="352563" y="1139825"/>
            <a:ext cx="789608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Montserrat ExtraBold" panose="00000900000000000000" pitchFamily="2" charset="-52"/>
              </a:rPr>
              <a:t>Точка безубыточности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60159D-9CF4-464A-9E52-7A62D4A40209}"/>
              </a:ext>
            </a:extLst>
          </p:cNvPr>
          <p:cNvSpPr txBox="1"/>
          <p:nvPr/>
        </p:nvSpPr>
        <p:spPr>
          <a:xfrm>
            <a:off x="352563" y="2147888"/>
            <a:ext cx="7438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Подсчет постоянных и переменных затрат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4385997E-3AA4-4983-AE71-064E2A10991F}"/>
              </a:ext>
            </a:extLst>
          </p:cNvPr>
          <p:cNvGrpSpPr/>
          <p:nvPr/>
        </p:nvGrpSpPr>
        <p:grpSpPr>
          <a:xfrm>
            <a:off x="434818" y="2903217"/>
            <a:ext cx="2797055" cy="3147639"/>
            <a:chOff x="819502" y="2498495"/>
            <a:chExt cx="2797055" cy="3147639"/>
          </a:xfrm>
        </p:grpSpPr>
        <p:sp>
          <p:nvSpPr>
            <p:cNvPr id="54" name="Скругленный прямоугольник 10">
              <a:extLst>
                <a:ext uri="{FF2B5EF4-FFF2-40B4-BE49-F238E27FC236}">
                  <a16:creationId xmlns:a16="http://schemas.microsoft.com/office/drawing/2014/main" id="{9BB4B639-D241-4FCC-96F5-70C1E5582170}"/>
                </a:ext>
              </a:extLst>
            </p:cNvPr>
            <p:cNvSpPr/>
            <p:nvPr/>
          </p:nvSpPr>
          <p:spPr>
            <a:xfrm>
              <a:off x="945235" y="2498495"/>
              <a:ext cx="2671322" cy="3147639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один скругленный угол 54">
              <a:extLst>
                <a:ext uri="{FF2B5EF4-FFF2-40B4-BE49-F238E27FC236}">
                  <a16:creationId xmlns:a16="http://schemas.microsoft.com/office/drawing/2014/main" id="{E911A5E7-B956-4378-9CD8-EF56B1C61592}"/>
                </a:ext>
              </a:extLst>
            </p:cNvPr>
            <p:cNvSpPr/>
            <p:nvPr/>
          </p:nvSpPr>
          <p:spPr>
            <a:xfrm>
              <a:off x="819502" y="2696562"/>
              <a:ext cx="1051081" cy="366181"/>
            </a:xfrm>
            <a:prstGeom prst="round1Rect">
              <a:avLst>
                <a:gd name="adj" fmla="val 5000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Равнобедренный треугольник 55">
              <a:extLst>
                <a:ext uri="{FF2B5EF4-FFF2-40B4-BE49-F238E27FC236}">
                  <a16:creationId xmlns:a16="http://schemas.microsoft.com/office/drawing/2014/main" id="{180674C1-087B-49D5-881F-9BC6DDC8AFFB}"/>
                </a:ext>
              </a:extLst>
            </p:cNvPr>
            <p:cNvSpPr/>
            <p:nvPr/>
          </p:nvSpPr>
          <p:spPr>
            <a:xfrm rot="5400000" flipH="1" flipV="1">
              <a:off x="831805" y="3057745"/>
              <a:ext cx="111918" cy="123821"/>
            </a:xfrm>
            <a:prstGeom prst="triangle">
              <a:avLst>
                <a:gd name="adj" fmla="val 99998"/>
              </a:avLst>
            </a:prstGeom>
            <a:solidFill>
              <a:srgbClr val="073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AB65D6E2-73E9-4AED-A11A-25C9D9E6598A}"/>
              </a:ext>
            </a:extLst>
          </p:cNvPr>
          <p:cNvSpPr txBox="1"/>
          <p:nvPr/>
        </p:nvSpPr>
        <p:spPr>
          <a:xfrm>
            <a:off x="-403078" y="3084319"/>
            <a:ext cx="26713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6000₽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3AB4FFE-601D-47C4-9D38-677D47EE269C}"/>
              </a:ext>
            </a:extLst>
          </p:cNvPr>
          <p:cNvSpPr txBox="1"/>
          <p:nvPr/>
        </p:nvSpPr>
        <p:spPr>
          <a:xfrm>
            <a:off x="662150" y="3843346"/>
            <a:ext cx="28303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Montserrat "/>
              </a:rPr>
              <a:t>Примерная стоимость трёх маркеров с заправочной станцией.</a:t>
            </a:r>
            <a:endParaRPr lang="ru-RU" dirty="0"/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8E74C224-019C-44E2-A3D0-E1802570C8B4}"/>
              </a:ext>
            </a:extLst>
          </p:cNvPr>
          <p:cNvGrpSpPr/>
          <p:nvPr/>
        </p:nvGrpSpPr>
        <p:grpSpPr>
          <a:xfrm>
            <a:off x="3594097" y="2903217"/>
            <a:ext cx="2797055" cy="3147639"/>
            <a:chOff x="819502" y="2498495"/>
            <a:chExt cx="2797055" cy="3147639"/>
          </a:xfrm>
        </p:grpSpPr>
        <p:sp>
          <p:nvSpPr>
            <p:cNvPr id="74" name="Скругленный прямоугольник 10">
              <a:extLst>
                <a:ext uri="{FF2B5EF4-FFF2-40B4-BE49-F238E27FC236}">
                  <a16:creationId xmlns:a16="http://schemas.microsoft.com/office/drawing/2014/main" id="{FD707237-CB7B-4060-8358-3284B0BD6DAC}"/>
                </a:ext>
              </a:extLst>
            </p:cNvPr>
            <p:cNvSpPr/>
            <p:nvPr/>
          </p:nvSpPr>
          <p:spPr>
            <a:xfrm>
              <a:off x="945235" y="2498495"/>
              <a:ext cx="2671322" cy="3147639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: один скругленный угол 74">
              <a:extLst>
                <a:ext uri="{FF2B5EF4-FFF2-40B4-BE49-F238E27FC236}">
                  <a16:creationId xmlns:a16="http://schemas.microsoft.com/office/drawing/2014/main" id="{75C28145-FCE3-4860-9B42-C2E3B1E1C336}"/>
                </a:ext>
              </a:extLst>
            </p:cNvPr>
            <p:cNvSpPr/>
            <p:nvPr/>
          </p:nvSpPr>
          <p:spPr>
            <a:xfrm>
              <a:off x="819502" y="2696562"/>
              <a:ext cx="1051081" cy="366181"/>
            </a:xfrm>
            <a:prstGeom prst="round1Rect">
              <a:avLst>
                <a:gd name="adj" fmla="val 5000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6" name="Равнобедренный треугольник 75">
              <a:extLst>
                <a:ext uri="{FF2B5EF4-FFF2-40B4-BE49-F238E27FC236}">
                  <a16:creationId xmlns:a16="http://schemas.microsoft.com/office/drawing/2014/main" id="{2D5E2197-78E0-445A-9D4D-EDEA7D9D9986}"/>
                </a:ext>
              </a:extLst>
            </p:cNvPr>
            <p:cNvSpPr/>
            <p:nvPr/>
          </p:nvSpPr>
          <p:spPr>
            <a:xfrm rot="5400000" flipH="1" flipV="1">
              <a:off x="831805" y="3057745"/>
              <a:ext cx="111918" cy="123821"/>
            </a:xfrm>
            <a:prstGeom prst="triangle">
              <a:avLst>
                <a:gd name="adj" fmla="val 99998"/>
              </a:avLst>
            </a:prstGeom>
            <a:solidFill>
              <a:srgbClr val="073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438BCF6-0314-4B16-BBC9-06342C86C9B5}"/>
              </a:ext>
            </a:extLst>
          </p:cNvPr>
          <p:cNvSpPr txBox="1"/>
          <p:nvPr/>
        </p:nvSpPr>
        <p:spPr>
          <a:xfrm>
            <a:off x="2756201" y="3084319"/>
            <a:ext cx="26713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50 </a:t>
            </a:r>
            <a:r>
              <a:rPr lang="ru-RU" sz="20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шт</a:t>
            </a:r>
            <a:endParaRPr lang="ru-RU" sz="20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8CF3AB2-FB06-4EB2-B41E-5FF7ABF999B8}"/>
              </a:ext>
            </a:extLst>
          </p:cNvPr>
          <p:cNvSpPr txBox="1"/>
          <p:nvPr/>
        </p:nvSpPr>
        <p:spPr>
          <a:xfrm>
            <a:off x="3741915" y="3845219"/>
            <a:ext cx="2830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Montserrat "/>
              </a:rPr>
              <a:t>Месячный объем производства. </a:t>
            </a:r>
            <a:endParaRPr lang="ru-RU" dirty="0"/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7B22B8B8-3A40-463A-8A93-D8F451A784D5}"/>
              </a:ext>
            </a:extLst>
          </p:cNvPr>
          <p:cNvGrpSpPr/>
          <p:nvPr/>
        </p:nvGrpSpPr>
        <p:grpSpPr>
          <a:xfrm>
            <a:off x="6753376" y="2903217"/>
            <a:ext cx="2797055" cy="3147639"/>
            <a:chOff x="819502" y="2498495"/>
            <a:chExt cx="2797055" cy="3147639"/>
          </a:xfrm>
        </p:grpSpPr>
        <p:sp>
          <p:nvSpPr>
            <p:cNvPr id="80" name="Скругленный прямоугольник 10">
              <a:extLst>
                <a:ext uri="{FF2B5EF4-FFF2-40B4-BE49-F238E27FC236}">
                  <a16:creationId xmlns:a16="http://schemas.microsoft.com/office/drawing/2014/main" id="{40C6DE2A-6FED-481A-B255-DF0C392DF090}"/>
                </a:ext>
              </a:extLst>
            </p:cNvPr>
            <p:cNvSpPr/>
            <p:nvPr/>
          </p:nvSpPr>
          <p:spPr>
            <a:xfrm>
              <a:off x="945235" y="2498495"/>
              <a:ext cx="2671322" cy="3147639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1" name="Прямоугольник: один скругленный угол 80">
              <a:extLst>
                <a:ext uri="{FF2B5EF4-FFF2-40B4-BE49-F238E27FC236}">
                  <a16:creationId xmlns:a16="http://schemas.microsoft.com/office/drawing/2014/main" id="{752E5F79-B460-41D8-81B5-33738125F5FD}"/>
                </a:ext>
              </a:extLst>
            </p:cNvPr>
            <p:cNvSpPr/>
            <p:nvPr/>
          </p:nvSpPr>
          <p:spPr>
            <a:xfrm>
              <a:off x="819502" y="2696562"/>
              <a:ext cx="1051081" cy="366181"/>
            </a:xfrm>
            <a:prstGeom prst="round1Rect">
              <a:avLst>
                <a:gd name="adj" fmla="val 5000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9B0DCAB2-687E-4426-BAA3-C48FB57C6614}"/>
                </a:ext>
              </a:extLst>
            </p:cNvPr>
            <p:cNvSpPr/>
            <p:nvPr/>
          </p:nvSpPr>
          <p:spPr>
            <a:xfrm rot="5400000" flipH="1" flipV="1">
              <a:off x="831805" y="3057745"/>
              <a:ext cx="111918" cy="123821"/>
            </a:xfrm>
            <a:prstGeom prst="triangle">
              <a:avLst>
                <a:gd name="adj" fmla="val 99998"/>
              </a:avLst>
            </a:prstGeom>
            <a:solidFill>
              <a:srgbClr val="073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EDEECFFB-ACF9-4DBE-BDA7-7944A56FCA3E}"/>
              </a:ext>
            </a:extLst>
          </p:cNvPr>
          <p:cNvSpPr txBox="1"/>
          <p:nvPr/>
        </p:nvSpPr>
        <p:spPr>
          <a:xfrm>
            <a:off x="5915480" y="3084319"/>
            <a:ext cx="26713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5700₽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3CC7ED9-7AAF-425E-B0C6-04DBA1117029}"/>
              </a:ext>
            </a:extLst>
          </p:cNvPr>
          <p:cNvSpPr txBox="1"/>
          <p:nvPr/>
        </p:nvSpPr>
        <p:spPr>
          <a:xfrm>
            <a:off x="6980709" y="3843346"/>
            <a:ext cx="24680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Montserrat "/>
              </a:rPr>
              <a:t>на единицу товара приходится в месяц</a:t>
            </a:r>
            <a:br>
              <a:rPr lang="ru-RU" sz="1800" dirty="0">
                <a:latin typeface="Montserrat "/>
              </a:rPr>
            </a:br>
            <a:r>
              <a:rPr lang="ru-RU" sz="1800" dirty="0">
                <a:latin typeface="Montserrat "/>
              </a:rPr>
              <a:t>переменных расходов.</a:t>
            </a:r>
            <a:endParaRPr lang="ru-RU" dirty="0"/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58603236-4134-462C-BB78-E58A82639498}"/>
              </a:ext>
            </a:extLst>
          </p:cNvPr>
          <p:cNvSpPr/>
          <p:nvPr/>
        </p:nvSpPr>
        <p:spPr>
          <a:xfrm>
            <a:off x="4835980" y="738633"/>
            <a:ext cx="2159000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2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: скругленные углы 91">
            <a:extLst>
              <a:ext uri="{FF2B5EF4-FFF2-40B4-BE49-F238E27FC236}">
                <a16:creationId xmlns:a16="http://schemas.microsoft.com/office/drawing/2014/main" id="{08A92FFD-913E-4C33-973D-D875710586D1}"/>
              </a:ext>
            </a:extLst>
          </p:cNvPr>
          <p:cNvSpPr/>
          <p:nvPr/>
        </p:nvSpPr>
        <p:spPr>
          <a:xfrm>
            <a:off x="4835980" y="738633"/>
            <a:ext cx="1439862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: скругленные углы 92">
            <a:extLst>
              <a:ext uri="{FF2B5EF4-FFF2-40B4-BE49-F238E27FC236}">
                <a16:creationId xmlns:a16="http://schemas.microsoft.com/office/drawing/2014/main" id="{659727C4-4C35-43FE-B18D-B16DCD872815}"/>
              </a:ext>
            </a:extLst>
          </p:cNvPr>
          <p:cNvSpPr/>
          <p:nvPr/>
        </p:nvSpPr>
        <p:spPr>
          <a:xfrm>
            <a:off x="4835979" y="738633"/>
            <a:ext cx="2824849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2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: скругленные углы 93">
            <a:extLst>
              <a:ext uri="{FF2B5EF4-FFF2-40B4-BE49-F238E27FC236}">
                <a16:creationId xmlns:a16="http://schemas.microsoft.com/office/drawing/2014/main" id="{40E3C837-26B1-4464-AD7C-4BCE452F0A9D}"/>
              </a:ext>
            </a:extLst>
          </p:cNvPr>
          <p:cNvSpPr/>
          <p:nvPr/>
        </p:nvSpPr>
        <p:spPr>
          <a:xfrm>
            <a:off x="4835980" y="738633"/>
            <a:ext cx="719137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039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93FEDF7-B631-4306-99BA-8E0FF67E18C6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F5DB90F-24A8-4E81-B377-A99B03EBE01B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7CD1B3D-D46B-4844-A892-214A430B7F77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8D44BB9-8887-4B23-95DE-2352ABDFAFB7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9065851-1694-4135-93BB-26BFED715383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24A136C-C006-4F54-BAF3-4EA2678B00F2}"/>
              </a:ext>
            </a:extLst>
          </p:cNvPr>
          <p:cNvSpPr txBox="1">
            <a:spLocks/>
          </p:cNvSpPr>
          <p:nvPr/>
        </p:nvSpPr>
        <p:spPr>
          <a:xfrm>
            <a:off x="352563" y="1139825"/>
            <a:ext cx="789608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Montserrat ExtraBold" panose="00000900000000000000" pitchFamily="2" charset="-52"/>
              </a:rPr>
              <a:t>Точка безубыточности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60159D-9CF4-464A-9E52-7A62D4A40209}"/>
              </a:ext>
            </a:extLst>
          </p:cNvPr>
          <p:cNvSpPr txBox="1"/>
          <p:nvPr/>
        </p:nvSpPr>
        <p:spPr>
          <a:xfrm>
            <a:off x="352563" y="2147888"/>
            <a:ext cx="7438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Подсчет постоянных и переменных затрат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4385997E-3AA4-4983-AE71-064E2A10991F}"/>
              </a:ext>
            </a:extLst>
          </p:cNvPr>
          <p:cNvGrpSpPr/>
          <p:nvPr/>
        </p:nvGrpSpPr>
        <p:grpSpPr>
          <a:xfrm>
            <a:off x="434818" y="2903217"/>
            <a:ext cx="2797055" cy="3147639"/>
            <a:chOff x="819502" y="2498495"/>
            <a:chExt cx="2797055" cy="3147639"/>
          </a:xfrm>
        </p:grpSpPr>
        <p:sp>
          <p:nvSpPr>
            <p:cNvPr id="54" name="Скругленный прямоугольник 10">
              <a:extLst>
                <a:ext uri="{FF2B5EF4-FFF2-40B4-BE49-F238E27FC236}">
                  <a16:creationId xmlns:a16="http://schemas.microsoft.com/office/drawing/2014/main" id="{9BB4B639-D241-4FCC-96F5-70C1E5582170}"/>
                </a:ext>
              </a:extLst>
            </p:cNvPr>
            <p:cNvSpPr/>
            <p:nvPr/>
          </p:nvSpPr>
          <p:spPr>
            <a:xfrm>
              <a:off x="945235" y="2498495"/>
              <a:ext cx="2671322" cy="3147639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один скругленный угол 54">
              <a:extLst>
                <a:ext uri="{FF2B5EF4-FFF2-40B4-BE49-F238E27FC236}">
                  <a16:creationId xmlns:a16="http://schemas.microsoft.com/office/drawing/2014/main" id="{E911A5E7-B956-4378-9CD8-EF56B1C61592}"/>
                </a:ext>
              </a:extLst>
            </p:cNvPr>
            <p:cNvSpPr/>
            <p:nvPr/>
          </p:nvSpPr>
          <p:spPr>
            <a:xfrm>
              <a:off x="819502" y="2696562"/>
              <a:ext cx="1051081" cy="366181"/>
            </a:xfrm>
            <a:prstGeom prst="round1Rect">
              <a:avLst>
                <a:gd name="adj" fmla="val 50000"/>
              </a:avLst>
            </a:prstGeom>
            <a:solidFill>
              <a:srgbClr val="094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Равнобедренный треугольник 55">
              <a:extLst>
                <a:ext uri="{FF2B5EF4-FFF2-40B4-BE49-F238E27FC236}">
                  <a16:creationId xmlns:a16="http://schemas.microsoft.com/office/drawing/2014/main" id="{180674C1-087B-49D5-881F-9BC6DDC8AFFB}"/>
                </a:ext>
              </a:extLst>
            </p:cNvPr>
            <p:cNvSpPr/>
            <p:nvPr/>
          </p:nvSpPr>
          <p:spPr>
            <a:xfrm rot="5400000" flipH="1" flipV="1">
              <a:off x="831805" y="3057745"/>
              <a:ext cx="111918" cy="123821"/>
            </a:xfrm>
            <a:prstGeom prst="triangle">
              <a:avLst>
                <a:gd name="adj" fmla="val 99998"/>
              </a:avLst>
            </a:prstGeom>
            <a:solidFill>
              <a:srgbClr val="073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AB65D6E2-73E9-4AED-A11A-25C9D9E6598A}"/>
              </a:ext>
            </a:extLst>
          </p:cNvPr>
          <p:cNvSpPr txBox="1"/>
          <p:nvPr/>
        </p:nvSpPr>
        <p:spPr>
          <a:xfrm>
            <a:off x="-403078" y="3084319"/>
            <a:ext cx="26713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5 %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3AB4FFE-601D-47C4-9D38-677D47EE269C}"/>
              </a:ext>
            </a:extLst>
          </p:cNvPr>
          <p:cNvSpPr txBox="1"/>
          <p:nvPr/>
        </p:nvSpPr>
        <p:spPr>
          <a:xfrm>
            <a:off x="662150" y="3843346"/>
            <a:ext cx="25697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pc="-120">
                <a:latin typeface="Montserrat "/>
              </a:defRPr>
            </a:lvl1pPr>
          </a:lstStyle>
          <a:p>
            <a:r>
              <a:rPr lang="ru-RU" dirty="0"/>
              <a:t>Маржинальность</a:t>
            </a:r>
          </a:p>
          <a:p>
            <a:r>
              <a:rPr lang="ru-RU" dirty="0"/>
              <a:t>(примерная стоимость  – пер. </a:t>
            </a:r>
            <a:br>
              <a:rPr lang="ru-RU" dirty="0"/>
            </a:br>
            <a:r>
              <a:rPr lang="ru-RU" dirty="0" err="1"/>
              <a:t>расх</a:t>
            </a:r>
            <a:r>
              <a:rPr lang="ru-RU" dirty="0"/>
              <a:t>. на ед. товара </a:t>
            </a:r>
            <a:br>
              <a:rPr lang="ru-RU" dirty="0"/>
            </a:br>
            <a:r>
              <a:rPr lang="ru-RU" dirty="0"/>
              <a:t>в мес.) / цена * 100%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A786F38-F92C-4DEB-8F36-0D5323649090}"/>
              </a:ext>
            </a:extLst>
          </p:cNvPr>
          <p:cNvGrpSpPr/>
          <p:nvPr/>
        </p:nvGrpSpPr>
        <p:grpSpPr>
          <a:xfrm>
            <a:off x="2975284" y="2903217"/>
            <a:ext cx="3541601" cy="3147639"/>
            <a:chOff x="2975284" y="2903217"/>
            <a:chExt cx="3541601" cy="3147639"/>
          </a:xfrm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8E74C224-019C-44E2-A3D0-E1802570C8B4}"/>
                </a:ext>
              </a:extLst>
            </p:cNvPr>
            <p:cNvGrpSpPr/>
            <p:nvPr/>
          </p:nvGrpSpPr>
          <p:grpSpPr>
            <a:xfrm>
              <a:off x="3594097" y="2903217"/>
              <a:ext cx="2797055" cy="3147639"/>
              <a:chOff x="819502" y="2498495"/>
              <a:chExt cx="2797055" cy="3147639"/>
            </a:xfrm>
          </p:grpSpPr>
          <p:sp>
            <p:nvSpPr>
              <p:cNvPr id="74" name="Скругленный прямоугольник 10">
                <a:extLst>
                  <a:ext uri="{FF2B5EF4-FFF2-40B4-BE49-F238E27FC236}">
                    <a16:creationId xmlns:a16="http://schemas.microsoft.com/office/drawing/2014/main" id="{FD707237-CB7B-4060-8358-3284B0BD6DAC}"/>
                  </a:ext>
                </a:extLst>
              </p:cNvPr>
              <p:cNvSpPr/>
              <p:nvPr/>
            </p:nvSpPr>
            <p:spPr>
              <a:xfrm>
                <a:off x="945235" y="2498495"/>
                <a:ext cx="2671322" cy="3147639"/>
              </a:xfrm>
              <a:prstGeom prst="roundRect">
                <a:avLst>
                  <a:gd name="adj" fmla="val 8832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215900" dist="25400" algn="ctr" rotWithShape="0">
                  <a:prstClr val="black">
                    <a:alpha val="15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extrusionH="76200" contourW="12700">
                <a:extrusionClr>
                  <a:srgbClr val="E6E6E6"/>
                </a:extrusionClr>
                <a:contourClr>
                  <a:srgbClr val="F2F2F2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75" name="Прямоугольник: один скругленный угол 74">
                <a:extLst>
                  <a:ext uri="{FF2B5EF4-FFF2-40B4-BE49-F238E27FC236}">
                    <a16:creationId xmlns:a16="http://schemas.microsoft.com/office/drawing/2014/main" id="{75C28145-FCE3-4860-9B42-C2E3B1E1C336}"/>
                  </a:ext>
                </a:extLst>
              </p:cNvPr>
              <p:cNvSpPr/>
              <p:nvPr/>
            </p:nvSpPr>
            <p:spPr>
              <a:xfrm>
                <a:off x="819502" y="2696562"/>
                <a:ext cx="1576899" cy="366181"/>
              </a:xfrm>
              <a:prstGeom prst="round1Rect">
                <a:avLst>
                  <a:gd name="adj" fmla="val 50000"/>
                </a:avLst>
              </a:prstGeom>
              <a:solidFill>
                <a:srgbClr val="0949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76" name="Равнобедренный треугольник 75">
                <a:extLst>
                  <a:ext uri="{FF2B5EF4-FFF2-40B4-BE49-F238E27FC236}">
                    <a16:creationId xmlns:a16="http://schemas.microsoft.com/office/drawing/2014/main" id="{2D5E2197-78E0-445A-9D4D-EDEA7D9D9986}"/>
                  </a:ext>
                </a:extLst>
              </p:cNvPr>
              <p:cNvSpPr/>
              <p:nvPr/>
            </p:nvSpPr>
            <p:spPr>
              <a:xfrm rot="5400000" flipH="1" flipV="1">
                <a:off x="831805" y="3057745"/>
                <a:ext cx="111918" cy="123821"/>
              </a:xfrm>
              <a:prstGeom prst="triangle">
                <a:avLst>
                  <a:gd name="adj" fmla="val 99998"/>
                </a:avLst>
              </a:prstGeom>
              <a:solidFill>
                <a:srgbClr val="0735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438BCF6-0314-4B16-BBC9-06342C86C9B5}"/>
                </a:ext>
              </a:extLst>
            </p:cNvPr>
            <p:cNvSpPr txBox="1"/>
            <p:nvPr/>
          </p:nvSpPr>
          <p:spPr>
            <a:xfrm>
              <a:off x="2975284" y="3080977"/>
              <a:ext cx="267132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2,4 млн ₽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8CF3AB2-FB06-4EB2-B41E-5FF7ABF999B8}"/>
                </a:ext>
              </a:extLst>
            </p:cNvPr>
            <p:cNvSpPr txBox="1"/>
            <p:nvPr/>
          </p:nvSpPr>
          <p:spPr>
            <a:xfrm>
              <a:off x="3741915" y="3845219"/>
              <a:ext cx="277497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spc="-120" dirty="0">
                  <a:latin typeface="Montserrat "/>
                </a:rPr>
                <a:t>Точка безубыточности </a:t>
              </a:r>
              <a:br>
                <a:rPr lang="ru-RU" sz="1800" spc="-120" dirty="0">
                  <a:latin typeface="Montserrat "/>
                </a:rPr>
              </a:br>
              <a:r>
                <a:rPr lang="ru-RU" sz="1800" spc="-120" dirty="0">
                  <a:latin typeface="Montserrat "/>
                </a:rPr>
                <a:t>в руб. = постоянные затраты / марж.* 100% </a:t>
              </a:r>
              <a:endParaRPr lang="ru-RU" spc="-120"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A32D96B-079F-4A89-BECC-6830479FBC44}"/>
              </a:ext>
            </a:extLst>
          </p:cNvPr>
          <p:cNvGrpSpPr/>
          <p:nvPr/>
        </p:nvGrpSpPr>
        <p:grpSpPr>
          <a:xfrm>
            <a:off x="6004380" y="2903217"/>
            <a:ext cx="3546051" cy="3147639"/>
            <a:chOff x="6004380" y="2903217"/>
            <a:chExt cx="3546051" cy="3147639"/>
          </a:xfrm>
        </p:grpSpPr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7B22B8B8-3A40-463A-8A93-D8F451A784D5}"/>
                </a:ext>
              </a:extLst>
            </p:cNvPr>
            <p:cNvGrpSpPr/>
            <p:nvPr/>
          </p:nvGrpSpPr>
          <p:grpSpPr>
            <a:xfrm>
              <a:off x="6753376" y="2903217"/>
              <a:ext cx="2797055" cy="3147639"/>
              <a:chOff x="819502" y="2498495"/>
              <a:chExt cx="2797055" cy="3147639"/>
            </a:xfrm>
          </p:grpSpPr>
          <p:sp>
            <p:nvSpPr>
              <p:cNvPr id="80" name="Скругленный прямоугольник 10">
                <a:extLst>
                  <a:ext uri="{FF2B5EF4-FFF2-40B4-BE49-F238E27FC236}">
                    <a16:creationId xmlns:a16="http://schemas.microsoft.com/office/drawing/2014/main" id="{40C6DE2A-6FED-481A-B255-DF0C392DF090}"/>
                  </a:ext>
                </a:extLst>
              </p:cNvPr>
              <p:cNvSpPr/>
              <p:nvPr/>
            </p:nvSpPr>
            <p:spPr>
              <a:xfrm>
                <a:off x="945235" y="2498495"/>
                <a:ext cx="2671322" cy="3147639"/>
              </a:xfrm>
              <a:prstGeom prst="roundRect">
                <a:avLst>
                  <a:gd name="adj" fmla="val 8832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215900" dist="25400" algn="ctr" rotWithShape="0">
                  <a:prstClr val="black">
                    <a:alpha val="15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extrusionH="76200" contourW="12700">
                <a:extrusionClr>
                  <a:srgbClr val="E6E6E6"/>
                </a:extrusionClr>
                <a:contourClr>
                  <a:srgbClr val="F2F2F2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1" name="Прямоугольник: один скругленный угол 80">
                <a:extLst>
                  <a:ext uri="{FF2B5EF4-FFF2-40B4-BE49-F238E27FC236}">
                    <a16:creationId xmlns:a16="http://schemas.microsoft.com/office/drawing/2014/main" id="{752E5F79-B460-41D8-81B5-33738125F5FD}"/>
                  </a:ext>
                </a:extLst>
              </p:cNvPr>
              <p:cNvSpPr/>
              <p:nvPr/>
            </p:nvSpPr>
            <p:spPr>
              <a:xfrm>
                <a:off x="819502" y="2696562"/>
                <a:ext cx="1307963" cy="366181"/>
              </a:xfrm>
              <a:prstGeom prst="round1Rect">
                <a:avLst>
                  <a:gd name="adj" fmla="val 50000"/>
                </a:avLst>
              </a:prstGeom>
              <a:solidFill>
                <a:srgbClr val="0949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Равнобедренный треугольник 81">
                <a:extLst>
                  <a:ext uri="{FF2B5EF4-FFF2-40B4-BE49-F238E27FC236}">
                    <a16:creationId xmlns:a16="http://schemas.microsoft.com/office/drawing/2014/main" id="{9B0DCAB2-687E-4426-BAA3-C48FB57C6614}"/>
                  </a:ext>
                </a:extLst>
              </p:cNvPr>
              <p:cNvSpPr/>
              <p:nvPr/>
            </p:nvSpPr>
            <p:spPr>
              <a:xfrm rot="5400000" flipH="1" flipV="1">
                <a:off x="831805" y="3057745"/>
                <a:ext cx="111918" cy="123821"/>
              </a:xfrm>
              <a:prstGeom prst="triangle">
                <a:avLst>
                  <a:gd name="adj" fmla="val 99998"/>
                </a:avLst>
              </a:prstGeom>
              <a:solidFill>
                <a:srgbClr val="0735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DEECFFB-ACF9-4DBE-BDA7-7944A56FCA3E}"/>
                </a:ext>
              </a:extLst>
            </p:cNvPr>
            <p:cNvSpPr txBox="1"/>
            <p:nvPr/>
          </p:nvSpPr>
          <p:spPr>
            <a:xfrm>
              <a:off x="6004380" y="3090871"/>
              <a:ext cx="267132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400 </a:t>
              </a:r>
              <a:r>
                <a:rPr lang="ru-RU" sz="2000" dirty="0" err="1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шт</a:t>
              </a:r>
              <a:endParaRPr lang="ru-RU" sz="2000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3CC7ED9-7AAF-425E-B0C6-04DBA1117029}"/>
                </a:ext>
              </a:extLst>
            </p:cNvPr>
            <p:cNvSpPr txBox="1"/>
            <p:nvPr/>
          </p:nvSpPr>
          <p:spPr>
            <a:xfrm>
              <a:off x="6980709" y="3843346"/>
              <a:ext cx="246809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spc="-120">
                  <a:latin typeface="Montserrat "/>
                </a:defRPr>
              </a:lvl1pPr>
            </a:lstStyle>
            <a:p>
              <a:r>
                <a:rPr lang="ru-RU" dirty="0"/>
                <a:t>Точка безубыточности </a:t>
              </a:r>
              <a:br>
                <a:rPr lang="ru-RU" dirty="0"/>
              </a:br>
              <a:r>
                <a:rPr lang="ru-RU" dirty="0"/>
                <a:t>в шт. = </a:t>
              </a:r>
              <a:r>
                <a:rPr lang="ru-RU" dirty="0" err="1"/>
                <a:t>т.б</a:t>
              </a:r>
              <a:r>
                <a:rPr lang="ru-RU" dirty="0"/>
                <a:t>. в руб. / цена</a:t>
              </a:r>
            </a:p>
          </p:txBody>
        </p:sp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85ACD885-148C-4B56-A705-1AFFE4700E23}"/>
              </a:ext>
            </a:extLst>
          </p:cNvPr>
          <p:cNvSpPr/>
          <p:nvPr/>
        </p:nvSpPr>
        <p:spPr>
          <a:xfrm>
            <a:off x="4835980" y="738633"/>
            <a:ext cx="2159000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2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A974ECED-45EB-4870-987D-95C90BBD197A}"/>
              </a:ext>
            </a:extLst>
          </p:cNvPr>
          <p:cNvSpPr/>
          <p:nvPr/>
        </p:nvSpPr>
        <p:spPr>
          <a:xfrm>
            <a:off x="4835980" y="738633"/>
            <a:ext cx="1439862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CF8913AD-F0BA-44B6-9DF9-E31E964F298C}"/>
              </a:ext>
            </a:extLst>
          </p:cNvPr>
          <p:cNvSpPr/>
          <p:nvPr/>
        </p:nvSpPr>
        <p:spPr>
          <a:xfrm>
            <a:off x="4835980" y="738633"/>
            <a:ext cx="719137" cy="130629"/>
          </a:xfrm>
          <a:prstGeom prst="roundRect">
            <a:avLst/>
          </a:prstGeom>
          <a:gradFill>
            <a:gsLst>
              <a:gs pos="0">
                <a:srgbClr val="0949E8"/>
              </a:gs>
              <a:gs pos="100000">
                <a:srgbClr val="0949E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088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93FEDF7-B631-4306-99BA-8E0FF67E18C6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F5DB90F-24A8-4E81-B377-A99B03EBE01B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7CD1B3D-D46B-4844-A892-214A430B7F77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8D44BB9-8887-4B23-95DE-2352ABDFAFB7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9065851-1694-4135-93BB-26BFED715383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24A136C-C006-4F54-BAF3-4EA2678B00F2}"/>
              </a:ext>
            </a:extLst>
          </p:cNvPr>
          <p:cNvSpPr txBox="1">
            <a:spLocks/>
          </p:cNvSpPr>
          <p:nvPr/>
        </p:nvSpPr>
        <p:spPr>
          <a:xfrm>
            <a:off x="352563" y="1139825"/>
            <a:ext cx="789608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Montserrat ExtraBold" panose="00000900000000000000" pitchFamily="2" charset="-52"/>
              </a:rPr>
              <a:t>Точка безубыточности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60159D-9CF4-464A-9E52-7A62D4A40209}"/>
              </a:ext>
            </a:extLst>
          </p:cNvPr>
          <p:cNvSpPr txBox="1"/>
          <p:nvPr/>
        </p:nvSpPr>
        <p:spPr>
          <a:xfrm>
            <a:off x="352563" y="2147888"/>
            <a:ext cx="7438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Подсчет постоянных и переменных затрат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D398235-8987-4281-9E76-3138EC1091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5073945"/>
              </p:ext>
            </p:extLst>
          </p:nvPr>
        </p:nvGraphicFramePr>
        <p:xfrm>
          <a:off x="-412392" y="2625124"/>
          <a:ext cx="5370286" cy="3936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8" name="Соединитель: уступ 37">
            <a:extLst>
              <a:ext uri="{FF2B5EF4-FFF2-40B4-BE49-F238E27FC236}">
                <a16:creationId xmlns:a16="http://schemas.microsoft.com/office/drawing/2014/main" id="{A3163404-3305-4471-ACB8-B7B07C716992}"/>
              </a:ext>
            </a:extLst>
          </p:cNvPr>
          <p:cNvCxnSpPr>
            <a:cxnSpLocks/>
          </p:cNvCxnSpPr>
          <p:nvPr/>
        </p:nvCxnSpPr>
        <p:spPr>
          <a:xfrm flipV="1">
            <a:off x="3817257" y="5486400"/>
            <a:ext cx="1140637" cy="231775"/>
          </a:xfrm>
          <a:prstGeom prst="bentConnector3">
            <a:avLst>
              <a:gd name="adj1" fmla="val 50000"/>
            </a:avLst>
          </a:prstGeom>
          <a:ln w="19050"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: уступ 38">
            <a:extLst>
              <a:ext uri="{FF2B5EF4-FFF2-40B4-BE49-F238E27FC236}">
                <a16:creationId xmlns:a16="http://schemas.microsoft.com/office/drawing/2014/main" id="{31ABEABF-F79F-425C-B2F1-C3BB825A9A49}"/>
              </a:ext>
            </a:extLst>
          </p:cNvPr>
          <p:cNvCxnSpPr>
            <a:cxnSpLocks/>
          </p:cNvCxnSpPr>
          <p:nvPr/>
        </p:nvCxnSpPr>
        <p:spPr>
          <a:xfrm>
            <a:off x="3730287" y="3214012"/>
            <a:ext cx="1227607" cy="252554"/>
          </a:xfrm>
          <a:prstGeom prst="bentConnector3">
            <a:avLst>
              <a:gd name="adj1" fmla="val 50000"/>
            </a:avLst>
          </a:prstGeom>
          <a:ln w="19050">
            <a:solidFill>
              <a:srgbClr val="0949E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F01E3163-0E4F-4F02-9A5A-48F7076B4220}"/>
              </a:ext>
            </a:extLst>
          </p:cNvPr>
          <p:cNvSpPr/>
          <p:nvPr/>
        </p:nvSpPr>
        <p:spPr>
          <a:xfrm>
            <a:off x="4886588" y="3403211"/>
            <a:ext cx="142612" cy="142612"/>
          </a:xfrm>
          <a:prstGeom prst="ellipse">
            <a:avLst/>
          </a:prstGeom>
          <a:solidFill>
            <a:srgbClr val="0949E8"/>
          </a:solidFill>
          <a:ln>
            <a:solidFill>
              <a:srgbClr val="0949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363243A5-695B-4B60-B35D-EE7334B0AFE8}"/>
              </a:ext>
            </a:extLst>
          </p:cNvPr>
          <p:cNvSpPr/>
          <p:nvPr/>
        </p:nvSpPr>
        <p:spPr>
          <a:xfrm>
            <a:off x="4886588" y="5415094"/>
            <a:ext cx="142612" cy="142612"/>
          </a:xfrm>
          <a:prstGeom prst="ellips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79B1205-06C5-4298-ACE6-7A0EB8EC1BBB}"/>
              </a:ext>
            </a:extLst>
          </p:cNvPr>
          <p:cNvSpPr txBox="1"/>
          <p:nvPr/>
        </p:nvSpPr>
        <p:spPr>
          <a:xfrm>
            <a:off x="5029200" y="5308442"/>
            <a:ext cx="6952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04040"/>
                </a:solidFill>
                <a:latin typeface="Montserrat Medium" panose="00000600000000000000" pitchFamily="2" charset="-52"/>
              </a:rPr>
              <a:t>285 000,00 ₽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8E6448E-70BF-47FC-A366-4BB84FD88A1F}"/>
              </a:ext>
            </a:extLst>
          </p:cNvPr>
          <p:cNvSpPr txBox="1"/>
          <p:nvPr/>
        </p:nvSpPr>
        <p:spPr>
          <a:xfrm>
            <a:off x="5029200" y="3298152"/>
            <a:ext cx="6952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404040"/>
                </a:solidFill>
                <a:latin typeface="Montserrat Medium" panose="00000600000000000000" pitchFamily="2" charset="-52"/>
              </a:defRPr>
            </a:lvl1pPr>
          </a:lstStyle>
          <a:p>
            <a:r>
              <a:rPr lang="ru-RU" dirty="0">
                <a:solidFill>
                  <a:srgbClr val="0949E8"/>
                </a:solidFill>
              </a:rPr>
              <a:t>120 000,00 ₽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4499AB-AD90-47AE-87D0-0EB6622C680A}"/>
              </a:ext>
            </a:extLst>
          </p:cNvPr>
          <p:cNvSpPr txBox="1"/>
          <p:nvPr/>
        </p:nvSpPr>
        <p:spPr>
          <a:xfrm>
            <a:off x="5028292" y="3640983"/>
            <a:ext cx="6953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949E8"/>
                </a:solidFill>
                <a:latin typeface="Montserrat "/>
              </a:rPr>
              <a:t>Постоянные расходы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B434CA8-7DF8-4E45-A5B9-2A52E263C21E}"/>
              </a:ext>
            </a:extLst>
          </p:cNvPr>
          <p:cNvSpPr txBox="1"/>
          <p:nvPr/>
        </p:nvSpPr>
        <p:spPr>
          <a:xfrm>
            <a:off x="5028292" y="5649938"/>
            <a:ext cx="6953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404040"/>
                </a:solidFill>
                <a:latin typeface="Montserrat "/>
              </a:rPr>
              <a:t>Переменные расходы 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3B6082BF-5C21-40C8-9E76-ED3105989B9F}"/>
              </a:ext>
            </a:extLst>
          </p:cNvPr>
          <p:cNvGrpSpPr/>
          <p:nvPr/>
        </p:nvGrpSpPr>
        <p:grpSpPr>
          <a:xfrm>
            <a:off x="7670352" y="3019650"/>
            <a:ext cx="3536527" cy="3147639"/>
            <a:chOff x="6013904" y="2903217"/>
            <a:chExt cx="3536527" cy="3147639"/>
          </a:xfrm>
        </p:grpSpPr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07B03A2F-4BC7-4F12-84E2-2891B9480A50}"/>
                </a:ext>
              </a:extLst>
            </p:cNvPr>
            <p:cNvGrpSpPr/>
            <p:nvPr/>
          </p:nvGrpSpPr>
          <p:grpSpPr>
            <a:xfrm>
              <a:off x="6753376" y="2903217"/>
              <a:ext cx="2797055" cy="3147639"/>
              <a:chOff x="819502" y="2498495"/>
              <a:chExt cx="2797055" cy="3147639"/>
            </a:xfrm>
          </p:grpSpPr>
          <p:sp>
            <p:nvSpPr>
              <p:cNvPr id="59" name="Скругленный прямоугольник 10">
                <a:extLst>
                  <a:ext uri="{FF2B5EF4-FFF2-40B4-BE49-F238E27FC236}">
                    <a16:creationId xmlns:a16="http://schemas.microsoft.com/office/drawing/2014/main" id="{B98782B6-BF27-4A3F-A587-D029D35A017C}"/>
                  </a:ext>
                </a:extLst>
              </p:cNvPr>
              <p:cNvSpPr/>
              <p:nvPr/>
            </p:nvSpPr>
            <p:spPr>
              <a:xfrm>
                <a:off x="945235" y="2498495"/>
                <a:ext cx="2671322" cy="3147639"/>
              </a:xfrm>
              <a:prstGeom prst="roundRect">
                <a:avLst>
                  <a:gd name="adj" fmla="val 8832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215900" dist="25400" algn="ctr" rotWithShape="0">
                  <a:prstClr val="black">
                    <a:alpha val="15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extrusionH="76200" contourW="12700">
                <a:extrusionClr>
                  <a:srgbClr val="E6E6E6"/>
                </a:extrusionClr>
                <a:contourClr>
                  <a:srgbClr val="F2F2F2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0" name="Прямоугольник: один скругленный угол 59">
                <a:extLst>
                  <a:ext uri="{FF2B5EF4-FFF2-40B4-BE49-F238E27FC236}">
                    <a16:creationId xmlns:a16="http://schemas.microsoft.com/office/drawing/2014/main" id="{4A8CF7C7-E744-48AF-A6FD-FC145C15A5D0}"/>
                  </a:ext>
                </a:extLst>
              </p:cNvPr>
              <p:cNvSpPr/>
              <p:nvPr/>
            </p:nvSpPr>
            <p:spPr>
              <a:xfrm>
                <a:off x="819502" y="2696562"/>
                <a:ext cx="1769762" cy="366181"/>
              </a:xfrm>
              <a:prstGeom prst="round1Rect">
                <a:avLst>
                  <a:gd name="adj" fmla="val 50000"/>
                </a:avLst>
              </a:prstGeom>
              <a:solidFill>
                <a:srgbClr val="0949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1" name="Равнобедренный треугольник 60">
                <a:extLst>
                  <a:ext uri="{FF2B5EF4-FFF2-40B4-BE49-F238E27FC236}">
                    <a16:creationId xmlns:a16="http://schemas.microsoft.com/office/drawing/2014/main" id="{0AA4FE8F-4A87-4FC1-A5F1-576FB81FAF9F}"/>
                  </a:ext>
                </a:extLst>
              </p:cNvPr>
              <p:cNvSpPr/>
              <p:nvPr/>
            </p:nvSpPr>
            <p:spPr>
              <a:xfrm rot="5400000" flipH="1" flipV="1">
                <a:off x="831805" y="3057745"/>
                <a:ext cx="111918" cy="123821"/>
              </a:xfrm>
              <a:prstGeom prst="triangle">
                <a:avLst>
                  <a:gd name="adj" fmla="val 99998"/>
                </a:avLst>
              </a:prstGeom>
              <a:solidFill>
                <a:srgbClr val="0735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3D24C4E-A40D-4079-9BF0-273240516A59}"/>
                </a:ext>
              </a:extLst>
            </p:cNvPr>
            <p:cNvSpPr txBox="1"/>
            <p:nvPr/>
          </p:nvSpPr>
          <p:spPr>
            <a:xfrm>
              <a:off x="6013904" y="3071263"/>
              <a:ext cx="30928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8 месяцев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7ED45F2-59DE-4722-BDE2-23B3B3F6C6A0}"/>
                </a:ext>
              </a:extLst>
            </p:cNvPr>
            <p:cNvSpPr txBox="1"/>
            <p:nvPr/>
          </p:nvSpPr>
          <p:spPr>
            <a:xfrm>
              <a:off x="6980709" y="3843346"/>
              <a:ext cx="246809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spc="-120">
                  <a:latin typeface="Montserrat "/>
                </a:defRPr>
              </a:lvl1pPr>
            </a:lstStyle>
            <a:p>
              <a:r>
                <a:rPr lang="ru-RU" sz="1800" dirty="0" err="1">
                  <a:latin typeface="Montserrat "/>
                </a:rPr>
                <a:t>Т.о</a:t>
              </a:r>
              <a:r>
                <a:rPr lang="ru-RU" sz="1800" dirty="0">
                  <a:latin typeface="Montserrat "/>
                </a:rPr>
                <a:t>. точка безубыточности достигается через =  </a:t>
              </a:r>
              <a:r>
                <a:rPr lang="ru-RU" sz="1800" dirty="0" err="1">
                  <a:latin typeface="Montserrat "/>
                </a:rPr>
                <a:t>т.б</a:t>
              </a:r>
              <a:r>
                <a:rPr lang="ru-RU" sz="1800" dirty="0">
                  <a:latin typeface="Montserrat "/>
                </a:rPr>
                <a:t>. в шт. / </a:t>
              </a:r>
              <a:r>
                <a:rPr lang="ru-RU" sz="1800" dirty="0" err="1">
                  <a:latin typeface="Montserrat "/>
                </a:rPr>
                <a:t>шт.в</a:t>
              </a:r>
              <a:r>
                <a:rPr lang="ru-RU" sz="1800" dirty="0">
                  <a:latin typeface="Montserrat "/>
                </a:rPr>
                <a:t> мес.</a:t>
              </a:r>
              <a:endParaRPr lang="ru-RU" dirty="0"/>
            </a:p>
          </p:txBody>
        </p:sp>
      </p:grp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D6C22B30-AD12-4CA8-9E6E-F8F40A7F31AF}"/>
              </a:ext>
            </a:extLst>
          </p:cNvPr>
          <p:cNvSpPr/>
          <p:nvPr/>
        </p:nvSpPr>
        <p:spPr>
          <a:xfrm>
            <a:off x="4783721" y="738633"/>
            <a:ext cx="2877108" cy="130629"/>
          </a:xfrm>
          <a:prstGeom prst="roundRect">
            <a:avLst/>
          </a:prstGeom>
          <a:solidFill>
            <a:srgbClr val="0949E8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18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3064B782-5027-570B-E71B-59B5EF979DF0}"/>
              </a:ext>
            </a:extLst>
          </p:cNvPr>
          <p:cNvSpPr txBox="1"/>
          <p:nvPr/>
        </p:nvSpPr>
        <p:spPr>
          <a:xfrm>
            <a:off x="607591" y="-676359"/>
            <a:ext cx="9137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"/>
              </a:rPr>
              <a:t>Расширение рынка </a:t>
            </a:r>
            <a:endParaRPr lang="ru-RU" dirty="0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33FA0AE6-A783-DBC4-76FE-B2D5F9102660}"/>
              </a:ext>
            </a:extLst>
          </p:cNvPr>
          <p:cNvGrpSpPr/>
          <p:nvPr/>
        </p:nvGrpSpPr>
        <p:grpSpPr>
          <a:xfrm>
            <a:off x="312899" y="838808"/>
            <a:ext cx="8691401" cy="1298692"/>
            <a:chOff x="312899" y="991208"/>
            <a:chExt cx="8691401" cy="1298692"/>
          </a:xfrm>
        </p:grpSpPr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CEE6AB57-3F01-277C-1650-56421157BE71}"/>
                </a:ext>
              </a:extLst>
            </p:cNvPr>
            <p:cNvGrpSpPr/>
            <p:nvPr/>
          </p:nvGrpSpPr>
          <p:grpSpPr>
            <a:xfrm>
              <a:off x="401061" y="1366570"/>
              <a:ext cx="8603239" cy="923330"/>
              <a:chOff x="438956" y="1087081"/>
              <a:chExt cx="9267980" cy="923330"/>
            </a:xfrm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DF409B1A-3C1A-4D50-A8C1-407A3A8FB530}"/>
                  </a:ext>
                </a:extLst>
              </p:cNvPr>
              <p:cNvSpPr/>
              <p:nvPr/>
            </p:nvSpPr>
            <p:spPr>
              <a:xfrm>
                <a:off x="438956" y="1144300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94F399-5DD2-077A-8D36-4AF818144FAF}"/>
                  </a:ext>
                </a:extLst>
              </p:cNvPr>
              <p:cNvSpPr txBox="1"/>
              <p:nvPr/>
            </p:nvSpPr>
            <p:spPr>
              <a:xfrm>
                <a:off x="1212332" y="1087081"/>
                <a:ext cx="830778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Montserrat "/>
                  </a:rPr>
                  <a:t>Разработка возобновляемого маркера с портативной </a:t>
                </a:r>
                <a:r>
                  <a:rPr lang="ru-RU" dirty="0" err="1">
                    <a:latin typeface="Montserrat "/>
                  </a:rPr>
                  <a:t>дозаправочной</a:t>
                </a:r>
                <a:r>
                  <a:rPr lang="ru-RU" dirty="0">
                    <a:latin typeface="Montserrat "/>
                  </a:rPr>
                  <a:t> станцией может привлечь внимание новых клиентов, которые ищут экологически чистые продукты.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CB4DAC0-576A-5E50-3EF9-47A7868540B0}"/>
                </a:ext>
              </a:extLst>
            </p:cNvPr>
            <p:cNvSpPr txBox="1"/>
            <p:nvPr/>
          </p:nvSpPr>
          <p:spPr>
            <a:xfrm>
              <a:off x="312899" y="991208"/>
              <a:ext cx="31034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Расширение рынка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096F7DB-52B8-CC01-180A-63F925796318}"/>
                </a:ext>
              </a:extLst>
            </p:cNvPr>
            <p:cNvSpPr txBox="1"/>
            <p:nvPr/>
          </p:nvSpPr>
          <p:spPr>
            <a:xfrm>
              <a:off x="459026" y="1475174"/>
              <a:ext cx="6668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01</a:t>
              </a:r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00D20C1C-E3DF-D91C-104C-FDC1F4AB6180}"/>
              </a:ext>
            </a:extLst>
          </p:cNvPr>
          <p:cNvGrpSpPr/>
          <p:nvPr/>
        </p:nvGrpSpPr>
        <p:grpSpPr>
          <a:xfrm>
            <a:off x="325599" y="2082173"/>
            <a:ext cx="8666001" cy="1237255"/>
            <a:chOff x="1125699" y="2198713"/>
            <a:chExt cx="8666001" cy="1237255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8D67BF22-401A-8F40-2C8F-BD74092332C7}"/>
                </a:ext>
              </a:extLst>
            </p:cNvPr>
            <p:cNvGrpSpPr/>
            <p:nvPr/>
          </p:nvGrpSpPr>
          <p:grpSpPr>
            <a:xfrm>
              <a:off x="1193202" y="2512638"/>
              <a:ext cx="8598498" cy="923330"/>
              <a:chOff x="438145" y="2172664"/>
              <a:chExt cx="9267980" cy="923330"/>
            </a:xfrm>
          </p:grpSpPr>
          <p:sp>
            <p:nvSpPr>
              <p:cNvPr id="38" name="Прямоугольник: скругленные углы 37">
                <a:extLst>
                  <a:ext uri="{FF2B5EF4-FFF2-40B4-BE49-F238E27FC236}">
                    <a16:creationId xmlns:a16="http://schemas.microsoft.com/office/drawing/2014/main" id="{6D83105E-CEFF-D5DA-4395-E2FCF0F01D0E}"/>
                  </a:ext>
                </a:extLst>
              </p:cNvPr>
              <p:cNvSpPr/>
              <p:nvPr/>
            </p:nvSpPr>
            <p:spPr>
              <a:xfrm>
                <a:off x="438145" y="2255118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6F5E1C-5919-7FDA-D6EE-C8F2875A1E6B}"/>
                  </a:ext>
                </a:extLst>
              </p:cNvPr>
              <p:cNvSpPr txBox="1"/>
              <p:nvPr/>
            </p:nvSpPr>
            <p:spPr>
              <a:xfrm>
                <a:off x="1211449" y="2172664"/>
                <a:ext cx="84455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На основе этого проекта можно разработать другие продукты, такие как многоразовые ручки или карандаши с возможностью дозаправки.</a:t>
                </a: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B950D74-65C8-180F-020B-A93C7B6B74B9}"/>
                </a:ext>
              </a:extLst>
            </p:cNvPr>
            <p:cNvSpPr txBox="1"/>
            <p:nvPr/>
          </p:nvSpPr>
          <p:spPr>
            <a:xfrm>
              <a:off x="1125699" y="2198713"/>
              <a:ext cx="46401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Создание новых продуктов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DC440B2-44FD-643D-97FF-0066BF4CB3DA}"/>
                </a:ext>
              </a:extLst>
            </p:cNvPr>
            <p:cNvSpPr txBox="1"/>
            <p:nvPr/>
          </p:nvSpPr>
          <p:spPr>
            <a:xfrm>
              <a:off x="1232492" y="2681915"/>
              <a:ext cx="7741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02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74A5D058-0A34-1094-E2F0-9D8E5099FC67}"/>
              </a:ext>
            </a:extLst>
          </p:cNvPr>
          <p:cNvGrpSpPr/>
          <p:nvPr/>
        </p:nvGrpSpPr>
        <p:grpSpPr>
          <a:xfrm>
            <a:off x="312899" y="3264101"/>
            <a:ext cx="8698328" cy="1240040"/>
            <a:chOff x="312899" y="3341996"/>
            <a:chExt cx="8698328" cy="1240040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0252592B-1B77-297B-2793-1591F6510B1F}"/>
                </a:ext>
              </a:extLst>
            </p:cNvPr>
            <p:cNvGrpSpPr/>
            <p:nvPr/>
          </p:nvGrpSpPr>
          <p:grpSpPr>
            <a:xfrm>
              <a:off x="407988" y="3658706"/>
              <a:ext cx="8603239" cy="923330"/>
              <a:chOff x="438416" y="3285980"/>
              <a:chExt cx="9267980" cy="923330"/>
            </a:xfrm>
          </p:grpSpPr>
          <p:sp>
            <p:nvSpPr>
              <p:cNvPr id="39" name="Прямоугольник: скругленные углы 38">
                <a:extLst>
                  <a:ext uri="{FF2B5EF4-FFF2-40B4-BE49-F238E27FC236}">
                    <a16:creationId xmlns:a16="http://schemas.microsoft.com/office/drawing/2014/main" id="{AED3E45E-99C6-7726-86DC-56A3B9412A27}"/>
                  </a:ext>
                </a:extLst>
              </p:cNvPr>
              <p:cNvSpPr/>
              <p:nvPr/>
            </p:nvSpPr>
            <p:spPr>
              <a:xfrm>
                <a:off x="438416" y="3365936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CD2520C-1501-E1B6-3EF9-236889C46E86}"/>
                  </a:ext>
                </a:extLst>
              </p:cNvPr>
              <p:cNvSpPr txBox="1"/>
              <p:nvPr/>
            </p:nvSpPr>
            <p:spPr>
              <a:xfrm>
                <a:off x="1211426" y="3285980"/>
                <a:ext cx="844549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Проект может стать основой для сотрудничества с другими компаниями, занимающимися производством экологически чистых продуктов.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834CF24-22F3-0A72-4AA3-C5EA9D9EC355}"/>
                </a:ext>
              </a:extLst>
            </p:cNvPr>
            <p:cNvSpPr txBox="1"/>
            <p:nvPr/>
          </p:nvSpPr>
          <p:spPr>
            <a:xfrm>
              <a:off x="459026" y="3823786"/>
              <a:ext cx="7848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24D3DF-B762-C9C7-BABD-1A6837D51A11}"/>
                </a:ext>
              </a:extLst>
            </p:cNvPr>
            <p:cNvSpPr txBox="1"/>
            <p:nvPr/>
          </p:nvSpPr>
          <p:spPr>
            <a:xfrm>
              <a:off x="312899" y="3341996"/>
              <a:ext cx="66086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Сотрудничество с другими компаниями</a:t>
              </a: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E72781CA-BD38-DC0A-4515-99385CA3C162}"/>
              </a:ext>
            </a:extLst>
          </p:cNvPr>
          <p:cNvGrpSpPr/>
          <p:nvPr/>
        </p:nvGrpSpPr>
        <p:grpSpPr>
          <a:xfrm>
            <a:off x="312899" y="5566256"/>
            <a:ext cx="8705345" cy="1173718"/>
            <a:chOff x="312899" y="5566256"/>
            <a:chExt cx="8705345" cy="1173718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A65F7E65-E640-AAAA-9A41-E8442488B848}"/>
                </a:ext>
              </a:extLst>
            </p:cNvPr>
            <p:cNvGrpSpPr/>
            <p:nvPr/>
          </p:nvGrpSpPr>
          <p:grpSpPr>
            <a:xfrm>
              <a:off x="419606" y="5816644"/>
              <a:ext cx="8598638" cy="923330"/>
              <a:chOff x="437874" y="5520308"/>
              <a:chExt cx="9267980" cy="923330"/>
            </a:xfrm>
          </p:grpSpPr>
          <p:sp>
            <p:nvSpPr>
              <p:cNvPr id="41" name="Прямоугольник: скругленные углы 40">
                <a:extLst>
                  <a:ext uri="{FF2B5EF4-FFF2-40B4-BE49-F238E27FC236}">
                    <a16:creationId xmlns:a16="http://schemas.microsoft.com/office/drawing/2014/main" id="{B5D6A092-88E2-4045-8EF7-CBCDDAAAE7B3}"/>
                  </a:ext>
                </a:extLst>
              </p:cNvPr>
              <p:cNvSpPr/>
              <p:nvPr/>
            </p:nvSpPr>
            <p:spPr>
              <a:xfrm>
                <a:off x="437874" y="5587570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65C2EAA-95FD-3E32-D6E5-E7D78A9BD689}"/>
                  </a:ext>
                </a:extLst>
              </p:cNvPr>
              <p:cNvSpPr txBox="1"/>
              <p:nvPr/>
            </p:nvSpPr>
            <p:spPr>
              <a:xfrm>
                <a:off x="1170768" y="5520308"/>
                <a:ext cx="832227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В некоторых странах существуют программы поддержки экологически чистых технологий, что может помочь проекту получить дополнительное финансирование</a:t>
                </a:r>
                <a:endParaRPr lang="ru-RU" dirty="0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247DD88-0772-7D01-479C-BF4DC3678B51}"/>
                </a:ext>
              </a:extLst>
            </p:cNvPr>
            <p:cNvSpPr txBox="1"/>
            <p:nvPr/>
          </p:nvSpPr>
          <p:spPr>
            <a:xfrm>
              <a:off x="459026" y="5985921"/>
              <a:ext cx="7341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7828CB8-0257-9344-80DA-0A3BA5BF25AA}"/>
                </a:ext>
              </a:extLst>
            </p:cNvPr>
            <p:cNvSpPr txBox="1"/>
            <p:nvPr/>
          </p:nvSpPr>
          <p:spPr>
            <a:xfrm>
              <a:off x="312899" y="5566256"/>
              <a:ext cx="85079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Возможность получения государственных субсидий</a:t>
              </a: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939B132C-ADB7-7771-70FE-2C117E463F61}"/>
              </a:ext>
            </a:extLst>
          </p:cNvPr>
          <p:cNvGrpSpPr/>
          <p:nvPr/>
        </p:nvGrpSpPr>
        <p:grpSpPr>
          <a:xfrm>
            <a:off x="325599" y="4398014"/>
            <a:ext cx="8641845" cy="1172768"/>
            <a:chOff x="1125699" y="4421137"/>
            <a:chExt cx="8641845" cy="1172768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92692BC5-F953-73E4-BF0C-362190C0D153}"/>
                </a:ext>
              </a:extLst>
            </p:cNvPr>
            <p:cNvGrpSpPr/>
            <p:nvPr/>
          </p:nvGrpSpPr>
          <p:grpSpPr>
            <a:xfrm>
              <a:off x="1164305" y="4765618"/>
              <a:ext cx="8603239" cy="828287"/>
              <a:chOff x="438687" y="4437598"/>
              <a:chExt cx="9267980" cy="828287"/>
            </a:xfrm>
          </p:grpSpPr>
          <p:sp>
            <p:nvSpPr>
              <p:cNvPr id="40" name="Прямоугольник: скругленные углы 39">
                <a:extLst>
                  <a:ext uri="{FF2B5EF4-FFF2-40B4-BE49-F238E27FC236}">
                    <a16:creationId xmlns:a16="http://schemas.microsoft.com/office/drawing/2014/main" id="{43E19DDE-E463-C71C-31DE-534AC9DCBEC9}"/>
                  </a:ext>
                </a:extLst>
              </p:cNvPr>
              <p:cNvSpPr/>
              <p:nvPr/>
            </p:nvSpPr>
            <p:spPr>
              <a:xfrm>
                <a:off x="438687" y="4476754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7B497A-9F37-F514-5246-6C8F6B8A1DC3}"/>
                  </a:ext>
                </a:extLst>
              </p:cNvPr>
              <p:cNvSpPr txBox="1"/>
              <p:nvPr/>
            </p:nvSpPr>
            <p:spPr>
              <a:xfrm>
                <a:off x="1211426" y="4437598"/>
                <a:ext cx="846918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Разработка такого продукта может повысить узнаваемость бренда и привлечь внимание к его экологическим инициативам.</a:t>
                </a: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C40AF3-1CAC-BB57-75EE-20551358C38B}"/>
                </a:ext>
              </a:extLst>
            </p:cNvPr>
            <p:cNvSpPr txBox="1"/>
            <p:nvPr/>
          </p:nvSpPr>
          <p:spPr>
            <a:xfrm>
              <a:off x="1269225" y="4904757"/>
              <a:ext cx="7754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3B9DC57-76C5-711D-6C9C-634AEC005D02}"/>
                </a:ext>
              </a:extLst>
            </p:cNvPr>
            <p:cNvSpPr txBox="1"/>
            <p:nvPr/>
          </p:nvSpPr>
          <p:spPr>
            <a:xfrm>
              <a:off x="1125699" y="4421137"/>
              <a:ext cx="64308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Повышение узнаваемости бренда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3DFDA8-AAF6-AA7D-F2B4-C18E62F268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49E8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3099BA6-E0DD-444F-9435-E5D76027A418}"/>
              </a:ext>
            </a:extLst>
          </p:cNvPr>
          <p:cNvSpPr txBox="1">
            <a:spLocks/>
          </p:cNvSpPr>
          <p:nvPr/>
        </p:nvSpPr>
        <p:spPr>
          <a:xfrm>
            <a:off x="2019154" y="2621231"/>
            <a:ext cx="789608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Перспективы роста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95886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3099BA6-E0DD-444F-9435-E5D76027A418}"/>
              </a:ext>
            </a:extLst>
          </p:cNvPr>
          <p:cNvSpPr txBox="1">
            <a:spLocks/>
          </p:cNvSpPr>
          <p:nvPr/>
        </p:nvSpPr>
        <p:spPr>
          <a:xfrm>
            <a:off x="9615883" y="-999508"/>
            <a:ext cx="789608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Montserrat ExtraBold" panose="00000900000000000000" pitchFamily="2" charset="-52"/>
              </a:rPr>
              <a:t>Перспективы роста проекта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E17A664-C564-46F2-B5D9-ED6F6D0D52E9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C03D8B9-5374-4409-B666-606620EDBD5D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69123A5-EC45-44F0-888F-8065358F158A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68F84FB-360C-4BA9-9816-A63C5372EED9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4B57BD6-904A-4A72-BFF6-D8E46DC87C71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64B782-5027-570B-E71B-59B5EF979DF0}"/>
              </a:ext>
            </a:extLst>
          </p:cNvPr>
          <p:cNvSpPr txBox="1"/>
          <p:nvPr/>
        </p:nvSpPr>
        <p:spPr>
          <a:xfrm>
            <a:off x="607591" y="-676359"/>
            <a:ext cx="9137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"/>
              </a:rPr>
              <a:t>Расширение рынка </a:t>
            </a:r>
            <a:endParaRPr lang="ru-RU" dirty="0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33FA0AE6-A783-DBC4-76FE-B2D5F9102660}"/>
              </a:ext>
            </a:extLst>
          </p:cNvPr>
          <p:cNvGrpSpPr/>
          <p:nvPr/>
        </p:nvGrpSpPr>
        <p:grpSpPr>
          <a:xfrm>
            <a:off x="312899" y="838808"/>
            <a:ext cx="8691401" cy="1298692"/>
            <a:chOff x="312899" y="991208"/>
            <a:chExt cx="8691401" cy="1298692"/>
          </a:xfrm>
        </p:grpSpPr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CEE6AB57-3F01-277C-1650-56421157BE71}"/>
                </a:ext>
              </a:extLst>
            </p:cNvPr>
            <p:cNvGrpSpPr/>
            <p:nvPr/>
          </p:nvGrpSpPr>
          <p:grpSpPr>
            <a:xfrm>
              <a:off x="401061" y="1366570"/>
              <a:ext cx="8603239" cy="923330"/>
              <a:chOff x="438956" y="1087081"/>
              <a:chExt cx="9267980" cy="923330"/>
            </a:xfrm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DF409B1A-3C1A-4D50-A8C1-407A3A8FB530}"/>
                  </a:ext>
                </a:extLst>
              </p:cNvPr>
              <p:cNvSpPr/>
              <p:nvPr/>
            </p:nvSpPr>
            <p:spPr>
              <a:xfrm>
                <a:off x="438956" y="1144300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94F399-5DD2-077A-8D36-4AF818144FAF}"/>
                  </a:ext>
                </a:extLst>
              </p:cNvPr>
              <p:cNvSpPr txBox="1"/>
              <p:nvPr/>
            </p:nvSpPr>
            <p:spPr>
              <a:xfrm>
                <a:off x="1212332" y="1087081"/>
                <a:ext cx="830778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Montserrat "/>
                  </a:rPr>
                  <a:t>Разработка возобновляемого маркера с портативной </a:t>
                </a:r>
                <a:r>
                  <a:rPr lang="ru-RU" dirty="0" err="1">
                    <a:latin typeface="Montserrat "/>
                  </a:rPr>
                  <a:t>дозаправочной</a:t>
                </a:r>
                <a:r>
                  <a:rPr lang="ru-RU" dirty="0">
                    <a:latin typeface="Montserrat "/>
                  </a:rPr>
                  <a:t> станцией может привлечь внимание новых клиентов, которые ищут экологически чистые продукты.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CB4DAC0-576A-5E50-3EF9-47A7868540B0}"/>
                </a:ext>
              </a:extLst>
            </p:cNvPr>
            <p:cNvSpPr txBox="1"/>
            <p:nvPr/>
          </p:nvSpPr>
          <p:spPr>
            <a:xfrm>
              <a:off x="312899" y="991208"/>
              <a:ext cx="31034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Расширение рынка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096F7DB-52B8-CC01-180A-63F925796318}"/>
                </a:ext>
              </a:extLst>
            </p:cNvPr>
            <p:cNvSpPr txBox="1"/>
            <p:nvPr/>
          </p:nvSpPr>
          <p:spPr>
            <a:xfrm>
              <a:off x="459026" y="1475174"/>
              <a:ext cx="6668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01</a:t>
              </a:r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00D20C1C-E3DF-D91C-104C-FDC1F4AB6180}"/>
              </a:ext>
            </a:extLst>
          </p:cNvPr>
          <p:cNvGrpSpPr/>
          <p:nvPr/>
        </p:nvGrpSpPr>
        <p:grpSpPr>
          <a:xfrm>
            <a:off x="325599" y="2056773"/>
            <a:ext cx="8666001" cy="1237255"/>
            <a:chOff x="1125699" y="2173313"/>
            <a:chExt cx="8666001" cy="1237255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8D67BF22-401A-8F40-2C8F-BD74092332C7}"/>
                </a:ext>
              </a:extLst>
            </p:cNvPr>
            <p:cNvGrpSpPr/>
            <p:nvPr/>
          </p:nvGrpSpPr>
          <p:grpSpPr>
            <a:xfrm>
              <a:off x="1193202" y="2487238"/>
              <a:ext cx="8598498" cy="923330"/>
              <a:chOff x="438145" y="2147264"/>
              <a:chExt cx="9267980" cy="923330"/>
            </a:xfrm>
          </p:grpSpPr>
          <p:sp>
            <p:nvSpPr>
              <p:cNvPr id="38" name="Прямоугольник: скругленные углы 37">
                <a:extLst>
                  <a:ext uri="{FF2B5EF4-FFF2-40B4-BE49-F238E27FC236}">
                    <a16:creationId xmlns:a16="http://schemas.microsoft.com/office/drawing/2014/main" id="{6D83105E-CEFF-D5DA-4395-E2FCF0F01D0E}"/>
                  </a:ext>
                </a:extLst>
              </p:cNvPr>
              <p:cNvSpPr/>
              <p:nvPr/>
            </p:nvSpPr>
            <p:spPr>
              <a:xfrm>
                <a:off x="438145" y="2229718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6F5E1C-5919-7FDA-D6EE-C8F2875A1E6B}"/>
                  </a:ext>
                </a:extLst>
              </p:cNvPr>
              <p:cNvSpPr txBox="1"/>
              <p:nvPr/>
            </p:nvSpPr>
            <p:spPr>
              <a:xfrm>
                <a:off x="1211449" y="2147264"/>
                <a:ext cx="84455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На основе этого проекта можно разработать другие продукты, такие как многоразовые ручки или карандаши с возможностью дозаправки.</a:t>
                </a: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B950D74-65C8-180F-020B-A93C7B6B74B9}"/>
                </a:ext>
              </a:extLst>
            </p:cNvPr>
            <p:cNvSpPr txBox="1"/>
            <p:nvPr/>
          </p:nvSpPr>
          <p:spPr>
            <a:xfrm>
              <a:off x="1125699" y="2173313"/>
              <a:ext cx="46401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Создание новых продуктов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DC440B2-44FD-643D-97FF-0066BF4CB3DA}"/>
                </a:ext>
              </a:extLst>
            </p:cNvPr>
            <p:cNvSpPr txBox="1"/>
            <p:nvPr/>
          </p:nvSpPr>
          <p:spPr>
            <a:xfrm>
              <a:off x="1232492" y="2656515"/>
              <a:ext cx="7741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02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74A5D058-0A34-1094-E2F0-9D8E5099FC67}"/>
              </a:ext>
            </a:extLst>
          </p:cNvPr>
          <p:cNvGrpSpPr/>
          <p:nvPr/>
        </p:nvGrpSpPr>
        <p:grpSpPr>
          <a:xfrm>
            <a:off x="312899" y="3238701"/>
            <a:ext cx="8698328" cy="1227340"/>
            <a:chOff x="312899" y="3316596"/>
            <a:chExt cx="8698328" cy="1227340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0252592B-1B77-297B-2793-1591F6510B1F}"/>
                </a:ext>
              </a:extLst>
            </p:cNvPr>
            <p:cNvGrpSpPr/>
            <p:nvPr/>
          </p:nvGrpSpPr>
          <p:grpSpPr>
            <a:xfrm>
              <a:off x="407988" y="3620606"/>
              <a:ext cx="8603239" cy="923330"/>
              <a:chOff x="438416" y="3247880"/>
              <a:chExt cx="9267980" cy="923330"/>
            </a:xfrm>
          </p:grpSpPr>
          <p:sp>
            <p:nvSpPr>
              <p:cNvPr id="39" name="Прямоугольник: скругленные углы 38">
                <a:extLst>
                  <a:ext uri="{FF2B5EF4-FFF2-40B4-BE49-F238E27FC236}">
                    <a16:creationId xmlns:a16="http://schemas.microsoft.com/office/drawing/2014/main" id="{AED3E45E-99C6-7726-86DC-56A3B9412A27}"/>
                  </a:ext>
                </a:extLst>
              </p:cNvPr>
              <p:cNvSpPr/>
              <p:nvPr/>
            </p:nvSpPr>
            <p:spPr>
              <a:xfrm>
                <a:off x="438416" y="3327836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CD2520C-1501-E1B6-3EF9-236889C46E86}"/>
                  </a:ext>
                </a:extLst>
              </p:cNvPr>
              <p:cNvSpPr txBox="1"/>
              <p:nvPr/>
            </p:nvSpPr>
            <p:spPr>
              <a:xfrm>
                <a:off x="1211426" y="3247880"/>
                <a:ext cx="844549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Проект может стать основой для сотрудничества с другими компаниями, занимающимися производством экологически чистых продуктов.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834CF24-22F3-0A72-4AA3-C5EA9D9EC355}"/>
                </a:ext>
              </a:extLst>
            </p:cNvPr>
            <p:cNvSpPr txBox="1"/>
            <p:nvPr/>
          </p:nvSpPr>
          <p:spPr>
            <a:xfrm>
              <a:off x="459026" y="3785686"/>
              <a:ext cx="7848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24D3DF-B762-C9C7-BABD-1A6837D51A11}"/>
                </a:ext>
              </a:extLst>
            </p:cNvPr>
            <p:cNvSpPr txBox="1"/>
            <p:nvPr/>
          </p:nvSpPr>
          <p:spPr>
            <a:xfrm>
              <a:off x="312899" y="3316596"/>
              <a:ext cx="66086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Сотрудничество с другими компаниями</a:t>
              </a: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E72781CA-BD38-DC0A-4515-99385CA3C162}"/>
              </a:ext>
            </a:extLst>
          </p:cNvPr>
          <p:cNvGrpSpPr/>
          <p:nvPr/>
        </p:nvGrpSpPr>
        <p:grpSpPr>
          <a:xfrm>
            <a:off x="312899" y="5528156"/>
            <a:ext cx="8705345" cy="1211818"/>
            <a:chOff x="312899" y="5528156"/>
            <a:chExt cx="8705345" cy="1211818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A65F7E65-E640-AAAA-9A41-E8442488B848}"/>
                </a:ext>
              </a:extLst>
            </p:cNvPr>
            <p:cNvGrpSpPr/>
            <p:nvPr/>
          </p:nvGrpSpPr>
          <p:grpSpPr>
            <a:xfrm>
              <a:off x="419606" y="5816644"/>
              <a:ext cx="8598638" cy="923330"/>
              <a:chOff x="437874" y="5520308"/>
              <a:chExt cx="9267980" cy="923330"/>
            </a:xfrm>
          </p:grpSpPr>
          <p:sp>
            <p:nvSpPr>
              <p:cNvPr id="41" name="Прямоугольник: скругленные углы 40">
                <a:extLst>
                  <a:ext uri="{FF2B5EF4-FFF2-40B4-BE49-F238E27FC236}">
                    <a16:creationId xmlns:a16="http://schemas.microsoft.com/office/drawing/2014/main" id="{B5D6A092-88E2-4045-8EF7-CBCDDAAAE7B3}"/>
                  </a:ext>
                </a:extLst>
              </p:cNvPr>
              <p:cNvSpPr/>
              <p:nvPr/>
            </p:nvSpPr>
            <p:spPr>
              <a:xfrm>
                <a:off x="437874" y="5587570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65C2EAA-95FD-3E32-D6E5-E7D78A9BD689}"/>
                  </a:ext>
                </a:extLst>
              </p:cNvPr>
              <p:cNvSpPr txBox="1"/>
              <p:nvPr/>
            </p:nvSpPr>
            <p:spPr>
              <a:xfrm>
                <a:off x="1170768" y="5520308"/>
                <a:ext cx="832227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В некоторых странах существуют программы поддержки экологически чистых технологий, что может помочь проекту получить дополнительное финансирование</a:t>
                </a:r>
                <a:endParaRPr lang="ru-RU" dirty="0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247DD88-0772-7D01-479C-BF4DC3678B51}"/>
                </a:ext>
              </a:extLst>
            </p:cNvPr>
            <p:cNvSpPr txBox="1"/>
            <p:nvPr/>
          </p:nvSpPr>
          <p:spPr>
            <a:xfrm>
              <a:off x="459026" y="5985921"/>
              <a:ext cx="7341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7828CB8-0257-9344-80DA-0A3BA5BF25AA}"/>
                </a:ext>
              </a:extLst>
            </p:cNvPr>
            <p:cNvSpPr txBox="1"/>
            <p:nvPr/>
          </p:nvSpPr>
          <p:spPr>
            <a:xfrm>
              <a:off x="312899" y="5528156"/>
              <a:ext cx="85079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Возможность получения государственных субсидий</a:t>
              </a: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939B132C-ADB7-7771-70FE-2C117E463F61}"/>
              </a:ext>
            </a:extLst>
          </p:cNvPr>
          <p:cNvGrpSpPr/>
          <p:nvPr/>
        </p:nvGrpSpPr>
        <p:grpSpPr>
          <a:xfrm>
            <a:off x="325599" y="4385314"/>
            <a:ext cx="8641845" cy="1147368"/>
            <a:chOff x="1125699" y="4408437"/>
            <a:chExt cx="8641845" cy="1147368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92692BC5-F953-73E4-BF0C-362190C0D153}"/>
                </a:ext>
              </a:extLst>
            </p:cNvPr>
            <p:cNvGrpSpPr/>
            <p:nvPr/>
          </p:nvGrpSpPr>
          <p:grpSpPr>
            <a:xfrm>
              <a:off x="1164305" y="4727518"/>
              <a:ext cx="8603239" cy="828287"/>
              <a:chOff x="438687" y="4399498"/>
              <a:chExt cx="9267980" cy="828287"/>
            </a:xfrm>
          </p:grpSpPr>
          <p:sp>
            <p:nvSpPr>
              <p:cNvPr id="40" name="Прямоугольник: скругленные углы 39">
                <a:extLst>
                  <a:ext uri="{FF2B5EF4-FFF2-40B4-BE49-F238E27FC236}">
                    <a16:creationId xmlns:a16="http://schemas.microsoft.com/office/drawing/2014/main" id="{43E19DDE-E463-C71C-31DE-534AC9DCBEC9}"/>
                  </a:ext>
                </a:extLst>
              </p:cNvPr>
              <p:cNvSpPr/>
              <p:nvPr/>
            </p:nvSpPr>
            <p:spPr>
              <a:xfrm>
                <a:off x="438687" y="4438654"/>
                <a:ext cx="9267980" cy="789131"/>
              </a:xfrm>
              <a:prstGeom prst="roundRect">
                <a:avLst>
                  <a:gd name="adj" fmla="val 8667"/>
                </a:avLst>
              </a:prstGeom>
              <a:solidFill>
                <a:srgbClr val="F6F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7B497A-9F37-F514-5246-6C8F6B8A1DC3}"/>
                  </a:ext>
                </a:extLst>
              </p:cNvPr>
              <p:cNvSpPr txBox="1"/>
              <p:nvPr/>
            </p:nvSpPr>
            <p:spPr>
              <a:xfrm>
                <a:off x="1211426" y="4399498"/>
                <a:ext cx="846918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latin typeface="Montserrat "/>
                  </a:rPr>
                  <a:t>Разработка такого продукта может повысить узнаваемость бренда и привлечь внимание к его экологическим инициативам.</a:t>
                </a: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C40AF3-1CAC-BB57-75EE-20551358C38B}"/>
                </a:ext>
              </a:extLst>
            </p:cNvPr>
            <p:cNvSpPr txBox="1"/>
            <p:nvPr/>
          </p:nvSpPr>
          <p:spPr>
            <a:xfrm>
              <a:off x="1269225" y="4866657"/>
              <a:ext cx="7754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04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3B9DC57-76C5-711D-6C9C-634AEC005D02}"/>
                </a:ext>
              </a:extLst>
            </p:cNvPr>
            <p:cNvSpPr txBox="1"/>
            <p:nvPr/>
          </p:nvSpPr>
          <p:spPr>
            <a:xfrm>
              <a:off x="1125699" y="4408437"/>
              <a:ext cx="64308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Montserrat ExtraBold" panose="00000900000000000000" pitchFamily="2" charset="-52"/>
                </a:rPr>
                <a:t>Повышение узнаваемости бренда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49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0091B3-1CE1-C10F-D6B0-90680A38CE7F}"/>
              </a:ext>
            </a:extLst>
          </p:cNvPr>
          <p:cNvSpPr txBox="1">
            <a:spLocks/>
          </p:cNvSpPr>
          <p:nvPr/>
        </p:nvSpPr>
        <p:spPr>
          <a:xfrm>
            <a:off x="301763" y="1363583"/>
            <a:ext cx="7896087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Расчет экономической эффективности проекта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F28AA1F-ED9A-6245-6FB0-22FC436206ED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CEC8CE-C837-779A-1437-D1288B03E581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3B46E27-70AF-DDAE-9328-F0C99BEBE183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F4BB55A-63FB-0B20-D8F2-A43D58264764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0E990FF-4B29-874A-2B30-5605C97B8592}"/>
              </a:ext>
            </a:extLst>
          </p:cNvPr>
          <p:cNvSpPr/>
          <p:nvPr/>
        </p:nvSpPr>
        <p:spPr>
          <a:xfrm>
            <a:off x="4783721" y="248329"/>
            <a:ext cx="2877108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6127E9E-E7E2-28E2-B69C-322654596B04}"/>
              </a:ext>
            </a:extLst>
          </p:cNvPr>
          <p:cNvGrpSpPr/>
          <p:nvPr/>
        </p:nvGrpSpPr>
        <p:grpSpPr>
          <a:xfrm>
            <a:off x="438956" y="3015108"/>
            <a:ext cx="2839274" cy="1502384"/>
            <a:chOff x="438956" y="2684685"/>
            <a:chExt cx="2839274" cy="1502384"/>
          </a:xfrm>
        </p:grpSpPr>
        <p:sp>
          <p:nvSpPr>
            <p:cNvPr id="17" name="Скругленный прямоугольник 10">
              <a:extLst>
                <a:ext uri="{FF2B5EF4-FFF2-40B4-BE49-F238E27FC236}">
                  <a16:creationId xmlns:a16="http://schemas.microsoft.com/office/drawing/2014/main" id="{6965702B-8DBB-24DF-52C0-91115C2B3A76}"/>
                </a:ext>
              </a:extLst>
            </p:cNvPr>
            <p:cNvSpPr/>
            <p:nvPr/>
          </p:nvSpPr>
          <p:spPr>
            <a:xfrm>
              <a:off x="438956" y="2684685"/>
              <a:ext cx="2839274" cy="1502384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EE0879-DEB6-4474-D945-E3CBDED9D43E}"/>
                </a:ext>
              </a:extLst>
            </p:cNvPr>
            <p:cNvSpPr txBox="1"/>
            <p:nvPr/>
          </p:nvSpPr>
          <p:spPr>
            <a:xfrm>
              <a:off x="1163638" y="2899106"/>
              <a:ext cx="1843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479 800 ₽ 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8D97F075-FEB8-30E7-8E94-10EAB2023B69}"/>
              </a:ext>
            </a:extLst>
          </p:cNvPr>
          <p:cNvGrpSpPr/>
          <p:nvPr/>
        </p:nvGrpSpPr>
        <p:grpSpPr>
          <a:xfrm>
            <a:off x="8944739" y="3015108"/>
            <a:ext cx="2839274" cy="1502384"/>
            <a:chOff x="8944739" y="2684685"/>
            <a:chExt cx="2839274" cy="1502384"/>
          </a:xfrm>
        </p:grpSpPr>
        <p:sp>
          <p:nvSpPr>
            <p:cNvPr id="27" name="Скругленный прямоугольник 10">
              <a:extLst>
                <a:ext uri="{FF2B5EF4-FFF2-40B4-BE49-F238E27FC236}">
                  <a16:creationId xmlns:a16="http://schemas.microsoft.com/office/drawing/2014/main" id="{58BBF67D-E246-2FE7-F493-86F7160C9DBC}"/>
                </a:ext>
              </a:extLst>
            </p:cNvPr>
            <p:cNvSpPr/>
            <p:nvPr/>
          </p:nvSpPr>
          <p:spPr>
            <a:xfrm>
              <a:off x="8944739" y="2684685"/>
              <a:ext cx="2839274" cy="1502384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F6E536-1FEE-26E8-1FAA-E56FA293DFA3}"/>
                </a:ext>
              </a:extLst>
            </p:cNvPr>
            <p:cNvSpPr txBox="1"/>
            <p:nvPr/>
          </p:nvSpPr>
          <p:spPr>
            <a:xfrm>
              <a:off x="9669421" y="2899106"/>
              <a:ext cx="1843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500 000 ₽ 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41ED1917-5F7B-39DD-6ADC-3AC7A8F52426}"/>
              </a:ext>
            </a:extLst>
          </p:cNvPr>
          <p:cNvGrpSpPr/>
          <p:nvPr/>
        </p:nvGrpSpPr>
        <p:grpSpPr>
          <a:xfrm>
            <a:off x="4691847" y="3015108"/>
            <a:ext cx="2839274" cy="1502384"/>
            <a:chOff x="4691847" y="2684685"/>
            <a:chExt cx="2839274" cy="1502384"/>
          </a:xfrm>
        </p:grpSpPr>
        <p:sp>
          <p:nvSpPr>
            <p:cNvPr id="29" name="Скругленный прямоугольник 10">
              <a:extLst>
                <a:ext uri="{FF2B5EF4-FFF2-40B4-BE49-F238E27FC236}">
                  <a16:creationId xmlns:a16="http://schemas.microsoft.com/office/drawing/2014/main" id="{4211640D-36BD-D190-33A1-879CAA9F70AE}"/>
                </a:ext>
              </a:extLst>
            </p:cNvPr>
            <p:cNvSpPr/>
            <p:nvPr/>
          </p:nvSpPr>
          <p:spPr>
            <a:xfrm>
              <a:off x="4691847" y="2684685"/>
              <a:ext cx="2839274" cy="1502384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DE3029-BFA2-EA96-471D-0D756CAC9180}"/>
                </a:ext>
              </a:extLst>
            </p:cNvPr>
            <p:cNvSpPr txBox="1"/>
            <p:nvPr/>
          </p:nvSpPr>
          <p:spPr>
            <a:xfrm>
              <a:off x="5416529" y="2899106"/>
              <a:ext cx="1843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500 000 ₽ 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5B2D3FE-F29C-5E63-5EF2-8423A94FD0DF}"/>
              </a:ext>
            </a:extLst>
          </p:cNvPr>
          <p:cNvGrpSpPr/>
          <p:nvPr/>
        </p:nvGrpSpPr>
        <p:grpSpPr>
          <a:xfrm>
            <a:off x="8913770" y="3015108"/>
            <a:ext cx="2839274" cy="1502384"/>
            <a:chOff x="8944739" y="2684685"/>
            <a:chExt cx="2839274" cy="1502384"/>
          </a:xfrm>
        </p:grpSpPr>
        <p:sp>
          <p:nvSpPr>
            <p:cNvPr id="35" name="Скругленный прямоугольник 10">
              <a:extLst>
                <a:ext uri="{FF2B5EF4-FFF2-40B4-BE49-F238E27FC236}">
                  <a16:creationId xmlns:a16="http://schemas.microsoft.com/office/drawing/2014/main" id="{77BBAB02-2E64-9BE6-01B4-C2F7DDECD010}"/>
                </a:ext>
              </a:extLst>
            </p:cNvPr>
            <p:cNvSpPr/>
            <p:nvPr/>
          </p:nvSpPr>
          <p:spPr>
            <a:xfrm>
              <a:off x="8944739" y="2684685"/>
              <a:ext cx="2839274" cy="1502384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462778-E49F-5AF7-4CAF-3A7E93EBD627}"/>
                </a:ext>
              </a:extLst>
            </p:cNvPr>
            <p:cNvSpPr txBox="1"/>
            <p:nvPr/>
          </p:nvSpPr>
          <p:spPr>
            <a:xfrm>
              <a:off x="9669421" y="2899106"/>
              <a:ext cx="1843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2 года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14AB7F9C-A126-834F-B9F9-FFF5B3861698}"/>
              </a:ext>
            </a:extLst>
          </p:cNvPr>
          <p:cNvGrpSpPr/>
          <p:nvPr/>
        </p:nvGrpSpPr>
        <p:grpSpPr>
          <a:xfrm>
            <a:off x="4676363" y="3015108"/>
            <a:ext cx="2839274" cy="1502384"/>
            <a:chOff x="4691847" y="2684685"/>
            <a:chExt cx="2839274" cy="1502384"/>
          </a:xfrm>
        </p:grpSpPr>
        <p:sp>
          <p:nvSpPr>
            <p:cNvPr id="38" name="Скругленный прямоугольник 10">
              <a:extLst>
                <a:ext uri="{FF2B5EF4-FFF2-40B4-BE49-F238E27FC236}">
                  <a16:creationId xmlns:a16="http://schemas.microsoft.com/office/drawing/2014/main" id="{4DEA88F2-578E-8B9D-AF1B-8F67F1F3598C}"/>
                </a:ext>
              </a:extLst>
            </p:cNvPr>
            <p:cNvSpPr/>
            <p:nvPr/>
          </p:nvSpPr>
          <p:spPr>
            <a:xfrm>
              <a:off x="4691847" y="2684685"/>
              <a:ext cx="2839274" cy="1502384"/>
            </a:xfrm>
            <a:prstGeom prst="roundRect">
              <a:avLst>
                <a:gd name="adj" fmla="val 8832"/>
              </a:avLst>
            </a:prstGeom>
            <a:solidFill>
              <a:srgbClr val="FFFFFF"/>
            </a:solidFill>
            <a:ln>
              <a:noFill/>
            </a:ln>
            <a:effectLst>
              <a:outerShdw blurRad="215900" dist="25400" algn="ctr" rotWithShape="0">
                <a:prstClr val="black">
                  <a:alpha val="15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extrusionH="76200" contourW="12700">
              <a:extrusionClr>
                <a:srgbClr val="E6E6E6"/>
              </a:extrusionClr>
              <a:contourClr>
                <a:srgbClr val="F2F2F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836356D-33B1-107C-CB70-8905CF0287C8}"/>
                </a:ext>
              </a:extLst>
            </p:cNvPr>
            <p:cNvSpPr txBox="1"/>
            <p:nvPr/>
          </p:nvSpPr>
          <p:spPr>
            <a:xfrm>
              <a:off x="5416528" y="2899106"/>
              <a:ext cx="195571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0949E8"/>
                  </a:solidFill>
                  <a:latin typeface="Montserrat ExtraBold" panose="00000900000000000000" pitchFamily="2" charset="-52"/>
                </a:rPr>
                <a:t>480 000 ₽ 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7B29E24-99D3-492F-B94A-B185D2E6A4EF}"/>
              </a:ext>
            </a:extLst>
          </p:cNvPr>
          <p:cNvSpPr txBox="1"/>
          <p:nvPr/>
        </p:nvSpPr>
        <p:spPr>
          <a:xfrm>
            <a:off x="9628181" y="3612183"/>
            <a:ext cx="24799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Montserrat "/>
              </a:rPr>
              <a:t>Период реализации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7B63929-61EF-CFA0-5367-B20FB96BB59B}"/>
              </a:ext>
            </a:extLst>
          </p:cNvPr>
          <p:cNvSpPr txBox="1"/>
          <p:nvPr/>
        </p:nvSpPr>
        <p:spPr>
          <a:xfrm>
            <a:off x="5382092" y="3612183"/>
            <a:ext cx="21335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Montserrat "/>
              </a:rPr>
              <a:t>Годовой доход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27928E-B6DC-61AD-72E9-0D27F123CB18}"/>
              </a:ext>
            </a:extLst>
          </p:cNvPr>
          <p:cNvSpPr txBox="1"/>
          <p:nvPr/>
        </p:nvSpPr>
        <p:spPr>
          <a:xfrm>
            <a:off x="1155800" y="3612183"/>
            <a:ext cx="21335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04040"/>
                </a:solidFill>
                <a:latin typeface="Montserrat "/>
              </a:rPr>
              <a:t>Инвестиции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8E3B20-24AD-3D40-DB32-6FFAA2B40C68}"/>
              </a:ext>
            </a:extLst>
          </p:cNvPr>
          <p:cNvSpPr txBox="1"/>
          <p:nvPr/>
        </p:nvSpPr>
        <p:spPr>
          <a:xfrm>
            <a:off x="2500031" y="4964255"/>
            <a:ext cx="85057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Montserrat "/>
              </a:rPr>
              <a:t>Простая норма прибыли </a:t>
            </a:r>
            <a:r>
              <a:rPr lang="en-US" sz="2000" dirty="0">
                <a:latin typeface="Montserrat "/>
              </a:rPr>
              <a:t>POI</a:t>
            </a:r>
            <a:r>
              <a:rPr lang="ru-RU" sz="2000" dirty="0">
                <a:latin typeface="Montserrat "/>
              </a:rPr>
              <a:t>= 480 000 / 479 800 = 1,00</a:t>
            </a:r>
            <a:br>
              <a:rPr lang="ru-RU" sz="2000" dirty="0">
                <a:latin typeface="Montserrat "/>
              </a:rPr>
            </a:br>
            <a:r>
              <a:rPr lang="ru-RU" sz="2000" dirty="0">
                <a:latin typeface="Montserrat "/>
              </a:rPr>
              <a:t>Период окупаемости </a:t>
            </a:r>
            <a:r>
              <a:rPr lang="en-US" sz="2000" dirty="0">
                <a:latin typeface="Montserrat "/>
              </a:rPr>
              <a:t>PP =</a:t>
            </a:r>
            <a:r>
              <a:rPr lang="ru-RU" sz="2000" dirty="0">
                <a:latin typeface="Montserrat "/>
              </a:rPr>
              <a:t> 479 800 / 480 000 = 0,99</a:t>
            </a:r>
          </a:p>
        </p:txBody>
      </p:sp>
      <p:pic>
        <p:nvPicPr>
          <p:cNvPr id="49" name="Рисунок 4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6C61977-8AD0-0850-2512-3ABAE7E774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55" y="2634039"/>
            <a:ext cx="648000" cy="648000"/>
          </a:xfrm>
          <a:prstGeom prst="rect">
            <a:avLst/>
          </a:prstGeom>
        </p:spPr>
      </p:pic>
      <p:pic>
        <p:nvPicPr>
          <p:cNvPr id="51" name="Рисунок 50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9353750F-E453-8BD4-60D0-AF693E9F2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14" y="2588750"/>
            <a:ext cx="648000" cy="648000"/>
          </a:xfrm>
          <a:prstGeom prst="rect">
            <a:avLst/>
          </a:prstGeom>
        </p:spPr>
      </p:pic>
      <p:pic>
        <p:nvPicPr>
          <p:cNvPr id="53" name="Рисунок 5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EACD048-18DB-F858-406F-696E87209D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906" y="2634039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44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2065337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ru-RU" sz="2400" dirty="0">
                <a:latin typeface="Montserrat "/>
              </a:rPr>
              <a:t>Повышение стоимости сырья и поставок</a:t>
            </a:r>
          </a:p>
          <a:p>
            <a:pPr lvl="0"/>
            <a:r>
              <a:rPr lang="ru-RU" sz="2400" dirty="0">
                <a:latin typeface="Montserrat "/>
              </a:rPr>
              <a:t>Некачественные материалы</a:t>
            </a:r>
          </a:p>
          <a:p>
            <a:pPr lvl="0"/>
            <a:r>
              <a:rPr lang="ru-RU" sz="2400" dirty="0">
                <a:latin typeface="Montserrat "/>
              </a:rPr>
              <a:t>Срыв поставок</a:t>
            </a:r>
          </a:p>
          <a:p>
            <a:pPr lvl="0"/>
            <a:r>
              <a:rPr lang="ru-RU" sz="2400" dirty="0">
                <a:latin typeface="Montserrat "/>
              </a:rPr>
              <a:t>Неактуальность товара</a:t>
            </a:r>
          </a:p>
          <a:p>
            <a:pPr lvl="0"/>
            <a:r>
              <a:rPr lang="ru-RU" sz="2400" dirty="0">
                <a:latin typeface="Montserrat "/>
              </a:rPr>
              <a:t>Инфляция</a:t>
            </a:r>
          </a:p>
          <a:p>
            <a:pPr lvl="0"/>
            <a:r>
              <a:rPr lang="ru-RU" sz="2400" dirty="0">
                <a:latin typeface="Montserrat "/>
              </a:rPr>
              <a:t>Неплатёжеспособность целевой аудитории</a:t>
            </a:r>
          </a:p>
          <a:p>
            <a:endParaRPr lang="ru-RU" sz="2400" dirty="0">
              <a:latin typeface="Montserrat 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58E0F6-9E81-BB02-8437-970A9643933B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F5E5797-5AC6-33F8-69A8-357FC16156C2}"/>
              </a:ext>
            </a:extLst>
          </p:cNvPr>
          <p:cNvSpPr/>
          <p:nvPr/>
        </p:nvSpPr>
        <p:spPr>
          <a:xfrm>
            <a:off x="7937174" y="248329"/>
            <a:ext cx="1769762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4E2B032-4C62-45FA-C80B-7A50CC65FFFE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A2E084E-35DB-77D7-462B-1DC51C922BF1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36EE489-A75F-904D-C803-2867CF995CAC}"/>
              </a:ext>
            </a:extLst>
          </p:cNvPr>
          <p:cNvSpPr/>
          <p:nvPr/>
        </p:nvSpPr>
        <p:spPr>
          <a:xfrm>
            <a:off x="4783721" y="310696"/>
            <a:ext cx="2877108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</p:spTree>
    <p:extLst>
      <p:ext uri="{BB962C8B-B14F-4D97-AF65-F5344CB8AC3E}">
        <p14:creationId xmlns:p14="http://schemas.microsoft.com/office/powerpoint/2010/main" val="2722308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693" y="5271766"/>
            <a:ext cx="106264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dirty="0">
                <a:latin typeface="Montserrat "/>
              </a:rPr>
            </a:br>
            <a:r>
              <a:rPr lang="ru-RU" dirty="0">
                <a:latin typeface="Montserrat "/>
              </a:rPr>
              <a:t>Для риска 1 подойдут решения такие как: диверсификация и лимитирование.</a:t>
            </a:r>
            <a:br>
              <a:rPr lang="ru-RU" dirty="0">
                <a:latin typeface="Montserrat "/>
              </a:rPr>
            </a:br>
            <a:r>
              <a:rPr lang="ru-RU" dirty="0">
                <a:latin typeface="Montserrat "/>
              </a:rPr>
              <a:t>Для риска 4 подойдут решения: диверсификация, компенсация. Риски желтой и зелёной зоны не будут фатальными для проекта, но нельзя о них забывать.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C90BA279-BF17-54F4-60A7-4E330F4D30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008227"/>
              </p:ext>
            </p:extLst>
          </p:nvPr>
        </p:nvGraphicFramePr>
        <p:xfrm>
          <a:off x="349465" y="911858"/>
          <a:ext cx="11493069" cy="338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1023">
                  <a:extLst>
                    <a:ext uri="{9D8B030D-6E8A-4147-A177-3AD203B41FA5}">
                      <a16:colId xmlns:a16="http://schemas.microsoft.com/office/drawing/2014/main" val="1198532857"/>
                    </a:ext>
                  </a:extLst>
                </a:gridCol>
                <a:gridCol w="3831023">
                  <a:extLst>
                    <a:ext uri="{9D8B030D-6E8A-4147-A177-3AD203B41FA5}">
                      <a16:colId xmlns:a16="http://schemas.microsoft.com/office/drawing/2014/main" val="2728499002"/>
                    </a:ext>
                  </a:extLst>
                </a:gridCol>
                <a:gridCol w="3831023">
                  <a:extLst>
                    <a:ext uri="{9D8B030D-6E8A-4147-A177-3AD203B41FA5}">
                      <a16:colId xmlns:a16="http://schemas.microsoft.com/office/drawing/2014/main" val="1853986953"/>
                    </a:ext>
                  </a:extLst>
                </a:gridCol>
              </a:tblGrid>
              <a:tr h="32157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ExtraBold" panose="00000900000000000000" pitchFamily="2" charset="-52"/>
                        </a:rPr>
                        <a:t>Риск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ExtraBold" panose="00000900000000000000" pitchFamily="2" charset="-52"/>
                        </a:rPr>
                        <a:t>Вероятность риска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ExtraBold" panose="00000900000000000000" pitchFamily="2" charset="-52"/>
                        </a:rPr>
                        <a:t>Воздействие</a:t>
                      </a:r>
                      <a:r>
                        <a:rPr lang="ru-RU" sz="2000" dirty="0">
                          <a:latin typeface="Montserrat "/>
                        </a:rPr>
                        <a:t> 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292950"/>
                  </a:ext>
                </a:extLst>
              </a:tr>
              <a:tr h="568938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01   Повышение стоимости сырья и поставок 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Высокая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Среднее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523187"/>
                  </a:ext>
                </a:extLst>
              </a:tr>
              <a:tr h="32157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02  Материалы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Средняя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Среднее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290534"/>
                  </a:ext>
                </a:extLst>
              </a:tr>
              <a:tr h="32157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03  Срыв поставок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Низкая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Слабое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384365"/>
                  </a:ext>
                </a:extLst>
              </a:tr>
              <a:tr h="32157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04  Неактуальность товара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Средняя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Высокое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67356"/>
                  </a:ext>
                </a:extLst>
              </a:tr>
              <a:tr h="32157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05  Инфляция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Средняя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Слабое 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115082"/>
                  </a:ext>
                </a:extLst>
              </a:tr>
              <a:tr h="568938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06  Неплатежеспособность целевой аудитории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Низкая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Montserrat "/>
                        </a:rPr>
                        <a:t>Высокое 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81517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19183EC-FBBA-951F-2926-E9C85729DBFD}"/>
              </a:ext>
            </a:extLst>
          </p:cNvPr>
          <p:cNvSpPr txBox="1"/>
          <p:nvPr/>
        </p:nvSpPr>
        <p:spPr>
          <a:xfrm>
            <a:off x="298694" y="4717096"/>
            <a:ext cx="7238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Таким образом 2 из 6 предполагаемых рисков попадает в красную зону.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F34EE01-60D4-FF7B-83FB-7F0BD8CE5407}"/>
              </a:ext>
            </a:extLst>
          </p:cNvPr>
          <p:cNvSpPr/>
          <p:nvPr/>
        </p:nvSpPr>
        <p:spPr>
          <a:xfrm>
            <a:off x="9983282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51C4EEF-D873-7909-80A0-61E27A9CDA33}"/>
              </a:ext>
            </a:extLst>
          </p:cNvPr>
          <p:cNvSpPr/>
          <p:nvPr/>
        </p:nvSpPr>
        <p:spPr>
          <a:xfrm>
            <a:off x="7937174" y="248329"/>
            <a:ext cx="1769762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FA33AB2-2FE1-38AA-DF31-A28E23C127C4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27F5C72-5BB0-3274-BF84-5BDCB0FEDCD9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25BF811-15E6-7818-C12B-F10C708B885F}"/>
              </a:ext>
            </a:extLst>
          </p:cNvPr>
          <p:cNvSpPr/>
          <p:nvPr/>
        </p:nvSpPr>
        <p:spPr>
          <a:xfrm>
            <a:off x="4783721" y="310696"/>
            <a:ext cx="2877108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</p:spTree>
    <p:extLst>
      <p:ext uri="{BB962C8B-B14F-4D97-AF65-F5344CB8AC3E}">
        <p14:creationId xmlns:p14="http://schemas.microsoft.com/office/powerpoint/2010/main" val="616884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195" y="299839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Montserrat "/>
              </a:rPr>
              <a:t>Проект является целесообразным и перспективным для внедрения в образовательный и научный процессы.</a:t>
            </a:r>
          </a:p>
          <a:p>
            <a:pPr marL="0" indent="0">
              <a:buNone/>
            </a:pPr>
            <a:r>
              <a:rPr lang="ru-RU" sz="2000" dirty="0">
                <a:latin typeface="Montserrat "/>
              </a:rPr>
              <a:t>Масштабирование проекта возможно путем распространения технологии на другие сферы деятельности, где требуется использование маркеров, а также расширение ассортимента продукции и улучшение технических характеристик.</a:t>
            </a:r>
          </a:p>
          <a:p>
            <a:pPr marL="0" indent="0">
              <a:buNone/>
            </a:pPr>
            <a:r>
              <a:rPr lang="ru-RU" sz="2000" dirty="0">
                <a:latin typeface="Montserrat "/>
              </a:rPr>
              <a:t> Альтернативные применения могут включать использование маркеров в промышленности и других областях.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B9D5C61-42BA-CDB2-6D1F-A330C5B21D46}"/>
              </a:ext>
            </a:extLst>
          </p:cNvPr>
          <p:cNvSpPr/>
          <p:nvPr/>
        </p:nvSpPr>
        <p:spPr>
          <a:xfrm>
            <a:off x="9983282" y="248329"/>
            <a:ext cx="1769762" cy="356961"/>
          </a:xfrm>
          <a:prstGeom prst="roundRect">
            <a:avLst/>
          </a:prstGeom>
          <a:solidFill>
            <a:srgbClr val="0949E8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Итог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DDABFDC-1977-A599-E162-6BF3D5A94E27}"/>
              </a:ext>
            </a:extLst>
          </p:cNvPr>
          <p:cNvSpPr/>
          <p:nvPr/>
        </p:nvSpPr>
        <p:spPr>
          <a:xfrm>
            <a:off x="7937174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Риски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178B6F2-F8B1-1417-759B-4BBE354CF3E9}"/>
              </a:ext>
            </a:extLst>
          </p:cNvPr>
          <p:cNvSpPr/>
          <p:nvPr/>
        </p:nvSpPr>
        <p:spPr>
          <a:xfrm>
            <a:off x="2485063" y="310697"/>
            <a:ext cx="2022313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Бизнес-модель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D7D9C3C-B08F-9EDE-A422-75CA1FF67F1E}"/>
              </a:ext>
            </a:extLst>
          </p:cNvPr>
          <p:cNvSpPr/>
          <p:nvPr/>
        </p:nvSpPr>
        <p:spPr>
          <a:xfrm>
            <a:off x="438956" y="310696"/>
            <a:ext cx="1769762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Партнеры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09A6C69-3314-1695-A6DF-38BCE1682F1B}"/>
              </a:ext>
            </a:extLst>
          </p:cNvPr>
          <p:cNvSpPr/>
          <p:nvPr/>
        </p:nvSpPr>
        <p:spPr>
          <a:xfrm>
            <a:off x="4783721" y="310696"/>
            <a:ext cx="2877108" cy="248478"/>
          </a:xfrm>
          <a:prstGeom prst="roundRect">
            <a:avLst/>
          </a:prstGeom>
          <a:solidFill>
            <a:srgbClr val="EEEEEE"/>
          </a:solidFill>
          <a:ln w="19050">
            <a:solidFill>
              <a:srgbClr val="D3D3D3"/>
            </a:solidFill>
          </a:ln>
          <a:effectLst>
            <a:outerShdw blurRad="12700" dist="12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949E8"/>
                </a:solidFill>
                <a:latin typeface="Montserrat" panose="00000500000000000000" pitchFamily="2" charset="-52"/>
              </a:rPr>
              <a:t>Исследование рынка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0D29AF37-5944-5612-C499-5B94D2168B85}"/>
              </a:ext>
            </a:extLst>
          </p:cNvPr>
          <p:cNvSpPr txBox="1">
            <a:spLocks/>
          </p:cNvSpPr>
          <p:nvPr/>
        </p:nvSpPr>
        <p:spPr>
          <a:xfrm>
            <a:off x="333391" y="1389558"/>
            <a:ext cx="10529455" cy="1441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Выводы по проекту </a:t>
            </a:r>
            <a:b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</a:br>
            <a: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“Разработка возобновляемого маркера с портативной </a:t>
            </a:r>
            <a:r>
              <a:rPr lang="ru-RU" sz="3200" dirty="0" err="1">
                <a:solidFill>
                  <a:srgbClr val="404040"/>
                </a:solidFill>
                <a:latin typeface="Montserrat ExtraBold" panose="00000900000000000000" pitchFamily="2" charset="-52"/>
              </a:rPr>
              <a:t>дозаправочной</a:t>
            </a:r>
            <a: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 станцией”</a:t>
            </a:r>
          </a:p>
        </p:txBody>
      </p:sp>
    </p:spTree>
    <p:extLst>
      <p:ext uri="{BB962C8B-B14F-4D97-AF65-F5344CB8AC3E}">
        <p14:creationId xmlns:p14="http://schemas.microsoft.com/office/powerpoint/2010/main" val="2452127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01050" y="0"/>
            <a:ext cx="3790950" cy="6858000"/>
          </a:xfrm>
          <a:prstGeom prst="rect">
            <a:avLst/>
          </a:prstGeom>
          <a:solidFill>
            <a:srgbClr val="0949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2" t="3869" r="9820" b="3273"/>
          <a:stretch/>
        </p:blipFill>
        <p:spPr>
          <a:xfrm>
            <a:off x="6877050" y="457200"/>
            <a:ext cx="4819650" cy="5943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3088" y="2838450"/>
            <a:ext cx="2836862" cy="28368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4858" y="1415038"/>
            <a:ext cx="5129391" cy="5873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404040"/>
                </a:solidFill>
                <a:latin typeface="Montserrat ExtraBold" panose="00000900000000000000" pitchFamily="2" charset="-52"/>
              </a:rPr>
              <a:t>Анкета для потребителей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2781300"/>
            <a:ext cx="2913062" cy="291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712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1298" r="15335" b="18387"/>
          <a:stretch/>
        </p:blipFill>
        <p:spPr>
          <a:xfrm>
            <a:off x="-19050" y="0"/>
            <a:ext cx="12211050" cy="6877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9050" y="-53976"/>
            <a:ext cx="12439650" cy="7178675"/>
          </a:xfrm>
          <a:prstGeom prst="rect">
            <a:avLst/>
          </a:prstGeom>
          <a:solidFill>
            <a:srgbClr val="1C46F2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515938" y="3297237"/>
            <a:ext cx="10228260" cy="5873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 </a:t>
            </a:r>
          </a:p>
        </p:txBody>
      </p:sp>
    </p:spTree>
    <p:extLst>
      <p:ext uri="{BB962C8B-B14F-4D97-AF65-F5344CB8AC3E}">
        <p14:creationId xmlns:p14="http://schemas.microsoft.com/office/powerpoint/2010/main" val="17936280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1411</Words>
  <Application>Microsoft Office PowerPoint</Application>
  <PresentationFormat>Широкоэкранный</PresentationFormat>
  <Paragraphs>474</Paragraphs>
  <Slides>34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7" baseType="lpstr">
      <vt:lpstr>Montserrat ExtraBold</vt:lpstr>
      <vt:lpstr>Times New Roman</vt:lpstr>
      <vt:lpstr>Calibri Light</vt:lpstr>
      <vt:lpstr>Arial</vt:lpstr>
      <vt:lpstr>Arial Narrow</vt:lpstr>
      <vt:lpstr>Montserrat </vt:lpstr>
      <vt:lpstr>Calibri</vt:lpstr>
      <vt:lpstr>Arial Black</vt:lpstr>
      <vt:lpstr>Montserrat Medium</vt:lpstr>
      <vt:lpstr>Montserrat</vt:lpstr>
      <vt:lpstr>Montserrat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Нашими партнерами являются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TAM SAM SOM</vt:lpstr>
      <vt:lpstr>Гипотеза</vt:lpstr>
      <vt:lpstr>Ценностное  предложение</vt:lpstr>
      <vt:lpstr>Презентация PowerPoint</vt:lpstr>
      <vt:lpstr>Обоснование проекта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</dc:creator>
  <cp:lastModifiedBy>Пользователь</cp:lastModifiedBy>
  <cp:revision>112</cp:revision>
  <dcterms:created xsi:type="dcterms:W3CDTF">2023-10-24T12:38:20Z</dcterms:created>
  <dcterms:modified xsi:type="dcterms:W3CDTF">2023-12-08T06:05:33Z</dcterms:modified>
</cp:coreProperties>
</file>