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5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</p:sldIdLst>
  <p:sldSz cx="1116171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80" y="-102"/>
      </p:cViewPr>
      <p:guideLst>
        <p:guide orient="horz" pos="2160"/>
        <p:guide pos="35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6603992" y="3810001"/>
            <a:ext cx="4557723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6604014" y="3897010"/>
            <a:ext cx="45577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6604014" y="4115167"/>
            <a:ext cx="45577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6604014" y="4164403"/>
            <a:ext cx="2399768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6604014" y="4199572"/>
            <a:ext cx="2399768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6604013" y="3962400"/>
            <a:ext cx="3739174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004205" y="4060983"/>
            <a:ext cx="19533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1161713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1161714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7829374" y="3643090"/>
            <a:ext cx="333234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1161713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58085" y="2401888"/>
            <a:ext cx="10324585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58086" y="3899938"/>
            <a:ext cx="6045928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185256" y="4206240"/>
            <a:ext cx="117198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6604013" y="4205288"/>
            <a:ext cx="1581243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155997" y="1136"/>
            <a:ext cx="91270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698" y="1981201"/>
            <a:ext cx="9487456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698" y="3367088"/>
            <a:ext cx="9487456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58085" y="2249425"/>
            <a:ext cx="4929757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73871" y="2249425"/>
            <a:ext cx="4929757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072" y="1143000"/>
            <a:ext cx="1023157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5071" y="2244970"/>
            <a:ext cx="4933477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763010" y="2244970"/>
            <a:ext cx="4933632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65071" y="2708519"/>
            <a:ext cx="4933477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759445" y="2708519"/>
            <a:ext cx="4933632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86" y="1143000"/>
            <a:ext cx="10045542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036433" y="612648"/>
            <a:ext cx="116849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417985" y="612648"/>
            <a:ext cx="1618448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978571" y="2272"/>
            <a:ext cx="930143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4797" y="1101970"/>
            <a:ext cx="4129834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34797" y="2010727"/>
            <a:ext cx="4129834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86028" y="776287"/>
            <a:ext cx="62282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0919" y="1109161"/>
            <a:ext cx="716287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2745" y="1143000"/>
            <a:ext cx="5580857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31918" y="3274309"/>
            <a:ext cx="3162485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278270" y="1143000"/>
            <a:ext cx="2325357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58085" y="1143000"/>
            <a:ext cx="7627171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1161713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1161713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1161714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6603992" y="360247"/>
            <a:ext cx="4557723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6604014" y="440113"/>
            <a:ext cx="45577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6600521" y="497504"/>
            <a:ext cx="3739174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000713" y="588943"/>
            <a:ext cx="19533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1089652" y="-2001"/>
            <a:ext cx="7034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1040234" y="-2001"/>
            <a:ext cx="3348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1016977" y="-2001"/>
            <a:ext cx="1116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0955938" y="-2001"/>
            <a:ext cx="33485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0883008" y="380"/>
            <a:ext cx="66970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0831494" y="380"/>
            <a:ext cx="1116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558086" y="1143000"/>
            <a:ext cx="10045542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558086" y="2249424"/>
            <a:ext cx="10045542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039919" y="612648"/>
            <a:ext cx="116849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417985" y="612648"/>
            <a:ext cx="1618448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9978571" y="2272"/>
            <a:ext cx="930143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adviser.ru/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архомчук Степан Валерьевич\ЮУрГУ Специалитет\Акселератор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161713" cy="6858000"/>
          </a:xfrm>
          <a:prstGeom prst="rect">
            <a:avLst/>
          </a:prstGeom>
          <a:noFill/>
        </p:spPr>
      </p:pic>
      <p:sp>
        <p:nvSpPr>
          <p:cNvPr id="148" name="Прямоугольник 7"/>
          <p:cNvSpPr/>
          <p:nvPr/>
        </p:nvSpPr>
        <p:spPr bwMode="auto">
          <a:xfrm>
            <a:off x="5586643" y="2345381"/>
            <a:ext cx="560497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5587391" y="-2"/>
            <a:ext cx="5604225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5586643" y="5343576"/>
            <a:ext cx="5604227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900336" y="1700808"/>
            <a:ext cx="4422950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en-US" sz="4400" dirty="0" smtClean="0"/>
              <a:t>Woodpecker</a:t>
            </a:r>
            <a:endParaRPr sz="44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073318" y="-2"/>
            <a:ext cx="3118295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271883" y="-9876106"/>
            <a:ext cx="3779661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073316" y="2349046"/>
            <a:ext cx="3116444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4" cstate="print"/>
          <a:srcRect l="1404" t="160" b="6858"/>
          <a:stretch/>
        </p:blipFill>
        <p:spPr bwMode="auto">
          <a:xfrm>
            <a:off x="8073315" y="2349917"/>
            <a:ext cx="311834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5759850" y="196383"/>
            <a:ext cx="2146671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5759" y="2998194"/>
            <a:ext cx="1341840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8075" y="480711"/>
            <a:ext cx="2577689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3979" y="410766"/>
            <a:ext cx="3543200" cy="115140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4" name="object 8"/>
          <p:cNvPicPr/>
          <p:nvPr/>
        </p:nvPicPr>
        <p:blipFill>
          <a:blip r:embed="rId2" cstate="print"/>
          <a:stretch/>
        </p:blipFill>
        <p:spPr>
          <a:xfrm>
            <a:off x="396280" y="2204864"/>
            <a:ext cx="2306520" cy="2306520"/>
          </a:xfrm>
          <a:prstGeom prst="rect">
            <a:avLst/>
          </a:prstGeom>
          <a:ln w="0">
            <a:noFill/>
          </a:ln>
        </p:spPr>
      </p:pic>
      <p:pic>
        <p:nvPicPr>
          <p:cNvPr id="5" name="object 10"/>
          <p:cNvPicPr/>
          <p:nvPr/>
        </p:nvPicPr>
        <p:blipFill>
          <a:blip r:embed="rId3" cstate="print"/>
          <a:srcRect t="23655"/>
          <a:stretch/>
        </p:blipFill>
        <p:spPr>
          <a:xfrm>
            <a:off x="4284712" y="2492896"/>
            <a:ext cx="2685240" cy="2049840"/>
          </a:xfrm>
          <a:prstGeom prst="rect">
            <a:avLst/>
          </a:prstGeom>
          <a:ln w="0">
            <a:noFill/>
          </a:ln>
        </p:spPr>
      </p:pic>
      <p:pic>
        <p:nvPicPr>
          <p:cNvPr id="6" name="object 11"/>
          <p:cNvPicPr/>
          <p:nvPr/>
        </p:nvPicPr>
        <p:blipFill>
          <a:blip r:embed="rId4" cstate="print"/>
          <a:stretch/>
        </p:blipFill>
        <p:spPr>
          <a:xfrm>
            <a:off x="8173144" y="2276872"/>
            <a:ext cx="2340000" cy="2340000"/>
          </a:xfrm>
          <a:prstGeom prst="rect">
            <a:avLst/>
          </a:prstGeom>
          <a:ln w="0">
            <a:noFill/>
          </a:ln>
        </p:spPr>
      </p:pic>
      <p:sp>
        <p:nvSpPr>
          <p:cNvPr id="7" name="object 9"/>
          <p:cNvSpPr/>
          <p:nvPr/>
        </p:nvSpPr>
        <p:spPr>
          <a:xfrm>
            <a:off x="540296" y="4797152"/>
            <a:ext cx="2340000" cy="13533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598320">
              <a:lnSpc>
                <a:spcPct val="121000"/>
              </a:lnSpc>
              <a:spcBef>
                <a:spcPts val="99"/>
              </a:spcBef>
            </a:pPr>
            <a:r>
              <a:rPr lang="ru-RU" sz="1800" b="1" strike="noStrike" spc="-1" dirty="0" err="1">
                <a:latin typeface="Calibri" pitchFamily="34" charset="0"/>
                <a:cs typeface="Calibri" pitchFamily="34" charset="0"/>
              </a:rPr>
              <a:t>Кушакова</a:t>
            </a:r>
            <a:r>
              <a:rPr lang="ru-RU" sz="1800" b="1" strike="noStrike" spc="-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b="1" strike="noStrike" spc="-1" dirty="0" err="1" smtClean="0">
                <a:latin typeface="Calibri" pitchFamily="34" charset="0"/>
                <a:cs typeface="Calibri" pitchFamily="34" charset="0"/>
              </a:rPr>
              <a:t>Гулноза</a:t>
            </a:r>
            <a:r>
              <a:rPr sz="1800" dirty="0">
                <a:latin typeface="Calibri" pitchFamily="34" charset="0"/>
                <a:cs typeface="Calibri" pitchFamily="34" charset="0"/>
              </a:rPr>
              <a:t/>
            </a:r>
            <a:br>
              <a:rPr sz="1800" dirty="0">
                <a:latin typeface="Calibri" pitchFamily="34" charset="0"/>
                <a:cs typeface="Calibri" pitchFamily="34" charset="0"/>
              </a:rPr>
            </a:br>
            <a:r>
              <a:rPr lang="ru-RU" sz="1800" b="1" strike="noStrike" spc="-1" dirty="0">
                <a:latin typeface="Calibri" pitchFamily="34" charset="0"/>
                <a:cs typeface="Calibri" pitchFamily="34" charset="0"/>
              </a:rPr>
              <a:t>Обучающаяся АСИ  </a:t>
            </a:r>
            <a:r>
              <a:rPr lang="ru-RU" sz="1800" b="1" strike="noStrike" spc="-1" dirty="0" err="1">
                <a:latin typeface="Calibri" pitchFamily="34" charset="0"/>
                <a:cs typeface="Calibri" pitchFamily="34" charset="0"/>
              </a:rPr>
              <a:t>ЮурГУ</a:t>
            </a:r>
            <a:r>
              <a:rPr lang="ru-RU" sz="1800" b="1" strike="noStrike" spc="-1" dirty="0">
                <a:latin typeface="Calibri" pitchFamily="34" charset="0"/>
                <a:cs typeface="Calibri" pitchFamily="34" charset="0"/>
              </a:rPr>
              <a:t> </a:t>
            </a:r>
            <a:endParaRPr lang="ru-RU" sz="1800" b="0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object 14"/>
          <p:cNvSpPr/>
          <p:nvPr/>
        </p:nvSpPr>
        <p:spPr>
          <a:xfrm>
            <a:off x="4428728" y="4797152"/>
            <a:ext cx="2280176" cy="13551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485280" indent="-720" algn="ctr">
              <a:lnSpc>
                <a:spcPct val="12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b="1" spc="-12" dirty="0" err="1" smtClean="0">
                <a:latin typeface="Calibri" pitchFamily="34" charset="0"/>
                <a:cs typeface="Calibri" pitchFamily="34" charset="0"/>
              </a:rPr>
              <a:t>Нуржан</a:t>
            </a:r>
            <a:r>
              <a:rPr lang="ru-RU" b="1" spc="-12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spc="-12" dirty="0" err="1" smtClean="0">
                <a:latin typeface="Calibri" pitchFamily="34" charset="0"/>
                <a:cs typeface="Calibri" pitchFamily="34" charset="0"/>
              </a:rPr>
              <a:t>Сулпакарова</a:t>
            </a:r>
            <a:endParaRPr lang="ru-RU" b="1" spc="-12" dirty="0" smtClean="0">
              <a:latin typeface="Calibri" pitchFamily="34" charset="0"/>
              <a:cs typeface="Calibri" pitchFamily="34" charset="0"/>
            </a:endParaRPr>
          </a:p>
          <a:p>
            <a:pPr marL="485280" indent="-720" algn="ctr">
              <a:lnSpc>
                <a:spcPct val="12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1" strike="noStrike" spc="-12" dirty="0" smtClean="0">
                <a:latin typeface="Calibri" pitchFamily="34" charset="0"/>
                <a:cs typeface="Calibri" pitchFamily="34" charset="0"/>
              </a:rPr>
              <a:t>Обучающаяся ВМБШ </a:t>
            </a:r>
            <a:r>
              <a:rPr lang="ru-RU" sz="1800" b="1" strike="noStrike" spc="-12" dirty="0" err="1" smtClean="0">
                <a:latin typeface="Calibri" pitchFamily="34" charset="0"/>
                <a:cs typeface="Calibri" pitchFamily="34" charset="0"/>
              </a:rPr>
              <a:t>ЮУрГУ</a:t>
            </a:r>
            <a:endParaRPr lang="ru-RU" sz="1800" b="0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object 15"/>
          <p:cNvSpPr/>
          <p:nvPr/>
        </p:nvSpPr>
        <p:spPr>
          <a:xfrm>
            <a:off x="8317160" y="4797152"/>
            <a:ext cx="2005824" cy="13661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408960" algn="ctr">
              <a:lnSpc>
                <a:spcPct val="121000"/>
              </a:lnSpc>
              <a:spcBef>
                <a:spcPts val="99"/>
              </a:spcBef>
            </a:pPr>
            <a:r>
              <a:rPr lang="ru-RU" b="1" spc="-12" dirty="0" err="1" smtClean="0">
                <a:latin typeface="Calibri" pitchFamily="34" charset="0"/>
                <a:cs typeface="Calibri" pitchFamily="34" charset="0"/>
              </a:rPr>
              <a:t>Пархомчук</a:t>
            </a:r>
            <a:r>
              <a:rPr lang="ru-RU" b="1" spc="-12" dirty="0" smtClean="0">
                <a:latin typeface="Calibri" pitchFamily="34" charset="0"/>
                <a:cs typeface="Calibri" pitchFamily="34" charset="0"/>
              </a:rPr>
              <a:t> Степан</a:t>
            </a:r>
          </a:p>
          <a:p>
            <a:pPr marL="408960" algn="ctr">
              <a:lnSpc>
                <a:spcPct val="121000"/>
              </a:lnSpc>
              <a:spcBef>
                <a:spcPts val="99"/>
              </a:spcBef>
            </a:pPr>
            <a:r>
              <a:rPr lang="ru-RU" sz="1800" b="1" strike="noStrike" spc="-12" dirty="0" smtClean="0">
                <a:latin typeface="Calibri" pitchFamily="34" charset="0"/>
                <a:cs typeface="Calibri" pitchFamily="34" charset="0"/>
              </a:rPr>
              <a:t>Обучающийся АСИ </a:t>
            </a:r>
            <a:r>
              <a:rPr lang="ru-RU" sz="1800" b="1" strike="noStrike" spc="-12" dirty="0" err="1" smtClean="0">
                <a:latin typeface="Calibri" pitchFamily="34" charset="0"/>
                <a:cs typeface="Calibri" pitchFamily="34" charset="0"/>
              </a:rPr>
              <a:t>ЮУрГУ</a:t>
            </a:r>
            <a:endParaRPr lang="ru-RU" sz="1800" b="0" strike="noStrike" spc="-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600">
              <a:lnSpc>
                <a:spcPct val="100000"/>
              </a:lnSpc>
              <a:buNone/>
            </a:pPr>
            <a:r>
              <a:rPr lang="ru-RU" b="1" spc="-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Иностранные</a:t>
            </a:r>
            <a:r>
              <a:rPr lang="ru-RU" b="1" spc="-72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b="1" spc="-2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студенты</a:t>
            </a:r>
            <a:r>
              <a:rPr lang="ru-RU" b="1" spc="-8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err="1" smtClean="0">
                <a:latin typeface="Calibri" pitchFamily="34" charset="0"/>
                <a:cs typeface="Calibri" pitchFamily="34" charset="0"/>
              </a:rPr>
              <a:t>ЮУрГУ</a:t>
            </a:r>
            <a:r>
              <a:rPr lang="ru-RU" spc="-75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не</a:t>
            </a:r>
            <a:r>
              <a:rPr lang="ru-RU" spc="-66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знают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русский</a:t>
            </a:r>
            <a:r>
              <a:rPr lang="ru-RU" spc="-8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язык,</a:t>
            </a:r>
            <a:r>
              <a:rPr lang="ru-RU" spc="-8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плохо</a:t>
            </a:r>
            <a:r>
              <a:rPr lang="ru-RU" spc="-86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осведомлены</a:t>
            </a:r>
            <a:r>
              <a:rPr lang="ru-RU" spc="-75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52" dirty="0" smtClean="0">
                <a:latin typeface="Calibri" pitchFamily="34" charset="0"/>
                <a:cs typeface="Calibri" pitchFamily="34" charset="0"/>
              </a:rPr>
              <a:t>о мероприятиях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межнациональных культур, имеют проблемы с документооборотом.</a:t>
            </a:r>
            <a:endParaRPr lang="ru-RU" spc="-1" dirty="0" smtClean="0">
              <a:latin typeface="Calibri" pitchFamily="34" charset="0"/>
              <a:cs typeface="Calibri" pitchFamily="34" charset="0"/>
            </a:endParaRPr>
          </a:p>
          <a:p>
            <a:endParaRPr lang="ru-RU" dirty="0"/>
          </a:p>
        </p:txBody>
      </p:sp>
      <p:sp>
        <p:nvSpPr>
          <p:cNvPr id="4" name="object 4"/>
          <p:cNvSpPr/>
          <p:nvPr/>
        </p:nvSpPr>
        <p:spPr>
          <a:xfrm>
            <a:off x="828328" y="4005064"/>
            <a:ext cx="4276440" cy="25980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800" b="1" strike="noStrike" spc="-12" dirty="0">
                <a:solidFill>
                  <a:srgbClr val="FF0000"/>
                </a:solidFill>
                <a:latin typeface="Calibri"/>
              </a:rPr>
              <a:t>Проблемы:</a:t>
            </a:r>
            <a:endParaRPr lang="ru-RU" sz="2800" b="0" strike="noStrike" spc="-1" dirty="0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2000" b="0" strike="noStrike" spc="-12" dirty="0" smtClean="0">
                <a:latin typeface="Calibri"/>
              </a:rPr>
              <a:t>Коммуникативные</a:t>
            </a:r>
            <a:endParaRPr lang="ru-RU" sz="2000" b="0" strike="noStrike" spc="-1" dirty="0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latin typeface="Calibri"/>
              </a:rPr>
              <a:t>Бытовые</a:t>
            </a:r>
            <a:r>
              <a:rPr lang="ru-RU" sz="2000" b="0" strike="noStrike" spc="-72" dirty="0">
                <a:latin typeface="Calibri"/>
              </a:rPr>
              <a:t> </a:t>
            </a:r>
            <a:r>
              <a:rPr lang="ru-RU" sz="2000" b="0" strike="noStrike" spc="-12" dirty="0">
                <a:latin typeface="Calibri"/>
              </a:rPr>
              <a:t>(Оплаты по QR, пропускная </a:t>
            </a:r>
            <a:r>
              <a:rPr lang="ru-RU" sz="2000" b="0" strike="noStrike" spc="-12" dirty="0" smtClean="0">
                <a:latin typeface="Calibri"/>
              </a:rPr>
              <a:t>система, навигация…</a:t>
            </a:r>
            <a:r>
              <a:rPr lang="ru-RU" sz="2000" b="0" strike="noStrike" spc="-26" dirty="0" smtClean="0">
                <a:latin typeface="Calibri"/>
              </a:rPr>
              <a:t>)</a:t>
            </a:r>
          </a:p>
          <a:p>
            <a:pPr marL="354960" indent="-342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2000" spc="-26" dirty="0" smtClean="0">
                <a:latin typeface="Calibri"/>
              </a:rPr>
              <a:t>Организация документооборота</a:t>
            </a:r>
          </a:p>
          <a:p>
            <a:pPr marL="354960" indent="-342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 MT"/>
              <a:buChar char="•"/>
              <a:tabLst>
                <a:tab pos="354960" algn="l"/>
              </a:tabLst>
            </a:pP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8808" y="2249424"/>
            <a:ext cx="5616624" cy="432511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99"/>
              </a:spcBef>
              <a:buNone/>
            </a:pPr>
            <a:r>
              <a:rPr lang="ru-RU" sz="3200" b="1" spc="-1" dirty="0" smtClean="0">
                <a:solidFill>
                  <a:srgbClr val="00B0F0"/>
                </a:solidFill>
                <a:latin typeface="Calibri"/>
              </a:rPr>
              <a:t>    Мобильное</a:t>
            </a:r>
            <a:r>
              <a:rPr lang="ru-RU" sz="3200" b="1" spc="-75" dirty="0" smtClean="0">
                <a:solidFill>
                  <a:srgbClr val="00B0F0"/>
                </a:solidFill>
                <a:latin typeface="Calibri"/>
              </a:rPr>
              <a:t> </a:t>
            </a:r>
            <a:r>
              <a:rPr lang="ru-RU" sz="3200" b="1" spc="-12" dirty="0" smtClean="0">
                <a:solidFill>
                  <a:srgbClr val="00B0F0"/>
                </a:solidFill>
                <a:latin typeface="Calibri"/>
              </a:rPr>
              <a:t>приложение</a:t>
            </a:r>
            <a:endParaRPr lang="ru-RU" sz="3200" spc="-1" dirty="0" smtClean="0">
              <a:latin typeface="Arial"/>
            </a:endParaRPr>
          </a:p>
          <a:p>
            <a:pPr marL="297720" indent="-285120">
              <a:spcBef>
                <a:spcPts val="2894"/>
              </a:spcBef>
              <a:buClr>
                <a:srgbClr val="000000"/>
              </a:buClr>
              <a:buFont typeface="Arial MT"/>
              <a:buChar char="•"/>
              <a:tabLst>
                <a:tab pos="297720" algn="l"/>
              </a:tabLst>
            </a:pPr>
            <a:r>
              <a:rPr lang="ru-RU" spc="-1" dirty="0" smtClean="0">
                <a:latin typeface="Calibri"/>
              </a:rPr>
              <a:t>Документооборот SUSU</a:t>
            </a:r>
            <a:endParaRPr lang="ru-RU" spc="-1" dirty="0" smtClean="0">
              <a:latin typeface="Arial"/>
            </a:endParaRPr>
          </a:p>
          <a:p>
            <a:pPr marL="297720" indent="-285120">
              <a:spcBef>
                <a:spcPts val="1511"/>
              </a:spcBef>
              <a:buClr>
                <a:srgbClr val="000000"/>
              </a:buClr>
              <a:buFont typeface="Arial MT"/>
              <a:buChar char="•"/>
              <a:tabLst>
                <a:tab pos="297720" algn="l"/>
              </a:tabLst>
            </a:pPr>
            <a:r>
              <a:rPr lang="ru-RU" spc="-1" dirty="0" smtClean="0">
                <a:latin typeface="Calibri"/>
              </a:rPr>
              <a:t>Лента</a:t>
            </a:r>
            <a:r>
              <a:rPr lang="ru-RU" spc="-52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актуальных</a:t>
            </a:r>
            <a:r>
              <a:rPr lang="ru-RU" spc="-41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новостей</a:t>
            </a:r>
            <a:endParaRPr lang="ru-RU" spc="-1" dirty="0" smtClean="0">
              <a:latin typeface="Arial"/>
            </a:endParaRPr>
          </a:p>
          <a:p>
            <a:pPr marL="297720" indent="-285120">
              <a:spcBef>
                <a:spcPts val="1420"/>
              </a:spcBef>
              <a:buClr>
                <a:srgbClr val="000000"/>
              </a:buClr>
              <a:buFont typeface="Arial MT"/>
              <a:buChar char="•"/>
              <a:tabLst>
                <a:tab pos="297720" algn="l"/>
              </a:tabLst>
            </a:pPr>
            <a:r>
              <a:rPr lang="ru-RU" spc="-1" dirty="0" smtClean="0">
                <a:latin typeface="Calibri"/>
              </a:rPr>
              <a:t>Календарь</a:t>
            </a:r>
            <a:r>
              <a:rPr lang="ru-RU" spc="-72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университетских</a:t>
            </a:r>
            <a:r>
              <a:rPr lang="ru-RU" spc="-72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событий</a:t>
            </a:r>
            <a:endParaRPr lang="ru-RU" spc="-1" dirty="0" smtClean="0">
              <a:latin typeface="Arial"/>
            </a:endParaRPr>
          </a:p>
          <a:p>
            <a:pPr marL="297720" indent="-285120">
              <a:spcBef>
                <a:spcPts val="1514"/>
              </a:spcBef>
              <a:buClr>
                <a:srgbClr val="000000"/>
              </a:buClr>
              <a:buFont typeface="Arial MT"/>
              <a:buChar char="•"/>
              <a:tabLst>
                <a:tab pos="297720" algn="l"/>
              </a:tabLst>
            </a:pPr>
            <a:r>
              <a:rPr lang="ru-RU" spc="-1" dirty="0" smtClean="0">
                <a:latin typeface="Calibri"/>
              </a:rPr>
              <a:t>Словарь</a:t>
            </a:r>
            <a:r>
              <a:rPr lang="ru-RU" spc="-41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-</a:t>
            </a:r>
            <a:r>
              <a:rPr lang="ru-RU" spc="-35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разговорник</a:t>
            </a:r>
            <a:endParaRPr lang="ru-RU" spc="-1" dirty="0" smtClean="0">
              <a:latin typeface="Arial"/>
            </a:endParaRPr>
          </a:p>
          <a:p>
            <a:pPr marL="298440" indent="-285840">
              <a:lnSpc>
                <a:spcPts val="4391"/>
              </a:lnSpc>
              <a:spcBef>
                <a:spcPts val="105"/>
              </a:spcBef>
              <a:buClr>
                <a:srgbClr val="000000"/>
              </a:buClr>
              <a:buFont typeface="Arial MT"/>
              <a:buChar char="•"/>
              <a:tabLst>
                <a:tab pos="298440" algn="l"/>
                <a:tab pos="1579320" algn="l"/>
                <a:tab pos="3220200" algn="l"/>
              </a:tabLst>
            </a:pPr>
            <a:r>
              <a:rPr lang="ru-RU" spc="-12" dirty="0" smtClean="0">
                <a:latin typeface="Calibri"/>
              </a:rPr>
              <a:t>Карта</a:t>
            </a:r>
            <a:r>
              <a:rPr lang="ru-RU" spc="-1" dirty="0" smtClean="0">
                <a:latin typeface="Calibri"/>
              </a:rPr>
              <a:t>	</a:t>
            </a:r>
            <a:r>
              <a:rPr lang="ru-RU" spc="-12" dirty="0" smtClean="0">
                <a:latin typeface="Calibri"/>
              </a:rPr>
              <a:t>учебных</a:t>
            </a:r>
            <a:r>
              <a:rPr lang="ru-RU" spc="-1" dirty="0" smtClean="0">
                <a:latin typeface="Calibri"/>
              </a:rPr>
              <a:t>	</a:t>
            </a:r>
            <a:r>
              <a:rPr lang="ru-RU" spc="-12" dirty="0" smtClean="0">
                <a:latin typeface="Calibri"/>
              </a:rPr>
              <a:t>корпусов, </a:t>
            </a:r>
            <a:r>
              <a:rPr lang="ru-RU" spc="-1" dirty="0" smtClean="0">
                <a:latin typeface="Calibri"/>
              </a:rPr>
              <a:t>транспорта, кабинетов,</a:t>
            </a:r>
            <a:r>
              <a:rPr lang="ru-RU" spc="-80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кафе</a:t>
            </a:r>
            <a:r>
              <a:rPr lang="ru-RU" spc="-6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и</a:t>
            </a:r>
            <a:r>
              <a:rPr lang="ru-RU" spc="-75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т.д.</a:t>
            </a:r>
            <a:endParaRPr lang="en-US" spc="-1" dirty="0" smtClean="0">
              <a:latin typeface="Calibri"/>
            </a:endParaRPr>
          </a:p>
          <a:p>
            <a:pPr marL="298440" indent="-285840">
              <a:lnSpc>
                <a:spcPts val="4391"/>
              </a:lnSpc>
              <a:spcBef>
                <a:spcPts val="105"/>
              </a:spcBef>
              <a:buClr>
                <a:srgbClr val="000000"/>
              </a:buClr>
              <a:buFont typeface="Arial MT"/>
              <a:buChar char="•"/>
              <a:tabLst>
                <a:tab pos="298440" algn="l"/>
                <a:tab pos="1579320" algn="l"/>
                <a:tab pos="3220200" algn="l"/>
              </a:tabLst>
            </a:pPr>
            <a:r>
              <a:rPr lang="ru-RU" spc="-1" dirty="0" smtClean="0">
                <a:latin typeface="Calibri"/>
              </a:rPr>
              <a:t>Кнопки Куратор и </a:t>
            </a:r>
            <a:r>
              <a:rPr lang="en-US" spc="-1" dirty="0" smtClean="0">
                <a:latin typeface="Calibri"/>
              </a:rPr>
              <a:t>SOS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/>
        </p:blipFill>
        <p:spPr>
          <a:xfrm>
            <a:off x="1044352" y="2852936"/>
            <a:ext cx="2880736" cy="2802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872" y="1143000"/>
            <a:ext cx="4878756" cy="1066800"/>
          </a:xfrm>
        </p:spPr>
        <p:txBody>
          <a:bodyPr>
            <a:noAutofit/>
          </a:bodyPr>
          <a:lstStyle/>
          <a:p>
            <a:r>
              <a:rPr lang="ru-RU" sz="2800" spc="-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РЫНОК</a:t>
            </a:r>
            <a:r>
              <a:rPr lang="ru-RU" sz="2800" spc="83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spc="-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spc="94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spc="-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ТЕХНОЛОГИЯ</a:t>
            </a:r>
            <a:r>
              <a:rPr lang="ru-RU" sz="2800" spc="89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spc="-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spc="89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spc="-12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ПРОДУКТ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84912" y="2249424"/>
            <a:ext cx="4518716" cy="4325112"/>
          </a:xfrm>
        </p:spPr>
        <p:txBody>
          <a:bodyPr/>
          <a:lstStyle/>
          <a:p>
            <a:r>
              <a:rPr lang="ru-RU" spc="-1" dirty="0" smtClean="0">
                <a:latin typeface="Calibri" pitchFamily="34" charset="0"/>
                <a:cs typeface="Calibri" pitchFamily="34" charset="0"/>
              </a:rPr>
              <a:t>Рынок</a:t>
            </a:r>
            <a:r>
              <a:rPr lang="ru-RU" spc="-55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мобильных</a:t>
            </a:r>
            <a:r>
              <a:rPr lang="ru-RU" spc="-52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приложений</a:t>
            </a:r>
            <a:r>
              <a:rPr lang="ru-RU" spc="-52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в</a:t>
            </a:r>
            <a:r>
              <a:rPr lang="ru-RU" spc="-55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России*</a:t>
            </a:r>
            <a:endParaRPr lang="ru-RU" spc="-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pc="-12" dirty="0" smtClean="0">
                <a:latin typeface="Calibri" pitchFamily="34" charset="0"/>
                <a:cs typeface="Calibri" pitchFamily="34" charset="0"/>
              </a:rPr>
              <a:t>Рынок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приложений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26" dirty="0" smtClean="0">
                <a:latin typeface="Calibri" pitchFamily="34" charset="0"/>
                <a:cs typeface="Calibri" pitchFamily="34" charset="0"/>
              </a:rPr>
              <a:t>из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сферы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образования</a:t>
            </a:r>
            <a:r>
              <a:rPr lang="ru-RU" spc="-55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в</a:t>
            </a:r>
            <a:r>
              <a:rPr lang="ru-RU" spc="-52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России</a:t>
            </a:r>
            <a:endParaRPr lang="ru-RU" spc="-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pc="-12" dirty="0" smtClean="0">
                <a:latin typeface="Calibri" pitchFamily="34" charset="0"/>
                <a:cs typeface="Calibri" pitchFamily="34" charset="0"/>
              </a:rPr>
              <a:t>Рассчитываемый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достижимый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рынок</a:t>
            </a:r>
            <a:r>
              <a:rPr lang="ru-RU" spc="-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pc="-52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spc="-12" dirty="0" smtClean="0">
                <a:latin typeface="Calibri" pitchFamily="34" charset="0"/>
                <a:cs typeface="Calibri" pitchFamily="34" charset="0"/>
              </a:rPr>
              <a:t>России</a:t>
            </a:r>
            <a:endParaRPr lang="ru-RU" spc="-1" dirty="0" smtClean="0">
              <a:latin typeface="Calibri" pitchFamily="34" charset="0"/>
              <a:cs typeface="Calibri" pitchFamily="34" charset="0"/>
            </a:endParaRPr>
          </a:p>
          <a:p>
            <a:endParaRPr lang="ru-RU" dirty="0"/>
          </a:p>
        </p:txBody>
      </p:sp>
      <p:grpSp>
        <p:nvGrpSpPr>
          <p:cNvPr id="4" name="object 4"/>
          <p:cNvGrpSpPr/>
          <p:nvPr/>
        </p:nvGrpSpPr>
        <p:grpSpPr>
          <a:xfrm>
            <a:off x="1045800" y="1117800"/>
            <a:ext cx="9239040" cy="5612400"/>
            <a:chOff x="1045800" y="1117800"/>
            <a:chExt cx="9239040" cy="5612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/>
          </p:blipFill>
          <p:spPr>
            <a:xfrm>
              <a:off x="5998680" y="6013800"/>
              <a:ext cx="4286160" cy="716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/>
          </p:blipFill>
          <p:spPr>
            <a:xfrm>
              <a:off x="1045800" y="1117800"/>
              <a:ext cx="4759560" cy="4759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" name="object 9"/>
          <p:cNvSpPr/>
          <p:nvPr/>
        </p:nvSpPr>
        <p:spPr>
          <a:xfrm>
            <a:off x="2805480" y="1319400"/>
            <a:ext cx="1240560" cy="70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ctr">
              <a:lnSpc>
                <a:spcPts val="2735"/>
              </a:lnSpc>
              <a:spcBef>
                <a:spcPts val="99"/>
              </a:spcBef>
            </a:pPr>
            <a:r>
              <a:rPr lang="ru-RU" sz="2400" b="0" strike="noStrike" spc="-1" dirty="0">
                <a:solidFill>
                  <a:srgbClr val="FFFFFF"/>
                </a:solidFill>
                <a:latin typeface="Calibri"/>
              </a:rPr>
              <a:t>1,6</a:t>
            </a:r>
            <a:r>
              <a:rPr lang="ru-RU" sz="2400" b="0" strike="noStrike" spc="-12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400" b="0" strike="noStrike" spc="-21" dirty="0">
                <a:solidFill>
                  <a:srgbClr val="FFFFFF"/>
                </a:solidFill>
                <a:latin typeface="Calibri"/>
              </a:rPr>
              <a:t>млрд.</a:t>
            </a:r>
            <a:endParaRPr lang="ru-RU" sz="2400" b="0" strike="noStrike" spc="-1" dirty="0">
              <a:latin typeface="Arial"/>
            </a:endParaRPr>
          </a:p>
          <a:p>
            <a:pPr algn="ctr">
              <a:lnSpc>
                <a:spcPts val="2735"/>
              </a:lnSpc>
            </a:pPr>
            <a:r>
              <a:rPr lang="ru-RU" sz="2400" b="0" strike="noStrike" spc="-52" dirty="0">
                <a:solidFill>
                  <a:srgbClr val="FFFFFF"/>
                </a:solidFill>
                <a:latin typeface="Calibri"/>
              </a:rPr>
              <a:t>$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8" name="object 10"/>
          <p:cNvSpPr/>
          <p:nvPr/>
        </p:nvSpPr>
        <p:spPr>
          <a:xfrm>
            <a:off x="2846160" y="2468520"/>
            <a:ext cx="1159200" cy="71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ctr">
              <a:lnSpc>
                <a:spcPts val="2750"/>
              </a:lnSpc>
              <a:spcBef>
                <a:spcPts val="99"/>
              </a:spcBef>
            </a:pPr>
            <a:r>
              <a:rPr lang="ru-RU" sz="2400" b="0" strike="noStrike" spc="-1" dirty="0">
                <a:solidFill>
                  <a:srgbClr val="FFFFFF"/>
                </a:solidFill>
                <a:latin typeface="Calibri"/>
              </a:rPr>
              <a:t>128</a:t>
            </a:r>
            <a:r>
              <a:rPr lang="ru-RU" sz="2400" b="0" strike="noStrike" spc="-12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400" b="0" strike="noStrike" spc="-21" dirty="0">
                <a:solidFill>
                  <a:srgbClr val="FFFFFF"/>
                </a:solidFill>
                <a:latin typeface="Calibri"/>
              </a:rPr>
              <a:t>млн.</a:t>
            </a:r>
            <a:endParaRPr lang="ru-RU" sz="2400" b="0" strike="noStrike" spc="-1" dirty="0">
              <a:latin typeface="Arial"/>
            </a:endParaRPr>
          </a:p>
          <a:p>
            <a:pPr algn="ctr">
              <a:lnSpc>
                <a:spcPts val="2750"/>
              </a:lnSpc>
            </a:pPr>
            <a:r>
              <a:rPr lang="ru-RU" sz="2400" b="0" strike="noStrike" spc="-52" dirty="0">
                <a:solidFill>
                  <a:srgbClr val="FFFFFF"/>
                </a:solidFill>
                <a:latin typeface="Calibri"/>
              </a:rPr>
              <a:t>$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9" name="object 11"/>
          <p:cNvSpPr/>
          <p:nvPr/>
        </p:nvSpPr>
        <p:spPr>
          <a:xfrm>
            <a:off x="2795040" y="4285080"/>
            <a:ext cx="1261440" cy="71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ctr">
              <a:lnSpc>
                <a:spcPts val="2750"/>
              </a:lnSpc>
              <a:spcBef>
                <a:spcPts val="99"/>
              </a:spcBef>
            </a:pPr>
            <a:r>
              <a:rPr lang="ru-RU" sz="2400" b="1" strike="noStrike" spc="-1" dirty="0">
                <a:solidFill>
                  <a:srgbClr val="FFFFFF"/>
                </a:solidFill>
                <a:latin typeface="Calibri"/>
              </a:rPr>
              <a:t>1,28</a:t>
            </a:r>
            <a:r>
              <a:rPr lang="ru-RU" sz="2400" b="1" strike="noStrike" spc="-12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400" b="1" strike="noStrike" spc="-21" dirty="0">
                <a:solidFill>
                  <a:srgbClr val="FFFFFF"/>
                </a:solidFill>
                <a:latin typeface="Calibri"/>
              </a:rPr>
              <a:t>млн.</a:t>
            </a:r>
            <a:endParaRPr lang="ru-RU" sz="2400" b="0" strike="noStrike" spc="-1" dirty="0">
              <a:latin typeface="Arial"/>
            </a:endParaRPr>
          </a:p>
          <a:p>
            <a:pPr algn="ctr">
              <a:lnSpc>
                <a:spcPts val="2750"/>
              </a:lnSpc>
            </a:pPr>
            <a:r>
              <a:rPr lang="ru-RU" sz="2400" b="1" strike="noStrike" spc="-52" dirty="0">
                <a:solidFill>
                  <a:srgbClr val="FFFFFF"/>
                </a:solidFill>
                <a:latin typeface="Calibri"/>
              </a:rPr>
              <a:t>$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026" name="Picture 2" descr="C:\Users\User\Desktop\Пархомчук Степан Валерьевич\ЮУрГУ Специалитет\Акселератор\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2384" y="6021288"/>
            <a:ext cx="9505056" cy="836712"/>
          </a:xfrm>
          <a:prstGeom prst="rect">
            <a:avLst/>
          </a:prstGeom>
          <a:noFill/>
        </p:spPr>
      </p:pic>
      <p:sp>
        <p:nvSpPr>
          <p:cNvPr id="11" name="object 15"/>
          <p:cNvSpPr/>
          <p:nvPr/>
        </p:nvSpPr>
        <p:spPr>
          <a:xfrm>
            <a:off x="2268488" y="6309320"/>
            <a:ext cx="2539800" cy="2589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600" b="0" strike="noStrike" spc="-1" dirty="0">
                <a:latin typeface="Calibri"/>
              </a:rPr>
              <a:t>*По</a:t>
            </a:r>
            <a:r>
              <a:rPr lang="ru-RU" sz="1600" b="0" strike="noStrike" spc="-21" dirty="0">
                <a:latin typeface="Calibri"/>
              </a:rPr>
              <a:t> </a:t>
            </a:r>
            <a:r>
              <a:rPr lang="ru-RU" sz="1600" b="0" strike="noStrike" spc="-1" dirty="0">
                <a:latin typeface="Calibri"/>
              </a:rPr>
              <a:t>данным</a:t>
            </a:r>
            <a:r>
              <a:rPr lang="ru-RU" sz="1600" b="0" strike="noStrike" spc="313" dirty="0">
                <a:latin typeface="Calibri"/>
              </a:rPr>
              <a:t> </a:t>
            </a:r>
            <a:r>
              <a:rPr lang="ru-RU" sz="1600" b="0" u="sng" strike="noStrike" spc="-21" dirty="0" err="1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hlinkClick r:id="rId5"/>
              </a:rPr>
              <a:t>www.tadviser.ru</a:t>
            </a:r>
            <a:endParaRPr lang="ru-RU" sz="1600" b="0" strike="noStrike" spc="-1" dirty="0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1026" name="Picture 2" descr="C:\Users\User\Downloads\2023-12-05_12-54-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328" y="2348880"/>
            <a:ext cx="9509125" cy="37496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Финансовая сторона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3200" spc="-12" dirty="0" smtClean="0">
                <a:solidFill>
                  <a:srgbClr val="00B0F0"/>
                </a:solidFill>
                <a:latin typeface="Calibri"/>
              </a:rPr>
              <a:t>Монетизация:</a:t>
            </a:r>
            <a:endParaRPr lang="ru-RU" sz="3200" spc="-1" dirty="0" smtClean="0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111"/>
              </a:spcBef>
              <a:buClr>
                <a:srgbClr val="000000"/>
              </a:buClr>
              <a:buFont typeface="StarSymbol"/>
              <a:buChar char="-"/>
              <a:tabLst>
                <a:tab pos="354960" algn="l"/>
              </a:tabLst>
            </a:pPr>
            <a:r>
              <a:rPr lang="ru-RU" spc="-1" dirty="0" err="1" smtClean="0">
                <a:latin typeface="Calibri"/>
              </a:rPr>
              <a:t>Freemium</a:t>
            </a:r>
            <a:r>
              <a:rPr lang="ru-RU" spc="-80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(первый</a:t>
            </a:r>
            <a:r>
              <a:rPr lang="ru-RU" spc="-86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месяц)</a:t>
            </a:r>
            <a:endParaRPr lang="ru-RU" spc="-1" dirty="0" smtClean="0">
              <a:latin typeface="Arial"/>
            </a:endParaRPr>
          </a:p>
          <a:p>
            <a:pPr marL="354960" indent="-34236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  <a:tabLst>
                <a:tab pos="354960" algn="l"/>
              </a:tabLst>
            </a:pPr>
            <a:r>
              <a:rPr lang="ru-RU" spc="-1" dirty="0" smtClean="0">
                <a:latin typeface="Calibri"/>
              </a:rPr>
              <a:t>Месячная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подписка</a:t>
            </a:r>
            <a:r>
              <a:rPr lang="ru-RU" spc="-41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для</a:t>
            </a:r>
            <a:r>
              <a:rPr lang="ru-RU" spc="-35" dirty="0" smtClean="0">
                <a:latin typeface="Calibri"/>
              </a:rPr>
              <a:t> </a:t>
            </a:r>
            <a:r>
              <a:rPr lang="ru-RU" spc="-21" dirty="0" smtClean="0">
                <a:latin typeface="Calibri"/>
              </a:rPr>
              <a:t>студентов</a:t>
            </a:r>
            <a:r>
              <a:rPr lang="ru-RU" spc="-41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и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юридических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26" dirty="0" smtClean="0">
                <a:latin typeface="Calibri"/>
              </a:rPr>
              <a:t>лиц</a:t>
            </a:r>
            <a:endParaRPr lang="ru-RU" spc="-1" dirty="0" smtClean="0">
              <a:latin typeface="Arial"/>
            </a:endParaRPr>
          </a:p>
          <a:p>
            <a:pPr marL="354960" indent="-34236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  <a:tabLst>
                <a:tab pos="354960" algn="l"/>
              </a:tabLst>
            </a:pPr>
            <a:r>
              <a:rPr lang="ru-RU" spc="-1" dirty="0" smtClean="0">
                <a:latin typeface="Calibri"/>
              </a:rPr>
              <a:t>Рекламный</a:t>
            </a:r>
            <a:r>
              <a:rPr lang="ru-RU" spc="-97" dirty="0" smtClean="0">
                <a:latin typeface="Calibri"/>
              </a:rPr>
              <a:t> </a:t>
            </a:r>
            <a:r>
              <a:rPr lang="ru-RU" spc="-12" dirty="0" err="1" smtClean="0">
                <a:latin typeface="Calibri"/>
              </a:rPr>
              <a:t>контент</a:t>
            </a:r>
            <a:endParaRPr lang="ru-RU" spc="-1" dirty="0" smtClean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095"/>
              </a:spcBef>
              <a:tabLst>
                <a:tab pos="354960" algn="l"/>
              </a:tabLst>
            </a:pPr>
            <a:r>
              <a:rPr lang="ru-RU" sz="3200" spc="-1" dirty="0" smtClean="0">
                <a:solidFill>
                  <a:srgbClr val="00B0F0"/>
                </a:solidFill>
                <a:latin typeface="Calibri"/>
              </a:rPr>
              <a:t>Месячная</a:t>
            </a:r>
            <a:r>
              <a:rPr lang="ru-RU" sz="3200" spc="-55" dirty="0" smtClean="0">
                <a:solidFill>
                  <a:srgbClr val="00B0F0"/>
                </a:solidFill>
                <a:latin typeface="Calibri"/>
              </a:rPr>
              <a:t> </a:t>
            </a:r>
            <a:r>
              <a:rPr lang="ru-RU" sz="3200" spc="-12" dirty="0" smtClean="0">
                <a:solidFill>
                  <a:srgbClr val="00B0F0"/>
                </a:solidFill>
                <a:latin typeface="Calibri"/>
              </a:rPr>
              <a:t>подписка:</a:t>
            </a:r>
            <a:endParaRPr lang="ru-RU" sz="3200" spc="-1" dirty="0" smtClean="0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14"/>
              </a:spcBef>
              <a:buClr>
                <a:srgbClr val="000000"/>
              </a:buClr>
              <a:buFont typeface="Wingdings" charset="2"/>
              <a:buChar char=""/>
              <a:tabLst>
                <a:tab pos="354960" algn="l"/>
              </a:tabLst>
            </a:pPr>
            <a:r>
              <a:rPr lang="ru-RU" spc="-12" dirty="0" smtClean="0">
                <a:latin typeface="Calibri"/>
              </a:rPr>
              <a:t>Студенты</a:t>
            </a:r>
            <a:r>
              <a:rPr lang="ru-RU" spc="-32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–</a:t>
            </a:r>
            <a:r>
              <a:rPr lang="ru-RU" spc="-2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165</a:t>
            </a:r>
            <a:r>
              <a:rPr lang="ru-RU" spc="-32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р./</a:t>
            </a:r>
            <a:r>
              <a:rPr lang="ru-RU" spc="-26" dirty="0" smtClean="0">
                <a:latin typeface="Calibri"/>
              </a:rPr>
              <a:t> </a:t>
            </a:r>
            <a:r>
              <a:rPr lang="ru-RU" spc="-21" dirty="0" smtClean="0">
                <a:latin typeface="Calibri"/>
              </a:rPr>
              <a:t>мес.</a:t>
            </a:r>
            <a:endParaRPr lang="ru-RU" spc="-1" dirty="0" smtClean="0">
              <a:latin typeface="Arial"/>
            </a:endParaRPr>
          </a:p>
          <a:p>
            <a:pPr marL="35496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354960" algn="l"/>
              </a:tabLst>
            </a:pPr>
            <a:r>
              <a:rPr lang="ru-RU" spc="-1" dirty="0" smtClean="0">
                <a:latin typeface="Calibri"/>
              </a:rPr>
              <a:t>Юр</a:t>
            </a:r>
            <a:r>
              <a:rPr lang="ru-RU" spc="-32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Лица</a:t>
            </a:r>
            <a:r>
              <a:rPr lang="ru-RU" spc="-21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–</a:t>
            </a:r>
            <a:r>
              <a:rPr lang="ru-RU" spc="-21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1200</a:t>
            </a:r>
            <a:r>
              <a:rPr lang="ru-RU" spc="-2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р./</a:t>
            </a:r>
            <a:r>
              <a:rPr lang="ru-RU" spc="-21" dirty="0" smtClean="0">
                <a:latin typeface="Calibri"/>
              </a:rPr>
              <a:t> мес.</a:t>
            </a:r>
            <a:endParaRPr lang="ru-RU" spc="-1" dirty="0" smtClean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100"/>
              </a:spcBef>
              <a:tabLst>
                <a:tab pos="354960" algn="l"/>
              </a:tabLst>
            </a:pPr>
            <a:r>
              <a:rPr lang="ru-RU" sz="3200" spc="-12" dirty="0" smtClean="0">
                <a:solidFill>
                  <a:srgbClr val="00B0F0"/>
                </a:solidFill>
                <a:latin typeface="Calibri"/>
              </a:rPr>
              <a:t>Планируемое</a:t>
            </a:r>
            <a:r>
              <a:rPr lang="ru-RU" sz="3200" spc="-55" dirty="0" smtClean="0">
                <a:solidFill>
                  <a:srgbClr val="00B0F0"/>
                </a:solidFill>
                <a:latin typeface="Calibri"/>
              </a:rPr>
              <a:t> </a:t>
            </a:r>
            <a:r>
              <a:rPr lang="ru-RU" sz="3200" spc="-12" dirty="0" smtClean="0">
                <a:solidFill>
                  <a:srgbClr val="00B0F0"/>
                </a:solidFill>
                <a:latin typeface="Calibri"/>
              </a:rPr>
              <a:t>привлечение</a:t>
            </a:r>
            <a:r>
              <a:rPr lang="ru-RU" sz="3200" spc="-55" dirty="0" smtClean="0">
                <a:solidFill>
                  <a:srgbClr val="00B0F0"/>
                </a:solidFill>
                <a:latin typeface="Calibri"/>
              </a:rPr>
              <a:t> </a:t>
            </a:r>
            <a:r>
              <a:rPr lang="ru-RU" sz="3200" spc="-1" dirty="0" smtClean="0">
                <a:solidFill>
                  <a:srgbClr val="00B0F0"/>
                </a:solidFill>
                <a:latin typeface="Calibri"/>
              </a:rPr>
              <a:t>клиентов</a:t>
            </a:r>
            <a:r>
              <a:rPr lang="ru-RU" sz="3200" spc="-60" dirty="0" smtClean="0">
                <a:solidFill>
                  <a:srgbClr val="00B0F0"/>
                </a:solidFill>
                <a:latin typeface="Calibri"/>
              </a:rPr>
              <a:t> </a:t>
            </a:r>
            <a:r>
              <a:rPr lang="ru-RU" sz="3200" spc="-1" dirty="0" smtClean="0">
                <a:solidFill>
                  <a:srgbClr val="00B0F0"/>
                </a:solidFill>
                <a:latin typeface="Calibri"/>
              </a:rPr>
              <a:t>в</a:t>
            </a:r>
            <a:r>
              <a:rPr lang="ru-RU" sz="3200" spc="-60" dirty="0" smtClean="0">
                <a:solidFill>
                  <a:srgbClr val="00B0F0"/>
                </a:solidFill>
                <a:latin typeface="Calibri"/>
              </a:rPr>
              <a:t> </a:t>
            </a:r>
            <a:r>
              <a:rPr lang="ru-RU" sz="3200" spc="-12" dirty="0" smtClean="0">
                <a:solidFill>
                  <a:srgbClr val="00B0F0"/>
                </a:solidFill>
                <a:latin typeface="Calibri"/>
              </a:rPr>
              <a:t>месяц:</a:t>
            </a:r>
            <a:endParaRPr lang="ru-RU" sz="3200" spc="-1" dirty="0" smtClean="0">
              <a:latin typeface="Arial"/>
            </a:endParaRPr>
          </a:p>
          <a:p>
            <a:pPr marL="80640">
              <a:lnSpc>
                <a:spcPct val="100000"/>
              </a:lnSpc>
              <a:spcBef>
                <a:spcPts val="420"/>
              </a:spcBef>
              <a:tabLst>
                <a:tab pos="354960" algn="l"/>
              </a:tabLst>
            </a:pPr>
            <a:r>
              <a:rPr lang="ru-RU" spc="-1" dirty="0" smtClean="0">
                <a:latin typeface="Calibri"/>
              </a:rPr>
              <a:t>300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студентов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и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2</a:t>
            </a:r>
            <a:r>
              <a:rPr lang="en-US" spc="-1" dirty="0" smtClean="0">
                <a:latin typeface="Calibri"/>
              </a:rPr>
              <a:t>5</a:t>
            </a:r>
            <a:r>
              <a:rPr lang="ru-RU" spc="-4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организаций</a:t>
            </a:r>
            <a:r>
              <a:rPr lang="ru-RU" spc="-52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на</a:t>
            </a:r>
            <a:r>
              <a:rPr lang="ru-RU" spc="-41" dirty="0" smtClean="0">
                <a:latin typeface="Calibri"/>
              </a:rPr>
              <a:t> </a:t>
            </a:r>
            <a:r>
              <a:rPr lang="ru-RU" u="sng" spc="-1" dirty="0" smtClean="0">
                <a:uFill>
                  <a:solidFill>
                    <a:srgbClr val="000000"/>
                  </a:solidFill>
                </a:uFill>
                <a:latin typeface="Calibri"/>
              </a:rPr>
              <a:t>постоянной</a:t>
            </a:r>
            <a:r>
              <a:rPr lang="ru-RU" u="sng" spc="-52" dirty="0" smtClean="0">
                <a:uFill>
                  <a:solidFill>
                    <a:srgbClr val="000000"/>
                  </a:solidFill>
                </a:uFill>
                <a:latin typeface="Calibri"/>
              </a:rPr>
              <a:t> </a:t>
            </a:r>
            <a:r>
              <a:rPr lang="ru-RU" u="sng" spc="-12" dirty="0" smtClean="0">
                <a:uFill>
                  <a:solidFill>
                    <a:srgbClr val="000000"/>
                  </a:solidFill>
                </a:uFill>
                <a:latin typeface="Calibri"/>
              </a:rPr>
              <a:t>основе</a:t>
            </a:r>
            <a:endParaRPr lang="ru-RU" spc="-1" dirty="0" smtClean="0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Объекты интеллектуальной собственности: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8360" indent="-365760">
              <a:lnSpc>
                <a:spcPct val="100000"/>
              </a:lnSpc>
              <a:spcBef>
                <a:spcPts val="99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378360" algn="l"/>
              </a:tabLst>
            </a:pPr>
            <a:r>
              <a:rPr lang="ru-RU" spc="-1" dirty="0" smtClean="0">
                <a:latin typeface="Calibri"/>
              </a:rPr>
              <a:t>Интерфейс</a:t>
            </a:r>
            <a:r>
              <a:rPr lang="ru-RU" spc="-111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приложения</a:t>
            </a:r>
            <a:endParaRPr lang="ru-RU" spc="-1" dirty="0" smtClean="0">
              <a:latin typeface="Arial"/>
            </a:endParaRPr>
          </a:p>
          <a:p>
            <a:pPr marL="378360" indent="-365760">
              <a:lnSpc>
                <a:spcPct val="100000"/>
              </a:lnSpc>
              <a:spcBef>
                <a:spcPts val="3336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378360" algn="l"/>
              </a:tabLst>
            </a:pPr>
            <a:r>
              <a:rPr lang="ru-RU" spc="-1" dirty="0" smtClean="0">
                <a:latin typeface="Calibri"/>
              </a:rPr>
              <a:t>Иконка</a:t>
            </a:r>
            <a:r>
              <a:rPr lang="ru-RU" spc="-145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приложения</a:t>
            </a:r>
            <a:endParaRPr lang="ru-RU" spc="-1" dirty="0" smtClean="0">
              <a:latin typeface="Arial"/>
            </a:endParaRP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необходимо для развития проекта?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2600">
              <a:lnSpc>
                <a:spcPct val="100000"/>
              </a:lnSpc>
              <a:spcBef>
                <a:spcPts val="1755"/>
              </a:spcBef>
            </a:pPr>
            <a:r>
              <a:rPr lang="ru-RU" spc="-1" dirty="0" smtClean="0">
                <a:solidFill>
                  <a:srgbClr val="0070C0"/>
                </a:solidFill>
                <a:latin typeface="Calibri"/>
              </a:rPr>
              <a:t>Кадровая</a:t>
            </a:r>
            <a:r>
              <a:rPr lang="ru-RU" spc="-86" dirty="0" smtClean="0">
                <a:solidFill>
                  <a:srgbClr val="0070C0"/>
                </a:solidFill>
                <a:latin typeface="Calibri"/>
              </a:rPr>
              <a:t> </a:t>
            </a:r>
            <a:r>
              <a:rPr lang="ru-RU" spc="-12" dirty="0" smtClean="0">
                <a:solidFill>
                  <a:srgbClr val="0070C0"/>
                </a:solidFill>
                <a:latin typeface="Calibri"/>
              </a:rPr>
              <a:t>поддержка:</a:t>
            </a:r>
            <a:endParaRPr lang="ru-RU" spc="-1" dirty="0" smtClean="0">
              <a:latin typeface="Arial"/>
            </a:endParaRPr>
          </a:p>
          <a:p>
            <a:pPr marL="297720" indent="-285120">
              <a:lnSpc>
                <a:spcPct val="100000"/>
              </a:lnSpc>
              <a:spcBef>
                <a:spcPts val="1655"/>
              </a:spcBef>
              <a:buClr>
                <a:srgbClr val="000000"/>
              </a:buClr>
              <a:buFont typeface="StarSymbol"/>
              <a:buChar char="-"/>
              <a:tabLst>
                <a:tab pos="297720" algn="l"/>
              </a:tabLst>
            </a:pPr>
            <a:r>
              <a:rPr lang="ru-RU" spc="-1" dirty="0" smtClean="0">
                <a:latin typeface="Calibri"/>
              </a:rPr>
              <a:t>Разработчики</a:t>
            </a:r>
            <a:r>
              <a:rPr lang="ru-RU" spc="-55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на</a:t>
            </a:r>
            <a:r>
              <a:rPr lang="ru-RU" spc="-55" dirty="0" smtClean="0">
                <a:latin typeface="Calibri"/>
              </a:rPr>
              <a:t> </a:t>
            </a:r>
            <a:r>
              <a:rPr lang="ru-RU" spc="-1" dirty="0" err="1" smtClean="0">
                <a:latin typeface="Calibri"/>
              </a:rPr>
              <a:t>Android</a:t>
            </a:r>
            <a:r>
              <a:rPr lang="ru-RU" spc="-55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и</a:t>
            </a:r>
            <a:r>
              <a:rPr lang="ru-RU" spc="-55" dirty="0" smtClean="0">
                <a:latin typeface="Calibri"/>
              </a:rPr>
              <a:t> </a:t>
            </a:r>
            <a:r>
              <a:rPr lang="ru-RU" spc="-26" dirty="0" smtClean="0">
                <a:latin typeface="Calibri"/>
              </a:rPr>
              <a:t>IOS</a:t>
            </a:r>
            <a:endParaRPr lang="ru-RU" spc="-1" dirty="0" smtClean="0">
              <a:latin typeface="Arial"/>
            </a:endParaRPr>
          </a:p>
          <a:p>
            <a:pPr marL="297720" indent="-285120">
              <a:lnSpc>
                <a:spcPct val="100000"/>
              </a:lnSpc>
              <a:spcBef>
                <a:spcPts val="1729"/>
              </a:spcBef>
              <a:buClr>
                <a:srgbClr val="000000"/>
              </a:buClr>
              <a:buFont typeface="StarSymbol"/>
              <a:buChar char="-"/>
              <a:tabLst>
                <a:tab pos="297720" algn="l"/>
              </a:tabLst>
            </a:pPr>
            <a:r>
              <a:rPr lang="ru-RU" spc="-12" dirty="0" err="1" smtClean="0">
                <a:latin typeface="Calibri"/>
              </a:rPr>
              <a:t>Тестировщики</a:t>
            </a:r>
            <a:endParaRPr lang="ru-RU" spc="-1" dirty="0" smtClean="0">
              <a:latin typeface="Arial"/>
            </a:endParaRPr>
          </a:p>
          <a:p>
            <a:pPr marL="297720" indent="-285120">
              <a:lnSpc>
                <a:spcPct val="100000"/>
              </a:lnSpc>
              <a:spcBef>
                <a:spcPts val="1655"/>
              </a:spcBef>
              <a:buClr>
                <a:srgbClr val="000000"/>
              </a:buClr>
              <a:buFont typeface="StarSymbol"/>
              <a:buChar char="-"/>
              <a:tabLst>
                <a:tab pos="297720" algn="l"/>
              </a:tabLst>
            </a:pPr>
            <a:r>
              <a:rPr lang="ru-RU" spc="-1" dirty="0" err="1" smtClean="0">
                <a:latin typeface="Calibri"/>
              </a:rPr>
              <a:t>Контент</a:t>
            </a:r>
            <a:r>
              <a:rPr lang="ru-RU" spc="-72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–</a:t>
            </a:r>
            <a:r>
              <a:rPr lang="ru-RU" spc="-66" dirty="0" smtClean="0">
                <a:latin typeface="Calibri"/>
              </a:rPr>
              <a:t> </a:t>
            </a:r>
            <a:r>
              <a:rPr lang="ru-RU" spc="-12" dirty="0" smtClean="0">
                <a:latin typeface="Calibri"/>
              </a:rPr>
              <a:t>менеджер</a:t>
            </a:r>
          </a:p>
          <a:p>
            <a:pPr marL="297720" indent="-285120">
              <a:lnSpc>
                <a:spcPct val="100000"/>
              </a:lnSpc>
              <a:spcBef>
                <a:spcPts val="1655"/>
              </a:spcBef>
              <a:buClr>
                <a:srgbClr val="000000"/>
              </a:buClr>
              <a:buFont typeface="StarSymbol"/>
              <a:buChar char="-"/>
              <a:tabLst>
                <a:tab pos="297720" algn="l"/>
              </a:tabLst>
            </a:pPr>
            <a:r>
              <a:rPr lang="ru-RU" spc="-12" dirty="0" smtClean="0">
                <a:latin typeface="Calibri"/>
              </a:rPr>
              <a:t>Миграционный отдел </a:t>
            </a:r>
            <a:r>
              <a:rPr lang="ru-RU" spc="-12" dirty="0" err="1" smtClean="0">
                <a:latin typeface="Calibri"/>
              </a:rPr>
              <a:t>ЮУрГУ</a:t>
            </a:r>
            <a:endParaRPr lang="ru-RU" spc="-1" dirty="0" smtClean="0">
              <a:latin typeface="Arial"/>
            </a:endParaRPr>
          </a:p>
          <a:p>
            <a:pPr marL="297720" indent="-285120">
              <a:lnSpc>
                <a:spcPct val="100000"/>
              </a:lnSpc>
              <a:spcBef>
                <a:spcPts val="1630"/>
              </a:spcBef>
              <a:buClr>
                <a:srgbClr val="0070C0"/>
              </a:buClr>
              <a:buFont typeface="StarSymbol"/>
              <a:buChar char="-"/>
              <a:tabLst>
                <a:tab pos="297720" algn="l"/>
              </a:tabLst>
            </a:pPr>
            <a:r>
              <a:rPr lang="ru-RU" spc="-21" dirty="0" smtClean="0">
                <a:solidFill>
                  <a:srgbClr val="0070C0"/>
                </a:solidFill>
                <a:latin typeface="Calibri"/>
              </a:rPr>
              <a:t>Консультационная</a:t>
            </a:r>
            <a:r>
              <a:rPr lang="ru-RU" spc="-66" dirty="0" smtClean="0">
                <a:solidFill>
                  <a:srgbClr val="0070C0"/>
                </a:solidFill>
                <a:latin typeface="Calibri"/>
              </a:rPr>
              <a:t> </a:t>
            </a:r>
            <a:r>
              <a:rPr lang="ru-RU" spc="-12" dirty="0" smtClean="0">
                <a:solidFill>
                  <a:srgbClr val="0070C0"/>
                </a:solidFill>
                <a:latin typeface="Calibri"/>
              </a:rPr>
              <a:t>поддержка:</a:t>
            </a:r>
            <a:endParaRPr lang="ru-RU" spc="-1" dirty="0" smtClean="0">
              <a:latin typeface="Arial"/>
            </a:endParaRPr>
          </a:p>
          <a:p>
            <a:pPr marL="297720" indent="-285120">
              <a:lnSpc>
                <a:spcPct val="100000"/>
              </a:lnSpc>
              <a:spcBef>
                <a:spcPts val="1729"/>
              </a:spcBef>
              <a:buClr>
                <a:srgbClr val="000000"/>
              </a:buClr>
              <a:buFont typeface="StarSymbol"/>
              <a:buChar char="-"/>
              <a:tabLst>
                <a:tab pos="297720" algn="l"/>
              </a:tabLst>
            </a:pPr>
            <a:r>
              <a:rPr lang="ru-RU" spc="-12" dirty="0" smtClean="0">
                <a:latin typeface="Calibri"/>
              </a:rPr>
              <a:t>Юрист,</a:t>
            </a:r>
            <a:r>
              <a:rPr lang="ru-RU" spc="-86" dirty="0" smtClean="0">
                <a:latin typeface="Calibri"/>
              </a:rPr>
              <a:t> </a:t>
            </a:r>
            <a:r>
              <a:rPr lang="ru-RU" spc="-1" dirty="0" smtClean="0">
                <a:latin typeface="Calibri"/>
              </a:rPr>
              <a:t>защита</a:t>
            </a:r>
            <a:r>
              <a:rPr lang="ru-RU" spc="-97" dirty="0" smtClean="0">
                <a:latin typeface="Calibri"/>
              </a:rPr>
              <a:t> </a:t>
            </a:r>
            <a:r>
              <a:rPr lang="ru-RU" spc="-26" dirty="0" smtClean="0">
                <a:latin typeface="Calibri"/>
              </a:rPr>
              <a:t>РИД</a:t>
            </a:r>
            <a:endParaRPr lang="ru-RU" spc="-1" dirty="0" smtClean="0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/>
        </p:blipFill>
        <p:spPr>
          <a:xfrm>
            <a:off x="3924672" y="2492896"/>
            <a:ext cx="3528392" cy="3672408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47</TotalTime>
  <Words>200</Words>
  <Application>Microsoft Office PowerPoint</Application>
  <PresentationFormat>Произвольный</PresentationFormat>
  <Paragraphs>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Слайд 1</vt:lpstr>
      <vt:lpstr>Команда</vt:lpstr>
      <vt:lpstr>Проблема</vt:lpstr>
      <vt:lpstr>Решение</vt:lpstr>
      <vt:lpstr>РЫНОК и ТЕХНОЛОГИЯ / ПРОДУКТ</vt:lpstr>
      <vt:lpstr>Конкуренты</vt:lpstr>
      <vt:lpstr>Финансовая сторона проекта</vt:lpstr>
      <vt:lpstr>Объекты интеллектуальной собственности:</vt:lpstr>
      <vt:lpstr>Что необходимо для развития проекта?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для адаптации иностранных студентов</dc:title>
  <dc:creator>User</dc:creator>
  <cp:lastModifiedBy>User</cp:lastModifiedBy>
  <cp:revision>10</cp:revision>
  <dcterms:created xsi:type="dcterms:W3CDTF">2023-12-05T07:43:10Z</dcterms:created>
  <dcterms:modified xsi:type="dcterms:W3CDTF">2023-12-05T08:58:31Z</dcterms:modified>
</cp:coreProperties>
</file>