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69" r:id="rId12"/>
    <p:sldId id="271" r:id="rId13"/>
    <p:sldId id="272" r:id="rId14"/>
    <p:sldId id="273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931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 txBox="1"/>
          <p:nvPr/>
        </p:nvSpPr>
        <p:spPr>
          <a:xfrm>
            <a:off x="1957985" y="1525200"/>
            <a:ext cx="5392384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Разработка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кормосмесей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рептилий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</a:t>
            </a:r>
            <a:r>
              <a:rPr lang="en-US" sz="2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амфибий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600" dirty="0"/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Создание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специализированных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кормов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с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учётом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физиологических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потребностей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рептилий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амфибий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4625" y="1392850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Продажи осуществляются как напрямую конечным пользователям (B2C), так и через питомники и зоомагазины (B2B), обеспечивая широкий охват целевой аудитории.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4902425" y="13929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Доход формируется за счёт продажи кормосмесей в розницу и оптовых поставок специализированным учреждениям, что обеспечивает стабильность финансовых потоков.
</a:t>
            </a:r>
            <a:endParaRPr lang="en-US" sz="1200" dirty="0"/>
          </a:p>
        </p:txBody>
      </p:sp>
      <p:sp>
        <p:nvSpPr>
          <p:cNvPr id="5" name="Text 2"/>
          <p:cNvSpPr txBox="1"/>
          <p:nvPr/>
        </p:nvSpPr>
        <p:spPr>
          <a:xfrm>
            <a:off x="6846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Ключевыми расходами являются закупка высококачественного сырья и упаковочных материалов, гарантирующих длительный срок хранения и сохранение свойств продукта.
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49024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Маркетинговые вложения направлены на цифровые каналы и мероприятия по повышению осведомлённости, а также покрывают текущие операционные расходы предприятия.
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418525" y="393900"/>
            <a:ext cx="8319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Бизнес-модель и структура издержек
</a:t>
            </a:r>
            <a:endParaRPr lang="en-US" sz="2400" dirty="0"/>
          </a:p>
        </p:txBody>
      </p:sp>
      <p:sp>
        <p:nvSpPr>
          <p:cNvPr id="8" name="Text 5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00" y="952627"/>
            <a:ext cx="4124700" cy="3786346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21100" y="393900"/>
            <a:ext cx="83115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Каналы продвижения и сбыта
</a:t>
            </a:r>
            <a:endParaRPr lang="en-US" sz="2400" dirty="0"/>
          </a:p>
        </p:txBody>
      </p:sp>
      <p:sp>
        <p:nvSpPr>
          <p:cNvPr id="5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000" dirty="0"/>
          </a:p>
        </p:txBody>
      </p:sp>
      <p:sp>
        <p:nvSpPr>
          <p:cNvPr id="6" name="Text 2"/>
          <p:cNvSpPr txBox="1"/>
          <p:nvPr/>
        </p:nvSpPr>
        <p:spPr>
          <a:xfrm>
            <a:off x="4545800" y="3070050"/>
            <a:ext cx="3898500" cy="125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Прямые каналы сбыта
</a:t>
            </a: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Сбыт через специализированные магазины и питомники гарантирует своевременное попадание продукта к конечному потребителю с учётом специфики рынка.
</a:t>
            </a:r>
            <a:endParaRPr lang="en-US" sz="1300" dirty="0"/>
          </a:p>
        </p:txBody>
      </p:sp>
      <p:sp>
        <p:nvSpPr>
          <p:cNvPr id="7" name="Text 3"/>
          <p:cNvSpPr txBox="1"/>
          <p:nvPr/>
        </p:nvSpPr>
        <p:spPr>
          <a:xfrm>
            <a:off x="4545800" y="1262250"/>
            <a:ext cx="3898500" cy="125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Цифровой маркетинг
</a:t>
            </a: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Выбор цифровых платформ позволяет эффективно достигать целевой аудитории, обеспечивая интерактивное взаимодействие и масштабируемую рекламу.
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800" y="1216545"/>
            <a:ext cx="4392300" cy="319985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777725" y="1429875"/>
            <a:ext cx="3555600" cy="1141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Сформированы устойчивые связи с поставщиками ингредиентов, обеспечивающими качество и бесперебойность поставок сырья для производства кормосмесей.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777725" y="3109275"/>
            <a:ext cx="3555600" cy="1141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Заключены договоры с научно-исследовательскими институтами, что способствует проведению испытаний и повышению научной достоверности продукции.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538925" y="393900"/>
            <a:ext cx="80916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Партнёры и ресурсы проекта
</a:t>
            </a:r>
            <a:endParaRPr lang="en-US" sz="2400" dirty="0"/>
          </a:p>
        </p:txBody>
      </p:sp>
      <p:sp>
        <p:nvSpPr>
          <p:cNvPr id="8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00" y="2101592"/>
            <a:ext cx="4152000" cy="1215071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20100" y="4191525"/>
            <a:ext cx="35547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Финансовая модель проекта, 2024
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957350" y="2001700"/>
            <a:ext cx="3696300" cy="171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08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финансовые показатели отражают инвестиции, объём продаж и рассчитанный период окупаемости при текущей структуре расходов.
Инвестиции и прогнозируемые продажи обеспечивают реалистичный период окупаемости при текущих экономических условиях.
</a:t>
            </a:r>
            <a:endParaRPr lang="en-US" sz="1088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420100" y="393900"/>
            <a:ext cx="84933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Финансовые параметры проекта
</a:t>
            </a: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729" y="1521533"/>
            <a:ext cx="4149693" cy="2401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2276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Прогноз финансовой модели, 2024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40900" cy="203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6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Положительная динамика ключевых финансовых индикаторов подтверждает устойчивость и прибыльность проекта на горизонте двух лет.
Высокие показатели NPV и IRR указывают на привлекательность инвестиций и перспективы успешного развития.
</a:t>
            </a:r>
            <a:endParaRPr lang="en-US" sz="1262" dirty="0"/>
          </a:p>
        </p:txBody>
      </p:sp>
      <p:sp>
        <p:nvSpPr>
          <p:cNvPr id="6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000" dirty="0"/>
          </a:p>
        </p:txBody>
      </p:sp>
      <p:sp>
        <p:nvSpPr>
          <p:cNvPr id="7" name="Text 3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Прогноз финансовых показателей и рентабельности
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2001" y="501325"/>
            <a:ext cx="3752248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Рептилии и амфибии имеют уникальные пищевые потребности, которые не удовлетворяются стандартными кормами. Анализ рынка выявил существенные недостатки в доступных продуктах, влияющие на здоровье животных.
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7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Необходимость специализированного питания для экзотических животных
</a:t>
            </a:r>
            <a:endParaRPr lang="en-US" sz="2070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3003627"/>
            <a:ext cx="2700000" cy="178769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475" y="3003627"/>
            <a:ext cx="2700000" cy="17876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0475" y="3003627"/>
            <a:ext cx="2700000" cy="17876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17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Проблемы пользователей с существующими кормами
</a:t>
            </a:r>
            <a:endParaRPr lang="en-US" sz="2170" dirty="0"/>
          </a:p>
        </p:txBody>
      </p:sp>
      <p:sp>
        <p:nvSpPr>
          <p:cNvPr id="12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13" name="Text 2"/>
          <p:cNvSpPr txBox="1"/>
          <p:nvPr/>
        </p:nvSpPr>
        <p:spPr>
          <a:xfrm>
            <a:off x="847125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1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Владельцы домашних животных сталкиваются с недостатком специализированных кормов
</a:t>
            </a:r>
            <a:r>
              <a:rPr lang="en-US" sz="113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8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 рептилии и амфибии получают несбалансированное питание из-за неподходящих кормов. Это приводит к снижению жизненной активности и проблемам с пищеварением.
</a:t>
            </a:r>
            <a:endParaRPr lang="en-US" sz="1013" dirty="0"/>
          </a:p>
        </p:txBody>
      </p:sp>
      <p:sp>
        <p:nvSpPr>
          <p:cNvPr id="14" name="Text 3"/>
          <p:cNvSpPr txBox="1"/>
          <p:nvPr/>
        </p:nvSpPr>
        <p:spPr>
          <a:xfrm>
            <a:off x="3677675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Зоопарки испытывают сложности с обеспечением правильного рациона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Существующие смеси не учитывают видовые особенности, что создаёт риск заболеваний и ухудшения общего состояния животных в питомниках.
</a:t>
            </a:r>
            <a:endParaRPr lang="en-US" sz="1027" dirty="0"/>
          </a:p>
        </p:txBody>
      </p:sp>
      <p:sp>
        <p:nvSpPr>
          <p:cNvPr id="15" name="Text 4"/>
          <p:cNvSpPr txBox="1"/>
          <p:nvPr/>
        </p:nvSpPr>
        <p:spPr>
          <a:xfrm>
            <a:off x="6458600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Питомники отмечают низкую усвояемость и неэффективность кормов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Несоответствие состава кормов биохимическим потребностям приводит к пищеварительным расстройствам и снижению иммунитета у рептилий и амфибий.
</a:t>
            </a:r>
            <a:endParaRPr lang="en-US" sz="102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337920" y="393900"/>
            <a:ext cx="84678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этапы решения проекта
</a:t>
            </a:r>
            <a:endParaRPr lang="en-US" sz="2400" dirty="0"/>
          </a:p>
        </p:txBody>
      </p:sp>
      <p:sp>
        <p:nvSpPr>
          <p:cNvPr id="9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10" name="Text 2"/>
          <p:cNvSpPr txBox="1"/>
          <p:nvPr/>
        </p:nvSpPr>
        <p:spPr>
          <a:xfrm>
            <a:off x="497000" y="289677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39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потребностей животных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Определены ключевые нутриенты, необходимые для поддержания здоровья рептилий и амфибий.
</a:t>
            </a:r>
            <a:endParaRPr lang="en-US" sz="1200" dirty="0"/>
          </a:p>
        </p:txBody>
      </p:sp>
      <p:sp>
        <p:nvSpPr>
          <p:cNvPr id="11" name="Text 3"/>
          <p:cNvSpPr txBox="1"/>
          <p:nvPr/>
        </p:nvSpPr>
        <p:spPr>
          <a:xfrm>
            <a:off x="2413275" y="137172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Разработка рецептуры кормосмесей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Создана формула с оптимальным балансом витаминов, микроэлементов и белков.
</a:t>
            </a:r>
            <a:endParaRPr lang="en-US" sz="1200" dirty="0"/>
          </a:p>
        </p:txBody>
      </p:sp>
      <p:sp>
        <p:nvSpPr>
          <p:cNvPr id="12" name="Text 4"/>
          <p:cNvSpPr txBox="1"/>
          <p:nvPr/>
        </p:nvSpPr>
        <p:spPr>
          <a:xfrm>
            <a:off x="4314525" y="288787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Лабораторное тестирование прототипа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Проведены испытания на стабильность и усвояемость инновационных кормовых смесей.
</a:t>
            </a:r>
            <a:endParaRPr lang="en-US" sz="1200" dirty="0"/>
          </a:p>
        </p:txBody>
      </p:sp>
      <p:sp>
        <p:nvSpPr>
          <p:cNvPr id="13" name="Text 5"/>
          <p:cNvSpPr txBox="1"/>
          <p:nvPr/>
        </p:nvSpPr>
        <p:spPr>
          <a:xfrm>
            <a:off x="6226925" y="137172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Внедрение в производственные процессы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Подготовлена технология смешивания с сохранением ценных веществ в конечном продукте.
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81" y="1289425"/>
            <a:ext cx="218400" cy="2184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9881" y="1289425"/>
            <a:ext cx="218400" cy="218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581" y="3158575"/>
            <a:ext cx="218400" cy="218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89881" y="3180415"/>
            <a:ext cx="218400" cy="17472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Ценностные преимущества для потребителей
</a:t>
            </a:r>
            <a:endParaRPr lang="en-US" sz="2400" dirty="0"/>
          </a:p>
        </p:txBody>
      </p:sp>
      <p:sp>
        <p:nvSpPr>
          <p:cNvPr id="11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12" name="Text 2"/>
          <p:cNvSpPr txBox="1"/>
          <p:nvPr/>
        </p:nvSpPr>
        <p:spPr>
          <a:xfrm>
            <a:off x="541125" y="1743250"/>
            <a:ext cx="37065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Кормосмеси учитывают биологические особенности видов, обеспечивая полноценное питание и поддержку организма.
</a:t>
            </a:r>
            <a:endParaRPr lang="en-US" sz="1100" dirty="0"/>
          </a:p>
        </p:txBody>
      </p:sp>
      <p:sp>
        <p:nvSpPr>
          <p:cNvPr id="13" name="Text 3"/>
          <p:cNvSpPr txBox="1"/>
          <p:nvPr/>
        </p:nvSpPr>
        <p:spPr>
          <a:xfrm>
            <a:off x="1044400" y="1195575"/>
            <a:ext cx="32370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Естественный баланс питания
</a:t>
            </a:r>
            <a:endParaRPr lang="en-US" sz="1300" dirty="0"/>
          </a:p>
        </p:txBody>
      </p:sp>
      <p:sp>
        <p:nvSpPr>
          <p:cNvPr id="14" name="Text 4"/>
          <p:cNvSpPr txBox="1"/>
          <p:nvPr/>
        </p:nvSpPr>
        <p:spPr>
          <a:xfrm>
            <a:off x="4793425" y="1743250"/>
            <a:ext cx="37065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Продукт способствует повышению иммунитета и снижению риска пищеварительных заболеваний у животных.
</a:t>
            </a:r>
            <a:endParaRPr lang="en-US" sz="1100" dirty="0"/>
          </a:p>
        </p:txBody>
      </p:sp>
      <p:sp>
        <p:nvSpPr>
          <p:cNvPr id="15" name="Text 5"/>
          <p:cNvSpPr txBox="1"/>
          <p:nvPr/>
        </p:nvSpPr>
        <p:spPr>
          <a:xfrm>
            <a:off x="5284550" y="1205175"/>
            <a:ext cx="32493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Улучшение здоровья
</a:t>
            </a:r>
            <a:endParaRPr lang="en-US" sz="1300" dirty="0"/>
          </a:p>
        </p:txBody>
      </p:sp>
      <p:sp>
        <p:nvSpPr>
          <p:cNvPr id="16" name="Text 6"/>
          <p:cNvSpPr txBox="1"/>
          <p:nvPr/>
        </p:nvSpPr>
        <p:spPr>
          <a:xfrm>
            <a:off x="541125" y="3588893"/>
            <a:ext cx="37404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лабораторных исследований подтверждают высокий уровень усвояемости и биодоступности компонентов.
</a:t>
            </a:r>
            <a:endParaRPr lang="en-US" sz="1100" dirty="0"/>
          </a:p>
        </p:txBody>
      </p:sp>
      <p:sp>
        <p:nvSpPr>
          <p:cNvPr id="17" name="Text 7"/>
          <p:cNvSpPr txBox="1"/>
          <p:nvPr/>
        </p:nvSpPr>
        <p:spPr>
          <a:xfrm>
            <a:off x="1044400" y="3071625"/>
            <a:ext cx="32370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Доказанная эффективность
</a:t>
            </a:r>
            <a:endParaRPr lang="en-US" sz="1300" dirty="0"/>
          </a:p>
        </p:txBody>
      </p:sp>
      <p:sp>
        <p:nvSpPr>
          <p:cNvPr id="18" name="Text 8"/>
          <p:cNvSpPr txBox="1"/>
          <p:nvPr/>
        </p:nvSpPr>
        <p:spPr>
          <a:xfrm>
            <a:off x="4793425" y="3588892"/>
            <a:ext cx="37404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Адаптация рецептуры под различные виды рептилий и амфибий значительно превосходит аналоги на рынке.
</a:t>
            </a:r>
            <a:endParaRPr lang="en-US" sz="1100" dirty="0"/>
          </a:p>
        </p:txBody>
      </p:sp>
      <p:sp>
        <p:nvSpPr>
          <p:cNvPr id="19" name="Text 9"/>
          <p:cNvSpPr txBox="1"/>
          <p:nvPr/>
        </p:nvSpPr>
        <p:spPr>
          <a:xfrm>
            <a:off x="5296700" y="3062025"/>
            <a:ext cx="32373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Индивидуальный подход
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085" y="977025"/>
            <a:ext cx="2698980" cy="22629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487" y="977323"/>
            <a:ext cx="2700000" cy="226230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0400" y="977323"/>
            <a:ext cx="2700000" cy="2262305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8" name="Text 1"/>
          <p:cNvSpPr txBox="1"/>
          <p:nvPr/>
        </p:nvSpPr>
        <p:spPr>
          <a:xfrm>
            <a:off x="418525" y="3706575"/>
            <a:ext cx="27000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Прототип содержит оптимальные пропорции белков, витаминов и микроэлементов, подтверждённые лабораторными анализами. Такой состав поддерживает жизнедеятельность рептилий и амфибий.
</a:t>
            </a:r>
            <a:endParaRPr lang="en-US" sz="900" dirty="0"/>
          </a:p>
        </p:txBody>
      </p:sp>
      <p:sp>
        <p:nvSpPr>
          <p:cNvPr id="9" name="Text 2"/>
          <p:cNvSpPr txBox="1"/>
          <p:nvPr/>
        </p:nvSpPr>
        <p:spPr>
          <a:xfrm>
            <a:off x="418525" y="3273625"/>
            <a:ext cx="27000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Сбалансированный макро- и микронутриентный состав
</a:t>
            </a:r>
            <a:endParaRPr lang="en-US" sz="1200" dirty="0"/>
          </a:p>
        </p:txBody>
      </p:sp>
      <p:sp>
        <p:nvSpPr>
          <p:cNvPr id="10" name="Text 3"/>
          <p:cNvSpPr txBox="1"/>
          <p:nvPr/>
        </p:nvSpPr>
        <p:spPr>
          <a:xfrm>
            <a:off x="3195375" y="3706575"/>
            <a:ext cx="27000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Использована технология сохранения витаминов при производстве, что обеспечивает высокое качество и стабильность продукта на весь срок хранения.
</a:t>
            </a:r>
            <a:endParaRPr lang="en-US" sz="900" dirty="0"/>
          </a:p>
        </p:txBody>
      </p:sp>
      <p:sp>
        <p:nvSpPr>
          <p:cNvPr id="11" name="Text 4"/>
          <p:cNvSpPr txBox="1"/>
          <p:nvPr/>
        </p:nvSpPr>
        <p:spPr>
          <a:xfrm>
            <a:off x="3195375" y="3273625"/>
            <a:ext cx="27000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Инновационный метод смешивания
</a:t>
            </a:r>
            <a:endParaRPr lang="en-US" sz="1200" dirty="0"/>
          </a:p>
        </p:txBody>
      </p:sp>
      <p:sp>
        <p:nvSpPr>
          <p:cNvPr id="12" name="Text 5"/>
          <p:cNvSpPr txBox="1"/>
          <p:nvPr/>
        </p:nvSpPr>
        <p:spPr>
          <a:xfrm>
            <a:off x="5980400" y="3706575"/>
            <a:ext cx="27000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Разработана схема макета кормосмеси, демонстрирующая равномерное распределение всех компонентов и технологические этапы для производства готового продукта.
</a:t>
            </a:r>
            <a:endParaRPr lang="en-US" sz="900" dirty="0"/>
          </a:p>
        </p:txBody>
      </p:sp>
      <p:sp>
        <p:nvSpPr>
          <p:cNvPr id="13" name="Text 6"/>
          <p:cNvSpPr txBox="1"/>
          <p:nvPr/>
        </p:nvSpPr>
        <p:spPr>
          <a:xfrm>
            <a:off x="5980400" y="3273625"/>
            <a:ext cx="27000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Визуализация прототипа
</a:t>
            </a:r>
            <a:endParaRPr lang="en-US" sz="1200" dirty="0"/>
          </a:p>
        </p:txBody>
      </p:sp>
      <p:sp>
        <p:nvSpPr>
          <p:cNvPr id="14" name="Text 7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29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Технологические решения и прототип кормосмеси
</a:t>
            </a:r>
            <a:endParaRPr lang="en-US" sz="2299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183700" y="1565975"/>
            <a:ext cx="25170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Высокая добавленная стоимость продукта способствует научно-техническому и экономическому развитию региона и страны.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418525" y="1565975"/>
            <a:ext cx="23808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полностью соответствует приоритетам Пермского ГАТУ в области биотехнологий, направленных на развитие отечественных инноваций.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3338125" y="1565975"/>
            <a:ext cx="23808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Разработка поддерживает стратегию технологического суверенитета России, снижая зависимость от зарубежных аналогов.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418525" y="393900"/>
            <a:ext cx="82119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Соответствие научно-техническим приоритетам
</a:t>
            </a:r>
            <a:endParaRPr lang="en-US" sz="2400" dirty="0"/>
          </a:p>
        </p:txBody>
      </p:sp>
      <p:sp>
        <p:nvSpPr>
          <p:cNvPr id="9" name="Text 4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0" y="1250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6200" y="2500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300" y="1250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941800" y="1610406"/>
            <a:ext cx="3449700" cy="141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Основной сегмент рынка — владельцы рептилий в России и СНГ. TAM превышает 500 млн рублей, что свидетельствует о высокой востребованности специализированных кормов.
</a:t>
            </a:r>
            <a:endParaRPr lang="en-US" sz="1100" dirty="0"/>
          </a:p>
        </p:txBody>
      </p:sp>
      <p:sp>
        <p:nvSpPr>
          <p:cNvPr id="8" name="Text 1"/>
          <p:cNvSpPr txBox="1"/>
          <p:nvPr/>
        </p:nvSpPr>
        <p:spPr>
          <a:xfrm>
            <a:off x="475850" y="393900"/>
            <a:ext cx="8183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Целевая аудитория и рыночный потенциал
</a:t>
            </a:r>
            <a:endParaRPr lang="en-US" sz="2400" dirty="0"/>
          </a:p>
        </p:txBody>
      </p:sp>
      <p:sp>
        <p:nvSpPr>
          <p:cNvPr id="9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  <p:sp>
        <p:nvSpPr>
          <p:cNvPr id="10" name="Text 3"/>
          <p:cNvSpPr txBox="1"/>
          <p:nvPr/>
        </p:nvSpPr>
        <p:spPr>
          <a:xfrm>
            <a:off x="941800" y="3465256"/>
            <a:ext cx="3449700" cy="141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 и SOM рассчитываются с учётом коммерческой модели и конкуренции, обеспечивая охват до 30% рынка и значительный потенциал роста продаж.
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575" y="2114598"/>
            <a:ext cx="4152000" cy="1215071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1520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Отраслевые отчёты и анализ спроса, 2024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09100" cy="2045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19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Общая ёмкость рынка (TAM), сегмент доступного рынка (SAM) и реализуемая доля рынка (SOM) отражают потенциал и масштабы бизнеса.
Рынок кормов для рептилий и амфибий обладает значительным потенциалом, с возможностью охвата до 15% рынка в краткосрочной перспективе.
</a:t>
            </a:r>
            <a:endParaRPr lang="en-US" sz="1192" dirty="0"/>
          </a:p>
        </p:txBody>
      </p:sp>
      <p:sp>
        <p:nvSpPr>
          <p:cNvPr id="6" name="Text 2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Оценка рынка: TAM, SAM, SOM
</a:t>
            </a:r>
            <a:endParaRPr lang="en-US" sz="2400" dirty="0"/>
          </a:p>
        </p:txBody>
      </p:sp>
      <p:sp>
        <p:nvSpPr>
          <p:cNvPr id="7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846</Words>
  <Application>Microsoft Office PowerPoint</Application>
  <PresentationFormat>Экран (16:9)</PresentationFormat>
  <Paragraphs>83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Андрей Агафонов</cp:lastModifiedBy>
  <cp:revision>2</cp:revision>
  <dcterms:created xsi:type="dcterms:W3CDTF">2025-11-28T12:50:23Z</dcterms:created>
  <dcterms:modified xsi:type="dcterms:W3CDTF">2026-01-13T04:42:05Z</dcterms:modified>
</cp:coreProperties>
</file>