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5" r:id="rId2"/>
    <p:sldId id="297" r:id="rId3"/>
    <p:sldId id="298" r:id="rId4"/>
    <p:sldId id="310" r:id="rId5"/>
    <p:sldId id="320" r:id="rId6"/>
    <p:sldId id="300" r:id="rId7"/>
    <p:sldId id="301" r:id="rId8"/>
    <p:sldId id="302" r:id="rId9"/>
    <p:sldId id="303" r:id="rId10"/>
    <p:sldId id="306" r:id="rId11"/>
    <p:sldId id="326" r:id="rId12"/>
    <p:sldId id="304" r:id="rId13"/>
    <p:sldId id="309" r:id="rId14"/>
    <p:sldId id="25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0E68AD8C-53E5-4424-B04D-E1CF080A84C0}" type="datetimeFigureOut">
              <a:rPr lang="ru-RU" smtClean="0"/>
              <a:t>20.04.2026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583F1B7B-0867-4A6E-9E8F-067D94842D8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3042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заставка ИТ ЛЭТИ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3185" y="1936115"/>
            <a:ext cx="6685280" cy="157416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4770" y="3602355"/>
            <a:ext cx="6712585" cy="12801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40" y="0"/>
            <a:ext cx="11033760" cy="1040765"/>
          </a:xfrm>
        </p:spPr>
        <p:txBody>
          <a:bodyPr/>
          <a:lstStyle>
            <a:lvl1pPr>
              <a:defRPr sz="4000" b="1">
                <a:latin typeface="Calibri Light" panose="020F0302020204030204" charset="0"/>
                <a:cs typeface="Calibri Light" panose="020F030202020403020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940" y="1217930"/>
            <a:ext cx="11069955" cy="4959350"/>
          </a:xfrm>
        </p:spPr>
        <p:txBody>
          <a:bodyPr/>
          <a:lstStyle>
            <a:lvl1pPr>
              <a:defRPr sz="2000">
                <a:latin typeface="Calibri Light" panose="020F0302020204030204" charset="0"/>
                <a:cs typeface="Calibri Light" panose="020F0302020204030204" charset="0"/>
              </a:defRPr>
            </a:lvl1pPr>
            <a:lvl2pPr>
              <a:defRPr sz="1800">
                <a:latin typeface="Calibri Light" panose="020F0302020204030204" charset="0"/>
                <a:cs typeface="Calibri Light" panose="020F0302020204030204" charset="0"/>
              </a:defRPr>
            </a:lvl2pPr>
            <a:lvl3pPr>
              <a:defRPr sz="1600">
                <a:latin typeface="Calibri Light" panose="020F0302020204030204" charset="0"/>
                <a:cs typeface="Calibri Light" panose="020F0302020204030204" charset="0"/>
              </a:defRPr>
            </a:lvl3pPr>
            <a:lvl4pPr>
              <a:defRPr sz="1400">
                <a:latin typeface="Calibri Light" panose="020F0302020204030204" charset="0"/>
                <a:cs typeface="Calibri Light" panose="020F0302020204030204" charset="0"/>
              </a:defRPr>
            </a:lvl4pPr>
            <a:lvl5pPr>
              <a:defRPr sz="1400">
                <a:latin typeface="Calibri Light" panose="020F0302020204030204" charset="0"/>
                <a:cs typeface="Calibri Light" panose="020F030202020403020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80010" y="-11430"/>
            <a:ext cx="1098550" cy="6869430"/>
            <a:chOff x="-5" y="-18"/>
            <a:chExt cx="1730" cy="1081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2" y="-9"/>
              <a:ext cx="1499" cy="10809"/>
            </a:xfrm>
            <a:prstGeom prst="rect">
              <a:avLst/>
            </a:prstGeom>
            <a:solidFill>
              <a:srgbClr val="273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Inter" panose="02000503000000020004" pitchFamily="50" charset="0"/>
              </a:endParaRPr>
            </a:p>
          </p:txBody>
        </p:sp>
        <p:pic>
          <p:nvPicPr>
            <p:cNvPr id="8" name="Рисунок 4"/>
            <p:cNvPicPr>
              <a:picLocks noChangeAspect="1"/>
            </p:cNvPicPr>
            <p:nvPr/>
          </p:nvPicPr>
          <p:blipFill rotWithShape="1">
            <a:blip r:embed="rId2"/>
            <a:srcRect r="46487"/>
            <a:stretch>
              <a:fillRect/>
            </a:stretch>
          </p:blipFill>
          <p:spPr>
            <a:xfrm>
              <a:off x="171" y="4448"/>
              <a:ext cx="1465" cy="886"/>
            </a:xfrm>
            <a:prstGeom prst="rect">
              <a:avLst/>
            </a:prstGeom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 rotWithShape="1">
            <a:blip r:embed="rId2"/>
            <a:srcRect l="58319"/>
            <a:stretch>
              <a:fillRect/>
            </a:stretch>
          </p:blipFill>
          <p:spPr>
            <a:xfrm>
              <a:off x="47" y="5716"/>
              <a:ext cx="1630" cy="1266"/>
            </a:xfrm>
            <a:prstGeom prst="rect">
              <a:avLst/>
            </a:prstGeom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3"/>
            <a:srcRect l="3408" r="75099"/>
            <a:stretch>
              <a:fillRect/>
            </a:stretch>
          </p:blipFill>
          <p:spPr>
            <a:xfrm>
              <a:off x="-5" y="-18"/>
              <a:ext cx="1730" cy="4143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" y="7200"/>
              <a:ext cx="1217" cy="1223"/>
            </a:xfrm>
            <a:prstGeom prst="rect">
              <a:avLst/>
            </a:prstGeom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" y="8810"/>
              <a:ext cx="1451" cy="147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9E1C-7297-41DF-B486-B88AF9DE17A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295" y="150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770" y="17005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50" charset="0"/>
              </a:defRPr>
            </a:lvl1pPr>
          </a:lstStyle>
          <a:p>
            <a:fld id="{53739E1C-7297-41DF-B486-B88AF9DE17A2}" type="datetimeFigureOut">
              <a:rPr lang="ru-RU" smtClean="0"/>
              <a:t>20.04.2026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50" charset="0"/>
              </a:defRPr>
            </a:lvl1pPr>
          </a:lstStyle>
          <a:p>
            <a:fld id="{3B0A7A37-F9F2-4DFE-B6D3-9CC5B38B330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nter" panose="02000503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ter" panose="0200050300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" panose="0200050300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43.emf"/><Relationship Id="rId3" Type="http://schemas.openxmlformats.org/officeDocument/2006/relationships/image" Target="../media/image35.emf"/><Relationship Id="rId7" Type="http://schemas.openxmlformats.org/officeDocument/2006/relationships/image" Target="../media/image38.emf"/><Relationship Id="rId12" Type="http://schemas.openxmlformats.org/officeDocument/2006/relationships/image" Target="../media/image42.emf"/><Relationship Id="rId2" Type="http://schemas.openxmlformats.org/officeDocument/2006/relationships/image" Target="../media/image3.emf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41.emf"/><Relationship Id="rId5" Type="http://schemas.openxmlformats.org/officeDocument/2006/relationships/image" Target="../media/image37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6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>
                <a:sym typeface="+mn-ea"/>
              </a:rPr>
              <a:t>ПО для 3</a:t>
            </a:r>
            <a:r>
              <a:rPr lang="en-US" sz="4800" dirty="0">
                <a:sym typeface="+mn-ea"/>
              </a:rPr>
              <a:t>D-</a:t>
            </a:r>
            <a:r>
              <a:rPr lang="ru-RU" sz="4800" dirty="0">
                <a:sym typeface="+mn-ea"/>
              </a:rPr>
              <a:t>моделирования протезов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ym typeface="+mn-ea"/>
              </a:rPr>
              <a:t>Трекер проекта – </a:t>
            </a:r>
            <a:r>
              <a:rPr lang="ru-RU" sz="1800" dirty="0" err="1">
                <a:sym typeface="+mn-ea"/>
              </a:rPr>
              <a:t>Гульшат</a:t>
            </a:r>
            <a:r>
              <a:rPr lang="ru-RU" sz="1800" dirty="0">
                <a:sym typeface="+mn-ea"/>
              </a:rPr>
              <a:t> </a:t>
            </a:r>
            <a:r>
              <a:rPr lang="ru-RU" sz="1800" dirty="0" err="1">
                <a:sym typeface="+mn-ea"/>
              </a:rPr>
              <a:t>Мулланурова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ym typeface="+mn-ea"/>
              </a:rPr>
              <a:t>Наставник проекта - Даниил Лялин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ПРОДВИЖЕНИЕ ПРОЕКТА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3C64F-570B-4141-A9E1-06E9499CC5A7}"/>
              </a:ext>
            </a:extLst>
          </p:cNvPr>
          <p:cNvSpPr txBox="1"/>
          <p:nvPr/>
        </p:nvSpPr>
        <p:spPr>
          <a:xfrm>
            <a:off x="1822232" y="1054732"/>
            <a:ext cx="977932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F172A"/>
                </a:solidFill>
                <a:effectLst/>
                <a:latin typeface="Lato" panose="020F0502020204030203" pitchFamily="34" charset="0"/>
              </a:rPr>
              <a:t>Прямые B2B продажи (Direct Sales):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Проведение персональных демо-сессий для главных врачей и директоров протезно-ортопедических предприятий. Демонстрация экономии материалов за счет МКЭ.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0F172A"/>
                </a:solidFill>
                <a:effectLst/>
                <a:latin typeface="Lato" panose="020F0502020204030203" pitchFamily="34" charset="0"/>
              </a:rPr>
              <a:t>Отраслевые выставки и конференции: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Участие со стендом на выставках "Здравоохранение" (Экспоцентр) и специализированных форумах реабилитационной индустрии.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0F172A"/>
                </a:solidFill>
                <a:effectLst/>
                <a:latin typeface="Lato" panose="020F0502020204030203" pitchFamily="34" charset="0"/>
              </a:rPr>
              <a:t>Образовательные вебинары: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Организация обучающих онлайн-семинаров для техников-протезистов по переходу от гипса к цифре. Снижение барьера сопротивления новым технологиям.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0F172A"/>
                </a:solidFill>
                <a:effectLst/>
                <a:latin typeface="Lato" panose="020F0502020204030203" pitchFamily="34" charset="0"/>
              </a:rPr>
              <a:t>Партнерство с производителями 3D-принтеров: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Кросс-маркетинг с отечественными производителями промышленных FDM/SLS систем (коробочное решение "Оборудование + Наше ПО").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AF45E83-3B50-4794-B383-76C1A71F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68" y="1201499"/>
            <a:ext cx="571072" cy="4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510B66E-CB47-476B-9F0C-2B4ABACF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4" y="2159504"/>
            <a:ext cx="744558" cy="6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CEFC5B65-E516-4A1B-8A65-75469CFFD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1" y="3322689"/>
            <a:ext cx="625805" cy="5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EA90D36B-FABB-4EA9-857E-CEF8BDC7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12" y="4382954"/>
            <a:ext cx="375483" cy="5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sym typeface="+mn-ea"/>
              </a:rPr>
              <a:t>ПЛАНЫ РАЗВИТИЯ. </a:t>
            </a:r>
            <a:r>
              <a:rPr lang="ru-RU" altLang="en-US" dirty="0"/>
              <a:t>ДОРОЖНАЯ КАРТА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3D3423-2463-4893-BFC4-708753A89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8" r="2201"/>
          <a:stretch/>
        </p:blipFill>
        <p:spPr>
          <a:xfrm>
            <a:off x="935149" y="1460666"/>
            <a:ext cx="11272685" cy="45830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01B7E5-A41B-410E-AF51-FFD31232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618" y="1594576"/>
            <a:ext cx="2903873" cy="19323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5643E5-761E-4DD3-8BFF-D38340E64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491" y="3946872"/>
            <a:ext cx="2940570" cy="18860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80F82B-EA82-43D4-A542-7FF109EEA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960" y="1626436"/>
            <a:ext cx="2888040" cy="18442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DDBB65-CAD8-428C-8463-16780360D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398" y="3999170"/>
            <a:ext cx="2829320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ИНВЕСТИЦИОННЫЙ ЗАПРОС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68717-E790-4C09-BF5E-3709F6B45DA8}"/>
              </a:ext>
            </a:extLst>
          </p:cNvPr>
          <p:cNvSpPr txBox="1"/>
          <p:nvPr/>
        </p:nvSpPr>
        <p:spPr>
          <a:xfrm>
            <a:off x="5563589" y="1505396"/>
            <a:ext cx="613954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Потребности проекта: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0EA5E9"/>
                </a:solidFill>
                <a:effectLst/>
                <a:latin typeface="Lato" panose="020F0502020204030203" pitchFamily="34" charset="0"/>
              </a:rPr>
              <a:t>Финансирование: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Оплата работы разработчиков алгоритмов (C++/Python) и UX/UI дизайнеров для завершения MVP.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0EA5E9"/>
                </a:solidFill>
                <a:effectLst/>
                <a:latin typeface="Lato" panose="020F0502020204030203" pitchFamily="34" charset="0"/>
              </a:rPr>
              <a:t>Компетенции: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Менторская поддержка в области сертификации ПО как медицинского изделия (</a:t>
            </a:r>
            <a:r>
              <a:rPr lang="ru-RU" sz="18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SaMD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).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0EA5E9"/>
                </a:solidFill>
                <a:effectLst/>
                <a:latin typeface="Lato" panose="020F0502020204030203" pitchFamily="34" charset="0"/>
              </a:rPr>
              <a:t>Нетворкинг: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Доступ к федеральным сетям ФГУП </a:t>
            </a:r>
            <a:r>
              <a:rPr lang="ru-RU" sz="18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ПрОП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для проведения масштабного пилота.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F877E-2BEE-4248-AA7C-60F0CA668537}"/>
              </a:ext>
            </a:extLst>
          </p:cNvPr>
          <p:cNvSpPr txBox="1"/>
          <p:nvPr/>
        </p:nvSpPr>
        <p:spPr>
          <a:xfrm>
            <a:off x="421278" y="2078629"/>
            <a:ext cx="6139542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75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7M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F172A"/>
                </a:solidFill>
                <a:effectLst/>
                <a:latin typeface="Lato" panose="020F0502020204030203" pitchFamily="34" charset="0"/>
              </a:rPr>
              <a:t>Рублей (</a:t>
            </a:r>
            <a:r>
              <a:rPr lang="en-US" sz="1800" b="1" i="0" u="none" strike="noStrike" dirty="0">
                <a:solidFill>
                  <a:srgbClr val="0F172A"/>
                </a:solidFill>
                <a:effectLst/>
                <a:latin typeface="Lato" panose="020F0502020204030203" pitchFamily="34" charset="0"/>
              </a:rPr>
              <a:t>Seed-</a:t>
            </a:r>
            <a:r>
              <a:rPr lang="ru-RU" sz="1800" b="1" i="0" u="none" strike="noStrike" dirty="0">
                <a:solidFill>
                  <a:srgbClr val="0F172A"/>
                </a:solidFill>
                <a:effectLst/>
                <a:latin typeface="Lato" panose="020F0502020204030203" pitchFamily="34" charset="0"/>
              </a:rPr>
              <a:t>раунд)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КОНТАКТЫ КОМАНДЫ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14447-F672-492D-B06E-DCF20A77A4BB}"/>
              </a:ext>
            </a:extLst>
          </p:cNvPr>
          <p:cNvSpPr txBox="1"/>
          <p:nvPr/>
        </p:nvSpPr>
        <p:spPr>
          <a:xfrm>
            <a:off x="3492547" y="5274766"/>
            <a:ext cx="6136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800" i="0" u="none" strike="noStrike" dirty="0">
                <a:effectLst/>
                <a:latin typeface="Lato" panose="020F0502020204030203" pitchFamily="34" charset="0"/>
                <a:cs typeface="Poppins" panose="00000500000000000000" pitchFamily="2" charset="0"/>
              </a:rPr>
              <a:t>+7 (981) 874-45-90</a:t>
            </a:r>
            <a:r>
              <a:rPr lang="en-US" sz="1800" i="0" u="none" strike="noStrike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telegram, max)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E1E06EC-228E-4862-93BB-E3AB6B30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02" y="5737748"/>
            <a:ext cx="2381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650586B-D317-4485-BB0B-5669AAD8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42" y="5352366"/>
            <a:ext cx="2381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F676B9-5269-46DA-ABCB-4BA0E6A6C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48" y="1760353"/>
            <a:ext cx="2233700" cy="2233700"/>
          </a:xfrm>
          <a:prstGeom prst="rect">
            <a:avLst/>
          </a:prstGeom>
        </p:spPr>
      </p:pic>
      <p:pic>
        <p:nvPicPr>
          <p:cNvPr id="1034" name="Picture 10" descr="Лучшие из лучших! 🎈Сергей Викторович Василевич стал победителем в  номинации «Лучший врач терапевтического.. 2026 | ВКонтакте">
            <a:extLst>
              <a:ext uri="{FF2B5EF4-FFF2-40B4-BE49-F238E27FC236}">
                <a16:creationId xmlns:a16="http://schemas.microsoft.com/office/drawing/2014/main" id="{01AD4C74-B07F-4140-AEEF-BAD4C60AB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b="25479"/>
          <a:stretch/>
        </p:blipFill>
        <p:spPr bwMode="auto">
          <a:xfrm>
            <a:off x="8693828" y="1760353"/>
            <a:ext cx="2024724" cy="22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>
            <a:extLst>
              <a:ext uri="{FF2B5EF4-FFF2-40B4-BE49-F238E27FC236}">
                <a16:creationId xmlns:a16="http://schemas.microsoft.com/office/drawing/2014/main" id="{7A714DEE-BA8E-4D35-94BB-759D6F443D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0753" y="29125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78AF85-1CE9-4A40-B0B6-14EDEFA71A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02" y="1760353"/>
            <a:ext cx="2233700" cy="2233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AE3797-65E6-4537-805C-724A294B12C2}"/>
              </a:ext>
            </a:extLst>
          </p:cNvPr>
          <p:cNvSpPr txBox="1"/>
          <p:nvPr/>
        </p:nvSpPr>
        <p:spPr>
          <a:xfrm>
            <a:off x="1655594" y="4078420"/>
            <a:ext cx="3196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Лидер проекта</a:t>
            </a:r>
            <a:endParaRPr lang="en-US" sz="1800" dirty="0">
              <a:solidFill>
                <a:srgbClr val="303138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Рушко</a:t>
            </a:r>
            <a:r>
              <a:rPr lang="en-US" sz="1800" dirty="0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1800" dirty="0" err="1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Юлия</a:t>
            </a:r>
            <a:r>
              <a:rPr lang="en-US" sz="1800" dirty="0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1800" dirty="0" err="1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Дайнисовна</a:t>
            </a:r>
            <a:endParaRPr lang="en-US" sz="1800" dirty="0">
              <a:solidFill>
                <a:srgbClr val="303138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96B366-87DA-4815-BB53-105FB79F231B}"/>
              </a:ext>
            </a:extLst>
          </p:cNvPr>
          <p:cNvSpPr txBox="1"/>
          <p:nvPr/>
        </p:nvSpPr>
        <p:spPr>
          <a:xfrm>
            <a:off x="3390345" y="4063687"/>
            <a:ext cx="6136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Администратор, </a:t>
            </a:r>
            <a:r>
              <a:rPr lang="en-US" sz="1800" dirty="0" err="1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к.т.н</a:t>
            </a:r>
            <a:r>
              <a:rPr lang="en-US" sz="1800" dirty="0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. </a:t>
            </a:r>
          </a:p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Сухов</a:t>
            </a:r>
            <a:r>
              <a:rPr lang="en-US" sz="1800" dirty="0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1800" dirty="0" err="1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Тимофей</a:t>
            </a:r>
            <a:r>
              <a:rPr lang="en-US" sz="1800" dirty="0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1800" dirty="0" err="1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Михайлович</a:t>
            </a:r>
            <a:endParaRPr lang="en-US" sz="1800" dirty="0">
              <a:solidFill>
                <a:srgbClr val="303138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D00748-9FAC-475A-986A-41403A59A029}"/>
              </a:ext>
            </a:extLst>
          </p:cNvPr>
          <p:cNvSpPr txBox="1"/>
          <p:nvPr/>
        </p:nvSpPr>
        <p:spPr>
          <a:xfrm>
            <a:off x="6818653" y="4030993"/>
            <a:ext cx="6136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Врач ортопед, </a:t>
            </a:r>
            <a:r>
              <a:rPr lang="en-US" sz="1800" dirty="0" err="1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к.м.н</a:t>
            </a:r>
            <a:r>
              <a:rPr lang="en-US" sz="1800" dirty="0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Василевич</a:t>
            </a:r>
            <a:r>
              <a:rPr lang="en-US" sz="1800" dirty="0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1800" dirty="0" err="1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Сергей</a:t>
            </a:r>
            <a:r>
              <a:rPr lang="en-US" sz="1800" dirty="0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1800" dirty="0" err="1">
                <a:solidFill>
                  <a:srgbClr val="303138"/>
                </a:solidFill>
                <a:latin typeface="Evolventa"/>
                <a:ea typeface="Evolventa"/>
                <a:cs typeface="Evolventa"/>
                <a:sym typeface="Evolventa"/>
              </a:rPr>
              <a:t>Викторович</a:t>
            </a:r>
            <a:endParaRPr lang="en-US" sz="1800" dirty="0">
              <a:solidFill>
                <a:srgbClr val="303138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52FB5A-F9CA-438E-89E8-4AAEA43B89D1}"/>
              </a:ext>
            </a:extLst>
          </p:cNvPr>
          <p:cNvSpPr txBox="1"/>
          <p:nvPr/>
        </p:nvSpPr>
        <p:spPr>
          <a:xfrm>
            <a:off x="4567054" y="5667382"/>
            <a:ext cx="6518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ktsukishima8@gmail.com</a:t>
            </a:r>
            <a:endParaRPr lang="ru-RU" dirty="0"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7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695" y="-1462379"/>
            <a:ext cx="7664798" cy="39485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63" y="4013463"/>
            <a:ext cx="8049599" cy="41080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6278">
            <a:off x="7982782" y="5018154"/>
            <a:ext cx="1009979" cy="12158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51461">
            <a:off x="11479618" y="3054848"/>
            <a:ext cx="799543" cy="958615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1191210" y="1923315"/>
            <a:ext cx="10882483" cy="2930222"/>
            <a:chOff x="1717597" y="1598544"/>
            <a:chExt cx="10882483" cy="293022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7597" y="1598544"/>
              <a:ext cx="2674298" cy="2716815"/>
            </a:xfrm>
            <a:prstGeom prst="rect">
              <a:avLst/>
            </a:prstGeom>
          </p:spPr>
        </p:pic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5561148" y="1650664"/>
              <a:ext cx="26304" cy="28781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Группа 35"/>
            <p:cNvGrpSpPr/>
            <p:nvPr/>
          </p:nvGrpSpPr>
          <p:grpSpPr>
            <a:xfrm>
              <a:off x="5705759" y="2267285"/>
              <a:ext cx="6894321" cy="1632432"/>
              <a:chOff x="5705759" y="2159873"/>
              <a:chExt cx="6894321" cy="163243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5705759" y="2159873"/>
                <a:ext cx="68943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chemeClr val="bg1"/>
                    </a:solidFill>
                    <a:latin typeface="HelveticaNeueCyr" panose="02000503040000020004" pitchFamily="2" charset="-52"/>
                    <a:cs typeface="Poppins" panose="00000500000000000000" pitchFamily="2" charset="0"/>
                  </a:rPr>
                  <a:t>Спасибо за внимание!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810759" y="2961308"/>
                <a:ext cx="51746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bg1"/>
                    </a:solidFill>
                    <a:latin typeface="HelveticaNeueCyr" panose="02000503040000020004" pitchFamily="2" charset="-52"/>
                    <a:cs typeface="Poppins" panose="00000500000000000000" pitchFamily="2" charset="0"/>
                  </a:rPr>
                  <a:t>Готовы ответить на ваши вопросы и обсудить партнерство.</a:t>
                </a:r>
              </a:p>
            </p:txBody>
          </p:sp>
        </p:grp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lum bright="4000" contrast="-8000"/>
          </a:blip>
          <a:stretch>
            <a:fillRect/>
          </a:stretch>
        </p:blipFill>
        <p:spPr>
          <a:xfrm>
            <a:off x="6478782" y="-743220"/>
            <a:ext cx="6591167" cy="317693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lum bright="4000" contrast="-5000"/>
          </a:blip>
          <a:stretch>
            <a:fillRect/>
          </a:stretch>
        </p:blipFill>
        <p:spPr>
          <a:xfrm rot="10800000">
            <a:off x="-605065" y="4668866"/>
            <a:ext cx="6493244" cy="3129734"/>
          </a:xfrm>
          <a:prstGeom prst="rect">
            <a:avLst/>
          </a:prstGeom>
          <a:noFill/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066" y="383492"/>
            <a:ext cx="4449162" cy="144134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630230">
            <a:off x="3473704" y="729832"/>
            <a:ext cx="938201" cy="71549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992" y="2579263"/>
            <a:ext cx="613938" cy="9742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0745" y="5329967"/>
            <a:ext cx="861479" cy="838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624" y="4761976"/>
            <a:ext cx="1763172" cy="176317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79358">
            <a:off x="4371369" y="5172635"/>
            <a:ext cx="2081315" cy="179837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261882">
            <a:off x="5157941" y="236938"/>
            <a:ext cx="1517766" cy="149675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9147" y="4041089"/>
            <a:ext cx="1474671" cy="155612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8332084">
            <a:off x="10564576" y="1869142"/>
            <a:ext cx="748543" cy="644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 АКТУАЛЬНОСТЬ И ПРОБЛЕМАТИКА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668DF6-1F96-46D7-AB68-D087C2ADAEDD}"/>
              </a:ext>
            </a:extLst>
          </p:cNvPr>
          <p:cNvSpPr txBox="1"/>
          <p:nvPr/>
        </p:nvSpPr>
        <p:spPr>
          <a:xfrm>
            <a:off x="1052867" y="1298772"/>
            <a:ext cx="515498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2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      Актуальность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Макро-тренды: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Переход мировой индустрии O&amp;P (</a:t>
            </a:r>
            <a:r>
              <a:rPr lang="ru-RU" sz="18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Orthotics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&amp; </a:t>
            </a:r>
            <a:r>
              <a:rPr lang="ru-RU" sz="18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Prosthetics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) на полностью цифровые CAD/CAM решения. Рост спроса на индивидуальные изделия.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Импортозамещение: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Уход немецкой </a:t>
            </a:r>
            <a:r>
              <a:rPr lang="ru-RU" b="0" i="0" dirty="0" err="1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Ottobock</a:t>
            </a:r>
            <a:r>
              <a:rPr lang="ru-RU" b="0" i="0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и западных экосистем лишил клиники доступа к критически важному софту.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b="1" i="0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Потребность рынка:</a:t>
            </a:r>
            <a:r>
              <a:rPr lang="ru-RU" b="0" i="0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 Отечественное ПО, способное формализовать экспертизу врачей.</a:t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0E799BE-70E6-42EB-9DC8-D6F0FDD6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95" y="1407027"/>
            <a:ext cx="394887" cy="3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9A7F3C-06AA-44D0-80F5-E9293EA1F6B4}"/>
              </a:ext>
            </a:extLst>
          </p:cNvPr>
          <p:cNvSpPr txBox="1"/>
          <p:nvPr/>
        </p:nvSpPr>
        <p:spPr>
          <a:xfrm>
            <a:off x="6364136" y="1298772"/>
            <a:ext cx="582786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ru-RU" sz="32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Проблема клиентов</a:t>
            </a:r>
          </a:p>
          <a:p>
            <a:pPr algn="just"/>
            <a:br>
              <a:rPr lang="ru-RU" b="0" dirty="0">
                <a:effectLst/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b="1" dirty="0">
                <a:solidFill>
                  <a:srgbClr val="334155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1. Высокий уровень брака:</a:t>
            </a:r>
            <a:r>
              <a:rPr lang="ru-RU" b="0" dirty="0">
                <a:solidFill>
                  <a:srgbClr val="334155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 Сегодня проверка посадки протеза происходит только на этапе готового физического изделия. Как итог — </a:t>
            </a:r>
            <a:r>
              <a:rPr lang="ru-RU" b="1" dirty="0">
                <a:solidFill>
                  <a:srgbClr val="334155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35%</a:t>
            </a:r>
            <a:r>
              <a:rPr lang="ru-RU" b="0" dirty="0">
                <a:solidFill>
                  <a:srgbClr val="334155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 распечатанных гильз дорабатываются вручную или утилизируются.</a:t>
            </a:r>
          </a:p>
          <a:p>
            <a:pPr algn="just"/>
            <a:endParaRPr lang="ru-RU" b="0" dirty="0">
              <a:solidFill>
                <a:srgbClr val="334155"/>
              </a:solidFill>
              <a:effectLst/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b="1" dirty="0">
                <a:solidFill>
                  <a:srgbClr val="334155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2. Медленная выдача:</a:t>
            </a:r>
            <a:r>
              <a:rPr lang="ru-RU" b="0" dirty="0">
                <a:solidFill>
                  <a:srgbClr val="334155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 Традиционный цикл «слепок — правка — печать» занимает </a:t>
            </a:r>
            <a:r>
              <a:rPr lang="ru-RU" b="1" dirty="0">
                <a:solidFill>
                  <a:srgbClr val="334155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от 14 до 21 дня</a:t>
            </a:r>
            <a:r>
              <a:rPr lang="ru-RU" b="0" dirty="0">
                <a:solidFill>
                  <a:srgbClr val="334155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/>
            <a:endParaRPr lang="ru-RU" b="0" dirty="0">
              <a:solidFill>
                <a:srgbClr val="334155"/>
              </a:solidFill>
              <a:effectLst/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b="1" dirty="0">
                <a:solidFill>
                  <a:srgbClr val="334155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3. Потеря данных:</a:t>
            </a:r>
            <a:r>
              <a:rPr lang="ru-RU" b="0" dirty="0">
                <a:solidFill>
                  <a:srgbClr val="334155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 Нет цифровой базы прецедентов, что ведет к повторным обмерам пациентов.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dirty="0"/>
            </a:br>
            <a:endParaRPr lang="ru-RU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CC63FC3-FB0B-42EE-A408-714A37FF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83" y="1407027"/>
            <a:ext cx="394887" cy="3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7EAD74D-DE0A-4FDE-94C1-50548E79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РЕШЕНИЕ и ТЕХНОЛОГИЧЕСКОЕ ЯДРО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F41AF-FB81-4023-95E3-487120A1B063}"/>
              </a:ext>
            </a:extLst>
          </p:cNvPr>
          <p:cNvSpPr txBox="1"/>
          <p:nvPr/>
        </p:nvSpPr>
        <p:spPr>
          <a:xfrm>
            <a:off x="1043940" y="1040765"/>
            <a:ext cx="584342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Механика решения</a:t>
            </a:r>
            <a:endParaRPr lang="ru-RU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b="0" i="0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Мы предлагаем программное обеспечение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, принимающее данные с любого 3D-сканера.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334155"/>
                </a:solidFill>
                <a:latin typeface="Lato" panose="020F0502020204030203" pitchFamily="34" charset="0"/>
              </a:rPr>
              <a:t>Оно в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ключает базу данных пациентов, шаблонов, модуль авто-адаптации шаблонов под культю, симуляцию нагрузок и подготовку к 3D-печати.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Технологическое ядро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Критическая технология: </a:t>
            </a:r>
            <a:r>
              <a:rPr lang="ru-RU" dirty="0">
                <a:solidFill>
                  <a:srgbClr val="334155"/>
                </a:solidFill>
                <a:latin typeface="Lato" panose="020F0502020204030203" pitchFamily="34" charset="0"/>
              </a:rPr>
              <a:t>Метод конечных элементов(МКЭ)</a:t>
            </a:r>
            <a:r>
              <a:rPr lang="en-US" dirty="0">
                <a:solidFill>
                  <a:srgbClr val="334155"/>
                </a:solidFill>
                <a:latin typeface="Lato" panose="020F0502020204030203" pitchFamily="34" charset="0"/>
              </a:rPr>
              <a:t>, </a:t>
            </a:r>
            <a:r>
              <a:rPr lang="ru-RU" b="1" dirty="0">
                <a:solidFill>
                  <a:srgbClr val="334155"/>
                </a:solidFill>
                <a:latin typeface="Lato" panose="020F0502020204030203" pitchFamily="34" charset="0"/>
              </a:rPr>
              <a:t>и</a:t>
            </a: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нженерный анализ и симуляция нагрузок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. Мы рассчитываем распределение напряжений (эквивалентные напряжения по </a:t>
            </a:r>
            <a:r>
              <a:rPr lang="ru-RU" sz="18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Мизесу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) до физической печати.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Выгода: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Исключение фатальных ошибок сборки и разрушения гильзы на этапе цифрового двойника.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6D765C9-B4EA-4435-B395-F4E4E222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12" y="1040765"/>
            <a:ext cx="5285266" cy="333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7">
            <a:extLst>
              <a:ext uri="{FF2B5EF4-FFF2-40B4-BE49-F238E27FC236}">
                <a16:creationId xmlns:a16="http://schemas.microsoft.com/office/drawing/2014/main" id="{1EAEC6A4-FF72-4757-823D-5DF5AB36D5C6}"/>
              </a:ext>
            </a:extLst>
          </p:cNvPr>
          <p:cNvGrpSpPr/>
          <p:nvPr/>
        </p:nvGrpSpPr>
        <p:grpSpPr>
          <a:xfrm>
            <a:off x="8190949" y="4010809"/>
            <a:ext cx="3886751" cy="2733940"/>
            <a:chOff x="0" y="0"/>
            <a:chExt cx="11150156" cy="855774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8DF860B-C077-44E1-B9ED-D6D9A4BC3395}"/>
                </a:ext>
              </a:extLst>
            </p:cNvPr>
            <p:cNvSpPr/>
            <p:nvPr/>
          </p:nvSpPr>
          <p:spPr>
            <a:xfrm>
              <a:off x="0" y="0"/>
              <a:ext cx="11150092" cy="8557768"/>
            </a:xfrm>
            <a:custGeom>
              <a:avLst/>
              <a:gdLst/>
              <a:ahLst/>
              <a:cxnLst/>
              <a:rect l="l" t="t" r="r" b="b"/>
              <a:pathLst>
                <a:path w="11150092" h="8557768">
                  <a:moveTo>
                    <a:pt x="0" y="0"/>
                  </a:moveTo>
                  <a:lnTo>
                    <a:pt x="11150092" y="0"/>
                  </a:lnTo>
                  <a:lnTo>
                    <a:pt x="11150092" y="8557768"/>
                  </a:lnTo>
                  <a:lnTo>
                    <a:pt x="0" y="8557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3" b="-22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УРОВЕНЬ ГОТОВНОСТИ ТЕХНОЛОГИИ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2148273"/>
              </p:ext>
            </p:extLst>
          </p:nvPr>
        </p:nvGraphicFramePr>
        <p:xfrm>
          <a:off x="1262991" y="1040765"/>
          <a:ext cx="10720705" cy="5269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0F172A"/>
                          </a:solidFill>
                          <a:effectLst/>
                          <a:latin typeface="Poppins" panose="00000500000000000000" pitchFamily="2" charset="0"/>
                        </a:rPr>
                        <a:t>Уровень </a:t>
                      </a:r>
                      <a:r>
                        <a:rPr lang="en-US" b="1">
                          <a:solidFill>
                            <a:srgbClr val="0F172A"/>
                          </a:solidFill>
                          <a:effectLst/>
                          <a:latin typeface="Poppins" panose="00000500000000000000" pitchFamily="2" charset="0"/>
                        </a:rPr>
                        <a:t>TRL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0F172A"/>
                          </a:solidFill>
                          <a:effectLst/>
                          <a:latin typeface="Poppins" panose="00000500000000000000" pitchFamily="2" charset="0"/>
                        </a:rPr>
                        <a:t>Краткое описание статуса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0F172A"/>
                          </a:solidFill>
                          <a:effectLst/>
                          <a:latin typeface="Poppins" panose="00000500000000000000" pitchFamily="2" charset="0"/>
                        </a:rPr>
                        <a:t>Подтверждающий артефакт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334155"/>
                          </a:solidFill>
                          <a:effectLst/>
                          <a:latin typeface="Lato" panose="020F0502020204030203" pitchFamily="34" charset="0"/>
                        </a:rPr>
                        <a:t>TRL 1-3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4155"/>
                          </a:solidFill>
                          <a:effectLst/>
                          <a:latin typeface="Lato" panose="020F0502020204030203" pitchFamily="34" charset="0"/>
                        </a:rPr>
                        <a:t>Формирование концепции алгоритмов авто-адаптации и МКЭ-симуляции. Лабораторные расчеты прочности.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solidFill>
                            <a:srgbClr val="334155"/>
                          </a:solidFill>
                          <a:effectLst/>
                          <a:latin typeface="Lato" panose="020F0502020204030203" pitchFamily="34" charset="0"/>
                        </a:rPr>
                        <a:t>Научные отчеты о математическом моделировании полимерных гильз.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0EA5E9"/>
                          </a:solidFill>
                          <a:effectLst/>
                          <a:latin typeface="Lato" panose="020F0502020204030203" pitchFamily="34" charset="0"/>
                        </a:rPr>
                        <a:t>TRL 4 (</a:t>
                      </a:r>
                      <a:r>
                        <a:rPr lang="ru-RU" b="1">
                          <a:solidFill>
                            <a:srgbClr val="0EA5E9"/>
                          </a:solidFill>
                          <a:effectLst/>
                          <a:latin typeface="Lato" panose="020F0502020204030203" pitchFamily="34" charset="0"/>
                        </a:rPr>
                        <a:t>Текущий)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0EA5E9"/>
                          </a:solidFill>
                          <a:effectLst/>
                          <a:latin typeface="Lato" panose="020F0502020204030203" pitchFamily="34" charset="0"/>
                        </a:rPr>
                        <a:t>Создание MVP программной платформы. Подтверждение импорта сканов и генерации модели в лабораторных условиях.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0EA5E9"/>
                          </a:solidFill>
                          <a:effectLst/>
                          <a:latin typeface="Lato" panose="020F0502020204030203" pitchFamily="34" charset="0"/>
                        </a:rPr>
                        <a:t>Рабочий прототип ПО (демо-стенд), загруженные тестовые кейсы (</a:t>
                      </a:r>
                      <a:r>
                        <a:rPr lang="ru-RU" b="1" dirty="0" err="1">
                          <a:solidFill>
                            <a:srgbClr val="0EA5E9"/>
                          </a:solidFill>
                          <a:effectLst/>
                          <a:latin typeface="Lato" panose="020F0502020204030203" pitchFamily="34" charset="0"/>
                        </a:rPr>
                        <a:t>сканограммы</a:t>
                      </a:r>
                      <a:r>
                        <a:rPr lang="ru-RU" b="1" dirty="0">
                          <a:solidFill>
                            <a:srgbClr val="0EA5E9"/>
                          </a:solidFill>
                          <a:effectLst/>
                          <a:latin typeface="Lato" panose="020F0502020204030203" pitchFamily="34" charset="0"/>
                        </a:rPr>
                        <a:t>).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334155"/>
                          </a:solidFill>
                          <a:effectLst/>
                          <a:latin typeface="Lato" panose="020F0502020204030203" pitchFamily="34" charset="0"/>
                        </a:rPr>
                        <a:t>TRL 5-6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solidFill>
                            <a:srgbClr val="334155"/>
                          </a:solidFill>
                          <a:effectLst/>
                          <a:latin typeface="Lato" panose="020F0502020204030203" pitchFamily="34" charset="0"/>
                        </a:rPr>
                        <a:t>Разработка интеграционных модулей (база данных). Демонстрация работы алгоритма в реальном времени.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solidFill>
                            <a:srgbClr val="334155"/>
                          </a:solidFill>
                          <a:effectLst/>
                          <a:latin typeface="Lato" panose="020F0502020204030203" pitchFamily="34" charset="0"/>
                        </a:rPr>
                        <a:t>Протоколы успешных экспериментов по 3D-печати созданных моделей.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334155"/>
                          </a:solidFill>
                          <a:effectLst/>
                          <a:latin typeface="Lato" panose="020F0502020204030203" pitchFamily="34" charset="0"/>
                        </a:rPr>
                        <a:t>TRL 7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solidFill>
                            <a:srgbClr val="334155"/>
                          </a:solidFill>
                          <a:effectLst/>
                          <a:latin typeface="Lato" panose="020F0502020204030203" pitchFamily="34" charset="0"/>
                        </a:rPr>
                        <a:t>Пилотирование в клинических условиях (индустриальный партнер).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4155"/>
                          </a:solidFill>
                          <a:effectLst/>
                          <a:latin typeface="Lato" panose="020F0502020204030203" pitchFamily="34" charset="0"/>
                        </a:rPr>
                        <a:t>Отчет о независимом тестировании протезистами.</a:t>
                      </a:r>
                    </a:p>
                  </a:txBody>
                  <a:tcPr marL="190500" marR="190500" marT="142875" marB="142875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ЦА и СТЕЙКХОЛДЕРЫ. ПАРТНЕРЫ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56A05-723D-4242-B7B0-E900CB43879B}"/>
              </a:ext>
            </a:extLst>
          </p:cNvPr>
          <p:cNvSpPr txBox="1"/>
          <p:nvPr/>
        </p:nvSpPr>
        <p:spPr>
          <a:xfrm>
            <a:off x="905854" y="1581072"/>
            <a:ext cx="426435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32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B2B: Частные Клиники</a:t>
            </a: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Профиль: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Центры протезирования с выручкой от 50 млн руб.</a:t>
            </a: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Потребность: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Ускорение выдачи готового изделия, снижение брака пластика, формализация опыта техников.</a:t>
            </a: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ЛПР: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Директор клиники, Главный протезист.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03E61B-B7CF-47B4-8A18-E0111A0C7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24" y="1040765"/>
            <a:ext cx="676410" cy="5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6C9DAA-9E18-415E-806B-A0A007193578}"/>
              </a:ext>
            </a:extLst>
          </p:cNvPr>
          <p:cNvSpPr txBox="1"/>
          <p:nvPr/>
        </p:nvSpPr>
        <p:spPr>
          <a:xfrm>
            <a:off x="4853200" y="1581072"/>
            <a:ext cx="397314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32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B2G: Гос. Учреждения</a:t>
            </a: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Профиль: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ФГУП </a:t>
            </a:r>
            <a:r>
              <a:rPr lang="ru-RU" sz="18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ПрОП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, государственные реабилитационные центры.</a:t>
            </a: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Потребность: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Соответствие требованиям импортозамещения (Реестр отечественного ПО), прозрачность тендерной документации.</a:t>
            </a: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ЛПР: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Главный врач, тендерный комитет.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F4F33B2-1BBE-412E-91C3-A2F91E73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5" y="987750"/>
            <a:ext cx="590320" cy="5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BDD95E-4DE3-4121-AEB9-61FDB9D0A0C4}"/>
              </a:ext>
            </a:extLst>
          </p:cNvPr>
          <p:cNvSpPr txBox="1"/>
          <p:nvPr/>
        </p:nvSpPr>
        <p:spPr>
          <a:xfrm>
            <a:off x="8633745" y="1578070"/>
            <a:ext cx="344395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32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Стейкхолдер: Пациент</a:t>
            </a: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Профиль: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Лица, перенесшие ампутацию конечности.</a:t>
            </a: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Влияние:</a:t>
            </a: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 Формируют запрос на идеальную посадку без натирания, малый вес изделия и сокращение количества визитов на мучительные примерки.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0BA9E24-5325-4FD9-B1CA-BD172532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496" y="987750"/>
            <a:ext cx="381248" cy="5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6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ЦЕННОСТНОЕ ПРЕДЛОЖЕНИЕ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05C62-FE80-43DF-8381-A6F6A52CEFA9}"/>
              </a:ext>
            </a:extLst>
          </p:cNvPr>
          <p:cNvSpPr txBox="1"/>
          <p:nvPr/>
        </p:nvSpPr>
        <p:spPr>
          <a:xfrm>
            <a:off x="1223653" y="1289136"/>
            <a:ext cx="108540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rgbClr val="0EA5E9"/>
                </a:solidFill>
                <a:effectLst/>
                <a:latin typeface="+mj-lt"/>
              </a:rPr>
              <a:t>ДЛЯ ЦЕНТРОВ ПРОТЕЗИРОВАНИЯ И РЕАБИЛИТАЦИИ</a:t>
            </a:r>
            <a:endParaRPr lang="ru-RU" sz="2800" b="0" dirty="0">
              <a:effectLst/>
              <a:latin typeface="+mj-lt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sz="3200" b="0" dirty="0">
                <a:effectLst/>
                <a:latin typeface="+mj-lt"/>
              </a:rPr>
            </a:br>
            <a:r>
              <a:rPr lang="ru-RU" sz="3200" b="0" dirty="0">
                <a:effectLst/>
                <a:latin typeface="+mj-lt"/>
              </a:rPr>
              <a:t>	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F423A-4FBC-4D5B-9FCF-6C0FA975E0A5}"/>
              </a:ext>
            </a:extLst>
          </p:cNvPr>
          <p:cNvSpPr txBox="1"/>
          <p:nvPr/>
        </p:nvSpPr>
        <p:spPr>
          <a:xfrm>
            <a:off x="1223652" y="2029434"/>
            <a:ext cx="108540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</a:rPr>
              <a:t>Наше программное обеспечение помогает центрам протезирования, которые хотят снизить издержки и повысить лояльность пациентов, тем, что избавляет от брака и долгих ожиданий за счет виртуальной симуляции нагрузок до печати, и снижает риск потери данных благодаря единой цифровой базе. (в отличие от традиционной долгой ручной подгонки физических слепков).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КОНКУРЕНТЫ и АНАЛОГИ. РЫНОК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2850581"/>
              </p:ext>
            </p:extLst>
          </p:nvPr>
        </p:nvGraphicFramePr>
        <p:xfrm>
          <a:off x="1191895" y="2282060"/>
          <a:ext cx="10737850" cy="44886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7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Calibri Light" panose="020F0302020204030204" charset="0"/>
                          <a:cs typeface="Calibri Light" panose="020F0302020204030204" charset="0"/>
                        </a:rPr>
                        <a:t>Характеристики продукта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 </a:t>
                      </a:r>
                      <a:r>
                        <a:rPr lang="en-US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MVP (</a:t>
                      </a:r>
                      <a:r>
                        <a:rPr lang="ru-RU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Россия)</a:t>
                      </a:r>
                      <a:endParaRPr lang="ru-RU" sz="1400" dirty="0">
                        <a:latin typeface="Calibri Light" panose="020F0302020204030204" charset="0"/>
                        <a:cs typeface="Calibri Light" panose="020F030202020403020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i="0" u="none" strike="noStrike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Ottobock iFab (</a:t>
                      </a:r>
                      <a:r>
                        <a:rPr lang="ru-RU" sz="1350" b="1" i="0" u="none" strike="noStrike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Германия)</a:t>
                      </a:r>
                      <a:endParaRPr lang="ru-RU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i="0" u="none" strike="noStrike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Vorum Canfit (</a:t>
                      </a:r>
                      <a:r>
                        <a:rPr lang="ru-RU" sz="1350" b="1" i="0" u="none" strike="noStrike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Канада)</a:t>
                      </a:r>
                      <a:endParaRPr lang="ru-RU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Spentys</a:t>
                      </a:r>
                      <a:r>
                        <a:rPr lang="en-US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 (</a:t>
                      </a:r>
                      <a:r>
                        <a:rPr lang="ru-RU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Бельгия)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13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Импортозамещение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Да (Реестр ПО)</a:t>
                      </a:r>
                      <a:endParaRPr lang="ru-RU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266700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Нет (Ушли с рынка)</a:t>
                      </a:r>
                      <a:endParaRPr lang="ru-RU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812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Нет (Риск блокировок)</a:t>
                      </a:r>
                      <a:endParaRPr lang="ru-RU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812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Нет</a:t>
                      </a:r>
                      <a:endParaRPr lang="ru-RU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812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Модуль симуляции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Интегрирован</a:t>
                      </a:r>
                      <a:endParaRPr lang="ru-RU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266700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Частично (Закрыто)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22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Отсутствует</a:t>
                      </a:r>
                      <a:endParaRPr lang="ru-RU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812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Отсутствует</a:t>
                      </a:r>
                      <a:endParaRPr lang="ru-RU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812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База данных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Адаптирована под отечественные ПО</a:t>
                      </a:r>
                    </a:p>
                  </a:txBody>
                  <a:tcPr marL="266700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Да (Облако </a:t>
                      </a:r>
                      <a:r>
                        <a:rPr lang="en-US" sz="1350" b="0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DE)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6700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Да (Локальная)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6700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Да</a:t>
                      </a:r>
                      <a:endParaRPr lang="ru-RU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6700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52427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Аппаратная привязка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Любые 3</a:t>
                      </a:r>
                      <a:r>
                        <a:rPr lang="en-US" sz="135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D-</a:t>
                      </a:r>
                      <a:r>
                        <a:rPr lang="ru-RU" sz="135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сканеры</a:t>
                      </a:r>
                      <a:endParaRPr lang="ru-RU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266700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Только сканеры </a:t>
                      </a:r>
                      <a:r>
                        <a:rPr lang="en-US" sz="13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iFab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812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Свои сканеры</a:t>
                      </a:r>
                      <a:endParaRPr lang="ru-RU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22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0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Любые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6700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2969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Стоимость подписки в год</a:t>
                      </a:r>
                    </a:p>
                  </a:txBody>
                  <a:tcPr marL="6667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120 000 ₽ (~$1,300)</a:t>
                      </a:r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266700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~500 000 ₽ (~€5,000+)</a:t>
                      </a:r>
                    </a:p>
                  </a:txBody>
                  <a:tcPr marL="23812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~</a:t>
                      </a: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300 000 </a:t>
                      </a:r>
                      <a:r>
                        <a:rPr lang="nn-NO" sz="15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₽ ($</a:t>
                      </a: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nn-NO" sz="15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k)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225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5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~450 000 ₽ ($4.5k)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6700" marR="66675" marT="28575" marB="2857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46363"/>
                  </a:ext>
                </a:extLst>
              </a:tr>
            </a:tbl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0E63C272-E548-47A2-A4FC-950A3111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48" y="3099310"/>
            <a:ext cx="242930" cy="3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44EFA6C-BBD2-466C-89C0-0BC1566C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48" y="3889650"/>
            <a:ext cx="266120" cy="2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79490ED-378E-4208-B7EC-E6CA3FCE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33" y="3099310"/>
            <a:ext cx="266121" cy="2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F32703D1-4475-473D-BDED-7E20143F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5" y="-2831670"/>
            <a:ext cx="11655935" cy="50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865E00A-A94B-4C3E-88F8-337FA3D0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32" y="3889650"/>
            <a:ext cx="266121" cy="2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42496A3-3B94-4123-B672-DAF73F7DB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31" y="4633044"/>
            <a:ext cx="266121" cy="2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6514634-8633-4BA4-9C0B-1036F0DA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30" y="5488777"/>
            <a:ext cx="266121" cy="2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E05BE1A6-8FCC-42D3-8B7C-52C7652C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26" y="4631114"/>
            <a:ext cx="266121" cy="2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D2FEA31-7A1B-4970-A311-28ED2F4E2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20" y="5485808"/>
            <a:ext cx="242930" cy="3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7A94C7D-267F-472B-9FE6-E674A5C7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94" y="3840864"/>
            <a:ext cx="242930" cy="3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EEEAE8-2B2A-4B67-8AA1-640D45746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36" y="3099310"/>
            <a:ext cx="242930" cy="3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206AD7C-32AC-412A-97CC-5B0BC8FB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77" y="3840864"/>
            <a:ext cx="242930" cy="3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4613F53-A68A-45E6-B69E-25CF53EC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77" y="3091879"/>
            <a:ext cx="242930" cy="3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F20539C5-34E4-4408-8423-E2537E51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960" y="5465573"/>
            <a:ext cx="266121" cy="2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17119513-938F-4A62-8051-7B14D31A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98" y="4582418"/>
            <a:ext cx="266121" cy="2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EAE81ECF-8C86-408E-A4E2-0A912D31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77" y="4658186"/>
            <a:ext cx="266121" cy="2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E97475A1-DAE3-452A-8F6F-F798CCD9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77" y="5482098"/>
            <a:ext cx="266120" cy="2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МОДЕЛЬ МОНЕТИЗАЦИИ. БИЗНЕС-МОДЕЛЬ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3CF2D-CBE0-4FA8-AEA0-7397DB9D1DAE}"/>
              </a:ext>
            </a:extLst>
          </p:cNvPr>
          <p:cNvSpPr txBox="1"/>
          <p:nvPr/>
        </p:nvSpPr>
        <p:spPr>
          <a:xfrm>
            <a:off x="969681" y="3146166"/>
            <a:ext cx="54143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32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B2B Подписка (</a:t>
            </a:r>
            <a:r>
              <a:rPr lang="ru-RU" sz="3200" b="1" i="0" u="none" strike="noStrike" dirty="0" err="1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SaaS</a:t>
            </a:r>
            <a:r>
              <a:rPr lang="ru-RU" sz="32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)</a:t>
            </a: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Для крупных клиник: Годовая лицензия на использование платформы с локальным хранением данных.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06F65B8-ED62-4FDD-9C99-7BCBD763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74" y="1329059"/>
            <a:ext cx="4509554" cy="18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2345891-3333-4B65-BB81-90E71BDC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39" y="1329059"/>
            <a:ext cx="4943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095C03-452B-445B-8F1A-6AC5D0B406F9}"/>
              </a:ext>
            </a:extLst>
          </p:cNvPr>
          <p:cNvSpPr txBox="1"/>
          <p:nvPr/>
        </p:nvSpPr>
        <p:spPr>
          <a:xfrm>
            <a:off x="6104217" y="3138831"/>
            <a:ext cx="614152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32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Оплата за генерацию (</a:t>
            </a:r>
            <a:r>
              <a:rPr lang="ru-RU" sz="3200" b="1" i="0" u="none" strike="noStrike" dirty="0" err="1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PaaS</a:t>
            </a:r>
            <a:r>
              <a:rPr lang="ru-RU" sz="3200" b="1" i="0" u="none" strike="noStrike" dirty="0">
                <a:solidFill>
                  <a:srgbClr val="0EA5E9"/>
                </a:solidFill>
                <a:effectLst/>
                <a:latin typeface="Poppins" panose="00000500000000000000" pitchFamily="2" charset="0"/>
              </a:rPr>
              <a:t>)</a:t>
            </a: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Для малых центров: Оплата за каждую успешно обработанную и сгенерированную CAD-модель гильзы.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8EF6-5DB4-47D1-8F58-A59126D67D94}"/>
              </a:ext>
            </a:extLst>
          </p:cNvPr>
          <p:cNvSpPr txBox="1"/>
          <p:nvPr/>
        </p:nvSpPr>
        <p:spPr>
          <a:xfrm>
            <a:off x="2242313" y="5107253"/>
            <a:ext cx="90808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F172A"/>
                </a:solidFill>
                <a:effectLst/>
                <a:latin typeface="Lato" panose="020F0502020204030203" pitchFamily="34" charset="0"/>
              </a:rPr>
              <a:t>Размер целевого рынка РФ: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0F172A"/>
                </a:solidFill>
                <a:effectLst/>
                <a:latin typeface="Lato" panose="020F0502020204030203" pitchFamily="34" charset="0"/>
              </a:rPr>
              <a:t>Рынок протезирования в России к 2025 году оценивается в 48 миллиардов рублей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0F172A"/>
                </a:solidFill>
                <a:effectLst/>
                <a:latin typeface="Lato" panose="020F0502020204030203" pitchFamily="34" charset="0"/>
              </a:rPr>
              <a:t>Более 250 государственных и частных протезно-ортопедических предприятий.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ФИНАНСОВАЯ МОДЕЛЬ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873ADD-74BD-45F3-A119-28A19C187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194" y="5394121"/>
            <a:ext cx="9709252" cy="11605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CDB00C-8AE5-4F83-88BF-8CB87C847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1195337"/>
            <a:ext cx="10837137" cy="404421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19*229"/>
  <p:tag name="TABLE_ENDDRAG_RECT" val="147*403*819*2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45*217"/>
  <p:tag name="TABLE_ENDDRAG_RECT" val="91*287*845*21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шаблон_питчинговой_презентации_ИТ_ЛЭТИ_2026_ (1)</Template>
  <TotalTime>1293</TotalTime>
  <Words>946</Words>
  <Application>Microsoft Office PowerPoint</Application>
  <PresentationFormat>Широкоэкранный</PresentationFormat>
  <Paragraphs>128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Evolventa</vt:lpstr>
      <vt:lpstr>HelveticaNeueCyr</vt:lpstr>
      <vt:lpstr>Inter</vt:lpstr>
      <vt:lpstr>Lato</vt:lpstr>
      <vt:lpstr>Poppins</vt:lpstr>
      <vt:lpstr>Тема Office</vt:lpstr>
      <vt:lpstr>ПО для 3D-моделирования протезов</vt:lpstr>
      <vt:lpstr> АКТУАЛЬНОСТЬ И ПРОБЛЕМАТИКА ПРОЕКТА</vt:lpstr>
      <vt:lpstr>РЕШЕНИЕ и ТЕХНОЛОГИЧЕСКОЕ ЯДРО ПРОЕКТА</vt:lpstr>
      <vt:lpstr>УРОВЕНЬ ГОТОВНОСТИ ТЕХНОЛОГИИ</vt:lpstr>
      <vt:lpstr>ЦА и СТЕЙКХОЛДЕРЫ. ПАРТНЕРЫ</vt:lpstr>
      <vt:lpstr>ЦЕННОСТНОЕ ПРЕДЛОЖЕНИЕ</vt:lpstr>
      <vt:lpstr>КОНКУРЕНТЫ и АНАЛОГИ. РЫНОК</vt:lpstr>
      <vt:lpstr>МОДЕЛЬ МОНЕТИЗАЦИИ. БИЗНЕС-МОДЕЛЬ</vt:lpstr>
      <vt:lpstr>ФИНАНСОВАЯ МОДЕЛЬ</vt:lpstr>
      <vt:lpstr>ПРОДВИЖЕНИЕ ПРОЕКТА </vt:lpstr>
      <vt:lpstr>ПЛАНЫ РАЗВИТИЯ. ДОРОЖНАЯ КАРТА ПРОЕКТА</vt:lpstr>
      <vt:lpstr>ИНВЕСТИЦИОННЫЙ ЗАПРОС</vt:lpstr>
      <vt:lpstr>КОНТАКТЫ КОМАНДЫ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стартап-проекта</dc:title>
  <dc:creator>Yulia Rushko</dc:creator>
  <cp:lastModifiedBy>SystemX</cp:lastModifiedBy>
  <cp:revision>23</cp:revision>
  <dcterms:created xsi:type="dcterms:W3CDTF">2026-04-19T11:30:24Z</dcterms:created>
  <dcterms:modified xsi:type="dcterms:W3CDTF">2026-04-20T13:26:34Z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D2733D9CE6F74A38BBE807DF712EF072_13</vt:lpwstr>
  </property>
  <property fmtid="{D5CDD505-2E9C-101B-9397-08002B2CF9AE}" pid="3" name="KSOProductBuildVer">
    <vt:lpwstr>1049-12.2.0.23196</vt:lpwstr>
  </property>
</Properties>
</file>