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4" r:id="rId3"/>
    <p:sldId id="275" r:id="rId4"/>
    <p:sldId id="276" r:id="rId5"/>
    <p:sldId id="259" r:id="rId6"/>
    <p:sldId id="277" r:id="rId7"/>
    <p:sldId id="264" r:id="rId8"/>
    <p:sldId id="263" r:id="rId9"/>
    <p:sldId id="278" r:id="rId10"/>
    <p:sldId id="261" r:id="rId11"/>
    <p:sldId id="267" r:id="rId12"/>
    <p:sldId id="266" r:id="rId13"/>
    <p:sldId id="280" r:id="rId14"/>
    <p:sldId id="281" r:id="rId15"/>
    <p:sldId id="268" r:id="rId16"/>
    <p:sldId id="279" r:id="rId17"/>
    <p:sldId id="262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32" autoAdjust="0"/>
  </p:normalViewPr>
  <p:slideViewPr>
    <p:cSldViewPr>
      <p:cViewPr varScale="1">
        <p:scale>
          <a:sx n="131" d="100"/>
          <a:sy n="131" d="100"/>
        </p:scale>
        <p:origin x="144" y="2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95A6F0-906C-47CD-875F-56B76A35E312}" type="doc">
      <dgm:prSet loTypeId="urn:microsoft.com/office/officeart/2008/layout/VerticalCurvedList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45F40CA4-8ACC-4238-B41A-F8399BB15F49}">
      <dgm:prSet phldrT="[Текст]" phldr="0"/>
      <dgm:spPr/>
      <dgm:t>
        <a:bodyPr/>
        <a:lstStyle/>
        <a:p>
          <a:r>
            <a:rPr lang="ru-RU" b="0" i="0" dirty="0"/>
            <a:t>Компании тратят огромное время и ресурсы на ручной сбор и анализ отзывов.</a:t>
          </a:r>
          <a:endParaRPr lang="ru-RU" dirty="0"/>
        </a:p>
      </dgm:t>
    </dgm:pt>
    <dgm:pt modelId="{70983856-7F17-4DFA-B987-48946DDC3BB5}" type="parTrans" cxnId="{1D7FC004-0121-4BA8-95D9-B69C99037575}">
      <dgm:prSet/>
      <dgm:spPr/>
      <dgm:t>
        <a:bodyPr/>
        <a:lstStyle/>
        <a:p>
          <a:endParaRPr lang="ru-RU"/>
        </a:p>
      </dgm:t>
    </dgm:pt>
    <dgm:pt modelId="{B5925085-A37E-4EF8-905B-0C1B81B12735}" type="sibTrans" cxnId="{1D7FC004-0121-4BA8-95D9-B69C99037575}">
      <dgm:prSet/>
      <dgm:spPr/>
      <dgm:t>
        <a:bodyPr/>
        <a:lstStyle/>
        <a:p>
          <a:endParaRPr lang="ru-RU"/>
        </a:p>
      </dgm:t>
    </dgm:pt>
    <dgm:pt modelId="{612CD7E4-0617-4F47-A383-7C87B9F48EE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Важная обратная связь от клиентов теряется в потоке данных.</a:t>
          </a:r>
        </a:p>
      </dgm:t>
    </dgm:pt>
    <dgm:pt modelId="{984B9554-3E88-47DA-888A-DE513A4D3EDC}" type="parTrans" cxnId="{B84A59C6-902C-4171-A9AB-84F8BDD31890}">
      <dgm:prSet/>
      <dgm:spPr/>
      <dgm:t>
        <a:bodyPr/>
        <a:lstStyle/>
        <a:p>
          <a:endParaRPr lang="ru-RU"/>
        </a:p>
      </dgm:t>
    </dgm:pt>
    <dgm:pt modelId="{93FE6B9E-FD31-4A6A-895C-C37190D03284}" type="sibTrans" cxnId="{B84A59C6-902C-4171-A9AB-84F8BDD31890}">
      <dgm:prSet/>
      <dgm:spPr/>
      <dgm:t>
        <a:bodyPr/>
        <a:lstStyle/>
        <a:p>
          <a:endParaRPr lang="ru-RU"/>
        </a:p>
      </dgm:t>
    </dgm:pt>
    <dgm:pt modelId="{4756876D-9866-4F79-9984-0D056E1935B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Нет единой системы для структурирования отзывов, выявления трендов и быстрого реагирования на проблемы.</a:t>
          </a:r>
        </a:p>
      </dgm:t>
    </dgm:pt>
    <dgm:pt modelId="{F9A524A3-DFD4-4706-8867-0061D14051AA}" type="parTrans" cxnId="{A2E165C2-E1F4-44ED-BF7A-2B7B6E356ADD}">
      <dgm:prSet/>
      <dgm:spPr/>
      <dgm:t>
        <a:bodyPr/>
        <a:lstStyle/>
        <a:p>
          <a:endParaRPr lang="ru-RU"/>
        </a:p>
      </dgm:t>
    </dgm:pt>
    <dgm:pt modelId="{C7BBCB84-E87E-47E2-998F-A981A2E61E22}" type="sibTrans" cxnId="{A2E165C2-E1F4-44ED-BF7A-2B7B6E356ADD}">
      <dgm:prSet/>
      <dgm:spPr/>
      <dgm:t>
        <a:bodyPr/>
        <a:lstStyle/>
        <a:p>
          <a:endParaRPr lang="ru-RU"/>
        </a:p>
      </dgm:t>
    </dgm:pt>
    <dgm:pt modelId="{FD554334-9D66-4FD8-83A0-F4C2C965370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Это снижает скорость улучшения продукта и лояльность клиентов.</a:t>
          </a:r>
        </a:p>
      </dgm:t>
    </dgm:pt>
    <dgm:pt modelId="{0021627E-9BA0-4242-B9F9-8D5FF7BE6380}" type="parTrans" cxnId="{21E7BA43-7001-4ED5-9716-CAA070C3748D}">
      <dgm:prSet/>
      <dgm:spPr/>
      <dgm:t>
        <a:bodyPr/>
        <a:lstStyle/>
        <a:p>
          <a:endParaRPr lang="ru-RU"/>
        </a:p>
      </dgm:t>
    </dgm:pt>
    <dgm:pt modelId="{B71F4486-5C5A-4548-9D3C-E98A702B2EF7}" type="sibTrans" cxnId="{21E7BA43-7001-4ED5-9716-CAA070C3748D}">
      <dgm:prSet/>
      <dgm:spPr/>
      <dgm:t>
        <a:bodyPr/>
        <a:lstStyle/>
        <a:p>
          <a:endParaRPr lang="ru-RU"/>
        </a:p>
      </dgm:t>
    </dgm:pt>
    <dgm:pt modelId="{0233FE79-5F65-4A0B-A390-86A794A77C5B}" type="pres">
      <dgm:prSet presAssocID="{BD95A6F0-906C-47CD-875F-56B76A35E312}" presName="Name0" presStyleCnt="0">
        <dgm:presLayoutVars>
          <dgm:chMax val="7"/>
          <dgm:chPref val="7"/>
          <dgm:dir/>
        </dgm:presLayoutVars>
      </dgm:prSet>
      <dgm:spPr/>
    </dgm:pt>
    <dgm:pt modelId="{B70C32CE-6752-4295-974A-38FD907EA3A9}" type="pres">
      <dgm:prSet presAssocID="{BD95A6F0-906C-47CD-875F-56B76A35E312}" presName="Name1" presStyleCnt="0"/>
      <dgm:spPr/>
    </dgm:pt>
    <dgm:pt modelId="{47052FEB-7B32-4DAE-8483-3AF729C632C9}" type="pres">
      <dgm:prSet presAssocID="{BD95A6F0-906C-47CD-875F-56B76A35E312}" presName="cycle" presStyleCnt="0"/>
      <dgm:spPr/>
    </dgm:pt>
    <dgm:pt modelId="{7F8EC860-F4CD-4554-86AE-2008664EF546}" type="pres">
      <dgm:prSet presAssocID="{BD95A6F0-906C-47CD-875F-56B76A35E312}" presName="srcNode" presStyleLbl="node1" presStyleIdx="0" presStyleCnt="4"/>
      <dgm:spPr/>
    </dgm:pt>
    <dgm:pt modelId="{57B38A95-085E-4857-9FF6-EF176333F851}" type="pres">
      <dgm:prSet presAssocID="{BD95A6F0-906C-47CD-875F-56B76A35E312}" presName="conn" presStyleLbl="parChTrans1D2" presStyleIdx="0" presStyleCnt="1"/>
      <dgm:spPr/>
    </dgm:pt>
    <dgm:pt modelId="{9002D699-BED2-4BFC-9CCE-7F745F1A514F}" type="pres">
      <dgm:prSet presAssocID="{BD95A6F0-906C-47CD-875F-56B76A35E312}" presName="extraNode" presStyleLbl="node1" presStyleIdx="0" presStyleCnt="4"/>
      <dgm:spPr/>
    </dgm:pt>
    <dgm:pt modelId="{28FDCB06-90E2-4D6C-9604-B3B5C5C5F28C}" type="pres">
      <dgm:prSet presAssocID="{BD95A6F0-906C-47CD-875F-56B76A35E312}" presName="dstNode" presStyleLbl="node1" presStyleIdx="0" presStyleCnt="4"/>
      <dgm:spPr/>
    </dgm:pt>
    <dgm:pt modelId="{D0AC54F7-4CF8-4502-AB02-BE02EF1936D7}" type="pres">
      <dgm:prSet presAssocID="{45F40CA4-8ACC-4238-B41A-F8399BB15F49}" presName="text_1" presStyleLbl="node1" presStyleIdx="0" presStyleCnt="4">
        <dgm:presLayoutVars>
          <dgm:bulletEnabled val="1"/>
        </dgm:presLayoutVars>
      </dgm:prSet>
      <dgm:spPr/>
    </dgm:pt>
    <dgm:pt modelId="{03F4FAA2-ED5A-47A8-AB86-9E5EF14054DD}" type="pres">
      <dgm:prSet presAssocID="{45F40CA4-8ACC-4238-B41A-F8399BB15F49}" presName="accent_1" presStyleCnt="0"/>
      <dgm:spPr/>
    </dgm:pt>
    <dgm:pt modelId="{E0B1B5DD-8FEC-41B3-89F2-2AEB5D2A9F9F}" type="pres">
      <dgm:prSet presAssocID="{45F40CA4-8ACC-4238-B41A-F8399BB15F49}" presName="accentRepeatNode" presStyleLbl="solidFgAcc1" presStyleIdx="0" presStyleCnt="4"/>
      <dgm:spPr/>
    </dgm:pt>
    <dgm:pt modelId="{1AFA299F-1574-4AB2-AF18-F414EDD7BCFB}" type="pres">
      <dgm:prSet presAssocID="{612CD7E4-0617-4F47-A383-7C87B9F48EE4}" presName="text_2" presStyleLbl="node1" presStyleIdx="1" presStyleCnt="4">
        <dgm:presLayoutVars>
          <dgm:bulletEnabled val="1"/>
        </dgm:presLayoutVars>
      </dgm:prSet>
      <dgm:spPr/>
    </dgm:pt>
    <dgm:pt modelId="{5BC42ED7-188D-4490-8D26-26CF6FFC985E}" type="pres">
      <dgm:prSet presAssocID="{612CD7E4-0617-4F47-A383-7C87B9F48EE4}" presName="accent_2" presStyleCnt="0"/>
      <dgm:spPr/>
    </dgm:pt>
    <dgm:pt modelId="{8305C4AC-A8CF-41A6-85E6-3B9CD487E61B}" type="pres">
      <dgm:prSet presAssocID="{612CD7E4-0617-4F47-A383-7C87B9F48EE4}" presName="accentRepeatNode" presStyleLbl="solidFgAcc1" presStyleIdx="1" presStyleCnt="4"/>
      <dgm:spPr/>
    </dgm:pt>
    <dgm:pt modelId="{B9C228D7-A91D-4120-9310-9EEDE11F8DEA}" type="pres">
      <dgm:prSet presAssocID="{4756876D-9866-4F79-9984-0D056E1935B2}" presName="text_3" presStyleLbl="node1" presStyleIdx="2" presStyleCnt="4">
        <dgm:presLayoutVars>
          <dgm:bulletEnabled val="1"/>
        </dgm:presLayoutVars>
      </dgm:prSet>
      <dgm:spPr/>
    </dgm:pt>
    <dgm:pt modelId="{21597AA7-39A0-464D-8104-0A9487CF27DC}" type="pres">
      <dgm:prSet presAssocID="{4756876D-9866-4F79-9984-0D056E1935B2}" presName="accent_3" presStyleCnt="0"/>
      <dgm:spPr/>
    </dgm:pt>
    <dgm:pt modelId="{CDE1E284-FF00-407E-8A3F-444433BCFC49}" type="pres">
      <dgm:prSet presAssocID="{4756876D-9866-4F79-9984-0D056E1935B2}" presName="accentRepeatNode" presStyleLbl="solidFgAcc1" presStyleIdx="2" presStyleCnt="4"/>
      <dgm:spPr/>
    </dgm:pt>
    <dgm:pt modelId="{D5F76165-A4CD-4FD1-8F46-B50C9030B189}" type="pres">
      <dgm:prSet presAssocID="{FD554334-9D66-4FD8-83A0-F4C2C965370B}" presName="text_4" presStyleLbl="node1" presStyleIdx="3" presStyleCnt="4">
        <dgm:presLayoutVars>
          <dgm:bulletEnabled val="1"/>
        </dgm:presLayoutVars>
      </dgm:prSet>
      <dgm:spPr/>
    </dgm:pt>
    <dgm:pt modelId="{2382966B-4FB4-49A6-9E08-38A167DEA2B8}" type="pres">
      <dgm:prSet presAssocID="{FD554334-9D66-4FD8-83A0-F4C2C965370B}" presName="accent_4" presStyleCnt="0"/>
      <dgm:spPr/>
    </dgm:pt>
    <dgm:pt modelId="{0E2E7689-792D-43B3-BDE1-1A0175D15D90}" type="pres">
      <dgm:prSet presAssocID="{FD554334-9D66-4FD8-83A0-F4C2C965370B}" presName="accentRepeatNode" presStyleLbl="solidFgAcc1" presStyleIdx="3" presStyleCnt="4"/>
      <dgm:spPr/>
    </dgm:pt>
  </dgm:ptLst>
  <dgm:cxnLst>
    <dgm:cxn modelId="{1D7FC004-0121-4BA8-95D9-B69C99037575}" srcId="{BD95A6F0-906C-47CD-875F-56B76A35E312}" destId="{45F40CA4-8ACC-4238-B41A-F8399BB15F49}" srcOrd="0" destOrd="0" parTransId="{70983856-7F17-4DFA-B987-48946DDC3BB5}" sibTransId="{B5925085-A37E-4EF8-905B-0C1B81B12735}"/>
    <dgm:cxn modelId="{0A374706-4802-4A7E-8280-DD178D3A7A87}" type="presOf" srcId="{FD554334-9D66-4FD8-83A0-F4C2C965370B}" destId="{D5F76165-A4CD-4FD1-8F46-B50C9030B189}" srcOrd="0" destOrd="0" presId="urn:microsoft.com/office/officeart/2008/layout/VerticalCurvedList"/>
    <dgm:cxn modelId="{2E572626-FF4A-43F3-B65D-F83A379A2D45}" type="presOf" srcId="{4756876D-9866-4F79-9984-0D056E1935B2}" destId="{B9C228D7-A91D-4120-9310-9EEDE11F8DEA}" srcOrd="0" destOrd="0" presId="urn:microsoft.com/office/officeart/2008/layout/VerticalCurvedList"/>
    <dgm:cxn modelId="{21E7BA43-7001-4ED5-9716-CAA070C3748D}" srcId="{BD95A6F0-906C-47CD-875F-56B76A35E312}" destId="{FD554334-9D66-4FD8-83A0-F4C2C965370B}" srcOrd="3" destOrd="0" parTransId="{0021627E-9BA0-4242-B9F9-8D5FF7BE6380}" sibTransId="{B71F4486-5C5A-4548-9D3C-E98A702B2EF7}"/>
    <dgm:cxn modelId="{BCDDB449-FB6B-4F3D-8388-77E99C9696E0}" type="presOf" srcId="{45F40CA4-8ACC-4238-B41A-F8399BB15F49}" destId="{D0AC54F7-4CF8-4502-AB02-BE02EF1936D7}" srcOrd="0" destOrd="0" presId="urn:microsoft.com/office/officeart/2008/layout/VerticalCurvedList"/>
    <dgm:cxn modelId="{AB26F57D-0108-4FE4-BB57-6C0F4E0C493A}" type="presOf" srcId="{B5925085-A37E-4EF8-905B-0C1B81B12735}" destId="{57B38A95-085E-4857-9FF6-EF176333F851}" srcOrd="0" destOrd="0" presId="urn:microsoft.com/office/officeart/2008/layout/VerticalCurvedList"/>
    <dgm:cxn modelId="{ADB4558A-6742-4895-9EB3-306B4296C494}" type="presOf" srcId="{612CD7E4-0617-4F47-A383-7C87B9F48EE4}" destId="{1AFA299F-1574-4AB2-AF18-F414EDD7BCFB}" srcOrd="0" destOrd="0" presId="urn:microsoft.com/office/officeart/2008/layout/VerticalCurvedList"/>
    <dgm:cxn modelId="{EB6A13A1-5C2F-439C-8087-6F52ACCDCF27}" type="presOf" srcId="{BD95A6F0-906C-47CD-875F-56B76A35E312}" destId="{0233FE79-5F65-4A0B-A390-86A794A77C5B}" srcOrd="0" destOrd="0" presId="urn:microsoft.com/office/officeart/2008/layout/VerticalCurvedList"/>
    <dgm:cxn modelId="{A2E165C2-E1F4-44ED-BF7A-2B7B6E356ADD}" srcId="{BD95A6F0-906C-47CD-875F-56B76A35E312}" destId="{4756876D-9866-4F79-9984-0D056E1935B2}" srcOrd="2" destOrd="0" parTransId="{F9A524A3-DFD4-4706-8867-0061D14051AA}" sibTransId="{C7BBCB84-E87E-47E2-998F-A981A2E61E22}"/>
    <dgm:cxn modelId="{B84A59C6-902C-4171-A9AB-84F8BDD31890}" srcId="{BD95A6F0-906C-47CD-875F-56B76A35E312}" destId="{612CD7E4-0617-4F47-A383-7C87B9F48EE4}" srcOrd="1" destOrd="0" parTransId="{984B9554-3E88-47DA-888A-DE513A4D3EDC}" sibTransId="{93FE6B9E-FD31-4A6A-895C-C37190D03284}"/>
    <dgm:cxn modelId="{4E4DA6EB-E0B5-4E6A-A013-C885525F3124}" type="presParOf" srcId="{0233FE79-5F65-4A0B-A390-86A794A77C5B}" destId="{B70C32CE-6752-4295-974A-38FD907EA3A9}" srcOrd="0" destOrd="0" presId="urn:microsoft.com/office/officeart/2008/layout/VerticalCurvedList"/>
    <dgm:cxn modelId="{CC9572F3-B00D-4180-B78F-EB3294EF0959}" type="presParOf" srcId="{B70C32CE-6752-4295-974A-38FD907EA3A9}" destId="{47052FEB-7B32-4DAE-8483-3AF729C632C9}" srcOrd="0" destOrd="0" presId="urn:microsoft.com/office/officeart/2008/layout/VerticalCurvedList"/>
    <dgm:cxn modelId="{649B864C-5F8C-485B-A10A-53CB1752304F}" type="presParOf" srcId="{47052FEB-7B32-4DAE-8483-3AF729C632C9}" destId="{7F8EC860-F4CD-4554-86AE-2008664EF546}" srcOrd="0" destOrd="0" presId="urn:microsoft.com/office/officeart/2008/layout/VerticalCurvedList"/>
    <dgm:cxn modelId="{F368A867-6CA3-4449-B902-882C6D1C2602}" type="presParOf" srcId="{47052FEB-7B32-4DAE-8483-3AF729C632C9}" destId="{57B38A95-085E-4857-9FF6-EF176333F851}" srcOrd="1" destOrd="0" presId="urn:microsoft.com/office/officeart/2008/layout/VerticalCurvedList"/>
    <dgm:cxn modelId="{4A03A306-84D9-4D75-B624-519DE55255DF}" type="presParOf" srcId="{47052FEB-7B32-4DAE-8483-3AF729C632C9}" destId="{9002D699-BED2-4BFC-9CCE-7F745F1A514F}" srcOrd="2" destOrd="0" presId="urn:microsoft.com/office/officeart/2008/layout/VerticalCurvedList"/>
    <dgm:cxn modelId="{B6DB280D-821A-4443-B9DC-CDE4C9C3F911}" type="presParOf" srcId="{47052FEB-7B32-4DAE-8483-3AF729C632C9}" destId="{28FDCB06-90E2-4D6C-9604-B3B5C5C5F28C}" srcOrd="3" destOrd="0" presId="urn:microsoft.com/office/officeart/2008/layout/VerticalCurvedList"/>
    <dgm:cxn modelId="{3E2C4D06-4E8D-4BE3-85F5-0B305B27403D}" type="presParOf" srcId="{B70C32CE-6752-4295-974A-38FD907EA3A9}" destId="{D0AC54F7-4CF8-4502-AB02-BE02EF1936D7}" srcOrd="1" destOrd="0" presId="urn:microsoft.com/office/officeart/2008/layout/VerticalCurvedList"/>
    <dgm:cxn modelId="{F12B27D4-D9B1-4B0B-89D6-654991CFD3D7}" type="presParOf" srcId="{B70C32CE-6752-4295-974A-38FD907EA3A9}" destId="{03F4FAA2-ED5A-47A8-AB86-9E5EF14054DD}" srcOrd="2" destOrd="0" presId="urn:microsoft.com/office/officeart/2008/layout/VerticalCurvedList"/>
    <dgm:cxn modelId="{0C177C0B-4D21-483D-A3E1-94CC6003727B}" type="presParOf" srcId="{03F4FAA2-ED5A-47A8-AB86-9E5EF14054DD}" destId="{E0B1B5DD-8FEC-41B3-89F2-2AEB5D2A9F9F}" srcOrd="0" destOrd="0" presId="urn:microsoft.com/office/officeart/2008/layout/VerticalCurvedList"/>
    <dgm:cxn modelId="{A5CC739E-D145-44B1-A8F8-38F499A54DCB}" type="presParOf" srcId="{B70C32CE-6752-4295-974A-38FD907EA3A9}" destId="{1AFA299F-1574-4AB2-AF18-F414EDD7BCFB}" srcOrd="3" destOrd="0" presId="urn:microsoft.com/office/officeart/2008/layout/VerticalCurvedList"/>
    <dgm:cxn modelId="{A902713D-6925-49C3-9834-9DD939B5F941}" type="presParOf" srcId="{B70C32CE-6752-4295-974A-38FD907EA3A9}" destId="{5BC42ED7-188D-4490-8D26-26CF6FFC985E}" srcOrd="4" destOrd="0" presId="urn:microsoft.com/office/officeart/2008/layout/VerticalCurvedList"/>
    <dgm:cxn modelId="{8BADC4DB-1A5A-4B4C-AB27-6076BFEB5E91}" type="presParOf" srcId="{5BC42ED7-188D-4490-8D26-26CF6FFC985E}" destId="{8305C4AC-A8CF-41A6-85E6-3B9CD487E61B}" srcOrd="0" destOrd="0" presId="urn:microsoft.com/office/officeart/2008/layout/VerticalCurvedList"/>
    <dgm:cxn modelId="{60C05C58-8821-4E86-A66C-AF7E8881F569}" type="presParOf" srcId="{B70C32CE-6752-4295-974A-38FD907EA3A9}" destId="{B9C228D7-A91D-4120-9310-9EEDE11F8DEA}" srcOrd="5" destOrd="0" presId="urn:microsoft.com/office/officeart/2008/layout/VerticalCurvedList"/>
    <dgm:cxn modelId="{63FD2118-8C34-4DA5-B7D8-20DF14428DAE}" type="presParOf" srcId="{B70C32CE-6752-4295-974A-38FD907EA3A9}" destId="{21597AA7-39A0-464D-8104-0A9487CF27DC}" srcOrd="6" destOrd="0" presId="urn:microsoft.com/office/officeart/2008/layout/VerticalCurvedList"/>
    <dgm:cxn modelId="{B43BEC49-8C7D-4422-8E02-CAF52C247AE9}" type="presParOf" srcId="{21597AA7-39A0-464D-8104-0A9487CF27DC}" destId="{CDE1E284-FF00-407E-8A3F-444433BCFC49}" srcOrd="0" destOrd="0" presId="urn:microsoft.com/office/officeart/2008/layout/VerticalCurvedList"/>
    <dgm:cxn modelId="{CFD3652D-A76B-4764-8033-BDB8E12F29A1}" type="presParOf" srcId="{B70C32CE-6752-4295-974A-38FD907EA3A9}" destId="{D5F76165-A4CD-4FD1-8F46-B50C9030B189}" srcOrd="7" destOrd="0" presId="urn:microsoft.com/office/officeart/2008/layout/VerticalCurvedList"/>
    <dgm:cxn modelId="{22A1E478-8F61-4114-AB49-A7BFF7B675BF}" type="presParOf" srcId="{B70C32CE-6752-4295-974A-38FD907EA3A9}" destId="{2382966B-4FB4-49A6-9E08-38A167DEA2B8}" srcOrd="8" destOrd="0" presId="urn:microsoft.com/office/officeart/2008/layout/VerticalCurvedList"/>
    <dgm:cxn modelId="{56F75759-5EE6-4E81-A86D-9CF03B986FB0}" type="presParOf" srcId="{2382966B-4FB4-49A6-9E08-38A167DEA2B8}" destId="{0E2E7689-792D-43B3-BDE1-1A0175D15D9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1C466C-A2F8-40AE-B33C-751643FDB41D}" type="doc">
      <dgm:prSet loTypeId="urn:microsoft.com/office/officeart/2005/8/layout/defaul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1E5431C-9D12-4730-9382-04A35392CFFC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Автоматический сбор отзывов с сайтов, маркетплейсов, соцсетей.</a:t>
          </a:r>
          <a:endParaRPr lang="ru-RU" dirty="0"/>
        </a:p>
      </dgm:t>
    </dgm:pt>
    <dgm:pt modelId="{D09F985B-21D2-4AAD-80A5-CA925054B550}" type="parTrans" cxnId="{CDFCB9B7-8376-4081-882F-52C1F584C921}">
      <dgm:prSet/>
      <dgm:spPr/>
      <dgm:t>
        <a:bodyPr/>
        <a:lstStyle/>
        <a:p>
          <a:endParaRPr lang="ru-RU"/>
        </a:p>
      </dgm:t>
    </dgm:pt>
    <dgm:pt modelId="{EB968AF0-A448-4EFF-91FA-212B68EC5DB8}" type="sibTrans" cxnId="{CDFCB9B7-8376-4081-882F-52C1F584C921}">
      <dgm:prSet/>
      <dgm:spPr/>
      <dgm:t>
        <a:bodyPr/>
        <a:lstStyle/>
        <a:p>
          <a:endParaRPr lang="ru-RU"/>
        </a:p>
      </dgm:t>
    </dgm:pt>
    <dgm:pt modelId="{637AEB11-EBA9-4ADA-9C62-2E752F493A0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AI-фильтрация и категоризация по темам, тональности, релевантности.</a:t>
          </a:r>
        </a:p>
      </dgm:t>
    </dgm:pt>
    <dgm:pt modelId="{D2A195C2-C7FF-493B-BF17-C9B8E3CD4FC8}" type="parTrans" cxnId="{6F8EE7BE-402D-4FDE-BBA6-AB5528AD81CE}">
      <dgm:prSet/>
      <dgm:spPr/>
      <dgm:t>
        <a:bodyPr/>
        <a:lstStyle/>
        <a:p>
          <a:endParaRPr lang="ru-RU"/>
        </a:p>
      </dgm:t>
    </dgm:pt>
    <dgm:pt modelId="{2BF7541A-3ABC-448B-910E-F7F019B78D13}" type="sibTrans" cxnId="{6F8EE7BE-402D-4FDE-BBA6-AB5528AD81CE}">
      <dgm:prSet/>
      <dgm:spPr/>
      <dgm:t>
        <a:bodyPr/>
        <a:lstStyle/>
        <a:p>
          <a:endParaRPr lang="ru-RU"/>
        </a:p>
      </dgm:t>
    </dgm:pt>
    <dgm:pt modelId="{78901B68-079E-4CDB-8C87-9E7A8E7A661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Гибкая система фильтров и дашбордов в реальном времени.</a:t>
          </a:r>
        </a:p>
      </dgm:t>
    </dgm:pt>
    <dgm:pt modelId="{5369F0D8-166C-4630-82BE-4106EDB3C738}" type="parTrans" cxnId="{9DC0B5A9-138C-4BF7-A147-C9075474615F}">
      <dgm:prSet/>
      <dgm:spPr/>
      <dgm:t>
        <a:bodyPr/>
        <a:lstStyle/>
        <a:p>
          <a:endParaRPr lang="ru-RU"/>
        </a:p>
      </dgm:t>
    </dgm:pt>
    <dgm:pt modelId="{0F70EA78-AEE4-49D2-8C53-EEF8F0B85093}" type="sibTrans" cxnId="{9DC0B5A9-138C-4BF7-A147-C9075474615F}">
      <dgm:prSet/>
      <dgm:spPr/>
      <dgm:t>
        <a:bodyPr/>
        <a:lstStyle/>
        <a:p>
          <a:endParaRPr lang="ru-RU"/>
        </a:p>
      </dgm:t>
    </dgm:pt>
    <dgm:pt modelId="{95C2114E-37E1-4077-8D8E-8141AA86983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/>
            <a:t>Готовые отчёты и интеграция с бизнес-системами (CRM, Jira)</a:t>
          </a:r>
        </a:p>
      </dgm:t>
    </dgm:pt>
    <dgm:pt modelId="{C87BBD0E-5A5A-46D2-A698-39F25B6A616F}" type="parTrans" cxnId="{16A67902-5A58-4F89-8A05-34D118192B73}">
      <dgm:prSet/>
      <dgm:spPr/>
      <dgm:t>
        <a:bodyPr/>
        <a:lstStyle/>
        <a:p>
          <a:endParaRPr lang="ru-RU"/>
        </a:p>
      </dgm:t>
    </dgm:pt>
    <dgm:pt modelId="{93B08DE8-1B5F-4514-AA0C-022F4B37D208}" type="sibTrans" cxnId="{16A67902-5A58-4F89-8A05-34D118192B73}">
      <dgm:prSet/>
      <dgm:spPr/>
      <dgm:t>
        <a:bodyPr/>
        <a:lstStyle/>
        <a:p>
          <a:endParaRPr lang="ru-RU"/>
        </a:p>
      </dgm:t>
    </dgm:pt>
    <dgm:pt modelId="{D5986F32-BDEA-4CC2-A00C-ED31F4A2FDEB}" type="pres">
      <dgm:prSet presAssocID="{961C466C-A2F8-40AE-B33C-751643FDB41D}" presName="diagram" presStyleCnt="0">
        <dgm:presLayoutVars>
          <dgm:dir/>
          <dgm:resizeHandles val="exact"/>
        </dgm:presLayoutVars>
      </dgm:prSet>
      <dgm:spPr/>
    </dgm:pt>
    <dgm:pt modelId="{01159D83-F4DE-4ABE-B77A-B12B5FA17428}" type="pres">
      <dgm:prSet presAssocID="{71E5431C-9D12-4730-9382-04A35392CFFC}" presName="node" presStyleLbl="node1" presStyleIdx="0" presStyleCnt="4">
        <dgm:presLayoutVars>
          <dgm:bulletEnabled val="1"/>
        </dgm:presLayoutVars>
      </dgm:prSet>
      <dgm:spPr/>
    </dgm:pt>
    <dgm:pt modelId="{F37C00DC-AE4F-45AF-9B22-69809081A557}" type="pres">
      <dgm:prSet presAssocID="{EB968AF0-A448-4EFF-91FA-212B68EC5DB8}" presName="sibTrans" presStyleCnt="0"/>
      <dgm:spPr/>
    </dgm:pt>
    <dgm:pt modelId="{FF2605F1-9D84-49F2-939B-DB251BB7C041}" type="pres">
      <dgm:prSet presAssocID="{637AEB11-EBA9-4ADA-9C62-2E752F493A02}" presName="node" presStyleLbl="node1" presStyleIdx="1" presStyleCnt="4">
        <dgm:presLayoutVars>
          <dgm:bulletEnabled val="1"/>
        </dgm:presLayoutVars>
      </dgm:prSet>
      <dgm:spPr/>
    </dgm:pt>
    <dgm:pt modelId="{BD2F1626-0CDA-4AB9-89E2-230AD01373D4}" type="pres">
      <dgm:prSet presAssocID="{2BF7541A-3ABC-448B-910E-F7F019B78D13}" presName="sibTrans" presStyleCnt="0"/>
      <dgm:spPr/>
    </dgm:pt>
    <dgm:pt modelId="{E2A4DEE2-818D-45FA-AD54-9ABF1444AB57}" type="pres">
      <dgm:prSet presAssocID="{78901B68-079E-4CDB-8C87-9E7A8E7A661E}" presName="node" presStyleLbl="node1" presStyleIdx="2" presStyleCnt="4">
        <dgm:presLayoutVars>
          <dgm:bulletEnabled val="1"/>
        </dgm:presLayoutVars>
      </dgm:prSet>
      <dgm:spPr/>
    </dgm:pt>
    <dgm:pt modelId="{7FAE25E1-7FDF-456E-95CB-CA8790101579}" type="pres">
      <dgm:prSet presAssocID="{0F70EA78-AEE4-49D2-8C53-EEF8F0B85093}" presName="sibTrans" presStyleCnt="0"/>
      <dgm:spPr/>
    </dgm:pt>
    <dgm:pt modelId="{82B87F69-F39C-4A18-B79D-525137C06DA2}" type="pres">
      <dgm:prSet presAssocID="{95C2114E-37E1-4077-8D8E-8141AA869833}" presName="node" presStyleLbl="node1" presStyleIdx="3" presStyleCnt="4">
        <dgm:presLayoutVars>
          <dgm:bulletEnabled val="1"/>
        </dgm:presLayoutVars>
      </dgm:prSet>
      <dgm:spPr/>
    </dgm:pt>
  </dgm:ptLst>
  <dgm:cxnLst>
    <dgm:cxn modelId="{16A67902-5A58-4F89-8A05-34D118192B73}" srcId="{961C466C-A2F8-40AE-B33C-751643FDB41D}" destId="{95C2114E-37E1-4077-8D8E-8141AA869833}" srcOrd="3" destOrd="0" parTransId="{C87BBD0E-5A5A-46D2-A698-39F25B6A616F}" sibTransId="{93B08DE8-1B5F-4514-AA0C-022F4B37D208}"/>
    <dgm:cxn modelId="{9D51BF2A-130D-477F-B2B7-35EBB9C9C30D}" type="presOf" srcId="{78901B68-079E-4CDB-8C87-9E7A8E7A661E}" destId="{E2A4DEE2-818D-45FA-AD54-9ABF1444AB57}" srcOrd="0" destOrd="0" presId="urn:microsoft.com/office/officeart/2005/8/layout/default"/>
    <dgm:cxn modelId="{0EF4265F-AD5B-44A0-9024-12531425F80F}" type="presOf" srcId="{95C2114E-37E1-4077-8D8E-8141AA869833}" destId="{82B87F69-F39C-4A18-B79D-525137C06DA2}" srcOrd="0" destOrd="0" presId="urn:microsoft.com/office/officeart/2005/8/layout/default"/>
    <dgm:cxn modelId="{22D0509B-40F3-42E6-8954-85A640B74733}" type="presOf" srcId="{961C466C-A2F8-40AE-B33C-751643FDB41D}" destId="{D5986F32-BDEA-4CC2-A00C-ED31F4A2FDEB}" srcOrd="0" destOrd="0" presId="urn:microsoft.com/office/officeart/2005/8/layout/default"/>
    <dgm:cxn modelId="{9DC0B5A9-138C-4BF7-A147-C9075474615F}" srcId="{961C466C-A2F8-40AE-B33C-751643FDB41D}" destId="{78901B68-079E-4CDB-8C87-9E7A8E7A661E}" srcOrd="2" destOrd="0" parTransId="{5369F0D8-166C-4630-82BE-4106EDB3C738}" sibTransId="{0F70EA78-AEE4-49D2-8C53-EEF8F0B85093}"/>
    <dgm:cxn modelId="{CDFCB9B7-8376-4081-882F-52C1F584C921}" srcId="{961C466C-A2F8-40AE-B33C-751643FDB41D}" destId="{71E5431C-9D12-4730-9382-04A35392CFFC}" srcOrd="0" destOrd="0" parTransId="{D09F985B-21D2-4AAD-80A5-CA925054B550}" sibTransId="{EB968AF0-A448-4EFF-91FA-212B68EC5DB8}"/>
    <dgm:cxn modelId="{6F8EE7BE-402D-4FDE-BBA6-AB5528AD81CE}" srcId="{961C466C-A2F8-40AE-B33C-751643FDB41D}" destId="{637AEB11-EBA9-4ADA-9C62-2E752F493A02}" srcOrd="1" destOrd="0" parTransId="{D2A195C2-C7FF-493B-BF17-C9B8E3CD4FC8}" sibTransId="{2BF7541A-3ABC-448B-910E-F7F019B78D13}"/>
    <dgm:cxn modelId="{06D69AC7-6F32-4E1B-9857-AFDA1E395315}" type="presOf" srcId="{637AEB11-EBA9-4ADA-9C62-2E752F493A02}" destId="{FF2605F1-9D84-49F2-939B-DB251BB7C041}" srcOrd="0" destOrd="0" presId="urn:microsoft.com/office/officeart/2005/8/layout/default"/>
    <dgm:cxn modelId="{11CE06EB-1C83-46EB-B033-32125D61E2E9}" type="presOf" srcId="{71E5431C-9D12-4730-9382-04A35392CFFC}" destId="{01159D83-F4DE-4ABE-B77A-B12B5FA17428}" srcOrd="0" destOrd="0" presId="urn:microsoft.com/office/officeart/2005/8/layout/default"/>
    <dgm:cxn modelId="{411134CF-9162-4ED4-9550-6C166E7DB4CE}" type="presParOf" srcId="{D5986F32-BDEA-4CC2-A00C-ED31F4A2FDEB}" destId="{01159D83-F4DE-4ABE-B77A-B12B5FA17428}" srcOrd="0" destOrd="0" presId="urn:microsoft.com/office/officeart/2005/8/layout/default"/>
    <dgm:cxn modelId="{EA14DF62-524A-4C4D-8F40-B11CB40C9637}" type="presParOf" srcId="{D5986F32-BDEA-4CC2-A00C-ED31F4A2FDEB}" destId="{F37C00DC-AE4F-45AF-9B22-69809081A557}" srcOrd="1" destOrd="0" presId="urn:microsoft.com/office/officeart/2005/8/layout/default"/>
    <dgm:cxn modelId="{03141F9D-C61A-42DB-B7AF-791051B98790}" type="presParOf" srcId="{D5986F32-BDEA-4CC2-A00C-ED31F4A2FDEB}" destId="{FF2605F1-9D84-49F2-939B-DB251BB7C041}" srcOrd="2" destOrd="0" presId="urn:microsoft.com/office/officeart/2005/8/layout/default"/>
    <dgm:cxn modelId="{31A63822-CAF0-49DA-8D3F-9C10FA723428}" type="presParOf" srcId="{D5986F32-BDEA-4CC2-A00C-ED31F4A2FDEB}" destId="{BD2F1626-0CDA-4AB9-89E2-230AD01373D4}" srcOrd="3" destOrd="0" presId="urn:microsoft.com/office/officeart/2005/8/layout/default"/>
    <dgm:cxn modelId="{5E102A5B-A30D-4F18-8D04-07387F1F04EB}" type="presParOf" srcId="{D5986F32-BDEA-4CC2-A00C-ED31F4A2FDEB}" destId="{E2A4DEE2-818D-45FA-AD54-9ABF1444AB57}" srcOrd="4" destOrd="0" presId="urn:microsoft.com/office/officeart/2005/8/layout/default"/>
    <dgm:cxn modelId="{DCF7C7AB-FF43-4B1C-B9B4-276671C9801C}" type="presParOf" srcId="{D5986F32-BDEA-4CC2-A00C-ED31F4A2FDEB}" destId="{7FAE25E1-7FDF-456E-95CB-CA8790101579}" srcOrd="5" destOrd="0" presId="urn:microsoft.com/office/officeart/2005/8/layout/default"/>
    <dgm:cxn modelId="{853DAEFD-C606-42CD-AC94-46A657DD6A17}" type="presParOf" srcId="{D5986F32-BDEA-4CC2-A00C-ED31F4A2FDEB}" destId="{82B87F69-F39C-4A18-B79D-525137C06DA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EB144E-F305-418B-90F9-1620B9DB26F2}" type="doc">
      <dgm:prSet loTypeId="urn:microsoft.com/office/officeart/2005/8/layout/vList3" loCatId="list" qsTypeId="urn:microsoft.com/office/officeart/2005/8/quickstyle/simple5" qsCatId="simple" csTypeId="urn:microsoft.com/office/officeart/2005/8/colors/accent2_1" csCatId="accent2" phldr="1"/>
      <dgm:spPr/>
    </dgm:pt>
    <dgm:pt modelId="{B8BF692E-18B3-4C9E-8622-BE821632E568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 dirty="0"/>
            <a:t>Сокращение времени</a:t>
          </a:r>
          <a:r>
            <a:rPr lang="ru-RU" b="0" i="0" dirty="0"/>
            <a:t> на обработку отзывов на </a:t>
          </a:r>
          <a:r>
            <a:rPr lang="ru-RU" b="1" i="0" dirty="0"/>
            <a:t>70–80%</a:t>
          </a:r>
          <a:r>
            <a:rPr lang="ru-RU" b="0" i="0" dirty="0"/>
            <a:t>.</a:t>
          </a:r>
          <a:endParaRPr lang="ru-RU" dirty="0"/>
        </a:p>
      </dgm:t>
    </dgm:pt>
    <dgm:pt modelId="{3EC1C489-1E91-4DAF-9C7C-D6EB7346C08D}" type="parTrans" cxnId="{20D3749E-16A4-46F8-8F51-AECEF8CDA6E8}">
      <dgm:prSet/>
      <dgm:spPr/>
      <dgm:t>
        <a:bodyPr/>
        <a:lstStyle/>
        <a:p>
          <a:endParaRPr lang="ru-RU"/>
        </a:p>
      </dgm:t>
    </dgm:pt>
    <dgm:pt modelId="{E6C82A33-8CD5-4404-89AB-C4DAC54F4EFB}" type="sibTrans" cxnId="{20D3749E-16A4-46F8-8F51-AECEF8CDA6E8}">
      <dgm:prSet/>
      <dgm:spPr/>
      <dgm:t>
        <a:bodyPr/>
        <a:lstStyle/>
        <a:p>
          <a:endParaRPr lang="ru-RU"/>
        </a:p>
      </dgm:t>
    </dgm:pt>
    <dgm:pt modelId="{04586108-38A8-4BB3-BD9F-C20B01FC323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/>
            <a:t>Повышение точности</a:t>
          </a:r>
          <a:r>
            <a:rPr lang="ru-RU" b="0" i="0"/>
            <a:t> выявления ключевых проблем и трендов.</a:t>
          </a:r>
        </a:p>
      </dgm:t>
    </dgm:pt>
    <dgm:pt modelId="{F34DBE2E-289E-44E6-8F7A-A53F88948C7D}" type="parTrans" cxnId="{714C455E-C9D4-44A3-9D9C-75CB01F53226}">
      <dgm:prSet/>
      <dgm:spPr/>
      <dgm:t>
        <a:bodyPr/>
        <a:lstStyle/>
        <a:p>
          <a:endParaRPr lang="ru-RU"/>
        </a:p>
      </dgm:t>
    </dgm:pt>
    <dgm:pt modelId="{29A8867A-A4B1-402E-9905-9A57B92BBF6B}" type="sibTrans" cxnId="{714C455E-C9D4-44A3-9D9C-75CB01F53226}">
      <dgm:prSet/>
      <dgm:spPr/>
      <dgm:t>
        <a:bodyPr/>
        <a:lstStyle/>
        <a:p>
          <a:endParaRPr lang="ru-RU"/>
        </a:p>
      </dgm:t>
    </dgm:pt>
    <dgm:pt modelId="{4E6C16BF-5D0C-40B4-97BB-55B2CA85BD7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/>
            <a:t>Ускорение реакции</a:t>
          </a:r>
          <a:r>
            <a:rPr lang="ru-RU" b="0" i="0"/>
            <a:t> на негативные отзывы и жалобы.</a:t>
          </a:r>
        </a:p>
      </dgm:t>
    </dgm:pt>
    <dgm:pt modelId="{B43C4A2C-D88C-4130-BED2-9C221AD03581}" type="parTrans" cxnId="{95852DA3-7DD2-4B1C-8549-4C61F81F33A5}">
      <dgm:prSet/>
      <dgm:spPr/>
      <dgm:t>
        <a:bodyPr/>
        <a:lstStyle/>
        <a:p>
          <a:endParaRPr lang="ru-RU"/>
        </a:p>
      </dgm:t>
    </dgm:pt>
    <dgm:pt modelId="{8BCF8026-DD58-48E0-85DC-DE7AF9A6079E}" type="sibTrans" cxnId="{95852DA3-7DD2-4B1C-8549-4C61F81F33A5}">
      <dgm:prSet/>
      <dgm:spPr/>
      <dgm:t>
        <a:bodyPr/>
        <a:lstStyle/>
        <a:p>
          <a:endParaRPr lang="ru-RU"/>
        </a:p>
      </dgm:t>
    </dgm:pt>
    <dgm:pt modelId="{05096423-14A7-4EB1-B9D4-F337C2124BD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/>
            <a:t>Рост удовлетворённости клиентов (NPS)</a:t>
          </a:r>
          <a:r>
            <a:rPr lang="ru-RU" b="0" i="0"/>
            <a:t> за счёт своевременных улучшений продукта.</a:t>
          </a:r>
        </a:p>
      </dgm:t>
    </dgm:pt>
    <dgm:pt modelId="{EFA078B1-518F-44FE-AF23-21AEA9811A0D}" type="parTrans" cxnId="{DCA27A2A-7185-4BFB-B4BF-486E5C183302}">
      <dgm:prSet/>
      <dgm:spPr/>
      <dgm:t>
        <a:bodyPr/>
        <a:lstStyle/>
        <a:p>
          <a:endParaRPr lang="ru-RU"/>
        </a:p>
      </dgm:t>
    </dgm:pt>
    <dgm:pt modelId="{BC70B42C-2964-47F2-82D9-A339E6C4BD2B}" type="sibTrans" cxnId="{DCA27A2A-7185-4BFB-B4BF-486E5C183302}">
      <dgm:prSet/>
      <dgm:spPr/>
      <dgm:t>
        <a:bodyPr/>
        <a:lstStyle/>
        <a:p>
          <a:endParaRPr lang="ru-RU"/>
        </a:p>
      </dgm:t>
    </dgm:pt>
    <dgm:pt modelId="{F6A8E422-6874-471B-AB80-776BEC77FC4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i="0"/>
            <a:t>Концентрация команды на принятии решений</a:t>
          </a:r>
          <a:r>
            <a:rPr lang="ru-RU" b="0" i="0"/>
            <a:t>, а не на рутине.</a:t>
          </a:r>
        </a:p>
      </dgm:t>
    </dgm:pt>
    <dgm:pt modelId="{2A997339-B88E-4521-B404-E94733546067}" type="parTrans" cxnId="{E51F87B5-A74C-4C20-A1AA-09B45F3B7078}">
      <dgm:prSet/>
      <dgm:spPr/>
      <dgm:t>
        <a:bodyPr/>
        <a:lstStyle/>
        <a:p>
          <a:endParaRPr lang="ru-RU"/>
        </a:p>
      </dgm:t>
    </dgm:pt>
    <dgm:pt modelId="{1D748F48-36EE-404C-A3EF-FD318DB882A0}" type="sibTrans" cxnId="{E51F87B5-A74C-4C20-A1AA-09B45F3B7078}">
      <dgm:prSet/>
      <dgm:spPr/>
      <dgm:t>
        <a:bodyPr/>
        <a:lstStyle/>
        <a:p>
          <a:endParaRPr lang="ru-RU"/>
        </a:p>
      </dgm:t>
    </dgm:pt>
    <dgm:pt modelId="{B33AEA2D-9F5B-4BD7-A17A-3BC7086B3D00}" type="pres">
      <dgm:prSet presAssocID="{7EEB144E-F305-418B-90F9-1620B9DB26F2}" presName="linearFlow" presStyleCnt="0">
        <dgm:presLayoutVars>
          <dgm:dir/>
          <dgm:resizeHandles val="exact"/>
        </dgm:presLayoutVars>
      </dgm:prSet>
      <dgm:spPr/>
    </dgm:pt>
    <dgm:pt modelId="{13252FF9-F17C-4F75-BF60-B0701E37C06F}" type="pres">
      <dgm:prSet presAssocID="{B8BF692E-18B3-4C9E-8622-BE821632E568}" presName="composite" presStyleCnt="0"/>
      <dgm:spPr/>
    </dgm:pt>
    <dgm:pt modelId="{0A307C17-3467-419B-B3B6-4FF563364758}" type="pres">
      <dgm:prSet presAssocID="{B8BF692E-18B3-4C9E-8622-BE821632E568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 со сплошной заливкой"/>
        </a:ext>
      </dgm:extLst>
    </dgm:pt>
    <dgm:pt modelId="{98A1DE78-E105-49F2-B084-6B7F3D4CC56D}" type="pres">
      <dgm:prSet presAssocID="{B8BF692E-18B3-4C9E-8622-BE821632E568}" presName="txShp" presStyleLbl="node1" presStyleIdx="0" presStyleCnt="5">
        <dgm:presLayoutVars>
          <dgm:bulletEnabled val="1"/>
        </dgm:presLayoutVars>
      </dgm:prSet>
      <dgm:spPr/>
    </dgm:pt>
    <dgm:pt modelId="{1D2BCD43-9C81-4209-850A-FA7AB3F1AFAF}" type="pres">
      <dgm:prSet presAssocID="{E6C82A33-8CD5-4404-89AB-C4DAC54F4EFB}" presName="spacing" presStyleCnt="0"/>
      <dgm:spPr/>
    </dgm:pt>
    <dgm:pt modelId="{4D6777AA-AFA7-48FA-9BBF-E2C9A0DD4407}" type="pres">
      <dgm:prSet presAssocID="{04586108-38A8-4BB3-BD9F-C20B01FC323A}" presName="composite" presStyleCnt="0"/>
      <dgm:spPr/>
    </dgm:pt>
    <dgm:pt modelId="{657BB893-9EC4-4191-8BBA-5E77FE7AB97A}" type="pres">
      <dgm:prSet presAssocID="{04586108-38A8-4BB3-BD9F-C20B01FC323A}" presName="imgShp" presStyleLbl="fgImgPlace1" presStyleIdx="1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 со сплошной заливкой"/>
        </a:ext>
      </dgm:extLst>
    </dgm:pt>
    <dgm:pt modelId="{615F3291-D333-44F7-B713-05D034B74E2B}" type="pres">
      <dgm:prSet presAssocID="{04586108-38A8-4BB3-BD9F-C20B01FC323A}" presName="txShp" presStyleLbl="node1" presStyleIdx="1" presStyleCnt="5">
        <dgm:presLayoutVars>
          <dgm:bulletEnabled val="1"/>
        </dgm:presLayoutVars>
      </dgm:prSet>
      <dgm:spPr/>
    </dgm:pt>
    <dgm:pt modelId="{5B7086BA-7C65-4212-A574-094CF754EB8D}" type="pres">
      <dgm:prSet presAssocID="{29A8867A-A4B1-402E-9905-9A57B92BBF6B}" presName="spacing" presStyleCnt="0"/>
      <dgm:spPr/>
    </dgm:pt>
    <dgm:pt modelId="{2A31175D-7598-462C-A91D-5AA290531546}" type="pres">
      <dgm:prSet presAssocID="{4E6C16BF-5D0C-40B4-97BB-55B2CA85BD7B}" presName="composite" presStyleCnt="0"/>
      <dgm:spPr/>
    </dgm:pt>
    <dgm:pt modelId="{11A4861E-D936-4AC4-9B0C-CDC6985DF64A}" type="pres">
      <dgm:prSet presAssocID="{4E6C16BF-5D0C-40B4-97BB-55B2CA85BD7B}" presName="imgShp" presStyleLbl="fgImgPlace1" presStyleIdx="2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 со сплошной заливкой"/>
        </a:ext>
      </dgm:extLst>
    </dgm:pt>
    <dgm:pt modelId="{FF041315-5A31-40CD-A17B-8A267BAE7B3E}" type="pres">
      <dgm:prSet presAssocID="{4E6C16BF-5D0C-40B4-97BB-55B2CA85BD7B}" presName="txShp" presStyleLbl="node1" presStyleIdx="2" presStyleCnt="5">
        <dgm:presLayoutVars>
          <dgm:bulletEnabled val="1"/>
        </dgm:presLayoutVars>
      </dgm:prSet>
      <dgm:spPr/>
    </dgm:pt>
    <dgm:pt modelId="{BFE86F85-CE48-4A05-A744-FC82D28E5017}" type="pres">
      <dgm:prSet presAssocID="{8BCF8026-DD58-48E0-85DC-DE7AF9A6079E}" presName="spacing" presStyleCnt="0"/>
      <dgm:spPr/>
    </dgm:pt>
    <dgm:pt modelId="{6A204B42-C5F0-4D5C-B347-C0A2D7A065B0}" type="pres">
      <dgm:prSet presAssocID="{05096423-14A7-4EB1-B9D4-F337C2124BD2}" presName="composite" presStyleCnt="0"/>
      <dgm:spPr/>
    </dgm:pt>
    <dgm:pt modelId="{83B0B571-F190-45F6-AC3F-695942371D0A}" type="pres">
      <dgm:prSet presAssocID="{05096423-14A7-4EB1-B9D4-F337C2124BD2}" presName="imgShp" presStyleLbl="fgImgPlace1" presStyleIdx="3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 со сплошной заливкой"/>
        </a:ext>
      </dgm:extLst>
    </dgm:pt>
    <dgm:pt modelId="{F577234C-F3AA-4D5F-B079-85742F75DFD5}" type="pres">
      <dgm:prSet presAssocID="{05096423-14A7-4EB1-B9D4-F337C2124BD2}" presName="txShp" presStyleLbl="node1" presStyleIdx="3" presStyleCnt="5">
        <dgm:presLayoutVars>
          <dgm:bulletEnabled val="1"/>
        </dgm:presLayoutVars>
      </dgm:prSet>
      <dgm:spPr/>
    </dgm:pt>
    <dgm:pt modelId="{35E60111-3324-405A-AD8C-C77F321782F9}" type="pres">
      <dgm:prSet presAssocID="{BC70B42C-2964-47F2-82D9-A339E6C4BD2B}" presName="spacing" presStyleCnt="0"/>
      <dgm:spPr/>
    </dgm:pt>
    <dgm:pt modelId="{6A711BEF-D2A7-4878-94F4-580A2A5E062A}" type="pres">
      <dgm:prSet presAssocID="{F6A8E422-6874-471B-AB80-776BEC77FC4B}" presName="composite" presStyleCnt="0"/>
      <dgm:spPr/>
    </dgm:pt>
    <dgm:pt modelId="{CD069962-8593-42A3-83CA-61F0A3A51C16}" type="pres">
      <dgm:prSet presAssocID="{F6A8E422-6874-471B-AB80-776BEC77FC4B}" presName="imgShp" presStyleLbl="fgImgPlace1" presStyleIdx="4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 со сплошной заливкой"/>
        </a:ext>
      </dgm:extLst>
    </dgm:pt>
    <dgm:pt modelId="{A308E3EA-AD46-419D-ACC1-66BDD7D648AC}" type="pres">
      <dgm:prSet presAssocID="{F6A8E422-6874-471B-AB80-776BEC77FC4B}" presName="txShp" presStyleLbl="node1" presStyleIdx="4" presStyleCnt="5">
        <dgm:presLayoutVars>
          <dgm:bulletEnabled val="1"/>
        </dgm:presLayoutVars>
      </dgm:prSet>
      <dgm:spPr/>
    </dgm:pt>
  </dgm:ptLst>
  <dgm:cxnLst>
    <dgm:cxn modelId="{DCA27A2A-7185-4BFB-B4BF-486E5C183302}" srcId="{7EEB144E-F305-418B-90F9-1620B9DB26F2}" destId="{05096423-14A7-4EB1-B9D4-F337C2124BD2}" srcOrd="3" destOrd="0" parTransId="{EFA078B1-518F-44FE-AF23-21AEA9811A0D}" sibTransId="{BC70B42C-2964-47F2-82D9-A339E6C4BD2B}"/>
    <dgm:cxn modelId="{714C455E-C9D4-44A3-9D9C-75CB01F53226}" srcId="{7EEB144E-F305-418B-90F9-1620B9DB26F2}" destId="{04586108-38A8-4BB3-BD9F-C20B01FC323A}" srcOrd="1" destOrd="0" parTransId="{F34DBE2E-289E-44E6-8F7A-A53F88948C7D}" sibTransId="{29A8867A-A4B1-402E-9905-9A57B92BBF6B}"/>
    <dgm:cxn modelId="{BDD48491-2E16-49D1-AEBB-C955C0BF64D5}" type="presOf" srcId="{F6A8E422-6874-471B-AB80-776BEC77FC4B}" destId="{A308E3EA-AD46-419D-ACC1-66BDD7D648AC}" srcOrd="0" destOrd="0" presId="urn:microsoft.com/office/officeart/2005/8/layout/vList3"/>
    <dgm:cxn modelId="{51EEDB94-D7DD-4846-866B-A47A371D89A1}" type="presOf" srcId="{7EEB144E-F305-418B-90F9-1620B9DB26F2}" destId="{B33AEA2D-9F5B-4BD7-A17A-3BC7086B3D00}" srcOrd="0" destOrd="0" presId="urn:microsoft.com/office/officeart/2005/8/layout/vList3"/>
    <dgm:cxn modelId="{20D3749E-16A4-46F8-8F51-AECEF8CDA6E8}" srcId="{7EEB144E-F305-418B-90F9-1620B9DB26F2}" destId="{B8BF692E-18B3-4C9E-8622-BE821632E568}" srcOrd="0" destOrd="0" parTransId="{3EC1C489-1E91-4DAF-9C7C-D6EB7346C08D}" sibTransId="{E6C82A33-8CD5-4404-89AB-C4DAC54F4EFB}"/>
    <dgm:cxn modelId="{D92391A1-010B-4576-A558-D18E7D46D171}" type="presOf" srcId="{B8BF692E-18B3-4C9E-8622-BE821632E568}" destId="{98A1DE78-E105-49F2-B084-6B7F3D4CC56D}" srcOrd="0" destOrd="0" presId="urn:microsoft.com/office/officeart/2005/8/layout/vList3"/>
    <dgm:cxn modelId="{95852DA3-7DD2-4B1C-8549-4C61F81F33A5}" srcId="{7EEB144E-F305-418B-90F9-1620B9DB26F2}" destId="{4E6C16BF-5D0C-40B4-97BB-55B2CA85BD7B}" srcOrd="2" destOrd="0" parTransId="{B43C4A2C-D88C-4130-BED2-9C221AD03581}" sibTransId="{8BCF8026-DD58-48E0-85DC-DE7AF9A6079E}"/>
    <dgm:cxn modelId="{E51F87B5-A74C-4C20-A1AA-09B45F3B7078}" srcId="{7EEB144E-F305-418B-90F9-1620B9DB26F2}" destId="{F6A8E422-6874-471B-AB80-776BEC77FC4B}" srcOrd="4" destOrd="0" parTransId="{2A997339-B88E-4521-B404-E94733546067}" sibTransId="{1D748F48-36EE-404C-A3EF-FD318DB882A0}"/>
    <dgm:cxn modelId="{02C0A4C3-D9E5-42F3-B760-2F20C512D67D}" type="presOf" srcId="{04586108-38A8-4BB3-BD9F-C20B01FC323A}" destId="{615F3291-D333-44F7-B713-05D034B74E2B}" srcOrd="0" destOrd="0" presId="urn:microsoft.com/office/officeart/2005/8/layout/vList3"/>
    <dgm:cxn modelId="{3480BDDB-D822-4A5B-B755-5D478AB21C1D}" type="presOf" srcId="{4E6C16BF-5D0C-40B4-97BB-55B2CA85BD7B}" destId="{FF041315-5A31-40CD-A17B-8A267BAE7B3E}" srcOrd="0" destOrd="0" presId="urn:microsoft.com/office/officeart/2005/8/layout/vList3"/>
    <dgm:cxn modelId="{2FB369DD-EF23-46F4-96A3-11FD352CA03B}" type="presOf" srcId="{05096423-14A7-4EB1-B9D4-F337C2124BD2}" destId="{F577234C-F3AA-4D5F-B079-85742F75DFD5}" srcOrd="0" destOrd="0" presId="urn:microsoft.com/office/officeart/2005/8/layout/vList3"/>
    <dgm:cxn modelId="{7FE510A9-0669-4D2E-8D2C-CEDEA93B10E3}" type="presParOf" srcId="{B33AEA2D-9F5B-4BD7-A17A-3BC7086B3D00}" destId="{13252FF9-F17C-4F75-BF60-B0701E37C06F}" srcOrd="0" destOrd="0" presId="urn:microsoft.com/office/officeart/2005/8/layout/vList3"/>
    <dgm:cxn modelId="{98A17FB6-4F90-4BA2-A73C-AEDBEDCCBD7D}" type="presParOf" srcId="{13252FF9-F17C-4F75-BF60-B0701E37C06F}" destId="{0A307C17-3467-419B-B3B6-4FF563364758}" srcOrd="0" destOrd="0" presId="urn:microsoft.com/office/officeart/2005/8/layout/vList3"/>
    <dgm:cxn modelId="{12EFEA46-297A-445C-8734-9E1DE21B5F5A}" type="presParOf" srcId="{13252FF9-F17C-4F75-BF60-B0701E37C06F}" destId="{98A1DE78-E105-49F2-B084-6B7F3D4CC56D}" srcOrd="1" destOrd="0" presId="urn:microsoft.com/office/officeart/2005/8/layout/vList3"/>
    <dgm:cxn modelId="{300F8213-545D-4F4F-87A4-0E61368759A1}" type="presParOf" srcId="{B33AEA2D-9F5B-4BD7-A17A-3BC7086B3D00}" destId="{1D2BCD43-9C81-4209-850A-FA7AB3F1AFAF}" srcOrd="1" destOrd="0" presId="urn:microsoft.com/office/officeart/2005/8/layout/vList3"/>
    <dgm:cxn modelId="{C0580FF4-5DFB-4387-AC9D-FA8507B81E82}" type="presParOf" srcId="{B33AEA2D-9F5B-4BD7-A17A-3BC7086B3D00}" destId="{4D6777AA-AFA7-48FA-9BBF-E2C9A0DD4407}" srcOrd="2" destOrd="0" presId="urn:microsoft.com/office/officeart/2005/8/layout/vList3"/>
    <dgm:cxn modelId="{6F34C2D9-48A4-49A9-8569-B2D90EEB33DD}" type="presParOf" srcId="{4D6777AA-AFA7-48FA-9BBF-E2C9A0DD4407}" destId="{657BB893-9EC4-4191-8BBA-5E77FE7AB97A}" srcOrd="0" destOrd="0" presId="urn:microsoft.com/office/officeart/2005/8/layout/vList3"/>
    <dgm:cxn modelId="{5B8A43AD-D91A-4C48-828A-BCF23D4E8896}" type="presParOf" srcId="{4D6777AA-AFA7-48FA-9BBF-E2C9A0DD4407}" destId="{615F3291-D333-44F7-B713-05D034B74E2B}" srcOrd="1" destOrd="0" presId="urn:microsoft.com/office/officeart/2005/8/layout/vList3"/>
    <dgm:cxn modelId="{D93123E1-5777-4072-A2F1-F84D7610F426}" type="presParOf" srcId="{B33AEA2D-9F5B-4BD7-A17A-3BC7086B3D00}" destId="{5B7086BA-7C65-4212-A574-094CF754EB8D}" srcOrd="3" destOrd="0" presId="urn:microsoft.com/office/officeart/2005/8/layout/vList3"/>
    <dgm:cxn modelId="{9FFFD204-60B6-4D01-99EA-74A286C2B75D}" type="presParOf" srcId="{B33AEA2D-9F5B-4BD7-A17A-3BC7086B3D00}" destId="{2A31175D-7598-462C-A91D-5AA290531546}" srcOrd="4" destOrd="0" presId="urn:microsoft.com/office/officeart/2005/8/layout/vList3"/>
    <dgm:cxn modelId="{32D6CCC0-5907-4B31-A908-990C1F75EEAE}" type="presParOf" srcId="{2A31175D-7598-462C-A91D-5AA290531546}" destId="{11A4861E-D936-4AC4-9B0C-CDC6985DF64A}" srcOrd="0" destOrd="0" presId="urn:microsoft.com/office/officeart/2005/8/layout/vList3"/>
    <dgm:cxn modelId="{47B84FA6-2A2D-4459-9841-8369F5532A8D}" type="presParOf" srcId="{2A31175D-7598-462C-A91D-5AA290531546}" destId="{FF041315-5A31-40CD-A17B-8A267BAE7B3E}" srcOrd="1" destOrd="0" presId="urn:microsoft.com/office/officeart/2005/8/layout/vList3"/>
    <dgm:cxn modelId="{DE69CEBF-BDA1-499B-9B57-AD242F419921}" type="presParOf" srcId="{B33AEA2D-9F5B-4BD7-A17A-3BC7086B3D00}" destId="{BFE86F85-CE48-4A05-A744-FC82D28E5017}" srcOrd="5" destOrd="0" presId="urn:microsoft.com/office/officeart/2005/8/layout/vList3"/>
    <dgm:cxn modelId="{2BDC19AA-8778-4E6C-9A19-5AD4FDED55B7}" type="presParOf" srcId="{B33AEA2D-9F5B-4BD7-A17A-3BC7086B3D00}" destId="{6A204B42-C5F0-4D5C-B347-C0A2D7A065B0}" srcOrd="6" destOrd="0" presId="urn:microsoft.com/office/officeart/2005/8/layout/vList3"/>
    <dgm:cxn modelId="{AE2F8F9C-20F4-4D5A-B79F-66E6C3F752A3}" type="presParOf" srcId="{6A204B42-C5F0-4D5C-B347-C0A2D7A065B0}" destId="{83B0B571-F190-45F6-AC3F-695942371D0A}" srcOrd="0" destOrd="0" presId="urn:microsoft.com/office/officeart/2005/8/layout/vList3"/>
    <dgm:cxn modelId="{0BCBB2CA-95C5-44EB-8F31-F2A505AAB3D1}" type="presParOf" srcId="{6A204B42-C5F0-4D5C-B347-C0A2D7A065B0}" destId="{F577234C-F3AA-4D5F-B079-85742F75DFD5}" srcOrd="1" destOrd="0" presId="urn:microsoft.com/office/officeart/2005/8/layout/vList3"/>
    <dgm:cxn modelId="{624396C1-3957-4748-A67E-7A037C8EB60F}" type="presParOf" srcId="{B33AEA2D-9F5B-4BD7-A17A-3BC7086B3D00}" destId="{35E60111-3324-405A-AD8C-C77F321782F9}" srcOrd="7" destOrd="0" presId="urn:microsoft.com/office/officeart/2005/8/layout/vList3"/>
    <dgm:cxn modelId="{00A0DFDE-D209-4CFD-AFB7-94335320F480}" type="presParOf" srcId="{B33AEA2D-9F5B-4BD7-A17A-3BC7086B3D00}" destId="{6A711BEF-D2A7-4878-94F4-580A2A5E062A}" srcOrd="8" destOrd="0" presId="urn:microsoft.com/office/officeart/2005/8/layout/vList3"/>
    <dgm:cxn modelId="{B1335C4A-481A-4458-B603-D6A6BB2EB83C}" type="presParOf" srcId="{6A711BEF-D2A7-4878-94F4-580A2A5E062A}" destId="{CD069962-8593-42A3-83CA-61F0A3A51C16}" srcOrd="0" destOrd="0" presId="urn:microsoft.com/office/officeart/2005/8/layout/vList3"/>
    <dgm:cxn modelId="{CB010AFF-DEB9-4C99-A742-D8EA3D5CC035}" type="presParOf" srcId="{6A711BEF-D2A7-4878-94F4-580A2A5E062A}" destId="{A308E3EA-AD46-419D-ACC1-66BDD7D648A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6BE5B4-FE50-4AF7-B09B-ECDE03CADA1F}" type="doc">
      <dgm:prSet loTypeId="urn:microsoft.com/office/officeart/2005/8/layout/default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2C2C6F2E-5183-42F6-9064-F18DF01FEA3B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Palatino Linotype" panose="02040502050505030304" pitchFamily="18" charset="0"/>
            </a:rPr>
            <a:t>Соответствует </a:t>
          </a:r>
          <a:r>
            <a:rPr lang="ru-RU" sz="1800" b="1" i="0" dirty="0">
              <a:latin typeface="Palatino Linotype" panose="02040502050505030304" pitchFamily="18" charset="0"/>
            </a:rPr>
            <a:t>технологическому направлению РФ</a:t>
          </a:r>
          <a:r>
            <a:rPr lang="ru-RU" sz="1800" b="0" i="0" dirty="0">
              <a:latin typeface="Palatino Linotype" panose="02040502050505030304" pitchFamily="18" charset="0"/>
            </a:rPr>
            <a:t>: распределенные и высокопроизводительные вычислительные системы</a:t>
          </a:r>
          <a:endParaRPr lang="ru-RU" sz="1800" dirty="0">
            <a:latin typeface="Palatino Linotype" panose="02040502050505030304" pitchFamily="18" charset="0"/>
          </a:endParaRPr>
        </a:p>
      </dgm:t>
    </dgm:pt>
    <dgm:pt modelId="{C460A032-94CB-4061-8C3C-49D911B33A9A}" type="parTrans" cxnId="{DBB7B245-ECAF-452A-AAF9-BFEA0F35CC97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4F0E1C90-FC62-4166-AAFB-EE4856ADEF55}" type="sibTrans" cxnId="{DBB7B245-ECAF-452A-AAF9-BFEA0F35CC97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EC642772-430E-437C-A7BF-B9E1BEE234C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Palatino Linotype" panose="02040502050505030304" pitchFamily="18" charset="0"/>
            </a:rPr>
            <a:t>Работает на </a:t>
          </a:r>
          <a:r>
            <a:rPr lang="ru-RU" sz="1800" b="1" i="0" dirty="0">
              <a:latin typeface="Palatino Linotype" panose="02040502050505030304" pitchFamily="18" charset="0"/>
            </a:rPr>
            <a:t>рынке Нейронет</a:t>
          </a:r>
          <a:r>
            <a:rPr lang="ru-RU" sz="1800" b="0" i="0" dirty="0">
              <a:latin typeface="Palatino Linotype" panose="02040502050505030304" pitchFamily="18" charset="0"/>
            </a:rPr>
            <a:t> (интеллектуальные интерфейсы и анализ данных)</a:t>
          </a:r>
        </a:p>
      </dgm:t>
    </dgm:pt>
    <dgm:pt modelId="{FE6427A4-2D59-4564-8611-8CD5588AE866}" type="parTrans" cxnId="{7CB4C630-9DE1-497E-B5A4-879A66C4F259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6BCE520F-963D-4DC0-A1D7-2F45A58F1D65}" type="sibTrans" cxnId="{7CB4C630-9DE1-497E-B5A4-879A66C4F259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90CCC308-6541-4B27-8884-378AEF3C388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 dirty="0">
              <a:latin typeface="Palatino Linotype" panose="02040502050505030304" pitchFamily="18" charset="0"/>
            </a:rPr>
            <a:t>Использует </a:t>
          </a:r>
          <a:r>
            <a:rPr lang="ru-RU" sz="1800" b="1" i="0" dirty="0">
              <a:latin typeface="Palatino Linotype" panose="02040502050505030304" pitchFamily="18" charset="0"/>
            </a:rPr>
            <a:t>сквозную технологию «Искусственный интеллект»</a:t>
          </a:r>
          <a:endParaRPr lang="ru-RU" sz="1800" b="0" i="0" dirty="0">
            <a:latin typeface="Palatino Linotype" panose="02040502050505030304" pitchFamily="18" charset="0"/>
          </a:endParaRPr>
        </a:p>
      </dgm:t>
    </dgm:pt>
    <dgm:pt modelId="{00ACABD1-EFFE-476E-A483-F8B40165CF6A}" type="parTrans" cxnId="{11D0A8E6-C0E5-4DF5-A083-F40BF230B725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5C44101C-D378-445B-AB25-EFDF4A3A7C67}" type="sibTrans" cxnId="{11D0A8E6-C0E5-4DF5-A083-F40BF230B725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DF2B65E9-DC53-4B59-9390-954E096FD06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0" i="0">
              <a:latin typeface="Palatino Linotype" panose="02040502050505030304" pitchFamily="18" charset="0"/>
            </a:rPr>
            <a:t>Решает задачу импортозамещения в сегменте аналитических SaaS-решений для бизнеса</a:t>
          </a:r>
        </a:p>
      </dgm:t>
    </dgm:pt>
    <dgm:pt modelId="{E26F920E-DA8C-4C67-AEFF-D0BEF648DBD1}" type="parTrans" cxnId="{B70EBB71-72F4-4C17-ADD3-3A16D89E04F6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51ACCADB-4AD2-41E7-9A00-6E0E830E02F1}" type="sibTrans" cxnId="{B70EBB71-72F4-4C17-ADD3-3A16D89E04F6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E3E0BA57-8524-4C07-8A31-FB5C4C666927}" type="pres">
      <dgm:prSet presAssocID="{066BE5B4-FE50-4AF7-B09B-ECDE03CADA1F}" presName="diagram" presStyleCnt="0">
        <dgm:presLayoutVars>
          <dgm:dir/>
          <dgm:resizeHandles val="exact"/>
        </dgm:presLayoutVars>
      </dgm:prSet>
      <dgm:spPr/>
    </dgm:pt>
    <dgm:pt modelId="{CBBE97A3-310C-44DF-87FA-B74B376B2084}" type="pres">
      <dgm:prSet presAssocID="{2C2C6F2E-5183-42F6-9064-F18DF01FEA3B}" presName="node" presStyleLbl="node1" presStyleIdx="0" presStyleCnt="4">
        <dgm:presLayoutVars>
          <dgm:bulletEnabled val="1"/>
        </dgm:presLayoutVars>
      </dgm:prSet>
      <dgm:spPr/>
    </dgm:pt>
    <dgm:pt modelId="{BA3B23D2-2A8E-42D0-B286-081636B5894E}" type="pres">
      <dgm:prSet presAssocID="{4F0E1C90-FC62-4166-AAFB-EE4856ADEF55}" presName="sibTrans" presStyleCnt="0"/>
      <dgm:spPr/>
    </dgm:pt>
    <dgm:pt modelId="{9A108410-B1AA-45C2-95C0-3031C1025D38}" type="pres">
      <dgm:prSet presAssocID="{EC642772-430E-437C-A7BF-B9E1BEE234CF}" presName="node" presStyleLbl="node1" presStyleIdx="1" presStyleCnt="4">
        <dgm:presLayoutVars>
          <dgm:bulletEnabled val="1"/>
        </dgm:presLayoutVars>
      </dgm:prSet>
      <dgm:spPr/>
    </dgm:pt>
    <dgm:pt modelId="{DFFE33D1-2D1F-494F-8C39-69B8D2FD5786}" type="pres">
      <dgm:prSet presAssocID="{6BCE520F-963D-4DC0-A1D7-2F45A58F1D65}" presName="sibTrans" presStyleCnt="0"/>
      <dgm:spPr/>
    </dgm:pt>
    <dgm:pt modelId="{E80141A3-7DDA-47A1-B110-8050E7E5A01C}" type="pres">
      <dgm:prSet presAssocID="{90CCC308-6541-4B27-8884-378AEF3C388F}" presName="node" presStyleLbl="node1" presStyleIdx="2" presStyleCnt="4">
        <dgm:presLayoutVars>
          <dgm:bulletEnabled val="1"/>
        </dgm:presLayoutVars>
      </dgm:prSet>
      <dgm:spPr/>
    </dgm:pt>
    <dgm:pt modelId="{4C4AC9AB-E6E2-435F-B866-2436F72A00F9}" type="pres">
      <dgm:prSet presAssocID="{5C44101C-D378-445B-AB25-EFDF4A3A7C67}" presName="sibTrans" presStyleCnt="0"/>
      <dgm:spPr/>
    </dgm:pt>
    <dgm:pt modelId="{A522AD03-17CB-45AC-9D2D-59C02CE98E4F}" type="pres">
      <dgm:prSet presAssocID="{DF2B65E9-DC53-4B59-9390-954E096FD065}" presName="node" presStyleLbl="node1" presStyleIdx="3" presStyleCnt="4">
        <dgm:presLayoutVars>
          <dgm:bulletEnabled val="1"/>
        </dgm:presLayoutVars>
      </dgm:prSet>
      <dgm:spPr/>
    </dgm:pt>
  </dgm:ptLst>
  <dgm:cxnLst>
    <dgm:cxn modelId="{B7804F1B-63D4-42B4-801D-199046373AA9}" type="presOf" srcId="{066BE5B4-FE50-4AF7-B09B-ECDE03CADA1F}" destId="{E3E0BA57-8524-4C07-8A31-FB5C4C666927}" srcOrd="0" destOrd="0" presId="urn:microsoft.com/office/officeart/2005/8/layout/default"/>
    <dgm:cxn modelId="{7CB4C630-9DE1-497E-B5A4-879A66C4F259}" srcId="{066BE5B4-FE50-4AF7-B09B-ECDE03CADA1F}" destId="{EC642772-430E-437C-A7BF-B9E1BEE234CF}" srcOrd="1" destOrd="0" parTransId="{FE6427A4-2D59-4564-8611-8CD5588AE866}" sibTransId="{6BCE520F-963D-4DC0-A1D7-2F45A58F1D65}"/>
    <dgm:cxn modelId="{F9678F31-5BA3-4C04-BAC3-893ED853D867}" type="presOf" srcId="{DF2B65E9-DC53-4B59-9390-954E096FD065}" destId="{A522AD03-17CB-45AC-9D2D-59C02CE98E4F}" srcOrd="0" destOrd="0" presId="urn:microsoft.com/office/officeart/2005/8/layout/default"/>
    <dgm:cxn modelId="{DBB7B245-ECAF-452A-AAF9-BFEA0F35CC97}" srcId="{066BE5B4-FE50-4AF7-B09B-ECDE03CADA1F}" destId="{2C2C6F2E-5183-42F6-9064-F18DF01FEA3B}" srcOrd="0" destOrd="0" parTransId="{C460A032-94CB-4061-8C3C-49D911B33A9A}" sibTransId="{4F0E1C90-FC62-4166-AAFB-EE4856ADEF55}"/>
    <dgm:cxn modelId="{B70EBB71-72F4-4C17-ADD3-3A16D89E04F6}" srcId="{066BE5B4-FE50-4AF7-B09B-ECDE03CADA1F}" destId="{DF2B65E9-DC53-4B59-9390-954E096FD065}" srcOrd="3" destOrd="0" parTransId="{E26F920E-DA8C-4C67-AEFF-D0BEF648DBD1}" sibTransId="{51ACCADB-4AD2-41E7-9A00-6E0E830E02F1}"/>
    <dgm:cxn modelId="{53C74EA6-5F3C-4F89-8125-763EA37D1AA6}" type="presOf" srcId="{90CCC308-6541-4B27-8884-378AEF3C388F}" destId="{E80141A3-7DDA-47A1-B110-8050E7E5A01C}" srcOrd="0" destOrd="0" presId="urn:microsoft.com/office/officeart/2005/8/layout/default"/>
    <dgm:cxn modelId="{11D0A8E6-C0E5-4DF5-A083-F40BF230B725}" srcId="{066BE5B4-FE50-4AF7-B09B-ECDE03CADA1F}" destId="{90CCC308-6541-4B27-8884-378AEF3C388F}" srcOrd="2" destOrd="0" parTransId="{00ACABD1-EFFE-476E-A483-F8B40165CF6A}" sibTransId="{5C44101C-D378-445B-AB25-EFDF4A3A7C67}"/>
    <dgm:cxn modelId="{B1070FEB-2E3C-4A06-B91B-DFE5D2B19485}" type="presOf" srcId="{2C2C6F2E-5183-42F6-9064-F18DF01FEA3B}" destId="{CBBE97A3-310C-44DF-87FA-B74B376B2084}" srcOrd="0" destOrd="0" presId="urn:microsoft.com/office/officeart/2005/8/layout/default"/>
    <dgm:cxn modelId="{8A4436ED-02D6-4A42-B6A9-37B1F2FE1221}" type="presOf" srcId="{EC642772-430E-437C-A7BF-B9E1BEE234CF}" destId="{9A108410-B1AA-45C2-95C0-3031C1025D38}" srcOrd="0" destOrd="0" presId="urn:microsoft.com/office/officeart/2005/8/layout/default"/>
    <dgm:cxn modelId="{625A556C-DAE0-4BF9-9DDB-EC0EED4F13BB}" type="presParOf" srcId="{E3E0BA57-8524-4C07-8A31-FB5C4C666927}" destId="{CBBE97A3-310C-44DF-87FA-B74B376B2084}" srcOrd="0" destOrd="0" presId="urn:microsoft.com/office/officeart/2005/8/layout/default"/>
    <dgm:cxn modelId="{D928FFA8-A553-4C95-8F95-E0BBE0EB2C3A}" type="presParOf" srcId="{E3E0BA57-8524-4C07-8A31-FB5C4C666927}" destId="{BA3B23D2-2A8E-42D0-B286-081636B5894E}" srcOrd="1" destOrd="0" presId="urn:microsoft.com/office/officeart/2005/8/layout/default"/>
    <dgm:cxn modelId="{659DA288-09C1-4114-A192-168C534FF670}" type="presParOf" srcId="{E3E0BA57-8524-4C07-8A31-FB5C4C666927}" destId="{9A108410-B1AA-45C2-95C0-3031C1025D38}" srcOrd="2" destOrd="0" presId="urn:microsoft.com/office/officeart/2005/8/layout/default"/>
    <dgm:cxn modelId="{70A53E37-F7FF-4AA5-93ED-7D728DBB1554}" type="presParOf" srcId="{E3E0BA57-8524-4C07-8A31-FB5C4C666927}" destId="{DFFE33D1-2D1F-494F-8C39-69B8D2FD5786}" srcOrd="3" destOrd="0" presId="urn:microsoft.com/office/officeart/2005/8/layout/default"/>
    <dgm:cxn modelId="{971C249F-9647-480D-9DB3-B7E71256F84D}" type="presParOf" srcId="{E3E0BA57-8524-4C07-8A31-FB5C4C666927}" destId="{E80141A3-7DDA-47A1-B110-8050E7E5A01C}" srcOrd="4" destOrd="0" presId="urn:microsoft.com/office/officeart/2005/8/layout/default"/>
    <dgm:cxn modelId="{0D496549-3CF9-40D6-B5FA-DD5C6B30C04F}" type="presParOf" srcId="{E3E0BA57-8524-4C07-8A31-FB5C4C666927}" destId="{4C4AC9AB-E6E2-435F-B866-2436F72A00F9}" srcOrd="5" destOrd="0" presId="urn:microsoft.com/office/officeart/2005/8/layout/default"/>
    <dgm:cxn modelId="{3ACA6CFC-7B88-46CE-B66F-69100A208147}" type="presParOf" srcId="{E3E0BA57-8524-4C07-8A31-FB5C4C666927}" destId="{A522AD03-17CB-45AC-9D2D-59C02CE98E4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7E2340-57CF-4F1D-9C44-2F0C182B789F}" type="doc">
      <dgm:prSet loTypeId="urn:microsoft.com/office/officeart/2005/8/layout/defaul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11CE135-3961-411A-838F-31D421349258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1" i="0" dirty="0">
              <a:latin typeface="Palatino Linotype" panose="02040502050505030304" pitchFamily="18" charset="0"/>
            </a:rPr>
            <a:t>Целевой сегмент:</a:t>
          </a:r>
          <a:r>
            <a:rPr lang="ru-RU" sz="2000" b="0" i="0" dirty="0">
              <a:latin typeface="Palatino Linotype" panose="02040502050505030304" pitchFamily="18" charset="0"/>
            </a:rPr>
            <a:t> B2B, средний бизнес в России</a:t>
          </a:r>
          <a:endParaRPr lang="ru-RU" sz="2000" dirty="0">
            <a:latin typeface="Palatino Linotype" panose="02040502050505030304" pitchFamily="18" charset="0"/>
          </a:endParaRPr>
        </a:p>
      </dgm:t>
    </dgm:pt>
    <dgm:pt modelId="{5554479D-CB55-4AE8-A600-A219411FC538}" type="parTrans" cxnId="{582D475E-45DF-4BB4-AFDD-42EB8F02A9F7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B6E4D43D-AE64-4AC7-A889-186635491B84}" type="sibTrans" cxnId="{582D475E-45DF-4BB4-AFDD-42EB8F02A9F7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352C7A71-C62A-484C-B7FF-3081BBFCB3F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1" i="0" dirty="0">
              <a:latin typeface="Palatino Linotype" panose="02040502050505030304" pitchFamily="18" charset="0"/>
            </a:rPr>
            <a:t>Объём рынка:</a:t>
          </a:r>
          <a:r>
            <a:rPr lang="ru-RU" sz="2000" b="0" i="0" dirty="0">
              <a:latin typeface="Palatino Linotype" panose="02040502050505030304" pitchFamily="18" charset="0"/>
            </a:rPr>
            <a:t> Растущий рынок </a:t>
          </a:r>
          <a:r>
            <a:rPr lang="en-US" sz="2000" b="0" i="0" dirty="0">
              <a:latin typeface="Palatino Linotype" panose="02040502050505030304" pitchFamily="18" charset="0"/>
            </a:rPr>
            <a:t>CX (Customer Experience) </a:t>
          </a:r>
          <a:r>
            <a:rPr lang="ru-RU" sz="2000" b="0" i="0" dirty="0">
              <a:latin typeface="Palatino Linotype" panose="02040502050505030304" pitchFamily="18" charset="0"/>
            </a:rPr>
            <a:t>и </a:t>
          </a:r>
          <a:r>
            <a:rPr lang="en-US" sz="2000" b="0" i="0" dirty="0">
              <a:latin typeface="Palatino Linotype" panose="02040502050505030304" pitchFamily="18" charset="0"/>
            </a:rPr>
            <a:t>product-</a:t>
          </a:r>
          <a:r>
            <a:rPr lang="ru-RU" sz="2000" b="0" i="0" dirty="0">
              <a:latin typeface="Palatino Linotype" panose="02040502050505030304" pitchFamily="18" charset="0"/>
            </a:rPr>
            <a:t>аналитики</a:t>
          </a:r>
        </a:p>
      </dgm:t>
    </dgm:pt>
    <dgm:pt modelId="{FDED1094-FA0E-4AB1-9F9A-B091FA0D393F}" type="parTrans" cxnId="{9C269EF1-AA9F-4BDF-9ABE-383210BA3389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1992723D-D0C8-4D1C-8A93-2FB8F5BD27B7}" type="sibTrans" cxnId="{9C269EF1-AA9F-4BDF-9ABE-383210BA3389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8111326D-7EB3-4CC4-AC65-5383268C818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1" i="0">
              <a:latin typeface="Palatino Linotype" panose="02040502050505030304" pitchFamily="18" charset="0"/>
            </a:rPr>
            <a:t>Модель монетизации:</a:t>
          </a:r>
          <a:r>
            <a:rPr lang="ru-RU" sz="2000" b="0" i="0">
              <a:latin typeface="Palatino Linotype" panose="02040502050505030304" pitchFamily="18" charset="0"/>
            </a:rPr>
            <a:t> Подписка (SaaS) с тарифами в зависимости от объёма данных и функционала</a:t>
          </a:r>
        </a:p>
      </dgm:t>
    </dgm:pt>
    <dgm:pt modelId="{D6690E55-3362-462E-9287-2D484846C4D6}" type="parTrans" cxnId="{AFF0B5BB-303B-4579-9036-1A662BE0B931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E222B08C-FB33-4E2C-94A0-71A81436DB54}" type="sibTrans" cxnId="{AFF0B5BB-303B-4579-9036-1A662BE0B931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9C439C64-FD17-47DB-A6D3-47D8834FE2F0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1" i="0" dirty="0">
              <a:latin typeface="Palatino Linotype" panose="02040502050505030304" pitchFamily="18" charset="0"/>
            </a:rPr>
            <a:t>Отрасли:</a:t>
          </a:r>
          <a:r>
            <a:rPr lang="ru-RU" sz="2000" b="0" i="0" dirty="0">
              <a:latin typeface="Palatino Linotype" panose="02040502050505030304" pitchFamily="18" charset="0"/>
            </a:rPr>
            <a:t> e-</a:t>
          </a:r>
          <a:r>
            <a:rPr lang="ru-RU" sz="2000" b="0" i="0" dirty="0" err="1">
              <a:latin typeface="Palatino Linotype" panose="02040502050505030304" pitchFamily="18" charset="0"/>
            </a:rPr>
            <a:t>commerce</a:t>
          </a:r>
          <a:r>
            <a:rPr lang="ru-RU" sz="2000" b="0" i="0" dirty="0">
              <a:latin typeface="Palatino Linotype" panose="02040502050505030304" pitchFamily="18" charset="0"/>
            </a:rPr>
            <a:t>, </a:t>
          </a:r>
          <a:r>
            <a:rPr lang="ru-RU" sz="2000" b="0" i="0" dirty="0" err="1">
              <a:latin typeface="Palatino Linotype" panose="02040502050505030304" pitchFamily="18" charset="0"/>
            </a:rPr>
            <a:t>SaaS</a:t>
          </a:r>
          <a:r>
            <a:rPr lang="ru-RU" sz="2000" b="0" i="0" dirty="0">
              <a:latin typeface="Palatino Linotype" panose="02040502050505030304" pitchFamily="18" charset="0"/>
            </a:rPr>
            <a:t>, ритейл, услуги (рестораны, образование, медицина)</a:t>
          </a:r>
        </a:p>
      </dgm:t>
    </dgm:pt>
    <dgm:pt modelId="{379FB5AE-748C-4383-A20B-221E8D6144A4}" type="parTrans" cxnId="{AEBB9351-CF58-41EC-A09D-5123D3EF9527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894C6815-B58C-4861-90A6-5B5F87427FFD}" type="sibTrans" cxnId="{AEBB9351-CF58-41EC-A09D-5123D3EF9527}">
      <dgm:prSet/>
      <dgm:spPr/>
      <dgm:t>
        <a:bodyPr/>
        <a:lstStyle/>
        <a:p>
          <a:endParaRPr lang="ru-RU" sz="2000">
            <a:latin typeface="Palatino Linotype" panose="02040502050505030304" pitchFamily="18" charset="0"/>
          </a:endParaRPr>
        </a:p>
      </dgm:t>
    </dgm:pt>
    <dgm:pt modelId="{8D018274-85AD-4A47-864D-13C9FBF40ADD}" type="pres">
      <dgm:prSet presAssocID="{437E2340-57CF-4F1D-9C44-2F0C182B789F}" presName="diagram" presStyleCnt="0">
        <dgm:presLayoutVars>
          <dgm:dir/>
          <dgm:resizeHandles val="exact"/>
        </dgm:presLayoutVars>
      </dgm:prSet>
      <dgm:spPr/>
    </dgm:pt>
    <dgm:pt modelId="{DA9BC8AE-F45E-4EAA-84C5-E1C58CAB2C13}" type="pres">
      <dgm:prSet presAssocID="{911CE135-3961-411A-838F-31D421349258}" presName="node" presStyleLbl="node1" presStyleIdx="0" presStyleCnt="4">
        <dgm:presLayoutVars>
          <dgm:bulletEnabled val="1"/>
        </dgm:presLayoutVars>
      </dgm:prSet>
      <dgm:spPr/>
    </dgm:pt>
    <dgm:pt modelId="{8C5FF5F3-25CE-40B0-A510-27C49B83276D}" type="pres">
      <dgm:prSet presAssocID="{B6E4D43D-AE64-4AC7-A889-186635491B84}" presName="sibTrans" presStyleCnt="0"/>
      <dgm:spPr/>
    </dgm:pt>
    <dgm:pt modelId="{0C66E605-167C-4884-84D8-1828107E075C}" type="pres">
      <dgm:prSet presAssocID="{9C439C64-FD17-47DB-A6D3-47D8834FE2F0}" presName="node" presStyleLbl="node1" presStyleIdx="1" presStyleCnt="4">
        <dgm:presLayoutVars>
          <dgm:bulletEnabled val="1"/>
        </dgm:presLayoutVars>
      </dgm:prSet>
      <dgm:spPr/>
    </dgm:pt>
    <dgm:pt modelId="{6A87CA51-BAEC-4255-995D-CA22C7C1D68E}" type="pres">
      <dgm:prSet presAssocID="{894C6815-B58C-4861-90A6-5B5F87427FFD}" presName="sibTrans" presStyleCnt="0"/>
      <dgm:spPr/>
    </dgm:pt>
    <dgm:pt modelId="{530BE620-C4D8-471E-9F8A-4A2FCADE841E}" type="pres">
      <dgm:prSet presAssocID="{352C7A71-C62A-484C-B7FF-3081BBFCB3F6}" presName="node" presStyleLbl="node1" presStyleIdx="2" presStyleCnt="4">
        <dgm:presLayoutVars>
          <dgm:bulletEnabled val="1"/>
        </dgm:presLayoutVars>
      </dgm:prSet>
      <dgm:spPr/>
    </dgm:pt>
    <dgm:pt modelId="{C7BFF3AA-C4CA-49EC-B0EC-DF4715EA8C64}" type="pres">
      <dgm:prSet presAssocID="{1992723D-D0C8-4D1C-8A93-2FB8F5BD27B7}" presName="sibTrans" presStyleCnt="0"/>
      <dgm:spPr/>
    </dgm:pt>
    <dgm:pt modelId="{BF30226B-E2D1-43BF-B53C-81E4BCC17140}" type="pres">
      <dgm:prSet presAssocID="{8111326D-7EB3-4CC4-AC65-5383268C818D}" presName="node" presStyleLbl="node1" presStyleIdx="3" presStyleCnt="4">
        <dgm:presLayoutVars>
          <dgm:bulletEnabled val="1"/>
        </dgm:presLayoutVars>
      </dgm:prSet>
      <dgm:spPr/>
    </dgm:pt>
  </dgm:ptLst>
  <dgm:cxnLst>
    <dgm:cxn modelId="{D4707A11-567A-49BE-B729-6E0FB2CE75A0}" type="presOf" srcId="{352C7A71-C62A-484C-B7FF-3081BBFCB3F6}" destId="{530BE620-C4D8-471E-9F8A-4A2FCADE841E}" srcOrd="0" destOrd="0" presId="urn:microsoft.com/office/officeart/2005/8/layout/default"/>
    <dgm:cxn modelId="{582D475E-45DF-4BB4-AFDD-42EB8F02A9F7}" srcId="{437E2340-57CF-4F1D-9C44-2F0C182B789F}" destId="{911CE135-3961-411A-838F-31D421349258}" srcOrd="0" destOrd="0" parTransId="{5554479D-CB55-4AE8-A600-A219411FC538}" sibTransId="{B6E4D43D-AE64-4AC7-A889-186635491B84}"/>
    <dgm:cxn modelId="{6CA30166-7D1F-4BE2-8DEA-59CC5B79731C}" type="presOf" srcId="{437E2340-57CF-4F1D-9C44-2F0C182B789F}" destId="{8D018274-85AD-4A47-864D-13C9FBF40ADD}" srcOrd="0" destOrd="0" presId="urn:microsoft.com/office/officeart/2005/8/layout/default"/>
    <dgm:cxn modelId="{AEBB9351-CF58-41EC-A09D-5123D3EF9527}" srcId="{437E2340-57CF-4F1D-9C44-2F0C182B789F}" destId="{9C439C64-FD17-47DB-A6D3-47D8834FE2F0}" srcOrd="1" destOrd="0" parTransId="{379FB5AE-748C-4383-A20B-221E8D6144A4}" sibTransId="{894C6815-B58C-4861-90A6-5B5F87427FFD}"/>
    <dgm:cxn modelId="{D731F652-496C-485C-A88A-8F43F3AE6E45}" type="presOf" srcId="{9C439C64-FD17-47DB-A6D3-47D8834FE2F0}" destId="{0C66E605-167C-4884-84D8-1828107E075C}" srcOrd="0" destOrd="0" presId="urn:microsoft.com/office/officeart/2005/8/layout/default"/>
    <dgm:cxn modelId="{AF258296-CBAC-4EB4-A25D-B202508B3BDA}" type="presOf" srcId="{8111326D-7EB3-4CC4-AC65-5383268C818D}" destId="{BF30226B-E2D1-43BF-B53C-81E4BCC17140}" srcOrd="0" destOrd="0" presId="urn:microsoft.com/office/officeart/2005/8/layout/default"/>
    <dgm:cxn modelId="{AFF0B5BB-303B-4579-9036-1A662BE0B931}" srcId="{437E2340-57CF-4F1D-9C44-2F0C182B789F}" destId="{8111326D-7EB3-4CC4-AC65-5383268C818D}" srcOrd="3" destOrd="0" parTransId="{D6690E55-3362-462E-9287-2D484846C4D6}" sibTransId="{E222B08C-FB33-4E2C-94A0-71A81436DB54}"/>
    <dgm:cxn modelId="{405A02D8-9970-45C6-8D63-2AE5AEC22D71}" type="presOf" srcId="{911CE135-3961-411A-838F-31D421349258}" destId="{DA9BC8AE-F45E-4EAA-84C5-E1C58CAB2C13}" srcOrd="0" destOrd="0" presId="urn:microsoft.com/office/officeart/2005/8/layout/default"/>
    <dgm:cxn modelId="{9C269EF1-AA9F-4BDF-9ABE-383210BA3389}" srcId="{437E2340-57CF-4F1D-9C44-2F0C182B789F}" destId="{352C7A71-C62A-484C-B7FF-3081BBFCB3F6}" srcOrd="2" destOrd="0" parTransId="{FDED1094-FA0E-4AB1-9F9A-B091FA0D393F}" sibTransId="{1992723D-D0C8-4D1C-8A93-2FB8F5BD27B7}"/>
    <dgm:cxn modelId="{08160DEC-D10C-4646-B210-06360D6A0C5D}" type="presParOf" srcId="{8D018274-85AD-4A47-864D-13C9FBF40ADD}" destId="{DA9BC8AE-F45E-4EAA-84C5-E1C58CAB2C13}" srcOrd="0" destOrd="0" presId="urn:microsoft.com/office/officeart/2005/8/layout/default"/>
    <dgm:cxn modelId="{B64729D9-D9E0-492F-BCE8-3A33AE9BED01}" type="presParOf" srcId="{8D018274-85AD-4A47-864D-13C9FBF40ADD}" destId="{8C5FF5F3-25CE-40B0-A510-27C49B83276D}" srcOrd="1" destOrd="0" presId="urn:microsoft.com/office/officeart/2005/8/layout/default"/>
    <dgm:cxn modelId="{6D9E72AC-AA01-4661-BD7F-410DC93F76EE}" type="presParOf" srcId="{8D018274-85AD-4A47-864D-13C9FBF40ADD}" destId="{0C66E605-167C-4884-84D8-1828107E075C}" srcOrd="2" destOrd="0" presId="urn:microsoft.com/office/officeart/2005/8/layout/default"/>
    <dgm:cxn modelId="{006040D5-BAD0-4EF5-ACDB-2604DFBFDF96}" type="presParOf" srcId="{8D018274-85AD-4A47-864D-13C9FBF40ADD}" destId="{6A87CA51-BAEC-4255-995D-CA22C7C1D68E}" srcOrd="3" destOrd="0" presId="urn:microsoft.com/office/officeart/2005/8/layout/default"/>
    <dgm:cxn modelId="{CC6ED222-D672-4CA4-B81B-26EF4C4A86A1}" type="presParOf" srcId="{8D018274-85AD-4A47-864D-13C9FBF40ADD}" destId="{530BE620-C4D8-471E-9F8A-4A2FCADE841E}" srcOrd="4" destOrd="0" presId="urn:microsoft.com/office/officeart/2005/8/layout/default"/>
    <dgm:cxn modelId="{507AB299-2ABC-4A37-B632-D21A4DC46D01}" type="presParOf" srcId="{8D018274-85AD-4A47-864D-13C9FBF40ADD}" destId="{C7BFF3AA-C4CA-49EC-B0EC-DF4715EA8C64}" srcOrd="5" destOrd="0" presId="urn:microsoft.com/office/officeart/2005/8/layout/default"/>
    <dgm:cxn modelId="{8E04F3CB-7C11-47F2-8470-E0594CDD2764}" type="presParOf" srcId="{8D018274-85AD-4A47-864D-13C9FBF40ADD}" destId="{BF30226B-E2D1-43BF-B53C-81E4BCC1714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2144EC-3180-4866-8C57-39C30BCCC481}" type="doc">
      <dgm:prSet loTypeId="urn:microsoft.com/office/officeart/2005/8/layout/defaul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615CC2-AC7F-4A32-B4FA-AD20D2D979B8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Ценностное предложение:</a:t>
          </a:r>
          <a:r>
            <a:rPr lang="ru-RU" sz="1800" b="0" i="0" dirty="0">
              <a:latin typeface="Palatino Linotype" panose="02040502050505030304" pitchFamily="18" charset="0"/>
            </a:rPr>
            <a:t> Глубокая автоматизированная аналитика отзывов для улучшения продукта</a:t>
          </a:r>
          <a:endParaRPr lang="ru-RU" sz="1800" dirty="0">
            <a:latin typeface="Palatino Linotype" panose="02040502050505030304" pitchFamily="18" charset="0"/>
          </a:endParaRPr>
        </a:p>
      </dgm:t>
    </dgm:pt>
    <dgm:pt modelId="{BAE6830F-A40C-4538-974E-4495C4799D81}" type="parTrans" cxnId="{CDD34BED-2EBF-4F26-8ABD-7DB639063FEC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406C1D1F-8588-40E0-AEF7-FE4FA853CDEF}" type="sibTrans" cxnId="{CDD34BED-2EBF-4F26-8ABD-7DB639063FEC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16D886FB-19B0-4C02-98D8-40B8D2B0B9A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Каналы:</a:t>
          </a:r>
          <a:r>
            <a:rPr lang="ru-RU" sz="1800" b="0" i="0" dirty="0">
              <a:latin typeface="Palatino Linotype" panose="02040502050505030304" pitchFamily="18" charset="0"/>
            </a:rPr>
            <a:t> Прямые онлайн-продажи, партнёрская сеть (интеграторы, агентства)</a:t>
          </a:r>
        </a:p>
      </dgm:t>
    </dgm:pt>
    <dgm:pt modelId="{4EF25ABF-4051-445E-8E21-B92B4208AC83}" type="parTrans" cxnId="{1967FA10-68EB-43F8-9340-411F4C5DA802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4A274DE0-5F72-4138-A06D-551635C708B2}" type="sibTrans" cxnId="{1967FA10-68EB-43F8-9340-411F4C5DA802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EEC91AFC-963C-413C-88D5-FEBE82B9327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Потоки доходов:</a:t>
          </a:r>
          <a:r>
            <a:rPr lang="ru-RU" sz="1800" b="0" i="0" dirty="0">
              <a:latin typeface="Palatino Linotype" panose="02040502050505030304" pitchFamily="18" charset="0"/>
            </a:rPr>
            <a:t> Ежемесячная/годовая подписка, плата за интеграции</a:t>
          </a:r>
        </a:p>
      </dgm:t>
    </dgm:pt>
    <dgm:pt modelId="{AC207359-8889-4973-80D9-3CB71CB6925B}" type="parTrans" cxnId="{06B4ADDF-DD84-4257-93DD-E8467E2863DA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5858A871-25EC-4A99-B09C-B5CBB26F9CC8}" type="sibTrans" cxnId="{06B4ADDF-DD84-4257-93DD-E8467E2863DA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EB911411-5599-478B-89EC-0D1E6435584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Ключевые ресурсы:</a:t>
          </a:r>
          <a:r>
            <a:rPr lang="ru-RU" sz="1800" b="0" i="0" dirty="0">
              <a:latin typeface="Palatino Linotype" panose="02040502050505030304" pitchFamily="18" charset="0"/>
            </a:rPr>
            <a:t> AI-алгоритмы, облачная платформа, команда разработки</a:t>
          </a:r>
        </a:p>
      </dgm:t>
    </dgm:pt>
    <dgm:pt modelId="{03B7947E-3C26-4369-B34F-836030EB7B63}" type="parTrans" cxnId="{62CBC5AC-BFEE-44F2-9FE8-4C0C25647512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7C94868F-28C4-42AD-A4FB-DC1047062D53}" type="sibTrans" cxnId="{62CBC5AC-BFEE-44F2-9FE8-4C0C25647512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FAE7B0A6-4019-4C5A-B10D-84E0CF00C71E}" type="pres">
      <dgm:prSet presAssocID="{072144EC-3180-4866-8C57-39C30BCCC481}" presName="diagram" presStyleCnt="0">
        <dgm:presLayoutVars>
          <dgm:dir/>
          <dgm:resizeHandles val="exact"/>
        </dgm:presLayoutVars>
      </dgm:prSet>
      <dgm:spPr/>
    </dgm:pt>
    <dgm:pt modelId="{069C44F3-A260-4776-A339-C8122282D58C}" type="pres">
      <dgm:prSet presAssocID="{F8615CC2-AC7F-4A32-B4FA-AD20D2D979B8}" presName="node" presStyleLbl="node1" presStyleIdx="0" presStyleCnt="4">
        <dgm:presLayoutVars>
          <dgm:bulletEnabled val="1"/>
        </dgm:presLayoutVars>
      </dgm:prSet>
      <dgm:spPr/>
    </dgm:pt>
    <dgm:pt modelId="{E2968CB7-4F14-4DDB-B87C-30B3C84892FA}" type="pres">
      <dgm:prSet presAssocID="{406C1D1F-8588-40E0-AEF7-FE4FA853CDEF}" presName="sibTrans" presStyleCnt="0"/>
      <dgm:spPr/>
    </dgm:pt>
    <dgm:pt modelId="{C4C9C73B-903A-4BFF-B208-9C848404396C}" type="pres">
      <dgm:prSet presAssocID="{16D886FB-19B0-4C02-98D8-40B8D2B0B9A9}" presName="node" presStyleLbl="node1" presStyleIdx="1" presStyleCnt="4">
        <dgm:presLayoutVars>
          <dgm:bulletEnabled val="1"/>
        </dgm:presLayoutVars>
      </dgm:prSet>
      <dgm:spPr/>
    </dgm:pt>
    <dgm:pt modelId="{4423D95B-1296-4D7A-B056-7F09CD914A6B}" type="pres">
      <dgm:prSet presAssocID="{4A274DE0-5F72-4138-A06D-551635C708B2}" presName="sibTrans" presStyleCnt="0"/>
      <dgm:spPr/>
    </dgm:pt>
    <dgm:pt modelId="{B73106BE-1395-4A4D-9440-8FD60A46AC58}" type="pres">
      <dgm:prSet presAssocID="{EEC91AFC-963C-413C-88D5-FEBE82B9327E}" presName="node" presStyleLbl="node1" presStyleIdx="2" presStyleCnt="4">
        <dgm:presLayoutVars>
          <dgm:bulletEnabled val="1"/>
        </dgm:presLayoutVars>
      </dgm:prSet>
      <dgm:spPr/>
    </dgm:pt>
    <dgm:pt modelId="{95A63EF2-7078-46B2-95DE-BD7E53CAF518}" type="pres">
      <dgm:prSet presAssocID="{5858A871-25EC-4A99-B09C-B5CBB26F9CC8}" presName="sibTrans" presStyleCnt="0"/>
      <dgm:spPr/>
    </dgm:pt>
    <dgm:pt modelId="{E9A952DA-B207-42B5-A16A-480A62A745D8}" type="pres">
      <dgm:prSet presAssocID="{EB911411-5599-478B-89EC-0D1E6435584F}" presName="node" presStyleLbl="node1" presStyleIdx="3" presStyleCnt="4">
        <dgm:presLayoutVars>
          <dgm:bulletEnabled val="1"/>
        </dgm:presLayoutVars>
      </dgm:prSet>
      <dgm:spPr/>
    </dgm:pt>
  </dgm:ptLst>
  <dgm:cxnLst>
    <dgm:cxn modelId="{1967FA10-68EB-43F8-9340-411F4C5DA802}" srcId="{072144EC-3180-4866-8C57-39C30BCCC481}" destId="{16D886FB-19B0-4C02-98D8-40B8D2B0B9A9}" srcOrd="1" destOrd="0" parTransId="{4EF25ABF-4051-445E-8E21-B92B4208AC83}" sibTransId="{4A274DE0-5F72-4138-A06D-551635C708B2}"/>
    <dgm:cxn modelId="{6BF90667-F898-4C2B-AB1D-17BD9A0ABDFC}" type="presOf" srcId="{EEC91AFC-963C-413C-88D5-FEBE82B9327E}" destId="{B73106BE-1395-4A4D-9440-8FD60A46AC58}" srcOrd="0" destOrd="0" presId="urn:microsoft.com/office/officeart/2005/8/layout/default"/>
    <dgm:cxn modelId="{05F5CD85-41CC-4E01-922F-D19B9E571120}" type="presOf" srcId="{16D886FB-19B0-4C02-98D8-40B8D2B0B9A9}" destId="{C4C9C73B-903A-4BFF-B208-9C848404396C}" srcOrd="0" destOrd="0" presId="urn:microsoft.com/office/officeart/2005/8/layout/default"/>
    <dgm:cxn modelId="{AA8CC08C-7784-4F7B-97AA-7C844F2DD691}" type="presOf" srcId="{072144EC-3180-4866-8C57-39C30BCCC481}" destId="{FAE7B0A6-4019-4C5A-B10D-84E0CF00C71E}" srcOrd="0" destOrd="0" presId="urn:microsoft.com/office/officeart/2005/8/layout/default"/>
    <dgm:cxn modelId="{62CBC5AC-BFEE-44F2-9FE8-4C0C25647512}" srcId="{072144EC-3180-4866-8C57-39C30BCCC481}" destId="{EB911411-5599-478B-89EC-0D1E6435584F}" srcOrd="3" destOrd="0" parTransId="{03B7947E-3C26-4369-B34F-836030EB7B63}" sibTransId="{7C94868F-28C4-42AD-A4FB-DC1047062D53}"/>
    <dgm:cxn modelId="{FEB196AF-1CB1-43F9-BE5E-E52296C4DAEA}" type="presOf" srcId="{F8615CC2-AC7F-4A32-B4FA-AD20D2D979B8}" destId="{069C44F3-A260-4776-A339-C8122282D58C}" srcOrd="0" destOrd="0" presId="urn:microsoft.com/office/officeart/2005/8/layout/default"/>
    <dgm:cxn modelId="{CBE25DCD-D83D-4C6E-B70D-0170FDC82171}" type="presOf" srcId="{EB911411-5599-478B-89EC-0D1E6435584F}" destId="{E9A952DA-B207-42B5-A16A-480A62A745D8}" srcOrd="0" destOrd="0" presId="urn:microsoft.com/office/officeart/2005/8/layout/default"/>
    <dgm:cxn modelId="{06B4ADDF-DD84-4257-93DD-E8467E2863DA}" srcId="{072144EC-3180-4866-8C57-39C30BCCC481}" destId="{EEC91AFC-963C-413C-88D5-FEBE82B9327E}" srcOrd="2" destOrd="0" parTransId="{AC207359-8889-4973-80D9-3CB71CB6925B}" sibTransId="{5858A871-25EC-4A99-B09C-B5CBB26F9CC8}"/>
    <dgm:cxn modelId="{CDD34BED-2EBF-4F26-8ABD-7DB639063FEC}" srcId="{072144EC-3180-4866-8C57-39C30BCCC481}" destId="{F8615CC2-AC7F-4A32-B4FA-AD20D2D979B8}" srcOrd="0" destOrd="0" parTransId="{BAE6830F-A40C-4538-974E-4495C4799D81}" sibTransId="{406C1D1F-8588-40E0-AEF7-FE4FA853CDEF}"/>
    <dgm:cxn modelId="{599EFD30-981C-4409-A999-47D91EE37F23}" type="presParOf" srcId="{FAE7B0A6-4019-4C5A-B10D-84E0CF00C71E}" destId="{069C44F3-A260-4776-A339-C8122282D58C}" srcOrd="0" destOrd="0" presId="urn:microsoft.com/office/officeart/2005/8/layout/default"/>
    <dgm:cxn modelId="{D7EDB1E2-B834-46DB-8A98-D76B8680FA03}" type="presParOf" srcId="{FAE7B0A6-4019-4C5A-B10D-84E0CF00C71E}" destId="{E2968CB7-4F14-4DDB-B87C-30B3C84892FA}" srcOrd="1" destOrd="0" presId="urn:microsoft.com/office/officeart/2005/8/layout/default"/>
    <dgm:cxn modelId="{F3AB6A07-316C-4056-8D4D-00513B823494}" type="presParOf" srcId="{FAE7B0A6-4019-4C5A-B10D-84E0CF00C71E}" destId="{C4C9C73B-903A-4BFF-B208-9C848404396C}" srcOrd="2" destOrd="0" presId="urn:microsoft.com/office/officeart/2005/8/layout/default"/>
    <dgm:cxn modelId="{72693A96-2669-4DCA-8B33-02B9C8291937}" type="presParOf" srcId="{FAE7B0A6-4019-4C5A-B10D-84E0CF00C71E}" destId="{4423D95B-1296-4D7A-B056-7F09CD914A6B}" srcOrd="3" destOrd="0" presId="urn:microsoft.com/office/officeart/2005/8/layout/default"/>
    <dgm:cxn modelId="{40EA4BE1-4405-4AD8-8404-C0CE4DC9C28F}" type="presParOf" srcId="{FAE7B0A6-4019-4C5A-B10D-84E0CF00C71E}" destId="{B73106BE-1395-4A4D-9440-8FD60A46AC58}" srcOrd="4" destOrd="0" presId="urn:microsoft.com/office/officeart/2005/8/layout/default"/>
    <dgm:cxn modelId="{8DB72907-2E38-4A9C-955F-50A1FA569ACD}" type="presParOf" srcId="{FAE7B0A6-4019-4C5A-B10D-84E0CF00C71E}" destId="{95A63EF2-7078-46B2-95DE-BD7E53CAF518}" srcOrd="5" destOrd="0" presId="urn:microsoft.com/office/officeart/2005/8/layout/default"/>
    <dgm:cxn modelId="{C6E14AE9-6F41-43B6-8F4E-9056E93559CE}" type="presParOf" srcId="{FAE7B0A6-4019-4C5A-B10D-84E0CF00C71E}" destId="{E9A952DA-B207-42B5-A16A-480A62A745D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CF1785-CC8B-4EFB-8FEB-8E141BFE845F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DB05CA94-6789-460A-AA19-FED513BE6AA6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Команда:</a:t>
          </a:r>
          <a:r>
            <a:rPr lang="ru-RU" sz="1800" b="0" i="0" dirty="0">
              <a:latin typeface="Palatino Linotype" panose="02040502050505030304" pitchFamily="18" charset="0"/>
            </a:rPr>
            <a:t> Сформированный костяк из разработчиков, аналитиков и маркетолога.</a:t>
          </a:r>
          <a:endParaRPr lang="ru-RU" sz="1800" dirty="0">
            <a:latin typeface="Palatino Linotype" panose="02040502050505030304" pitchFamily="18" charset="0"/>
          </a:endParaRPr>
        </a:p>
      </dgm:t>
    </dgm:pt>
    <dgm:pt modelId="{842B3F23-55E7-408E-B559-5D29444F3A63}" type="parTrans" cxnId="{2AA16325-C389-4A8B-ADF3-91DC566BCD92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AF953BD8-8947-4B0B-982F-E8D32AB35FC0}" type="sibTrans" cxnId="{2AA16325-C389-4A8B-ADF3-91DC566BCD92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B732340A-C9E2-4E18-8292-3318B1BBDB00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Партнёрство:</a:t>
          </a:r>
          <a:r>
            <a:rPr lang="ru-RU" sz="1800" b="0" i="0" dirty="0">
              <a:latin typeface="Palatino Linotype" panose="02040502050505030304" pitchFamily="18" charset="0"/>
            </a:rPr>
            <a:t> Поддержка РГУ им. Есенина, доступ к экспертизе наставника</a:t>
          </a:r>
        </a:p>
      </dgm:t>
    </dgm:pt>
    <dgm:pt modelId="{D7ECFF44-F762-4576-9FC6-2C7289A8FBFF}" type="parTrans" cxnId="{4677DF1B-2F3D-490A-BAFD-4E67F4ADE01F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41BD2425-3207-4161-B1AE-AA5D8A3CE427}" type="sibTrans" cxnId="{4677DF1B-2F3D-490A-BAFD-4E67F4ADE01F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ADB1E4BE-1B18-4B1C-B57B-5FC14629471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800" b="1" i="0" dirty="0">
              <a:latin typeface="Palatino Linotype" panose="02040502050505030304" pitchFamily="18" charset="0"/>
            </a:rPr>
            <a:t>Дорожная карта:</a:t>
          </a:r>
          <a:r>
            <a:rPr lang="ru-RU" sz="1800" b="0" i="0" dirty="0">
              <a:latin typeface="Palatino Linotype" panose="02040502050505030304" pitchFamily="18" charset="0"/>
            </a:rPr>
            <a:t> Чёткий план разработки и вывода на рынок</a:t>
          </a:r>
        </a:p>
      </dgm:t>
    </dgm:pt>
    <dgm:pt modelId="{6D65F312-C9E1-4FEB-92DC-FCB9E2BC00AD}" type="parTrans" cxnId="{75169880-3DB5-48C3-9B92-658E6292F3D6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B021FEF6-8AEC-42F1-822E-B98CCA5402E3}" type="sibTrans" cxnId="{75169880-3DB5-48C3-9B92-658E6292F3D6}">
      <dgm:prSet/>
      <dgm:spPr/>
      <dgm:t>
        <a:bodyPr/>
        <a:lstStyle/>
        <a:p>
          <a:endParaRPr lang="ru-RU" sz="1800">
            <a:latin typeface="Palatino Linotype" panose="02040502050505030304" pitchFamily="18" charset="0"/>
          </a:endParaRPr>
        </a:p>
      </dgm:t>
    </dgm:pt>
    <dgm:pt modelId="{E96BA627-C7BF-4658-8C94-DE84AF85DAED}" type="pres">
      <dgm:prSet presAssocID="{BFCF1785-CC8B-4EFB-8FEB-8E141BFE845F}" presName="Name0" presStyleCnt="0">
        <dgm:presLayoutVars>
          <dgm:chMax val="7"/>
          <dgm:chPref val="7"/>
          <dgm:dir/>
        </dgm:presLayoutVars>
      </dgm:prSet>
      <dgm:spPr/>
    </dgm:pt>
    <dgm:pt modelId="{7EAD094C-C2D5-4130-A761-D06323709B82}" type="pres">
      <dgm:prSet presAssocID="{BFCF1785-CC8B-4EFB-8FEB-8E141BFE845F}" presName="Name1" presStyleCnt="0"/>
      <dgm:spPr/>
    </dgm:pt>
    <dgm:pt modelId="{176A4030-960C-497D-BA99-CAB577CBE592}" type="pres">
      <dgm:prSet presAssocID="{BFCF1785-CC8B-4EFB-8FEB-8E141BFE845F}" presName="cycle" presStyleCnt="0"/>
      <dgm:spPr/>
    </dgm:pt>
    <dgm:pt modelId="{3AB2C960-45D1-4AAC-8F57-6CEBE7DCE729}" type="pres">
      <dgm:prSet presAssocID="{BFCF1785-CC8B-4EFB-8FEB-8E141BFE845F}" presName="srcNode" presStyleLbl="node1" presStyleIdx="0" presStyleCnt="3"/>
      <dgm:spPr/>
    </dgm:pt>
    <dgm:pt modelId="{E70172CD-A657-481B-8B52-3B613B329993}" type="pres">
      <dgm:prSet presAssocID="{BFCF1785-CC8B-4EFB-8FEB-8E141BFE845F}" presName="conn" presStyleLbl="parChTrans1D2" presStyleIdx="0" presStyleCnt="1"/>
      <dgm:spPr/>
    </dgm:pt>
    <dgm:pt modelId="{B05A8079-8FF3-47FA-8820-D9429E10127B}" type="pres">
      <dgm:prSet presAssocID="{BFCF1785-CC8B-4EFB-8FEB-8E141BFE845F}" presName="extraNode" presStyleLbl="node1" presStyleIdx="0" presStyleCnt="3"/>
      <dgm:spPr/>
    </dgm:pt>
    <dgm:pt modelId="{BE89C43B-972F-4100-B039-1B20516DC2FD}" type="pres">
      <dgm:prSet presAssocID="{BFCF1785-CC8B-4EFB-8FEB-8E141BFE845F}" presName="dstNode" presStyleLbl="node1" presStyleIdx="0" presStyleCnt="3"/>
      <dgm:spPr/>
    </dgm:pt>
    <dgm:pt modelId="{351A66AA-23A4-4AD9-9EA4-B83F96219B9C}" type="pres">
      <dgm:prSet presAssocID="{DB05CA94-6789-460A-AA19-FED513BE6AA6}" presName="text_1" presStyleLbl="node1" presStyleIdx="0" presStyleCnt="3">
        <dgm:presLayoutVars>
          <dgm:bulletEnabled val="1"/>
        </dgm:presLayoutVars>
      </dgm:prSet>
      <dgm:spPr/>
    </dgm:pt>
    <dgm:pt modelId="{4191DAE0-DEDE-431B-A5B9-3E232F5B9922}" type="pres">
      <dgm:prSet presAssocID="{DB05CA94-6789-460A-AA19-FED513BE6AA6}" presName="accent_1" presStyleCnt="0"/>
      <dgm:spPr/>
    </dgm:pt>
    <dgm:pt modelId="{EE041536-E3C1-4B20-854A-0EA0DED4A28F}" type="pres">
      <dgm:prSet presAssocID="{DB05CA94-6789-460A-AA19-FED513BE6AA6}" presName="accentRepeatNode" presStyleLbl="solidFgAcc1" presStyleIdx="0" presStyleCnt="3"/>
      <dgm:spPr/>
    </dgm:pt>
    <dgm:pt modelId="{1E5DBCE1-3B2C-4713-9160-7C623801E4E4}" type="pres">
      <dgm:prSet presAssocID="{B732340A-C9E2-4E18-8292-3318B1BBDB00}" presName="text_2" presStyleLbl="node1" presStyleIdx="1" presStyleCnt="3">
        <dgm:presLayoutVars>
          <dgm:bulletEnabled val="1"/>
        </dgm:presLayoutVars>
      </dgm:prSet>
      <dgm:spPr/>
    </dgm:pt>
    <dgm:pt modelId="{22077590-230D-4883-9C50-339CCD0ADBBF}" type="pres">
      <dgm:prSet presAssocID="{B732340A-C9E2-4E18-8292-3318B1BBDB00}" presName="accent_2" presStyleCnt="0"/>
      <dgm:spPr/>
    </dgm:pt>
    <dgm:pt modelId="{BAEFCCA7-230F-4488-8FF9-967508F9F491}" type="pres">
      <dgm:prSet presAssocID="{B732340A-C9E2-4E18-8292-3318B1BBDB00}" presName="accentRepeatNode" presStyleLbl="solidFgAcc1" presStyleIdx="1" presStyleCnt="3"/>
      <dgm:spPr/>
    </dgm:pt>
    <dgm:pt modelId="{0BA4B189-BF6E-41E6-985C-16CB991C262D}" type="pres">
      <dgm:prSet presAssocID="{ADB1E4BE-1B18-4B1C-B57B-5FC146294715}" presName="text_3" presStyleLbl="node1" presStyleIdx="2" presStyleCnt="3">
        <dgm:presLayoutVars>
          <dgm:bulletEnabled val="1"/>
        </dgm:presLayoutVars>
      </dgm:prSet>
      <dgm:spPr/>
    </dgm:pt>
    <dgm:pt modelId="{FF7E59C8-53AC-409F-9DE5-5958F60FD8DD}" type="pres">
      <dgm:prSet presAssocID="{ADB1E4BE-1B18-4B1C-B57B-5FC146294715}" presName="accent_3" presStyleCnt="0"/>
      <dgm:spPr/>
    </dgm:pt>
    <dgm:pt modelId="{7F4FC8B7-0A00-42BB-B46C-AA7698AA10B1}" type="pres">
      <dgm:prSet presAssocID="{ADB1E4BE-1B18-4B1C-B57B-5FC146294715}" presName="accentRepeatNode" presStyleLbl="solidFgAcc1" presStyleIdx="2" presStyleCnt="3"/>
      <dgm:spPr/>
    </dgm:pt>
  </dgm:ptLst>
  <dgm:cxnLst>
    <dgm:cxn modelId="{B646381A-68D1-4152-9CEA-A59D60328B3C}" type="presOf" srcId="{BFCF1785-CC8B-4EFB-8FEB-8E141BFE845F}" destId="{E96BA627-C7BF-4658-8C94-DE84AF85DAED}" srcOrd="0" destOrd="0" presId="urn:microsoft.com/office/officeart/2008/layout/VerticalCurvedList"/>
    <dgm:cxn modelId="{4677DF1B-2F3D-490A-BAFD-4E67F4ADE01F}" srcId="{BFCF1785-CC8B-4EFB-8FEB-8E141BFE845F}" destId="{B732340A-C9E2-4E18-8292-3318B1BBDB00}" srcOrd="1" destOrd="0" parTransId="{D7ECFF44-F762-4576-9FC6-2C7289A8FBFF}" sibTransId="{41BD2425-3207-4161-B1AE-AA5D8A3CE427}"/>
    <dgm:cxn modelId="{2AA16325-C389-4A8B-ADF3-91DC566BCD92}" srcId="{BFCF1785-CC8B-4EFB-8FEB-8E141BFE845F}" destId="{DB05CA94-6789-460A-AA19-FED513BE6AA6}" srcOrd="0" destOrd="0" parTransId="{842B3F23-55E7-408E-B559-5D29444F3A63}" sibTransId="{AF953BD8-8947-4B0B-982F-E8D32AB35FC0}"/>
    <dgm:cxn modelId="{75169880-3DB5-48C3-9B92-658E6292F3D6}" srcId="{BFCF1785-CC8B-4EFB-8FEB-8E141BFE845F}" destId="{ADB1E4BE-1B18-4B1C-B57B-5FC146294715}" srcOrd="2" destOrd="0" parTransId="{6D65F312-C9E1-4FEB-92DC-FCB9E2BC00AD}" sibTransId="{B021FEF6-8AEC-42F1-822E-B98CCA5402E3}"/>
    <dgm:cxn modelId="{8DE6BD95-1393-403B-8D79-5E8478E9851A}" type="presOf" srcId="{DB05CA94-6789-460A-AA19-FED513BE6AA6}" destId="{351A66AA-23A4-4AD9-9EA4-B83F96219B9C}" srcOrd="0" destOrd="0" presId="urn:microsoft.com/office/officeart/2008/layout/VerticalCurvedList"/>
    <dgm:cxn modelId="{E8EB5ED5-6B1F-4353-BF9D-8DA287E9F220}" type="presOf" srcId="{AF953BD8-8947-4B0B-982F-E8D32AB35FC0}" destId="{E70172CD-A657-481B-8B52-3B613B329993}" srcOrd="0" destOrd="0" presId="urn:microsoft.com/office/officeart/2008/layout/VerticalCurvedList"/>
    <dgm:cxn modelId="{7C3A69E0-612E-4C2D-B3CC-CED587BC7F26}" type="presOf" srcId="{ADB1E4BE-1B18-4B1C-B57B-5FC146294715}" destId="{0BA4B189-BF6E-41E6-985C-16CB991C262D}" srcOrd="0" destOrd="0" presId="urn:microsoft.com/office/officeart/2008/layout/VerticalCurvedList"/>
    <dgm:cxn modelId="{97602EFE-3FFA-44BB-9567-11956EB1F69E}" type="presOf" srcId="{B732340A-C9E2-4E18-8292-3318B1BBDB00}" destId="{1E5DBCE1-3B2C-4713-9160-7C623801E4E4}" srcOrd="0" destOrd="0" presId="urn:microsoft.com/office/officeart/2008/layout/VerticalCurvedList"/>
    <dgm:cxn modelId="{5825F9E3-3B9F-4B62-A8A3-44D5FCF4A064}" type="presParOf" srcId="{E96BA627-C7BF-4658-8C94-DE84AF85DAED}" destId="{7EAD094C-C2D5-4130-A761-D06323709B82}" srcOrd="0" destOrd="0" presId="urn:microsoft.com/office/officeart/2008/layout/VerticalCurvedList"/>
    <dgm:cxn modelId="{EF2E8A13-9986-4275-AF98-33510363EEFD}" type="presParOf" srcId="{7EAD094C-C2D5-4130-A761-D06323709B82}" destId="{176A4030-960C-497D-BA99-CAB577CBE592}" srcOrd="0" destOrd="0" presId="urn:microsoft.com/office/officeart/2008/layout/VerticalCurvedList"/>
    <dgm:cxn modelId="{2BC735E0-7FF5-4E3E-B32A-026F20A824AA}" type="presParOf" srcId="{176A4030-960C-497D-BA99-CAB577CBE592}" destId="{3AB2C960-45D1-4AAC-8F57-6CEBE7DCE729}" srcOrd="0" destOrd="0" presId="urn:microsoft.com/office/officeart/2008/layout/VerticalCurvedList"/>
    <dgm:cxn modelId="{23FE1795-913A-463F-9628-7A59A231B90F}" type="presParOf" srcId="{176A4030-960C-497D-BA99-CAB577CBE592}" destId="{E70172CD-A657-481B-8B52-3B613B329993}" srcOrd="1" destOrd="0" presId="urn:microsoft.com/office/officeart/2008/layout/VerticalCurvedList"/>
    <dgm:cxn modelId="{11D4FBD4-F94B-4B7A-B38D-544CE7998C1B}" type="presParOf" srcId="{176A4030-960C-497D-BA99-CAB577CBE592}" destId="{B05A8079-8FF3-47FA-8820-D9429E10127B}" srcOrd="2" destOrd="0" presId="urn:microsoft.com/office/officeart/2008/layout/VerticalCurvedList"/>
    <dgm:cxn modelId="{38179A99-2330-4B81-BDB4-A90A32D0670F}" type="presParOf" srcId="{176A4030-960C-497D-BA99-CAB577CBE592}" destId="{BE89C43B-972F-4100-B039-1B20516DC2FD}" srcOrd="3" destOrd="0" presId="urn:microsoft.com/office/officeart/2008/layout/VerticalCurvedList"/>
    <dgm:cxn modelId="{366CD758-43CC-4CCA-B56F-0FF8140B6E06}" type="presParOf" srcId="{7EAD094C-C2D5-4130-A761-D06323709B82}" destId="{351A66AA-23A4-4AD9-9EA4-B83F96219B9C}" srcOrd="1" destOrd="0" presId="urn:microsoft.com/office/officeart/2008/layout/VerticalCurvedList"/>
    <dgm:cxn modelId="{DFF49BF1-3076-47F7-ACD7-8C3B9411DB24}" type="presParOf" srcId="{7EAD094C-C2D5-4130-A761-D06323709B82}" destId="{4191DAE0-DEDE-431B-A5B9-3E232F5B9922}" srcOrd="2" destOrd="0" presId="urn:microsoft.com/office/officeart/2008/layout/VerticalCurvedList"/>
    <dgm:cxn modelId="{508F3303-B457-4553-B325-878763A91CB9}" type="presParOf" srcId="{4191DAE0-DEDE-431B-A5B9-3E232F5B9922}" destId="{EE041536-E3C1-4B20-854A-0EA0DED4A28F}" srcOrd="0" destOrd="0" presId="urn:microsoft.com/office/officeart/2008/layout/VerticalCurvedList"/>
    <dgm:cxn modelId="{5A5C2392-7573-48A6-9B96-F992E1F88400}" type="presParOf" srcId="{7EAD094C-C2D5-4130-A761-D06323709B82}" destId="{1E5DBCE1-3B2C-4713-9160-7C623801E4E4}" srcOrd="3" destOrd="0" presId="urn:microsoft.com/office/officeart/2008/layout/VerticalCurvedList"/>
    <dgm:cxn modelId="{33188E13-6EEE-4532-A8D0-8688030F5E6C}" type="presParOf" srcId="{7EAD094C-C2D5-4130-A761-D06323709B82}" destId="{22077590-230D-4883-9C50-339CCD0ADBBF}" srcOrd="4" destOrd="0" presId="urn:microsoft.com/office/officeart/2008/layout/VerticalCurvedList"/>
    <dgm:cxn modelId="{26013808-7F6B-4A49-8A8C-0A38E6D8CBF6}" type="presParOf" srcId="{22077590-230D-4883-9C50-339CCD0ADBBF}" destId="{BAEFCCA7-230F-4488-8FF9-967508F9F491}" srcOrd="0" destOrd="0" presId="urn:microsoft.com/office/officeart/2008/layout/VerticalCurvedList"/>
    <dgm:cxn modelId="{8059EAE9-4459-4C32-AEEA-84D0FE8F7846}" type="presParOf" srcId="{7EAD094C-C2D5-4130-A761-D06323709B82}" destId="{0BA4B189-BF6E-41E6-985C-16CB991C262D}" srcOrd="5" destOrd="0" presId="urn:microsoft.com/office/officeart/2008/layout/VerticalCurvedList"/>
    <dgm:cxn modelId="{E117A528-A1F7-4FBB-9DC6-09C06EB24D23}" type="presParOf" srcId="{7EAD094C-C2D5-4130-A761-D06323709B82}" destId="{FF7E59C8-53AC-409F-9DE5-5958F60FD8DD}" srcOrd="6" destOrd="0" presId="urn:microsoft.com/office/officeart/2008/layout/VerticalCurvedList"/>
    <dgm:cxn modelId="{46D38454-099D-424B-9311-E5D575452592}" type="presParOf" srcId="{FF7E59C8-53AC-409F-9DE5-5958F60FD8DD}" destId="{7F4FC8B7-0A00-42BB-B46C-AA7698AA10B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38A95-085E-4857-9FF6-EF176333F851}">
      <dsp:nvSpPr>
        <dsp:cNvPr id="0" name=""/>
        <dsp:cNvSpPr/>
      </dsp:nvSpPr>
      <dsp:spPr>
        <a:xfrm>
          <a:off x="-4558638" y="-698981"/>
          <a:ext cx="5430410" cy="5430410"/>
        </a:xfrm>
        <a:prstGeom prst="blockArc">
          <a:avLst>
            <a:gd name="adj1" fmla="val 18900000"/>
            <a:gd name="adj2" fmla="val 2700000"/>
            <a:gd name="adj3" fmla="val 398"/>
          </a:avLst>
        </a:pr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C54F7-4CF8-4502-AB02-BE02EF1936D7}">
      <dsp:nvSpPr>
        <dsp:cNvPr id="0" name=""/>
        <dsp:cNvSpPr/>
      </dsp:nvSpPr>
      <dsp:spPr>
        <a:xfrm>
          <a:off x="456626" y="310014"/>
          <a:ext cx="7121533" cy="6203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40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Компании тратят огромное время и ресурсы на ручной сбор и анализ отзывов.</a:t>
          </a:r>
          <a:endParaRPr lang="ru-RU" sz="1800" kern="1200" dirty="0"/>
        </a:p>
      </dsp:txBody>
      <dsp:txXfrm>
        <a:off x="456626" y="310014"/>
        <a:ext cx="7121533" cy="620351"/>
      </dsp:txXfrm>
    </dsp:sp>
    <dsp:sp modelId="{E0B1B5DD-8FEC-41B3-89F2-2AEB5D2A9F9F}">
      <dsp:nvSpPr>
        <dsp:cNvPr id="0" name=""/>
        <dsp:cNvSpPr/>
      </dsp:nvSpPr>
      <dsp:spPr>
        <a:xfrm>
          <a:off x="68906" y="232470"/>
          <a:ext cx="775439" cy="7754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FA299F-1574-4AB2-AF18-F414EDD7BCFB}">
      <dsp:nvSpPr>
        <dsp:cNvPr id="0" name=""/>
        <dsp:cNvSpPr/>
      </dsp:nvSpPr>
      <dsp:spPr>
        <a:xfrm>
          <a:off x="812288" y="1240703"/>
          <a:ext cx="6765871" cy="6203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40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/>
            <a:t>Важная обратная связь от клиентов теряется в потоке данных.</a:t>
          </a:r>
        </a:p>
      </dsp:txBody>
      <dsp:txXfrm>
        <a:off x="812288" y="1240703"/>
        <a:ext cx="6765871" cy="620351"/>
      </dsp:txXfrm>
    </dsp:sp>
    <dsp:sp modelId="{8305C4AC-A8CF-41A6-85E6-3B9CD487E61B}">
      <dsp:nvSpPr>
        <dsp:cNvPr id="0" name=""/>
        <dsp:cNvSpPr/>
      </dsp:nvSpPr>
      <dsp:spPr>
        <a:xfrm>
          <a:off x="424568" y="1163159"/>
          <a:ext cx="775439" cy="7754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228D7-A91D-4120-9310-9EEDE11F8DEA}">
      <dsp:nvSpPr>
        <dsp:cNvPr id="0" name=""/>
        <dsp:cNvSpPr/>
      </dsp:nvSpPr>
      <dsp:spPr>
        <a:xfrm>
          <a:off x="812288" y="2171392"/>
          <a:ext cx="6765871" cy="6203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40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/>
            <a:t>Нет единой системы для структурирования отзывов, выявления трендов и быстрого реагирования на проблемы.</a:t>
          </a:r>
        </a:p>
      </dsp:txBody>
      <dsp:txXfrm>
        <a:off x="812288" y="2171392"/>
        <a:ext cx="6765871" cy="620351"/>
      </dsp:txXfrm>
    </dsp:sp>
    <dsp:sp modelId="{CDE1E284-FF00-407E-8A3F-444433BCFC49}">
      <dsp:nvSpPr>
        <dsp:cNvPr id="0" name=""/>
        <dsp:cNvSpPr/>
      </dsp:nvSpPr>
      <dsp:spPr>
        <a:xfrm>
          <a:off x="424568" y="2093848"/>
          <a:ext cx="775439" cy="7754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F76165-A4CD-4FD1-8F46-B50C9030B189}">
      <dsp:nvSpPr>
        <dsp:cNvPr id="0" name=""/>
        <dsp:cNvSpPr/>
      </dsp:nvSpPr>
      <dsp:spPr>
        <a:xfrm>
          <a:off x="456626" y="3102081"/>
          <a:ext cx="7121533" cy="6203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40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/>
            <a:t>Это снижает скорость улучшения продукта и лояльность клиентов.</a:t>
          </a:r>
        </a:p>
      </dsp:txBody>
      <dsp:txXfrm>
        <a:off x="456626" y="3102081"/>
        <a:ext cx="7121533" cy="620351"/>
      </dsp:txXfrm>
    </dsp:sp>
    <dsp:sp modelId="{0E2E7689-792D-43B3-BDE1-1A0175D15D90}">
      <dsp:nvSpPr>
        <dsp:cNvPr id="0" name=""/>
        <dsp:cNvSpPr/>
      </dsp:nvSpPr>
      <dsp:spPr>
        <a:xfrm>
          <a:off x="68906" y="3024537"/>
          <a:ext cx="775439" cy="7754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59D83-F4DE-4ABE-B77A-B12B5FA17428}">
      <dsp:nvSpPr>
        <dsp:cNvPr id="0" name=""/>
        <dsp:cNvSpPr/>
      </dsp:nvSpPr>
      <dsp:spPr>
        <a:xfrm>
          <a:off x="315935" y="1060"/>
          <a:ext cx="2232810" cy="1339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700" b="0" i="0" kern="1200" dirty="0"/>
            <a:t>Автоматический сбор отзывов с сайтов, маркетплейсов, соцсетей.</a:t>
          </a:r>
          <a:endParaRPr lang="ru-RU" sz="1700" kern="1200" dirty="0"/>
        </a:p>
      </dsp:txBody>
      <dsp:txXfrm>
        <a:off x="315935" y="1060"/>
        <a:ext cx="2232810" cy="1339686"/>
      </dsp:txXfrm>
    </dsp:sp>
    <dsp:sp modelId="{FF2605F1-9D84-49F2-939B-DB251BB7C041}">
      <dsp:nvSpPr>
        <dsp:cNvPr id="0" name=""/>
        <dsp:cNvSpPr/>
      </dsp:nvSpPr>
      <dsp:spPr>
        <a:xfrm>
          <a:off x="2772026" y="1060"/>
          <a:ext cx="2232810" cy="1339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700" b="0" i="0" kern="1200"/>
            <a:t>AI-фильтрация и категоризация по темам, тональности, релевантности.</a:t>
          </a:r>
        </a:p>
      </dsp:txBody>
      <dsp:txXfrm>
        <a:off x="2772026" y="1060"/>
        <a:ext cx="2232810" cy="1339686"/>
      </dsp:txXfrm>
    </dsp:sp>
    <dsp:sp modelId="{E2A4DEE2-818D-45FA-AD54-9ABF1444AB57}">
      <dsp:nvSpPr>
        <dsp:cNvPr id="0" name=""/>
        <dsp:cNvSpPr/>
      </dsp:nvSpPr>
      <dsp:spPr>
        <a:xfrm>
          <a:off x="5228118" y="1060"/>
          <a:ext cx="2232810" cy="1339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700" b="0" i="0" kern="1200"/>
            <a:t>Гибкая система фильтров и дашбордов в реальном времени.</a:t>
          </a:r>
        </a:p>
      </dsp:txBody>
      <dsp:txXfrm>
        <a:off x="5228118" y="1060"/>
        <a:ext cx="2232810" cy="1339686"/>
      </dsp:txXfrm>
    </dsp:sp>
    <dsp:sp modelId="{82B87F69-F39C-4A18-B79D-525137C06DA2}">
      <dsp:nvSpPr>
        <dsp:cNvPr id="0" name=""/>
        <dsp:cNvSpPr/>
      </dsp:nvSpPr>
      <dsp:spPr>
        <a:xfrm>
          <a:off x="2772026" y="1564027"/>
          <a:ext cx="2232810" cy="13396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700" b="0" i="0" kern="1200"/>
            <a:t>Готовые отчёты и интеграция с бизнес-системами (CRM, Jira)</a:t>
          </a:r>
        </a:p>
      </dsp:txBody>
      <dsp:txXfrm>
        <a:off x="2772026" y="1564027"/>
        <a:ext cx="2232810" cy="13396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1DE78-E105-49F2-B084-6B7F3D4CC56D}">
      <dsp:nvSpPr>
        <dsp:cNvPr id="0" name=""/>
        <dsp:cNvSpPr/>
      </dsp:nvSpPr>
      <dsp:spPr>
        <a:xfrm rot="10800000">
          <a:off x="1547873" y="1262"/>
          <a:ext cx="5554697" cy="59503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3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600" b="1" i="0" kern="1200" dirty="0"/>
            <a:t>Сокращение времени</a:t>
          </a:r>
          <a:r>
            <a:rPr lang="ru-RU" sz="1600" b="0" i="0" kern="1200" dirty="0"/>
            <a:t> на обработку отзывов на </a:t>
          </a:r>
          <a:r>
            <a:rPr lang="ru-RU" sz="1600" b="1" i="0" kern="1200" dirty="0"/>
            <a:t>70–80%</a:t>
          </a:r>
          <a:r>
            <a:rPr lang="ru-RU" sz="1600" b="0" i="0" kern="1200" dirty="0"/>
            <a:t>.</a:t>
          </a:r>
          <a:endParaRPr lang="ru-RU" sz="1600" kern="1200" dirty="0"/>
        </a:p>
      </dsp:txBody>
      <dsp:txXfrm rot="10800000">
        <a:off x="1696631" y="1262"/>
        <a:ext cx="5405939" cy="595033"/>
      </dsp:txXfrm>
    </dsp:sp>
    <dsp:sp modelId="{0A307C17-3467-419B-B3B6-4FF563364758}">
      <dsp:nvSpPr>
        <dsp:cNvPr id="0" name=""/>
        <dsp:cNvSpPr/>
      </dsp:nvSpPr>
      <dsp:spPr>
        <a:xfrm>
          <a:off x="1250356" y="1262"/>
          <a:ext cx="595033" cy="5950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15F3291-D333-44F7-B713-05D034B74E2B}">
      <dsp:nvSpPr>
        <dsp:cNvPr id="0" name=""/>
        <dsp:cNvSpPr/>
      </dsp:nvSpPr>
      <dsp:spPr>
        <a:xfrm rot="10800000">
          <a:off x="1547873" y="773918"/>
          <a:ext cx="5554697" cy="59503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3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600" b="1" i="0" kern="1200"/>
            <a:t>Повышение точности</a:t>
          </a:r>
          <a:r>
            <a:rPr lang="ru-RU" sz="1600" b="0" i="0" kern="1200"/>
            <a:t> выявления ключевых проблем и трендов.</a:t>
          </a:r>
        </a:p>
      </dsp:txBody>
      <dsp:txXfrm rot="10800000">
        <a:off x="1696631" y="773918"/>
        <a:ext cx="5405939" cy="595033"/>
      </dsp:txXfrm>
    </dsp:sp>
    <dsp:sp modelId="{657BB893-9EC4-4191-8BBA-5E77FE7AB97A}">
      <dsp:nvSpPr>
        <dsp:cNvPr id="0" name=""/>
        <dsp:cNvSpPr/>
      </dsp:nvSpPr>
      <dsp:spPr>
        <a:xfrm>
          <a:off x="1250356" y="773918"/>
          <a:ext cx="595033" cy="5950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F041315-5A31-40CD-A17B-8A267BAE7B3E}">
      <dsp:nvSpPr>
        <dsp:cNvPr id="0" name=""/>
        <dsp:cNvSpPr/>
      </dsp:nvSpPr>
      <dsp:spPr>
        <a:xfrm rot="10800000">
          <a:off x="1547873" y="1546575"/>
          <a:ext cx="5554697" cy="59503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3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600" b="1" i="0" kern="1200"/>
            <a:t>Ускорение реакции</a:t>
          </a:r>
          <a:r>
            <a:rPr lang="ru-RU" sz="1600" b="0" i="0" kern="1200"/>
            <a:t> на негативные отзывы и жалобы.</a:t>
          </a:r>
        </a:p>
      </dsp:txBody>
      <dsp:txXfrm rot="10800000">
        <a:off x="1696631" y="1546575"/>
        <a:ext cx="5405939" cy="595033"/>
      </dsp:txXfrm>
    </dsp:sp>
    <dsp:sp modelId="{11A4861E-D936-4AC4-9B0C-CDC6985DF64A}">
      <dsp:nvSpPr>
        <dsp:cNvPr id="0" name=""/>
        <dsp:cNvSpPr/>
      </dsp:nvSpPr>
      <dsp:spPr>
        <a:xfrm>
          <a:off x="1250356" y="1546575"/>
          <a:ext cx="595033" cy="5950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577234C-F3AA-4D5F-B079-85742F75DFD5}">
      <dsp:nvSpPr>
        <dsp:cNvPr id="0" name=""/>
        <dsp:cNvSpPr/>
      </dsp:nvSpPr>
      <dsp:spPr>
        <a:xfrm rot="10800000">
          <a:off x="1547873" y="2319231"/>
          <a:ext cx="5554697" cy="59503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3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600" b="1" i="0" kern="1200"/>
            <a:t>Рост удовлетворённости клиентов (NPS)</a:t>
          </a:r>
          <a:r>
            <a:rPr lang="ru-RU" sz="1600" b="0" i="0" kern="1200"/>
            <a:t> за счёт своевременных улучшений продукта.</a:t>
          </a:r>
        </a:p>
      </dsp:txBody>
      <dsp:txXfrm rot="10800000">
        <a:off x="1696631" y="2319231"/>
        <a:ext cx="5405939" cy="595033"/>
      </dsp:txXfrm>
    </dsp:sp>
    <dsp:sp modelId="{83B0B571-F190-45F6-AC3F-695942371D0A}">
      <dsp:nvSpPr>
        <dsp:cNvPr id="0" name=""/>
        <dsp:cNvSpPr/>
      </dsp:nvSpPr>
      <dsp:spPr>
        <a:xfrm>
          <a:off x="1250356" y="2319231"/>
          <a:ext cx="595033" cy="5950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308E3EA-AD46-419D-ACC1-66BDD7D648AC}">
      <dsp:nvSpPr>
        <dsp:cNvPr id="0" name=""/>
        <dsp:cNvSpPr/>
      </dsp:nvSpPr>
      <dsp:spPr>
        <a:xfrm rot="10800000">
          <a:off x="1547873" y="3091887"/>
          <a:ext cx="5554697" cy="59503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2393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600" b="1" i="0" kern="1200"/>
            <a:t>Концентрация команды на принятии решений</a:t>
          </a:r>
          <a:r>
            <a:rPr lang="ru-RU" sz="1600" b="0" i="0" kern="1200"/>
            <a:t>, а не на рутине.</a:t>
          </a:r>
        </a:p>
      </dsp:txBody>
      <dsp:txXfrm rot="10800000">
        <a:off x="1696631" y="3091887"/>
        <a:ext cx="5405939" cy="595033"/>
      </dsp:txXfrm>
    </dsp:sp>
    <dsp:sp modelId="{CD069962-8593-42A3-83CA-61F0A3A51C16}">
      <dsp:nvSpPr>
        <dsp:cNvPr id="0" name=""/>
        <dsp:cNvSpPr/>
      </dsp:nvSpPr>
      <dsp:spPr>
        <a:xfrm>
          <a:off x="1250356" y="3091887"/>
          <a:ext cx="595033" cy="5950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E97A3-310C-44DF-87FA-B74B376B2084}">
      <dsp:nvSpPr>
        <dsp:cNvPr id="0" name=""/>
        <dsp:cNvSpPr/>
      </dsp:nvSpPr>
      <dsp:spPr>
        <a:xfrm>
          <a:off x="881233" y="1277"/>
          <a:ext cx="3035446" cy="1821267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 dirty="0">
              <a:latin typeface="Palatino Linotype" panose="02040502050505030304" pitchFamily="18" charset="0"/>
            </a:rPr>
            <a:t>Соответствует </a:t>
          </a:r>
          <a:r>
            <a:rPr lang="ru-RU" sz="1800" b="1" i="0" kern="1200" dirty="0">
              <a:latin typeface="Palatino Linotype" panose="02040502050505030304" pitchFamily="18" charset="0"/>
            </a:rPr>
            <a:t>технологическому направлению РФ</a:t>
          </a:r>
          <a:r>
            <a:rPr lang="ru-RU" sz="1800" b="0" i="0" kern="1200" dirty="0">
              <a:latin typeface="Palatino Linotype" panose="02040502050505030304" pitchFamily="18" charset="0"/>
            </a:rPr>
            <a:t>: распределенные и высокопроизводительные вычислительные системы</a:t>
          </a:r>
          <a:endParaRPr lang="ru-RU" sz="1800" kern="1200" dirty="0">
            <a:latin typeface="Palatino Linotype" panose="02040502050505030304" pitchFamily="18" charset="0"/>
          </a:endParaRPr>
        </a:p>
      </dsp:txBody>
      <dsp:txXfrm>
        <a:off x="881233" y="1277"/>
        <a:ext cx="3035446" cy="1821267"/>
      </dsp:txXfrm>
    </dsp:sp>
    <dsp:sp modelId="{9A108410-B1AA-45C2-95C0-3031C1025D38}">
      <dsp:nvSpPr>
        <dsp:cNvPr id="0" name=""/>
        <dsp:cNvSpPr/>
      </dsp:nvSpPr>
      <dsp:spPr>
        <a:xfrm>
          <a:off x="4220224" y="1277"/>
          <a:ext cx="3035446" cy="1821267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-20742"/>
                <a:satOff val="-4204"/>
                <a:lumOff val="23125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-20742"/>
                <a:satOff val="-4204"/>
                <a:lumOff val="23125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-20742"/>
                <a:satOff val="-4204"/>
                <a:lumOff val="2312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 dirty="0">
              <a:latin typeface="Palatino Linotype" panose="02040502050505030304" pitchFamily="18" charset="0"/>
            </a:rPr>
            <a:t>Работает на </a:t>
          </a:r>
          <a:r>
            <a:rPr lang="ru-RU" sz="1800" b="1" i="0" kern="1200" dirty="0">
              <a:latin typeface="Palatino Linotype" panose="02040502050505030304" pitchFamily="18" charset="0"/>
            </a:rPr>
            <a:t>рынке Нейронет</a:t>
          </a:r>
          <a:r>
            <a:rPr lang="ru-RU" sz="1800" b="0" i="0" kern="1200" dirty="0">
              <a:latin typeface="Palatino Linotype" panose="02040502050505030304" pitchFamily="18" charset="0"/>
            </a:rPr>
            <a:t> (интеллектуальные интерфейсы и анализ данных)</a:t>
          </a:r>
        </a:p>
      </dsp:txBody>
      <dsp:txXfrm>
        <a:off x="4220224" y="1277"/>
        <a:ext cx="3035446" cy="1821267"/>
      </dsp:txXfrm>
    </dsp:sp>
    <dsp:sp modelId="{E80141A3-7DDA-47A1-B110-8050E7E5A01C}">
      <dsp:nvSpPr>
        <dsp:cNvPr id="0" name=""/>
        <dsp:cNvSpPr/>
      </dsp:nvSpPr>
      <dsp:spPr>
        <a:xfrm>
          <a:off x="881233" y="2126090"/>
          <a:ext cx="3035446" cy="1821267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-41484"/>
                <a:satOff val="-8409"/>
                <a:lumOff val="46251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-41484"/>
                <a:satOff val="-8409"/>
                <a:lumOff val="46251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-41484"/>
                <a:satOff val="-8409"/>
                <a:lumOff val="4625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 dirty="0">
              <a:latin typeface="Palatino Linotype" panose="02040502050505030304" pitchFamily="18" charset="0"/>
            </a:rPr>
            <a:t>Использует </a:t>
          </a:r>
          <a:r>
            <a:rPr lang="ru-RU" sz="1800" b="1" i="0" kern="1200" dirty="0">
              <a:latin typeface="Palatino Linotype" panose="02040502050505030304" pitchFamily="18" charset="0"/>
            </a:rPr>
            <a:t>сквозную технологию «Искусственный интеллект»</a:t>
          </a:r>
          <a:endParaRPr lang="ru-RU" sz="1800" b="0" i="0" kern="1200" dirty="0">
            <a:latin typeface="Palatino Linotype" panose="02040502050505030304" pitchFamily="18" charset="0"/>
          </a:endParaRPr>
        </a:p>
      </dsp:txBody>
      <dsp:txXfrm>
        <a:off x="881233" y="2126090"/>
        <a:ext cx="3035446" cy="1821267"/>
      </dsp:txXfrm>
    </dsp:sp>
    <dsp:sp modelId="{A522AD03-17CB-45AC-9D2D-59C02CE98E4F}">
      <dsp:nvSpPr>
        <dsp:cNvPr id="0" name=""/>
        <dsp:cNvSpPr/>
      </dsp:nvSpPr>
      <dsp:spPr>
        <a:xfrm>
          <a:off x="4220224" y="2126090"/>
          <a:ext cx="3035446" cy="1821267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-20742"/>
                <a:satOff val="-4204"/>
                <a:lumOff val="23125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-20742"/>
                <a:satOff val="-4204"/>
                <a:lumOff val="23125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-20742"/>
                <a:satOff val="-4204"/>
                <a:lumOff val="2312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0" i="0" kern="1200">
              <a:latin typeface="Palatino Linotype" panose="02040502050505030304" pitchFamily="18" charset="0"/>
            </a:rPr>
            <a:t>Решает задачу импортозамещения в сегменте аналитических SaaS-решений для бизнеса</a:t>
          </a:r>
        </a:p>
      </dsp:txBody>
      <dsp:txXfrm>
        <a:off x="4220224" y="2126090"/>
        <a:ext cx="3035446" cy="18212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BC8AE-F45E-4EAA-84C5-E1C58CAB2C13}">
      <dsp:nvSpPr>
        <dsp:cNvPr id="0" name=""/>
        <dsp:cNvSpPr/>
      </dsp:nvSpPr>
      <dsp:spPr>
        <a:xfrm>
          <a:off x="1093058" y="2418"/>
          <a:ext cx="2936576" cy="17619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b="1" i="0" kern="1200" dirty="0">
              <a:latin typeface="Palatino Linotype" panose="02040502050505030304" pitchFamily="18" charset="0"/>
            </a:rPr>
            <a:t>Целевой сегмент:</a:t>
          </a:r>
          <a:r>
            <a:rPr lang="ru-RU" sz="2000" b="0" i="0" kern="1200" dirty="0">
              <a:latin typeface="Palatino Linotype" panose="02040502050505030304" pitchFamily="18" charset="0"/>
            </a:rPr>
            <a:t> B2B, средний бизнес в России</a:t>
          </a:r>
          <a:endParaRPr lang="ru-RU" sz="2000" kern="1200" dirty="0">
            <a:latin typeface="Palatino Linotype" panose="02040502050505030304" pitchFamily="18" charset="0"/>
          </a:endParaRPr>
        </a:p>
      </dsp:txBody>
      <dsp:txXfrm>
        <a:off x="1093058" y="2418"/>
        <a:ext cx="2936576" cy="1761945"/>
      </dsp:txXfrm>
    </dsp:sp>
    <dsp:sp modelId="{0C66E605-167C-4884-84D8-1828107E075C}">
      <dsp:nvSpPr>
        <dsp:cNvPr id="0" name=""/>
        <dsp:cNvSpPr/>
      </dsp:nvSpPr>
      <dsp:spPr>
        <a:xfrm>
          <a:off x="4323292" y="2418"/>
          <a:ext cx="2936576" cy="17619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b="1" i="0" kern="1200" dirty="0">
              <a:latin typeface="Palatino Linotype" panose="02040502050505030304" pitchFamily="18" charset="0"/>
            </a:rPr>
            <a:t>Отрасли:</a:t>
          </a:r>
          <a:r>
            <a:rPr lang="ru-RU" sz="2000" b="0" i="0" kern="1200" dirty="0">
              <a:latin typeface="Palatino Linotype" panose="02040502050505030304" pitchFamily="18" charset="0"/>
            </a:rPr>
            <a:t> e-</a:t>
          </a:r>
          <a:r>
            <a:rPr lang="ru-RU" sz="2000" b="0" i="0" kern="1200" dirty="0" err="1">
              <a:latin typeface="Palatino Linotype" panose="02040502050505030304" pitchFamily="18" charset="0"/>
            </a:rPr>
            <a:t>commerce</a:t>
          </a:r>
          <a:r>
            <a:rPr lang="ru-RU" sz="2000" b="0" i="0" kern="1200" dirty="0">
              <a:latin typeface="Palatino Linotype" panose="02040502050505030304" pitchFamily="18" charset="0"/>
            </a:rPr>
            <a:t>, </a:t>
          </a:r>
          <a:r>
            <a:rPr lang="ru-RU" sz="2000" b="0" i="0" kern="1200" dirty="0" err="1">
              <a:latin typeface="Palatino Linotype" panose="02040502050505030304" pitchFamily="18" charset="0"/>
            </a:rPr>
            <a:t>SaaS</a:t>
          </a:r>
          <a:r>
            <a:rPr lang="ru-RU" sz="2000" b="0" i="0" kern="1200" dirty="0">
              <a:latin typeface="Palatino Linotype" panose="02040502050505030304" pitchFamily="18" charset="0"/>
            </a:rPr>
            <a:t>, ритейл, услуги (рестораны, образование, медицина)</a:t>
          </a:r>
        </a:p>
      </dsp:txBody>
      <dsp:txXfrm>
        <a:off x="4323292" y="2418"/>
        <a:ext cx="2936576" cy="1761945"/>
      </dsp:txXfrm>
    </dsp:sp>
    <dsp:sp modelId="{530BE620-C4D8-471E-9F8A-4A2FCADE841E}">
      <dsp:nvSpPr>
        <dsp:cNvPr id="0" name=""/>
        <dsp:cNvSpPr/>
      </dsp:nvSpPr>
      <dsp:spPr>
        <a:xfrm>
          <a:off x="1093058" y="2058021"/>
          <a:ext cx="2936576" cy="17619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b="1" i="0" kern="1200" dirty="0">
              <a:latin typeface="Palatino Linotype" panose="02040502050505030304" pitchFamily="18" charset="0"/>
            </a:rPr>
            <a:t>Объём рынка:</a:t>
          </a:r>
          <a:r>
            <a:rPr lang="ru-RU" sz="2000" b="0" i="0" kern="1200" dirty="0">
              <a:latin typeface="Palatino Linotype" panose="02040502050505030304" pitchFamily="18" charset="0"/>
            </a:rPr>
            <a:t> Растущий рынок </a:t>
          </a:r>
          <a:r>
            <a:rPr lang="en-US" sz="2000" b="0" i="0" kern="1200" dirty="0">
              <a:latin typeface="Palatino Linotype" panose="02040502050505030304" pitchFamily="18" charset="0"/>
            </a:rPr>
            <a:t>CX (Customer Experience) </a:t>
          </a:r>
          <a:r>
            <a:rPr lang="ru-RU" sz="2000" b="0" i="0" kern="1200" dirty="0">
              <a:latin typeface="Palatino Linotype" panose="02040502050505030304" pitchFamily="18" charset="0"/>
            </a:rPr>
            <a:t>и </a:t>
          </a:r>
          <a:r>
            <a:rPr lang="en-US" sz="2000" b="0" i="0" kern="1200" dirty="0">
              <a:latin typeface="Palatino Linotype" panose="02040502050505030304" pitchFamily="18" charset="0"/>
            </a:rPr>
            <a:t>product-</a:t>
          </a:r>
          <a:r>
            <a:rPr lang="ru-RU" sz="2000" b="0" i="0" kern="1200" dirty="0">
              <a:latin typeface="Palatino Linotype" panose="02040502050505030304" pitchFamily="18" charset="0"/>
            </a:rPr>
            <a:t>аналитики</a:t>
          </a:r>
        </a:p>
      </dsp:txBody>
      <dsp:txXfrm>
        <a:off x="1093058" y="2058021"/>
        <a:ext cx="2936576" cy="1761945"/>
      </dsp:txXfrm>
    </dsp:sp>
    <dsp:sp modelId="{BF30226B-E2D1-43BF-B53C-81E4BCC17140}">
      <dsp:nvSpPr>
        <dsp:cNvPr id="0" name=""/>
        <dsp:cNvSpPr/>
      </dsp:nvSpPr>
      <dsp:spPr>
        <a:xfrm>
          <a:off x="4323292" y="2058021"/>
          <a:ext cx="2936576" cy="17619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b="1" i="0" kern="1200">
              <a:latin typeface="Palatino Linotype" panose="02040502050505030304" pitchFamily="18" charset="0"/>
            </a:rPr>
            <a:t>Модель монетизации:</a:t>
          </a:r>
          <a:r>
            <a:rPr lang="ru-RU" sz="2000" b="0" i="0" kern="1200">
              <a:latin typeface="Palatino Linotype" panose="02040502050505030304" pitchFamily="18" charset="0"/>
            </a:rPr>
            <a:t> Подписка (SaaS) с тарифами в зависимости от объёма данных и функционала</a:t>
          </a:r>
        </a:p>
      </dsp:txBody>
      <dsp:txXfrm>
        <a:off x="4323292" y="2058021"/>
        <a:ext cx="2936576" cy="17619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C44F3-A260-4776-A339-C8122282D58C}">
      <dsp:nvSpPr>
        <dsp:cNvPr id="0" name=""/>
        <dsp:cNvSpPr/>
      </dsp:nvSpPr>
      <dsp:spPr>
        <a:xfrm>
          <a:off x="783626" y="1099"/>
          <a:ext cx="3120233" cy="18721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Ценностное предложение:</a:t>
          </a:r>
          <a:r>
            <a:rPr lang="ru-RU" sz="1800" b="0" i="0" kern="1200" dirty="0">
              <a:latin typeface="Palatino Linotype" panose="02040502050505030304" pitchFamily="18" charset="0"/>
            </a:rPr>
            <a:t> Глубокая автоматизированная аналитика отзывов для улучшения продукта</a:t>
          </a:r>
          <a:endParaRPr lang="ru-RU" sz="1800" kern="1200" dirty="0">
            <a:latin typeface="Palatino Linotype" panose="02040502050505030304" pitchFamily="18" charset="0"/>
          </a:endParaRPr>
        </a:p>
      </dsp:txBody>
      <dsp:txXfrm>
        <a:off x="783626" y="1099"/>
        <a:ext cx="3120233" cy="1872140"/>
      </dsp:txXfrm>
    </dsp:sp>
    <dsp:sp modelId="{C4C9C73B-903A-4BFF-B208-9C848404396C}">
      <dsp:nvSpPr>
        <dsp:cNvPr id="0" name=""/>
        <dsp:cNvSpPr/>
      </dsp:nvSpPr>
      <dsp:spPr>
        <a:xfrm>
          <a:off x="4215883" y="1099"/>
          <a:ext cx="3120233" cy="18721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Каналы:</a:t>
          </a:r>
          <a:r>
            <a:rPr lang="ru-RU" sz="1800" b="0" i="0" kern="1200" dirty="0">
              <a:latin typeface="Palatino Linotype" panose="02040502050505030304" pitchFamily="18" charset="0"/>
            </a:rPr>
            <a:t> Прямые онлайн-продажи, партнёрская сеть (интеграторы, агентства)</a:t>
          </a:r>
        </a:p>
      </dsp:txBody>
      <dsp:txXfrm>
        <a:off x="4215883" y="1099"/>
        <a:ext cx="3120233" cy="1872140"/>
      </dsp:txXfrm>
    </dsp:sp>
    <dsp:sp modelId="{B73106BE-1395-4A4D-9440-8FD60A46AC58}">
      <dsp:nvSpPr>
        <dsp:cNvPr id="0" name=""/>
        <dsp:cNvSpPr/>
      </dsp:nvSpPr>
      <dsp:spPr>
        <a:xfrm>
          <a:off x="783626" y="2185262"/>
          <a:ext cx="3120233" cy="18721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Потоки доходов:</a:t>
          </a:r>
          <a:r>
            <a:rPr lang="ru-RU" sz="1800" b="0" i="0" kern="1200" dirty="0">
              <a:latin typeface="Palatino Linotype" panose="02040502050505030304" pitchFamily="18" charset="0"/>
            </a:rPr>
            <a:t> Ежемесячная/годовая подписка, плата за интеграции</a:t>
          </a:r>
        </a:p>
      </dsp:txBody>
      <dsp:txXfrm>
        <a:off x="783626" y="2185262"/>
        <a:ext cx="3120233" cy="1872140"/>
      </dsp:txXfrm>
    </dsp:sp>
    <dsp:sp modelId="{E9A952DA-B207-42B5-A16A-480A62A745D8}">
      <dsp:nvSpPr>
        <dsp:cNvPr id="0" name=""/>
        <dsp:cNvSpPr/>
      </dsp:nvSpPr>
      <dsp:spPr>
        <a:xfrm>
          <a:off x="4215883" y="2185262"/>
          <a:ext cx="3120233" cy="18721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Ключевые ресурсы:</a:t>
          </a:r>
          <a:r>
            <a:rPr lang="ru-RU" sz="1800" b="0" i="0" kern="1200" dirty="0">
              <a:latin typeface="Palatino Linotype" panose="02040502050505030304" pitchFamily="18" charset="0"/>
            </a:rPr>
            <a:t> AI-алгоритмы, облачная платформа, команда разработки</a:t>
          </a:r>
        </a:p>
      </dsp:txBody>
      <dsp:txXfrm>
        <a:off x="4215883" y="2185262"/>
        <a:ext cx="3120233" cy="18721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172CD-A657-481B-8B52-3B613B329993}">
      <dsp:nvSpPr>
        <dsp:cNvPr id="0" name=""/>
        <dsp:cNvSpPr/>
      </dsp:nvSpPr>
      <dsp:spPr>
        <a:xfrm>
          <a:off x="-4212128" y="-646302"/>
          <a:ext cx="5018781" cy="5018781"/>
        </a:xfrm>
        <a:prstGeom prst="blockArc">
          <a:avLst>
            <a:gd name="adj1" fmla="val 18900000"/>
            <a:gd name="adj2" fmla="val 2700000"/>
            <a:gd name="adj3" fmla="val 430"/>
          </a:avLst>
        </a:pr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A66AA-23A4-4AD9-9EA4-B83F96219B9C}">
      <dsp:nvSpPr>
        <dsp:cNvPr id="0" name=""/>
        <dsp:cNvSpPr/>
      </dsp:nvSpPr>
      <dsp:spPr>
        <a:xfrm>
          <a:off x="518763" y="372617"/>
          <a:ext cx="7496281" cy="74523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5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Команда:</a:t>
          </a:r>
          <a:r>
            <a:rPr lang="ru-RU" sz="1800" b="0" i="0" kern="1200" dirty="0">
              <a:latin typeface="Palatino Linotype" panose="02040502050505030304" pitchFamily="18" charset="0"/>
            </a:rPr>
            <a:t> Сформированный костяк из разработчиков, аналитиков и маркетолога.</a:t>
          </a:r>
          <a:endParaRPr lang="ru-RU" sz="1800" kern="1200" dirty="0">
            <a:latin typeface="Palatino Linotype" panose="02040502050505030304" pitchFamily="18" charset="0"/>
          </a:endParaRPr>
        </a:p>
      </dsp:txBody>
      <dsp:txXfrm>
        <a:off x="518763" y="372617"/>
        <a:ext cx="7496281" cy="745235"/>
      </dsp:txXfrm>
    </dsp:sp>
    <dsp:sp modelId="{EE041536-E3C1-4B20-854A-0EA0DED4A28F}">
      <dsp:nvSpPr>
        <dsp:cNvPr id="0" name=""/>
        <dsp:cNvSpPr/>
      </dsp:nvSpPr>
      <dsp:spPr>
        <a:xfrm>
          <a:off x="52991" y="279463"/>
          <a:ext cx="931544" cy="9315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DBCE1-3B2C-4713-9160-7C623801E4E4}">
      <dsp:nvSpPr>
        <dsp:cNvPr id="0" name=""/>
        <dsp:cNvSpPr/>
      </dsp:nvSpPr>
      <dsp:spPr>
        <a:xfrm>
          <a:off x="789656" y="1490470"/>
          <a:ext cx="7225388" cy="74523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5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Партнёрство:</a:t>
          </a:r>
          <a:r>
            <a:rPr lang="ru-RU" sz="1800" b="0" i="0" kern="1200" dirty="0">
              <a:latin typeface="Palatino Linotype" panose="02040502050505030304" pitchFamily="18" charset="0"/>
            </a:rPr>
            <a:t> Поддержка РГУ им. Есенина, доступ к экспертизе наставника</a:t>
          </a:r>
        </a:p>
      </dsp:txBody>
      <dsp:txXfrm>
        <a:off x="789656" y="1490470"/>
        <a:ext cx="7225388" cy="745235"/>
      </dsp:txXfrm>
    </dsp:sp>
    <dsp:sp modelId="{BAEFCCA7-230F-4488-8FF9-967508F9F491}">
      <dsp:nvSpPr>
        <dsp:cNvPr id="0" name=""/>
        <dsp:cNvSpPr/>
      </dsp:nvSpPr>
      <dsp:spPr>
        <a:xfrm>
          <a:off x="323884" y="1397316"/>
          <a:ext cx="931544" cy="9315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4B189-BF6E-41E6-985C-16CB991C262D}">
      <dsp:nvSpPr>
        <dsp:cNvPr id="0" name=""/>
        <dsp:cNvSpPr/>
      </dsp:nvSpPr>
      <dsp:spPr>
        <a:xfrm>
          <a:off x="518763" y="2608323"/>
          <a:ext cx="7496281" cy="74523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5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800" b="1" i="0" kern="1200" dirty="0">
              <a:latin typeface="Palatino Linotype" panose="02040502050505030304" pitchFamily="18" charset="0"/>
            </a:rPr>
            <a:t>Дорожная карта:</a:t>
          </a:r>
          <a:r>
            <a:rPr lang="ru-RU" sz="1800" b="0" i="0" kern="1200" dirty="0">
              <a:latin typeface="Palatino Linotype" panose="02040502050505030304" pitchFamily="18" charset="0"/>
            </a:rPr>
            <a:t> Чёткий план разработки и вывода на рынок</a:t>
          </a:r>
        </a:p>
      </dsp:txBody>
      <dsp:txXfrm>
        <a:off x="518763" y="2608323"/>
        <a:ext cx="7496281" cy="745235"/>
      </dsp:txXfrm>
    </dsp:sp>
    <dsp:sp modelId="{7F4FC8B7-0A00-42BB-B46C-AA7698AA10B1}">
      <dsp:nvSpPr>
        <dsp:cNvPr id="0" name=""/>
        <dsp:cNvSpPr/>
      </dsp:nvSpPr>
      <dsp:spPr>
        <a:xfrm>
          <a:off x="52991" y="2515169"/>
          <a:ext cx="931544" cy="9315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312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884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  <a:t>15.12.2025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1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1"/>
                </a:solidFill>
              </a:rPr>
              <a:t>Интеллектуальная база данных для анализа отзывов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«</a:t>
            </a:r>
            <a:r>
              <a:rPr lang="ru-RU" sz="2400" b="1" dirty="0" err="1">
                <a:solidFill>
                  <a:schemeClr val="tx1"/>
                </a:solidFill>
              </a:rPr>
              <a:t>FeedBackBase</a:t>
            </a:r>
            <a:r>
              <a:rPr lang="ru-RU" sz="2400" b="1" dirty="0">
                <a:solidFill>
                  <a:schemeClr val="tx1"/>
                </a:solidFill>
              </a:rPr>
              <a:t>»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57937" y="3646624"/>
            <a:ext cx="5724636" cy="689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Лидер стартап-проекта: Литвинов Владимир Владимирович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Наставник стартап-проекта: Перекатиева Татьяна Александровна</a:t>
            </a:r>
          </a:p>
          <a:p>
            <a:pPr algn="l"/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64836" y="3739257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</a:p>
        </p:txBody>
      </p:sp>
    </p:spTree>
    <p:extLst>
      <p:ext uri="{BB962C8B-B14F-4D97-AF65-F5344CB8AC3E}">
        <p14:creationId xmlns:p14="http://schemas.microsoft.com/office/powerpoint/2010/main" val="144045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60432" y="136279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20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123478"/>
            <a:ext cx="6841268" cy="505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ПРОБЛЕМА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C31DD9D-7411-A58E-ABF2-802B705C80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873611"/>
              </p:ext>
            </p:extLst>
          </p:nvPr>
        </p:nvGraphicFramePr>
        <p:xfrm>
          <a:off x="971600" y="699542"/>
          <a:ext cx="7632848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160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03840" y="200587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32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РЕШЕНИЕ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482623-A5F4-AFC4-946E-22AD2B34A319}"/>
              </a:ext>
            </a:extLst>
          </p:cNvPr>
          <p:cNvSpPr txBox="1"/>
          <p:nvPr/>
        </p:nvSpPr>
        <p:spPr>
          <a:xfrm>
            <a:off x="323528" y="811939"/>
            <a:ext cx="86255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ru-RU" b="1" i="0" dirty="0" err="1">
                <a:solidFill>
                  <a:schemeClr val="accent2">
                    <a:lumMod val="50000"/>
                  </a:schemeClr>
                </a:solidFill>
                <a:effectLst/>
                <a:latin typeface="Palatino Linotype" panose="02040502050505030304" pitchFamily="18" charset="0"/>
              </a:rPr>
              <a:t>FeedBackBase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— это облачная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SaaS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-платформа для </a:t>
            </a: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автоматизированного сбора, интеллектуального анализа и визуализации отзывов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790E02-DBDF-BEA9-BEEC-28F5CE7BD0AB}"/>
              </a:ext>
            </a:extLst>
          </p:cNvPr>
          <p:cNvSpPr txBox="1"/>
          <p:nvPr/>
        </p:nvSpPr>
        <p:spPr>
          <a:xfrm>
            <a:off x="354867" y="1511720"/>
            <a:ext cx="3206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Palatino Linotype" panose="02040502050505030304" pitchFamily="18" charset="0"/>
              </a:rPr>
              <a:t>Ключевые функции: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4AB68656-F473-6BDA-01ED-98CBD482A9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1136157"/>
              </p:ext>
            </p:extLst>
          </p:nvPr>
        </p:nvGraphicFramePr>
        <p:xfrm>
          <a:off x="827584" y="2038139"/>
          <a:ext cx="7776864" cy="290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9996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7D8A28-B707-5461-98B1-1B19B479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344CF1C8-D295-6CF4-E824-71F898FB99F7}"/>
              </a:ext>
            </a:extLst>
          </p:cNvPr>
          <p:cNvSpPr txBox="1">
            <a:spLocks/>
          </p:cNvSpPr>
          <p:nvPr/>
        </p:nvSpPr>
        <p:spPr>
          <a:xfrm>
            <a:off x="8460432" y="267494"/>
            <a:ext cx="360040" cy="4202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9B0651-EE4F-4900-A07F-96A6BFA9D0F0}" type="slidenum">
              <a:rPr lang="ru-RU" sz="40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ru-RU" sz="40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97F472A1-8A60-4A92-BBAE-ADCF543C9CA1}"/>
              </a:ext>
            </a:extLst>
          </p:cNvPr>
          <p:cNvSpPr txBox="1">
            <a:spLocks/>
          </p:cNvSpPr>
          <p:nvPr/>
        </p:nvSpPr>
        <p:spPr>
          <a:xfrm rot="10800000" flipV="1">
            <a:off x="269569" y="339502"/>
            <a:ext cx="5328592" cy="504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РЕЗУЛЬТАТЫ ВНЕДРЕНИЯ СИСТЕМЫ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4216F7F-09E2-619E-A3C4-3F57ABDBE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6653479"/>
              </p:ext>
            </p:extLst>
          </p:nvPr>
        </p:nvGraphicFramePr>
        <p:xfrm>
          <a:off x="179512" y="987574"/>
          <a:ext cx="8352928" cy="3688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265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32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АКТУАЛЬНОСТЬ ПРОЕКТА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3B50DDB3-C2E6-302A-3548-96C60BC6C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4099211"/>
              </p:ext>
            </p:extLst>
          </p:nvPr>
        </p:nvGraphicFramePr>
        <p:xfrm>
          <a:off x="467544" y="999378"/>
          <a:ext cx="8136904" cy="3948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66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7459D8AD-AA52-2306-26D7-4D96F3D7363A}"/>
              </a:ext>
            </a:extLst>
          </p:cNvPr>
          <p:cNvSpPr txBox="1">
            <a:spLocks/>
          </p:cNvSpPr>
          <p:nvPr/>
        </p:nvSpPr>
        <p:spPr>
          <a:xfrm>
            <a:off x="8388424" y="279298"/>
            <a:ext cx="545232" cy="492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9B0651-EE4F-4900-A07F-96A6BFA9D0F0}" type="slidenum"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89E658A-7703-E3E1-1079-1431B36F6438}"/>
              </a:ext>
            </a:extLst>
          </p:cNvPr>
          <p:cNvSpPr txBox="1">
            <a:spLocks/>
          </p:cNvSpPr>
          <p:nvPr/>
        </p:nvSpPr>
        <p:spPr>
          <a:xfrm>
            <a:off x="581266" y="189524"/>
            <a:ext cx="3343200" cy="678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РЫНОК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E0C977B-F6B1-00EA-3505-25BE18FB0E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9691648"/>
              </p:ext>
            </p:extLst>
          </p:nvPr>
        </p:nvGraphicFramePr>
        <p:xfrm>
          <a:off x="467544" y="1131590"/>
          <a:ext cx="8352928" cy="382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414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69431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32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68680" y="55517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БИЗНЕС-МОДЕЛЬ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20080A9-6972-CF3B-C9D9-32ABC45B0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726149"/>
              </p:ext>
            </p:extLst>
          </p:nvPr>
        </p:nvGraphicFramePr>
        <p:xfrm>
          <a:off x="268680" y="915566"/>
          <a:ext cx="8119744" cy="4058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904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32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6547" y="285733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ИМЕЮЩИЕСЯ РЕСУРСЫ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DEF2294-97E3-DCCC-9FEB-E366820029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0321294"/>
              </p:ext>
            </p:extLst>
          </p:nvPr>
        </p:nvGraphicFramePr>
        <p:xfrm>
          <a:off x="611560" y="1131589"/>
          <a:ext cx="8064896" cy="3726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09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EC18-CC7F-E0B5-EC0E-14FD4D32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5C8691-B6D4-8335-27DC-0D25271E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C3F19BF-9881-67EF-AC88-222F0DCD0B2C}"/>
              </a:ext>
            </a:extLst>
          </p:cNvPr>
          <p:cNvSpPr txBox="1">
            <a:spLocks/>
          </p:cNvSpPr>
          <p:nvPr/>
        </p:nvSpPr>
        <p:spPr>
          <a:xfrm>
            <a:off x="526875" y="249157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НЕОБХОДИМЫЕ РЕСУРСЫ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FA9B3F-A06C-AB93-91A6-83CD10629266}"/>
              </a:ext>
            </a:extLst>
          </p:cNvPr>
          <p:cNvSpPr txBox="1"/>
          <p:nvPr/>
        </p:nvSpPr>
        <p:spPr>
          <a:xfrm>
            <a:off x="467544" y="1059582"/>
            <a:ext cx="8136904" cy="3701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Финансирование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для масштабирования разработки и маркетинга.</a:t>
            </a:r>
          </a:p>
          <a:p>
            <a:pPr marL="457200" indent="-4572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Инфраструктура: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Мощные облачные серверы для обработки больших данных.</a:t>
            </a:r>
          </a:p>
          <a:p>
            <a:pPr marL="457200" indent="-4572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Экспертиза: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Привлечение 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senior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 ML-инженера и продакт-менеджера.</a:t>
            </a:r>
          </a:p>
          <a:p>
            <a:pPr marL="457200" indent="-4572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Партнёрские доступы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к API ключевых платформ с отзывами.</a:t>
            </a:r>
          </a:p>
        </p:txBody>
      </p:sp>
    </p:spTree>
    <p:extLst>
      <p:ext uri="{BB962C8B-B14F-4D97-AF65-F5344CB8AC3E}">
        <p14:creationId xmlns:p14="http://schemas.microsoft.com/office/powerpoint/2010/main" val="3959850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00392" y="237392"/>
            <a:ext cx="864096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36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10</a:t>
            </a:fld>
            <a:endParaRPr lang="ru-RU" sz="36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38529"/>
            <a:ext cx="6768752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АНАЛОГИ И КОНКУРЕНТЫ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E6F0D3-3A2A-66E3-20C6-430999757487}"/>
              </a:ext>
            </a:extLst>
          </p:cNvPr>
          <p:cNvSpPr txBox="1"/>
          <p:nvPr/>
        </p:nvSpPr>
        <p:spPr>
          <a:xfrm>
            <a:off x="655934" y="1203598"/>
            <a:ext cx="8280920" cy="354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Brand Analytics / </a:t>
            </a:r>
            <a:r>
              <a:rPr lang="ru-RU" b="1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YouScan</a:t>
            </a: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: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Широкий медиа-мониторинг, но слабая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product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-аналитика.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ReviewTrackers</a:t>
            </a: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: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Сбор и ответ на отзывы, но поверхностный анализ.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Clarabridge</a:t>
            </a: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: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Дорогое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enterprise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-решение, недоступное среднему бизнесу.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MonkeyLearn</a:t>
            </a: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: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Инструмент для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data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-специалистов, а не готовое решение.</a:t>
            </a:r>
          </a:p>
          <a:p>
            <a:pPr marL="342900" indent="-342900" algn="l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Наше преимущество:</a:t>
            </a:r>
            <a:r>
              <a:rPr lang="ru-RU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Глубокая фокусировка на анализе продуктовых отзывов + доступность для среднего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2884031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28384" y="377701"/>
            <a:ext cx="833264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32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11</a:t>
            </a:fld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05237" y="263787"/>
            <a:ext cx="8099211" cy="6517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ПАРТНЕРЫ, ЗАИНТЕРЕСОВАННЫЕ ОРГАНИЗАЦИИ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E39E7D-0FF7-D48F-68F4-4090ECD9DDBF}"/>
              </a:ext>
            </a:extLst>
          </p:cNvPr>
          <p:cNvSpPr txBox="1"/>
          <p:nvPr/>
        </p:nvSpPr>
        <p:spPr>
          <a:xfrm>
            <a:off x="683568" y="1275606"/>
            <a:ext cx="8064896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Технологические партнёры: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Облачные провайдеры (Yandex 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Cloud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, 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Selectel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).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Интеграционные партнёры: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Внедренцы Битрикс24, 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amoCRM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, 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Jira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Образовательные и научные: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РГУ им. Есенина (кадры, R&amp;D).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Потенциальные пилотные клиенты: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Локальные компании из ритейла и e-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commerce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518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12</a:t>
            </a:fld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E23398-DF2B-911A-0A6D-5BAE604B0C01}"/>
              </a:ext>
            </a:extLst>
          </p:cNvPr>
          <p:cNvSpPr txBox="1"/>
          <p:nvPr/>
        </p:nvSpPr>
        <p:spPr>
          <a:xfrm>
            <a:off x="755576" y="843558"/>
            <a:ext cx="70567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2400"/>
              </a:spcBef>
              <a:buNone/>
            </a:pPr>
            <a:r>
              <a:rPr lang="ru-RU" sz="16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Этап 1 (3 месяца): Доработка ядра системы, улучшение AI-моделей</a:t>
            </a:r>
          </a:p>
          <a:p>
            <a:pPr algn="l">
              <a:buNone/>
            </a:pPr>
            <a:r>
              <a:rPr lang="ru-RU" sz="14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Фокус:</a:t>
            </a:r>
            <a:r>
              <a:rPr lang="ru-RU" sz="14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Полная команда, разработка, аренда инфраструктуры.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ФОТ: 2 730 000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(облако): 150 000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Софт и инструменты: 60 000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(15%): 441 000 ₽</a:t>
            </a:r>
          </a:p>
          <a:p>
            <a:pPr algn="l"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за Этап 1: 3 381 000 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DF35E-4CC6-C9E7-C25F-E0E7746BD69B}"/>
              </a:ext>
            </a:extLst>
          </p:cNvPr>
          <p:cNvSpPr txBox="1"/>
          <p:nvPr/>
        </p:nvSpPr>
        <p:spPr>
          <a:xfrm>
            <a:off x="827584" y="2668727"/>
            <a:ext cx="66247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2 (2 месяца): Тестирование с пилотными клиентами</a:t>
            </a:r>
          </a:p>
          <a:p>
            <a:pPr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Фокус: Часть команды, сбор обратной связи, доработки.</a:t>
            </a:r>
          </a:p>
          <a:p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ФОТ: 1 780 000 ₽</a:t>
            </a:r>
          </a:p>
          <a:p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(облако, тестовые среды): 120 000 ₽</a:t>
            </a:r>
          </a:p>
          <a:p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Софт и инструменты: 40 000 ₽</a:t>
            </a:r>
          </a:p>
          <a:p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(15%): 291 000 ₽</a:t>
            </a:r>
          </a:p>
          <a:p>
            <a:pPr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за Этап 2: 2 231 000 ₽</a:t>
            </a:r>
          </a:p>
        </p:txBody>
      </p:sp>
    </p:spTree>
    <p:extLst>
      <p:ext uri="{BB962C8B-B14F-4D97-AF65-F5344CB8AC3E}">
        <p14:creationId xmlns:p14="http://schemas.microsoft.com/office/powerpoint/2010/main" val="104271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4576-92A1-093E-3AE9-8812E511B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BF93B2-FBD8-3BDB-2488-FF9E05DF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13</a:t>
            </a:fld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3E9C96B2-23ED-2D98-DFCF-5DBE01B76229}"/>
              </a:ext>
            </a:extLst>
          </p:cNvPr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22E15-FF14-84AB-4B52-622F79E9E72F}"/>
              </a:ext>
            </a:extLst>
          </p:cNvPr>
          <p:cNvSpPr txBox="1"/>
          <p:nvPr/>
        </p:nvSpPr>
        <p:spPr>
          <a:xfrm>
            <a:off x="611560" y="843558"/>
            <a:ext cx="784887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3 (3 месяца): Разработка расширенной панели и API</a:t>
            </a:r>
          </a:p>
          <a:p>
            <a:pPr algn="l"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Фокус: Возврат полной команды, активная разработка новых модулей.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ФОТ: 2 730 000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(растущая нагрузка): 210 000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Софт и инструменты: 60 000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(подготовка): 150 000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(15%): 472 500 ₽</a:t>
            </a:r>
          </a:p>
          <a:p>
            <a:pPr algn="l"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за Этап 3: 3 622 500 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04DC3-FC54-7A00-D8C8-B380C302BAAC}"/>
              </a:ext>
            </a:extLst>
          </p:cNvPr>
          <p:cNvSpPr txBox="1"/>
          <p:nvPr/>
        </p:nvSpPr>
        <p:spPr>
          <a:xfrm>
            <a:off x="575556" y="2787774"/>
            <a:ext cx="748883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4 (4 месяца): Запуск публичной версии, активные продажи</a:t>
            </a:r>
          </a:p>
          <a:p>
            <a:pPr algn="l"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Фокус: Продажи, поддержка, масштабирование инфраструктуры.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ФОТ: 3 840 000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(масштабирование): 400 000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Софт и инструменты: 80 000 ₽</a:t>
            </a:r>
          </a:p>
          <a:p>
            <a:pPr algn="l"/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(активный): 400 000 ₽</a:t>
            </a:r>
          </a:p>
          <a:p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Непредвиденные (15%): 708 000 ₽</a:t>
            </a:r>
          </a:p>
          <a:p>
            <a:pPr>
              <a:buNone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за Этап 4: 5 428 000 ₽</a:t>
            </a:r>
          </a:p>
        </p:txBody>
      </p:sp>
    </p:spTree>
    <p:extLst>
      <p:ext uri="{BB962C8B-B14F-4D97-AF65-F5344CB8AC3E}">
        <p14:creationId xmlns:p14="http://schemas.microsoft.com/office/powerpoint/2010/main" val="688544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56787-3D17-D177-A40B-C2F70BF8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16B8F8-9CEB-84B8-0030-8B6E6309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14</a:t>
            </a:fld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F9B369B-A536-B48C-16A5-D25C9A5E5B04}"/>
              </a:ext>
            </a:extLst>
          </p:cNvPr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320CCD-66DB-DDD0-2928-34849F2DDF69}"/>
              </a:ext>
            </a:extLst>
          </p:cNvPr>
          <p:cNvSpPr txBox="1"/>
          <p:nvPr/>
        </p:nvSpPr>
        <p:spPr>
          <a:xfrm>
            <a:off x="611560" y="702536"/>
            <a:ext cx="792088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sz="1400" b="1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Необходимый объем финансирования</a:t>
            </a:r>
          </a:p>
          <a:p>
            <a:r>
              <a:rPr lang="ru-RU" sz="1600" dirty="0"/>
              <a:t>ВСЕГО за 12 месяцев </a:t>
            </a:r>
            <a:r>
              <a:rPr lang="ru-RU" sz="1600" dirty="0">
                <a:solidFill>
                  <a:srgbClr val="C00000"/>
                </a:solidFill>
              </a:rPr>
              <a:t>14 662 500 ₽</a:t>
            </a:r>
          </a:p>
          <a:p>
            <a:pPr algn="l">
              <a:buFont typeface="+mj-lt"/>
              <a:buAutoNum type="arabicPeriod"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финансирование для старта: </a:t>
            </a:r>
            <a:r>
              <a:rPr lang="ru-RU" sz="1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млн ₽ на покрытие Этапов 1 и 2 (5–6 месяцев) до получения первых пилотных платежей.</a:t>
            </a:r>
          </a:p>
          <a:p>
            <a:pPr algn="l">
              <a:buFont typeface="+mj-lt"/>
              <a:buAutoNum type="arabicPeriod"/>
            </a:pPr>
            <a:r>
              <a:rPr lang="ru-RU" sz="14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Оптимальное финансирование:</a:t>
            </a:r>
            <a:r>
              <a:rPr lang="ru-RU" sz="1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15 млн ₽ на полный 12-месячный цикл без острой необходимости в дополнительном привлечении средств. Это позволит сфокусироваться на развитии продукта, а не на поиске денег.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DB70EF5-5E6F-ED3D-D569-2AB8E12C7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477900"/>
              </p:ext>
            </p:extLst>
          </p:nvPr>
        </p:nvGraphicFramePr>
        <p:xfrm>
          <a:off x="694105" y="2778972"/>
          <a:ext cx="7694319" cy="21674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97775">
                  <a:extLst>
                    <a:ext uri="{9D8B030D-6E8A-4147-A177-3AD203B41FA5}">
                      <a16:colId xmlns:a16="http://schemas.microsoft.com/office/drawing/2014/main" val="588824424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19957758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8032140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месяцев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месяцев (цель)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4010800566"/>
                  </a:ext>
                </a:extLst>
              </a:tr>
              <a:tr h="2352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клиентов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239001819"/>
                  </a:ext>
                </a:extLst>
              </a:tr>
              <a:tr h="3167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чек (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ARPA)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 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22 000 ₽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538930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Месячная выручка (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MRR)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 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2 640 000 ₽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716807332"/>
                  </a:ext>
                </a:extLst>
              </a:tr>
              <a:tr h="551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Годовая выручка (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ARR)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14 400 000 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31 680 000 ₽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96406069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211A1213-47C6-C6AE-FAE2-B288470B5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105" y="2268614"/>
            <a:ext cx="4644516" cy="47698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52352" rIns="0" bIns="7617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Целевые показатели доходности на 12-18 месяцев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423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03232" y="195486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pPr algn="ctr"/>
              <a:t>15</a:t>
            </a:fld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930424" y="135282"/>
            <a:ext cx="7272808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ПЛАНЫ ПО РАЗВИТИЮ И МАСШТАБИРОВАНИЮ</a:t>
            </a: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DCCD7-619B-98F8-F504-98ECF154867A}"/>
              </a:ext>
            </a:extLst>
          </p:cNvPr>
          <p:cNvSpPr txBox="1"/>
          <p:nvPr/>
        </p:nvSpPr>
        <p:spPr>
          <a:xfrm>
            <a:off x="683568" y="1635646"/>
            <a:ext cx="7956884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Через 6 месяцев: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Выход на 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break-even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, база из 20+ платящих клиентов.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Через 12 месяцев: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Расширение функционала (анализ видео-отзывов, прогнозная аналитика).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Через 18 месяцев: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Выход на рынки Казахстана и Беларуси.</a:t>
            </a:r>
          </a:p>
          <a:p>
            <a:pPr marL="342900" indent="-342900" algn="l">
              <a:spcBef>
                <a:spcPts val="450"/>
              </a:spcBef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b="1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Долгосрочная цель: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 Стать лидирующим решением для </a:t>
            </a:r>
            <a:r>
              <a:rPr lang="ru-RU" sz="2000" b="0" i="0" dirty="0" err="1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product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Palatino Linotype" panose="02040502050505030304" pitchFamily="18" charset="0"/>
              </a:rPr>
              <a:t>-аналитики в СНГ.</a:t>
            </a:r>
          </a:p>
        </p:txBody>
      </p:sp>
    </p:spTree>
    <p:extLst>
      <p:ext uri="{BB962C8B-B14F-4D97-AF65-F5344CB8AC3E}">
        <p14:creationId xmlns:p14="http://schemas.microsoft.com/office/powerpoint/2010/main" val="2653659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E92D-DB26-7720-927C-F91D34005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925BA4-892F-57D6-DD08-CBF14F0C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16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0F52C62C-0033-DC87-66DD-37365E07658E}"/>
              </a:ext>
            </a:extLst>
          </p:cNvPr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E561B4DD-69D1-D399-8049-CA59B5CCEA99}"/>
              </a:ext>
            </a:extLst>
          </p:cNvPr>
          <p:cNvGrpSpPr/>
          <p:nvPr/>
        </p:nvGrpSpPr>
        <p:grpSpPr>
          <a:xfrm>
            <a:off x="395536" y="1131590"/>
            <a:ext cx="2011264" cy="1095877"/>
            <a:chOff x="6809208" y="2305204"/>
            <a:chExt cx="2011264" cy="1095877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2EB9548E-F20D-3D4D-20F7-6608E1438A41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Литвинов Владимир</a:t>
              </a:r>
              <a:endParaRPr lang="ru-RU" sz="1400" b="1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4AD0AAA-4C55-3FAA-08A3-9E75DBDE4AB4}"/>
                </a:ext>
              </a:extLst>
            </p:cNvPr>
            <p:cNvSpPr/>
            <p:nvPr/>
          </p:nvSpPr>
          <p:spPr>
            <a:xfrm>
              <a:off x="7136260" y="2570084"/>
              <a:ext cx="12961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Руководитель, координация и организация работы</a:t>
              </a:r>
              <a:endParaRPr lang="ru-RU" sz="1100" dirty="0"/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C07D2BD-A897-9534-D4AF-A0C83A77EC15}"/>
              </a:ext>
            </a:extLst>
          </p:cNvPr>
          <p:cNvGrpSpPr/>
          <p:nvPr/>
        </p:nvGrpSpPr>
        <p:grpSpPr>
          <a:xfrm>
            <a:off x="334520" y="2600511"/>
            <a:ext cx="2011264" cy="353713"/>
            <a:chOff x="6778700" y="2477981"/>
            <a:chExt cx="2011264" cy="353713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413BFE9-C8D5-A704-8633-8E5989A19D5C}"/>
                </a:ext>
              </a:extLst>
            </p:cNvPr>
            <p:cNvSpPr/>
            <p:nvPr/>
          </p:nvSpPr>
          <p:spPr>
            <a:xfrm>
              <a:off x="6778700" y="2477981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Макарова Арина</a:t>
              </a:r>
              <a:endParaRPr lang="ru-RU" sz="1400" b="1" dirty="0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20DE4ED-5C0D-21B4-C69F-5A2B3C35599F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3301BE0-B770-45A5-00E4-E419C8C5B4F1}"/>
              </a:ext>
            </a:extLst>
          </p:cNvPr>
          <p:cNvGrpSpPr/>
          <p:nvPr/>
        </p:nvGrpSpPr>
        <p:grpSpPr>
          <a:xfrm>
            <a:off x="334520" y="3257576"/>
            <a:ext cx="2011264" cy="526490"/>
            <a:chOff x="6809208" y="2305204"/>
            <a:chExt cx="2011264" cy="52649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48E21F4A-BE8C-5513-F6C5-E52F1D7E3F49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Афонина Ангелина</a:t>
              </a:r>
              <a:endParaRPr lang="ru-RU" sz="1400" b="1" dirty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ADBCF22-9EE9-0329-B482-BEAE66670B27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CF02647-92D8-7C24-13B4-BA182DDE1E0E}"/>
              </a:ext>
            </a:extLst>
          </p:cNvPr>
          <p:cNvGrpSpPr/>
          <p:nvPr/>
        </p:nvGrpSpPr>
        <p:grpSpPr>
          <a:xfrm>
            <a:off x="334520" y="4083918"/>
            <a:ext cx="2011264" cy="526490"/>
            <a:chOff x="6809208" y="2305204"/>
            <a:chExt cx="2011264" cy="52649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60237E5-AE16-163F-D3F3-CCD3946F48CE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Бербенева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Ольга</a:t>
              </a:r>
              <a:endParaRPr lang="ru-RU" sz="1400" b="1" dirty="0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113E0F4-6B1B-7D17-6A1F-FD73059AD2AD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90BF0C4-6EDD-974B-42D6-5850A9E7668F}"/>
              </a:ext>
            </a:extLst>
          </p:cNvPr>
          <p:cNvGrpSpPr/>
          <p:nvPr/>
        </p:nvGrpSpPr>
        <p:grpSpPr>
          <a:xfrm>
            <a:off x="2977974" y="2488566"/>
            <a:ext cx="2426445" cy="1595352"/>
            <a:chOff x="7136260" y="1236342"/>
            <a:chExt cx="2426445" cy="1595352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43EA43C3-764C-8008-3FFC-60D7D6F22A10}"/>
                </a:ext>
              </a:extLst>
            </p:cNvPr>
            <p:cNvSpPr/>
            <p:nvPr/>
          </p:nvSpPr>
          <p:spPr>
            <a:xfrm>
              <a:off x="7551441" y="1236342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Борисова Вероника</a:t>
              </a:r>
              <a:endParaRPr lang="ru-RU" sz="1400" b="1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832D81D9-6025-1941-038A-7CB034F42C44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373EE01-45DF-81ED-DA81-DDADC598A70B}"/>
              </a:ext>
            </a:extLst>
          </p:cNvPr>
          <p:cNvGrpSpPr/>
          <p:nvPr/>
        </p:nvGrpSpPr>
        <p:grpSpPr>
          <a:xfrm>
            <a:off x="6111117" y="2861891"/>
            <a:ext cx="2011264" cy="526490"/>
            <a:chOff x="6809208" y="2305204"/>
            <a:chExt cx="2011264" cy="52649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E8DA54A9-D9AB-908F-00BC-8CFD1BAD4F86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Зимина Анастасия</a:t>
              </a:r>
              <a:endParaRPr lang="ru-RU" sz="1400" b="1" dirty="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A3C8CC6-8F62-DA53-069D-39671DA695D3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630B910-5700-CF7E-7B0C-CF5B565F86D7}"/>
              </a:ext>
            </a:extLst>
          </p:cNvPr>
          <p:cNvGrpSpPr/>
          <p:nvPr/>
        </p:nvGrpSpPr>
        <p:grpSpPr>
          <a:xfrm>
            <a:off x="3274922" y="4189220"/>
            <a:ext cx="2011264" cy="526490"/>
            <a:chOff x="6809208" y="2305204"/>
            <a:chExt cx="2011264" cy="52649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4E56BEE-453A-3271-6B48-3122EF7F78E0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Каверина Ксения</a:t>
              </a:r>
              <a:endParaRPr lang="ru-RU" sz="1400" b="1" dirty="0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D4C58D8-1040-281D-D6E2-8722427A30C0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99AEF193-DF07-3A06-8F9C-B8E45DD847A2}"/>
              </a:ext>
            </a:extLst>
          </p:cNvPr>
          <p:cNvGrpSpPr/>
          <p:nvPr/>
        </p:nvGrpSpPr>
        <p:grpSpPr>
          <a:xfrm>
            <a:off x="2887788" y="3323896"/>
            <a:ext cx="2433051" cy="1418952"/>
            <a:chOff x="7136260" y="1412742"/>
            <a:chExt cx="2433051" cy="1418952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80EE6821-7D2C-A680-944A-973A058C5AB1}"/>
                </a:ext>
              </a:extLst>
            </p:cNvPr>
            <p:cNvSpPr/>
            <p:nvPr/>
          </p:nvSpPr>
          <p:spPr>
            <a:xfrm>
              <a:off x="7558047" y="1412742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Копань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Екатерина</a:t>
              </a:r>
              <a:endParaRPr lang="ru-RU" sz="1400" b="1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AEABA1F6-4730-4201-A38C-D243BDC492B2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8201F3E-A401-B7C9-F7C5-83E32048AD4D}"/>
              </a:ext>
            </a:extLst>
          </p:cNvPr>
          <p:cNvGrpSpPr/>
          <p:nvPr/>
        </p:nvGrpSpPr>
        <p:grpSpPr>
          <a:xfrm>
            <a:off x="6111117" y="3606065"/>
            <a:ext cx="2011264" cy="704491"/>
            <a:chOff x="6438026" y="2127203"/>
            <a:chExt cx="2011264" cy="704491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755DA055-0F43-FFD3-9A3D-899A05FDA496}"/>
                </a:ext>
              </a:extLst>
            </p:cNvPr>
            <p:cNvSpPr/>
            <p:nvPr/>
          </p:nvSpPr>
          <p:spPr>
            <a:xfrm>
              <a:off x="6438026" y="2127203"/>
              <a:ext cx="20112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Косолапова Виктория</a:t>
              </a:r>
              <a:endParaRPr lang="ru-RU" sz="1400" b="1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3071800-EFAC-3D93-958F-B1FC93F90B77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37632AD0-D1DF-9E2A-6DF0-5D43FBA96BAB}"/>
              </a:ext>
            </a:extLst>
          </p:cNvPr>
          <p:cNvGrpSpPr/>
          <p:nvPr/>
        </p:nvGrpSpPr>
        <p:grpSpPr>
          <a:xfrm>
            <a:off x="3347864" y="753372"/>
            <a:ext cx="2011264" cy="1826952"/>
            <a:chOff x="6698716" y="1004742"/>
            <a:chExt cx="2011264" cy="1826952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2033282B-BFC1-FEC1-65C0-233001620BDA}"/>
                </a:ext>
              </a:extLst>
            </p:cNvPr>
            <p:cNvSpPr/>
            <p:nvPr/>
          </p:nvSpPr>
          <p:spPr>
            <a:xfrm>
              <a:off x="6698716" y="1004742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Крылова Мила</a:t>
              </a:r>
              <a:endParaRPr lang="ru-RU" sz="1400" b="1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A998090F-D2B7-5C79-D7E6-D001DBA74A19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0F831CD3-91D0-2F63-F757-C5379A263A02}"/>
              </a:ext>
            </a:extLst>
          </p:cNvPr>
          <p:cNvGrpSpPr/>
          <p:nvPr/>
        </p:nvGrpSpPr>
        <p:grpSpPr>
          <a:xfrm>
            <a:off x="6111117" y="1053916"/>
            <a:ext cx="2011264" cy="526490"/>
            <a:chOff x="6809208" y="2305204"/>
            <a:chExt cx="2011264" cy="526490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A2B2F78C-5F0E-5B6B-7FC5-86B4E807AF87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Ларина Сабина</a:t>
              </a:r>
              <a:endParaRPr lang="ru-RU" sz="1400" b="1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AE558EE9-B523-12A5-5DD9-1DEEDFE4CCBD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5F52FDF7-DF23-95C8-69C6-57C37DDE1A32}"/>
              </a:ext>
            </a:extLst>
          </p:cNvPr>
          <p:cNvGrpSpPr/>
          <p:nvPr/>
        </p:nvGrpSpPr>
        <p:grpSpPr>
          <a:xfrm>
            <a:off x="3349459" y="1570978"/>
            <a:ext cx="2011264" cy="1680138"/>
            <a:chOff x="6700212" y="1151556"/>
            <a:chExt cx="2011264" cy="1680138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FD1A4C41-501B-DD2F-0699-B3E515E1B75E}"/>
                </a:ext>
              </a:extLst>
            </p:cNvPr>
            <p:cNvSpPr/>
            <p:nvPr/>
          </p:nvSpPr>
          <p:spPr>
            <a:xfrm>
              <a:off x="6700212" y="1151556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Макарова София</a:t>
              </a:r>
              <a:endParaRPr lang="ru-RU" sz="1400" b="1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E5BA7ECF-A87E-57A9-531E-B7DA99673EA5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EDC7C9DA-45EE-BCFB-B7F2-10666557681B}"/>
              </a:ext>
            </a:extLst>
          </p:cNvPr>
          <p:cNvGrpSpPr/>
          <p:nvPr/>
        </p:nvGrpSpPr>
        <p:grpSpPr>
          <a:xfrm>
            <a:off x="6111117" y="1842959"/>
            <a:ext cx="2011264" cy="1506950"/>
            <a:chOff x="6968373" y="1324744"/>
            <a:chExt cx="2011264" cy="150695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7D89BD51-B836-CFDA-0E09-BE9EDF20E252}"/>
                </a:ext>
              </a:extLst>
            </p:cNvPr>
            <p:cNvSpPr/>
            <p:nvPr/>
          </p:nvSpPr>
          <p:spPr>
            <a:xfrm>
              <a:off x="6968373" y="1324744"/>
              <a:ext cx="20112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Мартынова Анастасия</a:t>
              </a:r>
              <a:endParaRPr lang="ru-RU" sz="1400" b="1" dirty="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090942CD-97AA-05E0-BF2F-1B078DC0A7F6}"/>
                </a:ext>
              </a:extLst>
            </p:cNvPr>
            <p:cNvSpPr/>
            <p:nvPr/>
          </p:nvSpPr>
          <p:spPr>
            <a:xfrm>
              <a:off x="7136260" y="2570084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7859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«</a:t>
            </a:r>
            <a:r>
              <a:rPr lang="ru-RU" sz="2800" b="1" dirty="0" err="1">
                <a:solidFill>
                  <a:schemeClr val="tx1"/>
                </a:solidFill>
              </a:rPr>
              <a:t>FeedBackBase</a:t>
            </a:r>
            <a:r>
              <a:rPr lang="ru-RU" sz="2800" b="1" dirty="0">
                <a:solidFill>
                  <a:schemeClr val="tx1"/>
                </a:solidFill>
              </a:rPr>
              <a:t>»</a:t>
            </a:r>
            <a:endParaRPr lang="ru-RU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084167" y="4011910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989548" y="2536168"/>
            <a:ext cx="2779091" cy="600865"/>
            <a:chOff x="6012160" y="4083918"/>
            <a:chExt cx="1944216" cy="109149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2160" y="4083918"/>
              <a:ext cx="1944216" cy="726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Литвинов Владимир</a:t>
              </a:r>
              <a:endParaRPr lang="ru-RU" b="1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332717" y="4504505"/>
              <a:ext cx="1296144" cy="670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лидер проекта</a:t>
              </a:r>
              <a:endParaRPr lang="ru-RU" sz="16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187624" y="2283718"/>
            <a:ext cx="399271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контактный номер</a:t>
            </a: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электронный адрес</a:t>
            </a:r>
          </a:p>
          <a:p>
            <a:pPr algn="r"/>
            <a:endParaRPr lang="ru-RU" sz="1400" dirty="0"/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23528" y="4784253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</a:p>
        </p:txBody>
      </p:sp>
    </p:spTree>
    <p:extLst>
      <p:ext uri="{BB962C8B-B14F-4D97-AF65-F5344CB8AC3E}">
        <p14:creationId xmlns:p14="http://schemas.microsoft.com/office/powerpoint/2010/main" val="2955937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1023</Words>
  <Application>Microsoft Office PowerPoint</Application>
  <PresentationFormat>Экран (16:9)</PresentationFormat>
  <Paragraphs>159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Calibri</vt:lpstr>
      <vt:lpstr>Palatino Linotype</vt:lpstr>
      <vt:lpstr>quote-cjk-patch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Татьяна Перекатиева</cp:lastModifiedBy>
  <cp:revision>101</cp:revision>
  <dcterms:created xsi:type="dcterms:W3CDTF">2025-10-26T09:14:30Z</dcterms:created>
  <dcterms:modified xsi:type="dcterms:W3CDTF">2025-12-15T08:38:00Z</dcterms:modified>
</cp:coreProperties>
</file>