
<file path=[Content_Types].xml><?xml version="1.0" encoding="utf-8"?>
<Types xmlns="http://schemas.openxmlformats.org/package/2006/content-types">
  <Default Extension="jpg" ContentType="image/jpeg"/>
  <Default Extension="fntdata" ContentType="application/x-fontdata"/>
  <Default Extension="xml" ContentType="application/xml"/>
  <Default Extension="png" ContentType="image/png"/>
  <Default Extension="rels" ContentType="application/vnd.openxmlformats-package.relationships+xml"/>
  <Default Extension="xlsx" ContentType="application/vnd.openxmlformats-officedocument.spreadsheetml.sheet"/>
  <Override PartName="/ppt/metadata" ContentType="application/binary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<?xml version="1.0" encoding="UTF-8"?>
<Relationships xmlns="http://schemas.openxmlformats.org/package/2006/relationships"><Relationship Id="rId1" Type="http://schemas.openxmlformats.org/officeDocument/2006/relationships/officeDocument" Target="ppt/presentation.xml"></Relationship><Relationship Id="rId2" Type="http://schemas.openxmlformats.org/package/2006/relationships/metadata/core-properties" Target="docProps/core.xml"></Relationship><Relationship Id="rId3" Type="http://schemas.openxmlformats.org/officeDocument/2006/relationships/extended-properties" Target="docProps/app.xml"></Relationship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6" r:id="rId29"/>
  </p:sldMasterIdLst>
  <p:notesMasterIdLst>
    <p:notesMasterId r:id="rId31"/>
  </p:notesMasterIdLst>
  <p:sldIdLst>
    <p:sldId id="256" r:id="rId33"/>
    <p:sldId id="257" r:id="rId35"/>
    <p:sldId id="258" r:id="rId37"/>
    <p:sldId id="259" r:id="rId39"/>
    <p:sldId id="260" r:id="rId41"/>
    <p:sldId id="261" r:id="rId43"/>
    <p:sldId id="264" r:id="rId45"/>
    <p:sldId id="262" r:id="rId46"/>
    <p:sldId id="263" r:id="rId48"/>
  </p:sldIdLst>
  <p:sldSz cx="9144000" cy="5143500"/>
  <p:notesSz cx="6858000" cy="9144000"/>
  <p:embeddedFontLst>
    <p:embeddedFont>
      <p:font typeface="Roboto"/>
      <p:regular r:id="rId13"/>
      <p:bold r:id="rId12"/>
      <p:italic r:id="rId15"/>
      <p:boldItalic r:id="rId14"/>
    </p:embeddedFont>
    <p:embeddedFont>
      <p:font typeface="Nunito"/>
      <p:regular r:id="rId17"/>
      <p:bold r:id="rId16"/>
      <p:italic r:id="rId1"/>
      <p:boldItalic r:id="rId3"/>
    </p:embeddedFont>
    <p:embeddedFont>
      <p:font typeface="Montserrat"/>
      <p:regular r:id="rId2"/>
      <p:bold r:id="rId5"/>
      <p:italic r:id="rId4"/>
      <p:boldItalic r:id="rId7"/>
    </p:embeddedFont>
    <p:embeddedFont>
      <p:font typeface="Montserrat Light"/>
      <p:regular r:id="rId6"/>
      <p:bold r:id="rId9"/>
      <p:italic r:id="rId8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0" roundtripDataSignature="AMtx7mhhE3q7szznuga73cIIjDTGNCGiWA=="/>
    </p:ext>
    <p:ext uri="{EFAFB233-063F-42B5-8137-9DF3F51BA10A}">
      <p15:sldGuideLst xmlns:p15="http://schemas.microsoft.com/office/powerpoint/2012/main">
        <p15:guide id="1" orient="horz" pos="1619" userDrawn="0">
          <p15:clr>
            <a:srgbClr val="A4A3A4"/>
          </p15:clr>
        </p15:guide>
        <p15:guide id="2" pos="2879" userDrawn="0">
          <p15:clr>
            <a:srgbClr val="A4A3A4"/>
          </p15:clr>
        </p15:guide>
        <p15:guide id="3" pos="2437" userDrawn="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</p:extLst>
  </p:showPr>
</p:presentationPr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 lastView="sldView">
  <p:slideViewPr>
    <p:cSldViewPr snapToGrid="0" snapToObjects="1">
      <p:cViewPr varScale="1">
        <p:scale>
          <a:sx n="100" d="100"/>
          <a:sy n="100" d="100"/>
        </p:scale>
        <p:origin x="0" y="0"/>
      </p:cViewPr>
      <p:guideLst>
        <p:guide orient="horz" pos="1619"/>
        <p:guide pos="2879"/>
        <p:guide pos="2437"/>
      </p:guideLst>
    </p:cSldViewPr>
  </p:slideViewPr>
</p:viewPr>
</file>

<file path=ppt/_rels/presentation.xml.rels><?xml version="1.0" encoding="UTF-8"?>
<Relationships xmlns="http://schemas.openxmlformats.org/package/2006/relationships"><Relationship Id="rId1" Type="http://schemas.openxmlformats.org/officeDocument/2006/relationships/font" Target="fonts/Nunito-italic.fntdata"></Relationship><Relationship Id="rId2" Type="http://schemas.openxmlformats.org/officeDocument/2006/relationships/font" Target="fonts/Montserrat-regular.fntdata"></Relationship><Relationship Id="rId3" Type="http://schemas.openxmlformats.org/officeDocument/2006/relationships/font" Target="fonts/Nunito-boldItalic.fntdata"></Relationship><Relationship Id="rId4" Type="http://schemas.openxmlformats.org/officeDocument/2006/relationships/font" Target="fonts/Montserrat-italic.fntdata"></Relationship><Relationship Id="rId5" Type="http://schemas.openxmlformats.org/officeDocument/2006/relationships/font" Target="fonts/Montserrat-bold.fntdata"></Relationship><Relationship Id="rId6" Type="http://schemas.openxmlformats.org/officeDocument/2006/relationships/font" Target="fonts/MontserratLight-regular.fntdata"></Relationship><Relationship Id="rId7" Type="http://schemas.openxmlformats.org/officeDocument/2006/relationships/font" Target="fonts/Montserrat-boldItalic.fntdata"></Relationship><Relationship Id="rId8" Type="http://schemas.openxmlformats.org/officeDocument/2006/relationships/font" Target="fonts/MontserratLight-italic.fntdata"></Relationship><Relationship Id="rId9" Type="http://schemas.openxmlformats.org/officeDocument/2006/relationships/font" Target="fonts/MontserratLight-bold.fntdata"></Relationship><Relationship Id="rId10" Type="http://schemas.openxmlformats.org/officeDocument/2006/relationships/font" Target="fonts/MontserratLight-boldItalic.fntdata"></Relationship><Relationship Id="rId11" Type="http://customschemas.google.com/relationships/presentationmetadata" Target="metadata"></Relationship><Relationship Id="rId12" Type="http://schemas.openxmlformats.org/officeDocument/2006/relationships/font" Target="fonts/Roboto-bold.fntdata"></Relationship><Relationship Id="rId13" Type="http://schemas.openxmlformats.org/officeDocument/2006/relationships/font" Target="fonts/Roboto-regular.fntdata"></Relationship><Relationship Id="rId14" Type="http://schemas.openxmlformats.org/officeDocument/2006/relationships/font" Target="fonts/Roboto-boldItalic.fntdata"></Relationship><Relationship Id="rId15" Type="http://schemas.openxmlformats.org/officeDocument/2006/relationships/font" Target="fonts/Roboto-italic.fntdata"></Relationship><Relationship Id="rId16" Type="http://schemas.openxmlformats.org/officeDocument/2006/relationships/font" Target="fonts/Nunito-bold.fntdata"></Relationship><Relationship Id="rId17" Type="http://schemas.openxmlformats.org/officeDocument/2006/relationships/font" Target="fonts/Nunito-regular.fntdata"></Relationship><Relationship Id="rId29" Type="http://schemas.openxmlformats.org/officeDocument/2006/relationships/slideMaster" Target="slideMasters/slideMaster1.xml"></Relationship><Relationship Id="rId30" Type="http://schemas.openxmlformats.org/officeDocument/2006/relationships/theme" Target="theme/theme1.xml"></Relationship><Relationship Id="rId31" Type="http://schemas.openxmlformats.org/officeDocument/2006/relationships/notesMaster" Target="notesMasters/notesMaster1.xml"></Relationship><Relationship Id="rId33" Type="http://schemas.openxmlformats.org/officeDocument/2006/relationships/slide" Target="slides/slide1.xml"></Relationship><Relationship Id="rId35" Type="http://schemas.openxmlformats.org/officeDocument/2006/relationships/slide" Target="slides/slide2.xml"></Relationship><Relationship Id="rId37" Type="http://schemas.openxmlformats.org/officeDocument/2006/relationships/slide" Target="slides/slide3.xml"></Relationship><Relationship Id="rId39" Type="http://schemas.openxmlformats.org/officeDocument/2006/relationships/slide" Target="slides/slide4.xml"></Relationship><Relationship Id="rId41" Type="http://schemas.openxmlformats.org/officeDocument/2006/relationships/slide" Target="slides/slide5.xml"></Relationship><Relationship Id="rId43" Type="http://schemas.openxmlformats.org/officeDocument/2006/relationships/slide" Target="slides/slide6.xml"></Relationship><Relationship Id="rId45" Type="http://schemas.openxmlformats.org/officeDocument/2006/relationships/slide" Target="slides/slide7.xml"></Relationship><Relationship Id="rId46" Type="http://schemas.openxmlformats.org/officeDocument/2006/relationships/slide" Target="slides/slide8.xml"></Relationship><Relationship Id="rId48" Type="http://schemas.openxmlformats.org/officeDocument/2006/relationships/slide" Target="slides/slide9.xml"></Relationship><Relationship Id="rId50" Type="http://schemas.openxmlformats.org/officeDocument/2006/relationships/viewProps" Target="viewProps.xml"></Relationship><Relationship Id="rId51" Type="http://schemas.openxmlformats.org/officeDocument/2006/relationships/presProps" Target="presProps.xml"></Relationship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2.xml"></Relationship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1.xml"></Relationship></Relationships>
</file>

<file path=ppt/notesSlides/_rels/notesSlide2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2.xml"></Relationship></Relationships>
</file>

<file path=ppt/notesSlides/_rels/notesSlide3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3.xml"></Relationship></Relationships>
</file>

<file path=ppt/notesSlides/_rels/notesSlide4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4.xml"></Relationship></Relationships>
</file>

<file path=ppt/notesSlides/_rels/notesSlide5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5.xml"></Relationship></Relationships>
</file>

<file path=ppt/notesSlides/_rels/notesSlide6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6.xml"></Relationship></Relationships>
</file>

<file path=ppt/notesSlides/_rels/notesSlide8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8.xml"></Relationship></Relationships>
</file>

<file path=ppt/notesSlides/_rels/notesSlide9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9.xml"></Relationship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6" name="Google Shape;176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316e76fe490_0_48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g316e76fe490_0_48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g316e76fe490_0_485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g316e76fe490_0_485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g316e76fe490_0_485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g316e76fe490_0_485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g316e76fe490_0_485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g316e76fe490_0_485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g316e76fe490_0_485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g316e76fe490_0_485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g316e76fe490_0_485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g316e76fe490_0_485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g316e76fe490_0_485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g316e76fe490_0_485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g316e76fe490_0_485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g316e76fe490_0_485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g316e76fe490_0_485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g316e76fe490_0_485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g316e76fe490_0_485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g316e76fe490_0_485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g316e76fe490_0_485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g316e76fe490_0_485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g316e76fe490_0_485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g316e76fe490_0_485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g316e76fe490_0_485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g316e76fe490_0_485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g316e76fe490_0_48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316e76fe490_0_51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g316e76fe490_0_51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g316e76fe490_0_51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g316e76fe490_0_51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g316e76fe490_0_51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g316e76fe490_0_51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g316e76fe490_0_51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g316e76fe490_0_51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g316e76fe490_0_51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g316e76fe490_0_51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g316e76fe490_0_51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16e76fe490_0_52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g316e76fe490_0_52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g316e76fe490_0_52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g316e76fe490_0_52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g316e76fe490_0_525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g316e76fe490_0_52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16e76fe490_0_53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g316e76fe490_0_53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g316e76fe490_0_532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g316e76fe490_0_532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g316e76fe490_0_532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g316e76fe490_0_532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g316e76fe490_0_53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16e76fe490_0_54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g316e76fe490_0_54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g316e76fe490_0_54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g316e76fe490_0_540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g316e76fe490_0_54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16e76fe490_0_54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g316e76fe490_0_54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g316e76fe490_0_54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g316e76fe490_0_546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g316e76fe490_0_546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g316e76fe490_0_54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16e76fe490_0_553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g316e76fe490_0_553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g316e76fe490_0_553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g316e76fe490_0_553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g316e76fe490_0_553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g316e76fe490_0_553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g316e76fe490_0_553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g316e76fe490_0_553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g316e76fe490_0_55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g316e76fe490_0_55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g316e76fe490_0_55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g316e76fe490_0_553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g316e76fe490_0_55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g316e76fe490_0_55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g316e76fe490_0_55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g316e76fe490_0_553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g316e76fe490_0_55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16e76fe490_0_571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g316e76fe490_0_571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g316e76fe490_0_571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g316e76fe490_0_571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g316e76fe490_0_571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g316e76fe490_0_571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g316e76fe490_0_57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16e76fe490_0_57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g316e76fe490_0_57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g316e76fe490_0_57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g316e76fe490_0_579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g316e76fe490_0_57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16e76fe490_0_585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g316e76fe490_0_585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g316e76fe490_0_585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g316e76fe490_0_585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g316e76fe490_0_585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g316e76fe490_0_585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g316e76fe490_0_585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g316e76fe490_0_585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g316e76fe490_0_585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g316e76fe490_0_585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g316e76fe490_0_585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g316e76fe490_0_58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16e76fe490_0_59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316e76fe490_0_48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g316e76fe490_0_48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g316e76fe490_0_48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.xml"></Relationship><Relationship Id="rId2" Type="http://schemas.openxmlformats.org/officeDocument/2006/relationships/notesSlide" Target="../notesSlides/notesSlide1.xml"></Relationship><Relationship Id="rId3" Type="http://schemas.openxmlformats.org/officeDocument/2006/relationships/image" Target="../media/image8.png"></Relationship><Relationship Id="rId4" Type="http://schemas.openxmlformats.org/officeDocument/2006/relationships/image" Target="../media/image1.png"></Relationship><Relationship Id="rId5" Type="http://schemas.openxmlformats.org/officeDocument/2006/relationships/image" Target="../media/image4.png"></Relationship><Relationship Id="rId6" Type="http://schemas.openxmlformats.org/officeDocument/2006/relationships/image" Target="../media/image6.jpg"></Relationship></Relationships>
</file>

<file path=ppt/slides/_rels/slide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3.xml"></Relationship><Relationship Id="rId2" Type="http://schemas.openxmlformats.org/officeDocument/2006/relationships/notesSlide" Target="../notesSlides/notesSlide2.xml"></Relationship><Relationship Id="rId3" Type="http://schemas.openxmlformats.org/officeDocument/2006/relationships/hyperlink" Target="https://sberauto.com/press/tpost/60eudyuj61-bolee-polovini-rossiyan-hotyat-uluchshit" TargetMode="External"></Relationship></Relationships>
</file>

<file path=ppt/slides/_rels/slide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3.xml"></Relationship><Relationship Id="rId2" Type="http://schemas.openxmlformats.org/officeDocument/2006/relationships/notesSlide" Target="../notesSlides/notesSlide3.xml"></Relationship></Relationships>
</file>

<file path=ppt/slides/_rels/slide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3.xml"></Relationship><Relationship Id="rId2" Type="http://schemas.openxmlformats.org/officeDocument/2006/relationships/notesSlide" Target="../notesSlides/notesSlide4.xml"></Relationship><Relationship Id="rId3" Type="http://schemas.openxmlformats.org/officeDocument/2006/relationships/image" Target="../media/image2.png"></Relationship></Relationships>
</file>

<file path=ppt/slides/_rels/slide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3.xml"></Relationship><Relationship Id="rId2" Type="http://schemas.openxmlformats.org/officeDocument/2006/relationships/notesSlide" Target="../notesSlides/notesSlide5.xml"></Relationship></Relationships>
</file>

<file path=ppt/slides/_rels/slide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3.xml"></Relationship><Relationship Id="rId2" Type="http://schemas.openxmlformats.org/officeDocument/2006/relationships/notesSlide" Target="../notesSlides/notesSlide6.xml"></Relationship></Relationships>
</file>

<file path=ppt/slides/_rels/slide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4.xml"></Relationship></Relationships>
</file>

<file path=ppt/slides/_rels/slide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3.xml"></Relationship><Relationship Id="rId2" Type="http://schemas.openxmlformats.org/officeDocument/2006/relationships/notesSlide" Target="../notesSlides/notesSlide8.xml"></Relationship></Relationships>
</file>

<file path=ppt/slides/_rels/slide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.xml"></Relationship><Relationship Id="rId2" Type="http://schemas.openxmlformats.org/officeDocument/2006/relationships/notesSlide" Target="../notesSlides/notesSlide9.xml"></Relationship><Relationship Id="rId3" Type="http://schemas.openxmlformats.org/officeDocument/2006/relationships/image" Target="../media/image1.png"></Relationship><Relationship Id="rId4" Type="http://schemas.openxmlformats.org/officeDocument/2006/relationships/image" Target="../media/image4.png"></Relationship><Relationship Id="rId5" Type="http://schemas.openxmlformats.org/officeDocument/2006/relationships/image" Target="../media/image6.jpg"></Relationship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"/>
          <p:cNvSpPr/>
          <p:nvPr/>
        </p:nvSpPr>
        <p:spPr>
          <a:xfrm>
            <a:off x="4519550" y="11600"/>
            <a:ext cx="4647300" cy="51435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Рисунок 22" id="129" name="Google Shape;12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95797" y="-7407080"/>
            <a:ext cx="3096408" cy="435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"/>
          <p:cNvSpPr txBox="1"/>
          <p:nvPr/>
        </p:nvSpPr>
        <p:spPr>
          <a:xfrm>
            <a:off x="-75300" y="2001700"/>
            <a:ext cx="4647300" cy="19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55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Виртуальные тренажеры для обучения контраварийному вождению</a:t>
            </a:r>
            <a:endParaRPr b="1" sz="155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55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С нами ты поймешь, что ездить за рулем - безопасно и не страшно</a:t>
            </a:r>
            <a:endParaRPr b="1" sz="155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5875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sz="750">
              <a:solidFill>
                <a:srgbClr val="434343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31" name="Google Shape;131;p1"/>
          <p:cNvSpPr txBox="1"/>
          <p:nvPr>
            <p:ph type="ctrTitle"/>
          </p:nvPr>
        </p:nvSpPr>
        <p:spPr>
          <a:xfrm>
            <a:off x="382205" y="882244"/>
            <a:ext cx="5871000" cy="81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ru-RU" sz="4100">
                <a:solidFill>
                  <a:srgbClr val="1155CC"/>
                </a:solidFill>
                <a:latin typeface="Montserrat"/>
                <a:ea typeface="Montserrat"/>
                <a:cs typeface="Montserrat"/>
                <a:sym typeface="Montserrat"/>
              </a:rPr>
              <a:t>Rally&amp;Bally</a:t>
            </a:r>
            <a:endParaRPr b="1" sz="4100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p1"/>
          <p:cNvSpPr txBox="1"/>
          <p:nvPr/>
        </p:nvSpPr>
        <p:spPr>
          <a:xfrm>
            <a:off x="260759" y="3848720"/>
            <a:ext cx="3116759" cy="63269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76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33" name="Google Shape;133;p1"/>
          <p:cNvSpPr/>
          <p:nvPr/>
        </p:nvSpPr>
        <p:spPr>
          <a:xfrm>
            <a:off x="6590200" y="2441175"/>
            <a:ext cx="2578200" cy="270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19551" y="1696156"/>
            <a:ext cx="2122176" cy="1621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93199" y="2571748"/>
            <a:ext cx="2396000" cy="230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90200" y="0"/>
            <a:ext cx="2578201" cy="2441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"/>
          <p:cNvSpPr txBox="1"/>
          <p:nvPr>
            <p:ph type="title"/>
          </p:nvPr>
        </p:nvSpPr>
        <p:spPr>
          <a:xfrm>
            <a:off x="83100" y="29335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Проблема: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" name="Google Shape;142;p2"/>
          <p:cNvSpPr txBox="1"/>
          <p:nvPr/>
        </p:nvSpPr>
        <p:spPr>
          <a:xfrm>
            <a:off x="468530" y="866050"/>
            <a:ext cx="8520600" cy="43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-"/>
            </a:pPr>
            <a:r>
              <a:rPr lang="ru-RU" sz="19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Потенциальные сегменты — B2B (образовательные учреждения и компании с автопарками), а также B2C (частные водители)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 Light"/>
              <a:buChar char="●"/>
            </a:pPr>
            <a:r>
              <a:rPr b="1" lang="ru-RU" sz="1500">
                <a:solidFill>
                  <a:srgbClr val="434343"/>
                </a:solidFill>
              </a:rPr>
              <a:t>51%</a:t>
            </a:r>
            <a:r>
              <a:rPr lang="ru-RU" sz="1500">
                <a:solidFill>
                  <a:srgbClr val="434343"/>
                </a:solidFill>
              </a:rPr>
              <a:t> респондентов хотят лучше управлять автомобилем в критических ситуациях.</a:t>
            </a:r>
            <a:endParaRPr sz="1500">
              <a:solidFill>
                <a:srgbClr val="434343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 Light"/>
              <a:buChar char="●"/>
            </a:pPr>
            <a:r>
              <a:rPr b="1" lang="ru-RU" sz="1500">
                <a:solidFill>
                  <a:srgbClr val="434343"/>
                </a:solidFill>
              </a:rPr>
              <a:t>40%</a:t>
            </a:r>
            <a:r>
              <a:rPr lang="ru-RU" sz="1500">
                <a:solidFill>
                  <a:srgbClr val="434343"/>
                </a:solidFill>
              </a:rPr>
              <a:t> стремятся повысить навыки вождения в гололед и по бездорожью.</a:t>
            </a:r>
            <a:endParaRPr sz="1500">
              <a:solidFill>
                <a:srgbClr val="434343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 Light"/>
              <a:buChar char="●"/>
            </a:pPr>
            <a:r>
              <a:rPr b="1" lang="ru-RU" sz="1500">
                <a:solidFill>
                  <a:srgbClr val="434343"/>
                </a:solidFill>
              </a:rPr>
              <a:t>19%</a:t>
            </a:r>
            <a:r>
              <a:rPr lang="ru-RU" sz="1500">
                <a:solidFill>
                  <a:srgbClr val="434343"/>
                </a:solidFill>
              </a:rPr>
              <a:t> хотят улучшить навыки в непогоду.</a:t>
            </a:r>
            <a:endParaRPr sz="1500">
              <a:solidFill>
                <a:srgbClr val="434343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 Light"/>
              <a:buChar char="●"/>
            </a:pPr>
            <a:r>
              <a:rPr b="1" lang="ru-RU" sz="1500">
                <a:solidFill>
                  <a:srgbClr val="434343"/>
                </a:solidFill>
              </a:rPr>
              <a:t>26%</a:t>
            </a:r>
            <a:r>
              <a:rPr lang="ru-RU" sz="1500">
                <a:solidFill>
                  <a:srgbClr val="434343"/>
                </a:solidFill>
              </a:rPr>
              <a:t> считают, что недостаточно хорошо водят автомобиль с прицепом.</a:t>
            </a:r>
            <a:endParaRPr sz="1500">
              <a:solidFill>
                <a:srgbClr val="434343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 Light"/>
              <a:buChar char="●"/>
            </a:pPr>
            <a:r>
              <a:rPr b="1" lang="ru-RU" sz="1500">
                <a:solidFill>
                  <a:srgbClr val="434343"/>
                </a:solidFill>
              </a:rPr>
              <a:t>22%</a:t>
            </a:r>
            <a:r>
              <a:rPr lang="ru-RU" sz="1500">
                <a:solidFill>
                  <a:srgbClr val="434343"/>
                </a:solidFill>
              </a:rPr>
              <a:t> хотят отточить умение парковаться.</a:t>
            </a:r>
            <a:endParaRPr sz="1500">
              <a:solidFill>
                <a:srgbClr val="434343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434343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300" u="sng" cap="none" strike="noStrike">
                <a:solidFill>
                  <a:srgbClr val="434343"/>
                </a:solidFill>
                <a:latin typeface="Montserrat Light"/>
                <a:ea typeface="Montserrat Light"/>
                <a:cs typeface="Montserrat Light"/>
                <a:sym typeface="Montserrat Ligh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https://sberauto.com/press/tpost/60eudyuj61-bolee-polovini-rossiyan-hotyat-uluchshit</a:t>
            </a:r>
            <a:endParaRPr b="0" i="0" sz="1300" u="none" cap="none" strike="noStrike">
              <a:solidFill>
                <a:srgbClr val="434343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434343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76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434343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"/>
          <p:cNvSpPr txBox="1"/>
          <p:nvPr/>
        </p:nvSpPr>
        <p:spPr>
          <a:xfrm>
            <a:off x="265650" y="388050"/>
            <a:ext cx="8612700" cy="38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-RU" sz="235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Виртуальные тренажёры для обучения контраварийному вождению</a:t>
            </a:r>
            <a:endParaRPr b="1" sz="235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Имитация дорожных условий (дождь, снег, туман, гололед). </a:t>
            </a:r>
            <a:endParaRPr sz="2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Моделирование различных сценариев (экстренное торможение, объезд препятствий). </a:t>
            </a:r>
            <a:endParaRPr sz="2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VR-симуляция с высокой степенью реалистичности.</a:t>
            </a:r>
            <a:endParaRPr sz="2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Поддержка физического оборудования (руль, педали). </a:t>
            </a:r>
            <a:endParaRPr sz="2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Искусственный интеллект для анализа ошибок и предоставления рекомендаций.</a:t>
            </a:r>
            <a:endParaRPr b="0" i="0" sz="20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76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76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931513" y="4195958"/>
            <a:ext cx="6004200" cy="346500"/>
          </a:xfrm>
          <a:prstGeom prst="wedgeRectCallout">
            <a:avLst>
              <a:gd fmla="val -25469" name="adj1"/>
              <a:gd fmla="val -47485" name="adj2"/>
            </a:avLst>
          </a:prstGeom>
          <a:gradFill>
            <a:gsLst>
              <a:gs pos="0">
                <a:srgbClr val="F5FF83"/>
              </a:gs>
              <a:gs pos="100000">
                <a:srgbClr val="E3F609"/>
              </a:gs>
            </a:gsLst>
            <a:lin ang="5400012" scaled="0"/>
          </a:gradFill>
          <a:ln cap="flat" cmpd="sng" w="9525">
            <a:solidFill>
              <a:srgbClr val="FDA73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568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600" u="none" cap="none" strike="noStrike">
                <a:solidFill>
                  <a:srgbClr val="43434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стади</a:t>
            </a:r>
            <a:r>
              <a:rPr lang="ru-RU" sz="1600">
                <a:solidFill>
                  <a:srgbClr val="43434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я</a:t>
            </a:r>
            <a:r>
              <a:rPr b="0" i="0" lang="ru-RU" sz="1600" u="none" cap="none" strike="noStrike">
                <a:solidFill>
                  <a:srgbClr val="43434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 тестирование идей</a:t>
            </a:r>
            <a:endParaRPr b="0" i="0" sz="1200" u="none" cap="none" strike="noStrike">
              <a:solidFill>
                <a:srgbClr val="434343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"/>
          <p:cNvSpPr txBox="1"/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Рынок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4" name="Google Shape;154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736" y="680999"/>
            <a:ext cx="7782524" cy="312662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4"/>
          <p:cNvSpPr txBox="1"/>
          <p:nvPr/>
        </p:nvSpPr>
        <p:spPr>
          <a:xfrm>
            <a:off x="630825" y="3877550"/>
            <a:ext cx="6710100" cy="10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2"/>
                </a:solidFill>
              </a:rPr>
              <a:t>TAM - 5 млрд.руб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2"/>
                </a:solidFill>
              </a:rPr>
              <a:t>SAM - 750 млн. руб.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2"/>
                </a:solidFill>
              </a:rPr>
              <a:t>SOM - 150 млн.руб.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"/>
          <p:cNvSpPr txBox="1"/>
          <p:nvPr>
            <p:ph type="title"/>
          </p:nvPr>
        </p:nvSpPr>
        <p:spPr>
          <a:xfrm>
            <a:off x="311700" y="40290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Сравнение с конкурентами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1" name="Google Shape;161;p5"/>
          <p:cNvSpPr txBox="1"/>
          <p:nvPr/>
        </p:nvSpPr>
        <p:spPr>
          <a:xfrm>
            <a:off x="360150" y="1256050"/>
            <a:ext cx="8423700" cy="33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just">
              <a:spcBef>
                <a:spcPts val="0"/>
              </a:spcBef>
              <a:spcAft>
                <a:spcPts val="0"/>
              </a:spcAft>
              <a:buSzPts val="2100"/>
              <a:buFont typeface="Montserrat Light"/>
              <a:buChar char="●"/>
            </a:pPr>
            <a:r>
              <a:rPr lang="ru-RU" sz="2100">
                <a:latin typeface="Montserrat Light"/>
                <a:ea typeface="Montserrat Light"/>
                <a:cs typeface="Montserrat Light"/>
                <a:sym typeface="Montserrat Light"/>
              </a:rPr>
              <a:t>Реальные автодромы и тренажеры.</a:t>
            </a:r>
            <a:endParaRPr sz="21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61950" lvl="0" marL="457200" rtl="0" algn="just">
              <a:spcBef>
                <a:spcPts val="0"/>
              </a:spcBef>
              <a:spcAft>
                <a:spcPts val="0"/>
              </a:spcAft>
              <a:buSzPts val="2100"/>
              <a:buFont typeface="Montserrat Light"/>
              <a:buChar char="●"/>
            </a:pPr>
            <a:r>
              <a:rPr lang="ru-RU" sz="2100">
                <a:latin typeface="Montserrat Light"/>
                <a:ea typeface="Montserrat Light"/>
                <a:cs typeface="Montserrat Light"/>
                <a:sym typeface="Montserrat Light"/>
              </a:rPr>
              <a:t>Программы и симуляторы для обучения вождению, существующие на рынке.</a:t>
            </a:r>
            <a:endParaRPr sz="21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61950" lvl="0" marL="457200" rtl="0" algn="just">
              <a:spcBef>
                <a:spcPts val="0"/>
              </a:spcBef>
              <a:spcAft>
                <a:spcPts val="0"/>
              </a:spcAft>
              <a:buSzPts val="2100"/>
              <a:buFont typeface="Montserrat Light"/>
              <a:buChar char="●"/>
            </a:pPr>
            <a:r>
              <a:rPr lang="ru-RU" sz="2100">
                <a:latin typeface="Montserrat Light"/>
                <a:ea typeface="Montserrat Light"/>
                <a:cs typeface="Montserrat Light"/>
                <a:sym typeface="Montserrat Light"/>
              </a:rPr>
              <a:t>Платформы VR-симуляторов для водителей (например, Trainor, CarSim).</a:t>
            </a:r>
            <a:endParaRPr sz="21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61950" lvl="0" marL="457200" rtl="0" algn="just">
              <a:spcBef>
                <a:spcPts val="0"/>
              </a:spcBef>
              <a:spcAft>
                <a:spcPts val="0"/>
              </a:spcAft>
              <a:buSzPts val="2100"/>
              <a:buFont typeface="Montserrat Light"/>
              <a:buChar char="●"/>
            </a:pPr>
            <a:r>
              <a:rPr lang="ru-RU" sz="2100">
                <a:latin typeface="Montserrat Light"/>
                <a:ea typeface="Montserrat Light"/>
                <a:cs typeface="Montserrat Light"/>
                <a:sym typeface="Montserrat Light"/>
              </a:rPr>
              <a:t>Онлайн-курсы и тренажеры для вождения, не использующие VR.</a:t>
            </a:r>
            <a:endParaRPr sz="21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61950" lvl="0" marL="457200" rtl="0" algn="just">
              <a:spcBef>
                <a:spcPts val="0"/>
              </a:spcBef>
              <a:spcAft>
                <a:spcPts val="0"/>
              </a:spcAft>
              <a:buSzPts val="2100"/>
              <a:buFont typeface="Montserrat Light"/>
              <a:buChar char="●"/>
            </a:pPr>
            <a:r>
              <a:rPr lang="ru-RU" sz="2100">
                <a:latin typeface="Montserrat Light"/>
                <a:ea typeface="Montserrat Light"/>
                <a:cs typeface="Montserrat Light"/>
                <a:sym typeface="Montserrat Light"/>
              </a:rPr>
              <a:t>Традиционные курсы контраварийного вождения с выездом на реальные полигоны.</a:t>
            </a:r>
            <a:endParaRPr sz="21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"/>
          <p:cNvSpPr txBox="1"/>
          <p:nvPr>
            <p:ph type="title"/>
          </p:nvPr>
        </p:nvSpPr>
        <p:spPr>
          <a:xfrm>
            <a:off x="311700" y="29705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Бизнес модель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7" name="Google Shape;167;p6"/>
          <p:cNvSpPr txBox="1"/>
          <p:nvPr/>
        </p:nvSpPr>
        <p:spPr>
          <a:xfrm>
            <a:off x="389552" y="1185500"/>
            <a:ext cx="8364900" cy="31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76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100">
                <a:latin typeface="Montserrat Light"/>
                <a:ea typeface="Montserrat Light"/>
                <a:cs typeface="Montserrat Light"/>
                <a:sym typeface="Montserrat Light"/>
              </a:rPr>
              <a:t>Строится на продаже VR-тренажеров и программного обеспечения для обучения контраварийному вождению. </a:t>
            </a:r>
            <a:endParaRPr sz="21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76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sz="21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76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100">
                <a:latin typeface="Montserrat Light"/>
                <a:ea typeface="Montserrat Light"/>
                <a:cs typeface="Montserrat Light"/>
                <a:sym typeface="Montserrat Light"/>
              </a:rPr>
              <a:t>Основной доход будет генерироваться через B2B-продажи автошколам и компаниям с корпоративными автопарками, а также через лицензионные соглашения с государственными структурами. </a:t>
            </a:r>
            <a:endParaRPr sz="21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76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sz="21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76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100">
                <a:latin typeface="Montserrat Light"/>
                <a:ea typeface="Montserrat Light"/>
                <a:cs typeface="Montserrat Light"/>
                <a:sym typeface="Montserrat Light"/>
              </a:rPr>
              <a:t>Каналы продаж — прямые контракты и дистрибьюторы.</a:t>
            </a:r>
            <a:endParaRPr b="0" i="0" sz="21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2;g316e76fe490_0_532"/>
          <p:cNvSpPr txBox="1">
            <a:spLocks/>
          </p:cNvSpPr>
          <p:nvPr>
            <p:ph type="body" idx="2"/>
          </p:nvPr>
        </p:nvSpPr>
        <p:spPr>
          <a:xfrm rot="0">
            <a:off x="4638675" y="1289685"/>
            <a:ext cx="3686809" cy="3149600"/>
          </a:xfrm>
          <a:prstGeom prst="rect"/>
          <a:noFill/>
          <a:ln>
            <a:noFill/>
            <a:prstDash/>
          </a:ln>
        </p:spPr>
        <p:txBody>
          <a:bodyPr wrap="square" lIns="91440" tIns="91440" rIns="91440" bIns="91440" numCol="1" vert="horz" anchor="t">
            <a:normAutofit fontScale="100000" lnSpcReduction="10000"/>
          </a:bodyPr>
          <a:lstStyle>
            <a:lvl1pPr marL="457200" indent="-3111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/>
            </a:lvl1pPr>
            <a:lvl2pPr marL="914400" indent="-29845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/>
            </a:lvl2pPr>
            <a:lvl3pPr marL="1371600" indent="-29845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/>
            </a:lvl3pPr>
            <a:lvl4pPr marL="1828800" indent="-29845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/>
            </a:lvl4pPr>
            <a:lvl5pPr marL="2286000" indent="-29845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/>
            </a:lvl5pPr>
            <a:lvl6pPr marL="2743200" indent="-29845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/>
            </a:lvl6pPr>
            <a:lvl7pPr marL="3200400" indent="-29845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/>
            </a:lvl7pPr>
            <a:lvl8pPr marL="3657600" indent="-29845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/>
            </a:lvl8pPr>
            <a:lvl9pPr marL="4114800" indent="-29845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/>
            </a:lvl9pPr>
          </a:lstStyle>
          <a:p>
            <a:pPr marL="457200" indent="-3111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●"/>
            </a:pPr>
            <a:r>
              <a:rPr/>
              <a:t>Базовая версия VR-тренажера оценивается в 2.5 млн. рублей</a:t>
            </a:r>
            <a:endParaRPr lang="ko-KR" altLang="en-US"/>
          </a:p>
          <a:p>
            <a:pPr marL="457200" indent="-3111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●"/>
            </a:pPr>
            <a:r>
              <a:rPr/>
              <a:t>В зависимости от комплектации оборудования, стоимость может доходить до 4.9 млн. рублей</a:t>
            </a:r>
            <a:endParaRPr lang="ko-KR" altLang="en-US"/>
          </a:p>
          <a:p>
            <a:pPr marL="457200" indent="-3111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●"/>
            </a:pPr>
            <a:r>
              <a:rPr/>
              <a:t>П</a:t>
            </a:r>
            <a:r>
              <a:rPr/>
              <a:t>лани</a:t>
            </a:r>
            <a:r>
              <a:rPr/>
              <a:t>ру</a:t>
            </a:r>
            <a:r>
              <a:rPr/>
              <a:t>емая чистая прибыль </a:t>
            </a:r>
            <a:r>
              <a:rPr/>
              <a:t>- около 5 млн. рублей в месяц</a:t>
            </a:r>
            <a:endParaRPr lang="ko-KR" altLang="en-US"/>
          </a:p>
        </p:txBody>
      </p:sp>
      <p:sp>
        <p:nvSpPr>
          <p:cNvPr id="3" name="Google Shape;61;g316e76fe490_0_532"/>
          <p:cNvSpPr txBox="1">
            <a:spLocks/>
          </p:cNvSpPr>
          <p:nvPr>
            <p:ph type="body" idx="1"/>
          </p:nvPr>
        </p:nvSpPr>
        <p:spPr>
          <a:xfrm rot="0">
            <a:off x="1075055" y="1289050"/>
            <a:ext cx="3316605" cy="4737735"/>
          </a:xfrm>
          <a:prstGeom prst="rect"/>
          <a:noFill/>
          <a:ln>
            <a:noFill/>
            <a:prstDash/>
          </a:ln>
        </p:spPr>
        <p:txBody>
          <a:bodyPr wrap="square" lIns="91440" tIns="91440" rIns="91440" bIns="91440" numCol="1" vert="horz" anchor="t">
            <a:normAutofit fontScale="100000" lnSpcReduction="20000"/>
          </a:bodyPr>
          <a:lstStyle>
            <a:lvl1pPr marL="457200" indent="-3111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/>
            </a:lvl1pPr>
            <a:lvl2pPr marL="914400" indent="-29845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/>
            </a:lvl2pPr>
            <a:lvl3pPr marL="1371600" indent="-29845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/>
            </a:lvl3pPr>
            <a:lvl4pPr marL="1828800" indent="-29845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/>
            </a:lvl4pPr>
            <a:lvl5pPr marL="2286000" indent="-29845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/>
            </a:lvl5pPr>
            <a:lvl6pPr marL="2743200" indent="-29845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/>
            </a:lvl6pPr>
            <a:lvl7pPr marL="3200400" indent="-29845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/>
            </a:lvl7pPr>
            <a:lvl8pPr marL="3657600" indent="-29845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/>
            </a:lvl8pPr>
            <a:lvl9pPr marL="4114800" indent="-29845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/>
            </a:lvl9pPr>
          </a:lstStyle>
          <a:p>
            <a:pPr marL="457200" indent="-3111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●"/>
            </a:pPr>
            <a:r>
              <a:rPr/>
              <a:t>Наша идея предполагает гибкое сотрудничество по запросу </a:t>
            </a:r>
            <a:endParaRPr lang="ko-KR" altLang="en-US"/>
          </a:p>
          <a:p>
            <a:pPr marL="457200" indent="-3111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●"/>
            </a:pPr>
            <a:r>
              <a:rPr/>
              <a:t>Возмо</a:t>
            </a:r>
            <a:r>
              <a:rPr/>
              <a:t>ж</a:t>
            </a:r>
            <a:r>
              <a:rPr/>
              <a:t>но оформление в лизинг, покупка с дополнительным обору</a:t>
            </a:r>
            <a:r>
              <a:rPr/>
              <a:t>до</a:t>
            </a:r>
            <a:r>
              <a:rPr/>
              <a:t>ванием и оптовый закуп</a:t>
            </a:r>
            <a:endParaRPr lang="ko-KR" altLang="en-US"/>
          </a:p>
          <a:p>
            <a:pPr marL="457200" indent="-3111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●"/>
            </a:pPr>
            <a:r>
              <a:rPr/>
              <a:t>Планируемый объем продаж - 5 тренажеров в месяц </a:t>
            </a:r>
            <a:endParaRPr lang="ko-KR" altLang="en-US"/>
          </a:p>
          <a:p>
            <a:pPr marL="457200" indent="-3111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/>
              <a:t>	 				</a:t>
            </a:r>
            <a:endParaRPr lang="ko-KR" altLang="en-US"/>
          </a:p>
          <a:p>
            <a:pPr marL="457200" indent="-3111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ko-KR" altLang="en-US"/>
          </a:p>
          <a:p>
            <a:pPr marL="457200" indent="-3111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●"/>
            </a:pPr>
            <a:endParaRPr lang="ko-KR" altLang="en-US"/>
          </a:p>
          <a:p>
            <a:pPr marL="457200" indent="-3111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●"/>
            </a:pPr>
            <a:endParaRPr lang="ko-KR" altLang="en-US"/>
          </a:p>
        </p:txBody>
      </p:sp>
      <p:sp>
        <p:nvSpPr>
          <p:cNvPr id="2" name="Google Shape;60;g316e76fe490_0_532"/>
          <p:cNvSpPr txBox="1">
            <a:spLocks/>
          </p:cNvSpPr>
          <p:nvPr>
            <p:ph type="title"/>
          </p:nvPr>
        </p:nvSpPr>
        <p:spPr>
          <a:xfrm rot="0">
            <a:off x="819150" y="504825"/>
            <a:ext cx="7506334" cy="785495"/>
          </a:xfrm>
          <a:prstGeom prst="rect"/>
          <a:noFill/>
          <a:ln>
            <a:noFill/>
            <a:prstDash/>
          </a:ln>
        </p:spPr>
        <p:txBody>
          <a:bodyPr wrap="square" lIns="91440" tIns="91440" rIns="91440" bIns="91440" numCol="1" vert="horz" anchor="t">
            <a:normAutofit fontScale="100000" lnSpcReduction="0"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3000"/>
            </a:lvl1pPr>
            <a:lvl2pPr marL="0" indent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3000"/>
            </a:lvl2pPr>
            <a:lvl3pPr marL="0" indent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3000"/>
            </a:lvl3pPr>
            <a:lvl4pPr marL="0" indent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3000"/>
            </a:lvl4pPr>
            <a:lvl5pPr marL="0" indent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3000"/>
            </a:lvl5pPr>
            <a:lvl6pPr marL="0" indent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3000"/>
            </a:lvl6pPr>
            <a:lvl7pPr marL="0" indent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3000"/>
            </a:lvl7pPr>
            <a:lvl8pPr marL="0" indent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3000"/>
            </a:lvl8pPr>
            <a:lvl9pPr marL="0" indent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3000"/>
            </a:lvl9pPr>
          </a:lstStyle>
          <a:p>
            <a:pPr mar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/>
              <a:t>Расчетная стоимость</a:t>
            </a: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9"/>
          <p:cNvSpPr txBox="1"/>
          <p:nvPr>
            <p:ph type="title"/>
          </p:nvPr>
        </p:nvSpPr>
        <p:spPr>
          <a:xfrm>
            <a:off x="311700" y="26180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" name="Google Shape;173;p9"/>
          <p:cNvSpPr txBox="1"/>
          <p:nvPr/>
        </p:nvSpPr>
        <p:spPr>
          <a:xfrm>
            <a:off x="358050" y="1036825"/>
            <a:ext cx="8427900" cy="37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76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300">
                <a:latin typeface="Montserrat Light"/>
                <a:ea typeface="Montserrat Light"/>
                <a:cs typeface="Montserrat Light"/>
                <a:sym typeface="Montserrat Light"/>
              </a:rPr>
              <a:t>Алина Бусакова                                                                лидер</a:t>
            </a:r>
            <a:endParaRPr sz="23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76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300">
                <a:latin typeface="Montserrat Light"/>
                <a:ea typeface="Montserrat Light"/>
                <a:cs typeface="Montserrat Light"/>
                <a:sym typeface="Montserrat Light"/>
              </a:rPr>
              <a:t>Максим Марченко                                                    аналитик</a:t>
            </a:r>
            <a:endParaRPr sz="23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76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300">
                <a:latin typeface="Montserrat Light"/>
                <a:ea typeface="Montserrat Light"/>
                <a:cs typeface="Montserrat Light"/>
                <a:sym typeface="Montserrat Light"/>
              </a:rPr>
              <a:t>Никита Гришин                                                 PR-менеджер</a:t>
            </a:r>
            <a:endParaRPr sz="23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76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300">
                <a:latin typeface="Montserrat Light"/>
                <a:ea typeface="Montserrat Light"/>
                <a:cs typeface="Montserrat Light"/>
                <a:sym typeface="Montserrat Light"/>
              </a:rPr>
              <a:t>Алексей Ястремский                                     IT-специалист</a:t>
            </a:r>
            <a:endParaRPr sz="23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76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300">
                <a:latin typeface="Montserrat Light"/>
                <a:ea typeface="Montserrat Light"/>
                <a:cs typeface="Montserrat Light"/>
                <a:sym typeface="Montserrat Light"/>
              </a:rPr>
              <a:t>Тимофей Лаур                             технический специалист</a:t>
            </a:r>
            <a:endParaRPr sz="23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76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300">
                <a:latin typeface="Montserrat Light"/>
                <a:ea typeface="Montserrat Light"/>
                <a:cs typeface="Montserrat Light"/>
                <a:sym typeface="Montserrat Light"/>
              </a:rPr>
              <a:t>Виталий Валетов                                                      дизайнер</a:t>
            </a:r>
            <a:endParaRPr sz="23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76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300">
                <a:latin typeface="Montserrat Light"/>
                <a:ea typeface="Montserrat Light"/>
                <a:cs typeface="Montserrat Light"/>
                <a:sym typeface="Montserrat Light"/>
              </a:rPr>
              <a:t>Егор Коршунков                            спикер, внешние связи</a:t>
            </a:r>
            <a:endParaRPr sz="23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1"/>
          <p:cNvSpPr/>
          <p:nvPr/>
        </p:nvSpPr>
        <p:spPr>
          <a:xfrm>
            <a:off x="3693801" y="-23250"/>
            <a:ext cx="5450100" cy="13503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1"/>
          <p:cNvSpPr/>
          <p:nvPr/>
        </p:nvSpPr>
        <p:spPr>
          <a:xfrm>
            <a:off x="3675125" y="-57700"/>
            <a:ext cx="2901600" cy="1404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8697" y="-12733"/>
            <a:ext cx="1777978" cy="135891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1"/>
          <p:cNvSpPr txBox="1"/>
          <p:nvPr/>
        </p:nvSpPr>
        <p:spPr>
          <a:xfrm>
            <a:off x="-2592300" y="85449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ru-RU" sz="4000" u="none" cap="none" strike="noStrik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b="0" i="0" sz="14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11"/>
          <p:cNvSpPr txBox="1"/>
          <p:nvPr/>
        </p:nvSpPr>
        <p:spPr>
          <a:xfrm>
            <a:off x="267938" y="1691458"/>
            <a:ext cx="6169500" cy="31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latin typeface="Montserrat Light"/>
                <a:ea typeface="Montserrat Light"/>
                <a:cs typeface="Montserrat Light"/>
                <a:sym typeface="Montserrat Light"/>
              </a:rPr>
              <a:t>По всем вопросам вы можете обратиться</a:t>
            </a:r>
            <a:endParaRPr sz="22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Егор Коршунков</a:t>
            </a:r>
            <a:endParaRPr b="0" i="0" sz="14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+12345678910    email@mail.ru</a:t>
            </a:r>
            <a:endParaRPr b="0" i="0" sz="14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Ответственный по внешним связям</a:t>
            </a:r>
            <a:endParaRPr b="0" i="0" sz="14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76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83" name="Google Shape;183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32975" y="51663"/>
            <a:ext cx="1278251" cy="1230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52925" y="1307100"/>
            <a:ext cx="2445525" cy="2441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Polaris Office Slide</Application>
  <AppVersion>12.000</AppVersion>
  <Characters>0</Characters>
  <CharactersWithSpaces>0</CharactersWithSpaces>
  <DocSecurity>0</DocSecurity>
  <HyperlinksChanged>false</HyperlinksChanged>
  <Lines>0</Lines>
  <LinksUpToDate>false</LinksUpToDate>
  <Pages>9</Pages>
  <Paragraphs>0</Paragraphs>
  <Words>0</Words>
  <TotalTime>0</TotalTime>
  <MMClips>0</MMClips>
  <ScaleCrop>false</ScaleCrop>
  <HeadingPairs>
    <vt:vector size="2" baseType="variant">
      <vt:variant>
        <vt:lpstr>Title</vt:lpstr>
      </vt:variant>
      <vt:variant>
        <vt:i4>1</vt:i4>
      </vt:variant>
    </vt:vector>
  </HeadingPairs>
  <TitlesOfParts>
    <vt:vector size="1" baseType="lpstr">
      <vt:lpstr>Title text</vt:lpstr>
    </vt:vector>
  </TitlesOfParts>
  <SharedDoc>false</SharedDoc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3</cp:revision>
  <cp:lastModifiedBy>Бусакова Алина</cp:lastModifiedBy>
</cp:coreProperties>
</file>