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Arial Black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MqvrUNPNPl5ZtVHRqpnoSvIbf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8525D7-8986-42E7-BDA1-2737FDB8AFFB}">
  <a:tblStyle styleId="{018525D7-8986-42E7-BDA1-2737FDB8AF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B5C8DF6-626C-410F-841F-26EBC3804EA8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ArialBlack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321" name="Google Shape;32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330" name="Google Shape;33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36879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Онлайн-платформа для подачи заявлений на материальную поддержку в образовательных учреждениях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71" name="Google Shape;171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172" name="Google Shape;172;p2"/>
          <p:cNvGrpSpPr/>
          <p:nvPr/>
        </p:nvGrpSpPr>
        <p:grpSpPr>
          <a:xfrm>
            <a:off x="605313" y="2632560"/>
            <a:ext cx="10981374" cy="3986814"/>
            <a:chOff x="492228" y="1746474"/>
            <a:chExt cx="8560875" cy="3108046"/>
          </a:xfrm>
        </p:grpSpPr>
        <p:sp>
          <p:nvSpPr>
            <p:cNvPr id="173" name="Google Shape;173;p2"/>
            <p:cNvSpPr/>
            <p:nvPr/>
          </p:nvSpPr>
          <p:spPr>
            <a:xfrm rot="-5400000">
              <a:off x="4165232" y="2761981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2F5597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 rot="-5400000">
              <a:off x="3588506" y="1810397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75" name="Google Shape;175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940265" y="2110490"/>
              <a:ext cx="452586" cy="4525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"/>
            <p:cNvSpPr/>
            <p:nvPr/>
          </p:nvSpPr>
          <p:spPr>
            <a:xfrm rot="-5400000">
              <a:off x="3007921" y="2761980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77" name="Google Shape;177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359680" y="3062074"/>
              <a:ext cx="452586" cy="4525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"/>
            <p:cNvSpPr/>
            <p:nvPr/>
          </p:nvSpPr>
          <p:spPr>
            <a:xfrm rot="-5400000">
              <a:off x="3588506" y="3745309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79" name="Google Shape;179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940265" y="4045403"/>
              <a:ext cx="452586" cy="4525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"/>
            <p:cNvSpPr/>
            <p:nvPr/>
          </p:nvSpPr>
          <p:spPr>
            <a:xfrm rot="-5400000">
              <a:off x="4787984" y="3696118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81" name="Google Shape;181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139743" y="3991775"/>
              <a:ext cx="452586" cy="484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2"/>
            <p:cNvSpPr/>
            <p:nvPr/>
          </p:nvSpPr>
          <p:spPr>
            <a:xfrm rot="-5400000">
              <a:off x="5319143" y="2736678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83" name="Google Shape;183;p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664337" y="3160588"/>
              <a:ext cx="473540" cy="263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"/>
            <p:cNvSpPr/>
            <p:nvPr/>
          </p:nvSpPr>
          <p:spPr>
            <a:xfrm rot="-5400000">
              <a:off x="4768027" y="1780087"/>
              <a:ext cx="1142824" cy="10755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FC377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85" name="Google Shape;185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023732" y="1988860"/>
              <a:ext cx="658051" cy="6580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"/>
            <p:cNvSpPr/>
            <p:nvPr/>
          </p:nvSpPr>
          <p:spPr>
            <a:xfrm>
              <a:off x="5923794" y="2151398"/>
              <a:ext cx="2614405" cy="25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just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Многоэтапность</a:t>
              </a:r>
              <a:endParaRPr b="1" i="0" sz="1800" u="none" cap="none" strike="noStrike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5961075" y="4155618"/>
              <a:ext cx="2539841" cy="25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just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Сложно</a:t>
              </a:r>
              <a:endParaRPr b="1" i="0" sz="1800" u="none" cap="none" strike="noStrike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6474535" y="3201248"/>
              <a:ext cx="2578568" cy="25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just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Ошибки в обработке</a:t>
              </a: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051785" y="4099002"/>
              <a:ext cx="2452845" cy="418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r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Отсутствие обратной связи</a:t>
              </a:r>
              <a:endParaRPr b="1" i="0" sz="1800" u="none" cap="none" strike="noStrike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92228" y="3091501"/>
              <a:ext cx="2476004" cy="25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r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Монотонность в работе</a:t>
              </a:r>
              <a:endParaRPr b="1" i="0" sz="1800" u="none" cap="none" strike="noStrike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058907" y="2211341"/>
              <a:ext cx="2459288" cy="25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spAutoFit/>
            </a:bodyPr>
            <a:lstStyle/>
            <a:p>
              <a:pPr indent="0" lvl="0" marL="0" marR="0" rtl="0" algn="r">
                <a:lnSpc>
                  <a:spcPct val="8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1800" u="none" cap="none" strike="noStrike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Долго</a:t>
              </a:r>
              <a:endParaRPr b="1" i="0" sz="1800" u="none" cap="none" strike="noStrike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92" name="Google Shape;192;p2"/>
          <p:cNvSpPr txBox="1"/>
          <p:nvPr/>
        </p:nvSpPr>
        <p:spPr>
          <a:xfrm>
            <a:off x="4952219" y="4187841"/>
            <a:ext cx="2261501" cy="8744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2F2F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Репутация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F2F2F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ВУЗов</a:t>
            </a:r>
            <a:endParaRPr b="1" i="0" sz="1800" u="none" cap="none" strike="noStrike">
              <a:solidFill>
                <a:srgbClr val="F2F2F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93" name="Google Shape;193;p2"/>
          <p:cNvSpPr txBox="1"/>
          <p:nvPr/>
        </p:nvSpPr>
        <p:spPr>
          <a:xfrm>
            <a:off x="2951861" y="1396268"/>
            <a:ext cx="60960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 УрФУ</a:t>
            </a:r>
            <a:r>
              <a:rPr b="0" i="0" lang="ru-RU" sz="3200" u="none" cap="none" strike="noStrike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 5000 </a:t>
            </a: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заявлений в месяц</a:t>
            </a:r>
            <a:endParaRPr/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Обработка – </a:t>
            </a:r>
            <a:r>
              <a:rPr b="0" i="0" lang="ru-RU" sz="3200" u="none" cap="none" strike="noStrike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3 дня</a:t>
            </a:r>
            <a:endParaRPr b="0" i="0" sz="2400" u="none" cap="none" strike="noStrike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"/>
          <p:cNvSpPr/>
          <p:nvPr/>
        </p:nvSpPr>
        <p:spPr>
          <a:xfrm>
            <a:off x="1202505" y="1440718"/>
            <a:ext cx="9946640" cy="167639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201" name="Google Shape;201;p3"/>
          <p:cNvSpPr txBox="1"/>
          <p:nvPr/>
        </p:nvSpPr>
        <p:spPr>
          <a:xfrm>
            <a:off x="928225" y="154432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 для автоматизации процесса подачи заявлений на мат. помощь, которое способно встраиваться в сайт образовательного учреждения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Вовлеченные стороны: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203" name="Google Shape;203;p3"/>
          <p:cNvGrpSpPr/>
          <p:nvPr/>
        </p:nvGrpSpPr>
        <p:grpSpPr>
          <a:xfrm>
            <a:off x="4724425" y="4127975"/>
            <a:ext cx="3171600" cy="2520000"/>
            <a:chOff x="4634400" y="2169000"/>
            <a:chExt cx="3171600" cy="2520000"/>
          </a:xfrm>
        </p:grpSpPr>
        <p:sp>
          <p:nvSpPr>
            <p:cNvPr id="204" name="Google Shape;204;p3"/>
            <p:cNvSpPr/>
            <p:nvPr/>
          </p:nvSpPr>
          <p:spPr>
            <a:xfrm>
              <a:off x="5272796" y="2349000"/>
              <a:ext cx="2533204" cy="21837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4634400" y="2169000"/>
              <a:ext cx="2923200" cy="25200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4634400" y="2349000"/>
              <a:ext cx="810000" cy="81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3"/>
          <p:cNvSpPr txBox="1"/>
          <p:nvPr/>
        </p:nvSpPr>
        <p:spPr>
          <a:xfrm>
            <a:off x="5034680" y="5034542"/>
            <a:ext cx="248606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Студенты</a:t>
            </a:r>
            <a:endParaRPr/>
          </a:p>
        </p:txBody>
      </p:sp>
      <p:sp>
        <p:nvSpPr>
          <p:cNvPr id="208" name="Google Shape;208;p3"/>
          <p:cNvSpPr txBox="1"/>
          <p:nvPr/>
        </p:nvSpPr>
        <p:spPr>
          <a:xfrm>
            <a:off x="5016025" y="5331205"/>
            <a:ext cx="2340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209" name="Google Shape;209;p3"/>
          <p:cNvGrpSpPr/>
          <p:nvPr/>
        </p:nvGrpSpPr>
        <p:grpSpPr>
          <a:xfrm>
            <a:off x="803275" y="4127975"/>
            <a:ext cx="3171600" cy="2520000"/>
            <a:chOff x="4634400" y="2169000"/>
            <a:chExt cx="3171600" cy="2520000"/>
          </a:xfrm>
        </p:grpSpPr>
        <p:sp>
          <p:nvSpPr>
            <p:cNvPr id="210" name="Google Shape;210;p3"/>
            <p:cNvSpPr/>
            <p:nvPr/>
          </p:nvSpPr>
          <p:spPr>
            <a:xfrm>
              <a:off x="5272796" y="2349000"/>
              <a:ext cx="2533204" cy="21837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4634400" y="2169000"/>
              <a:ext cx="2923200" cy="25200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4634400" y="2349000"/>
              <a:ext cx="810000" cy="81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3"/>
          <p:cNvSpPr txBox="1"/>
          <p:nvPr/>
        </p:nvSpPr>
        <p:spPr>
          <a:xfrm>
            <a:off x="1131767" y="5035431"/>
            <a:ext cx="235962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Ректорат</a:t>
            </a:r>
            <a:endParaRPr/>
          </a:p>
        </p:txBody>
      </p:sp>
      <p:grpSp>
        <p:nvGrpSpPr>
          <p:cNvPr id="214" name="Google Shape;214;p3"/>
          <p:cNvGrpSpPr/>
          <p:nvPr/>
        </p:nvGrpSpPr>
        <p:grpSpPr>
          <a:xfrm>
            <a:off x="8645575" y="4127975"/>
            <a:ext cx="3171600" cy="2520000"/>
            <a:chOff x="4634400" y="2169000"/>
            <a:chExt cx="3171600" cy="2520000"/>
          </a:xfrm>
        </p:grpSpPr>
        <p:sp>
          <p:nvSpPr>
            <p:cNvPr id="215" name="Google Shape;215;p3"/>
            <p:cNvSpPr/>
            <p:nvPr/>
          </p:nvSpPr>
          <p:spPr>
            <a:xfrm>
              <a:off x="5272796" y="2349000"/>
              <a:ext cx="2533204" cy="21837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3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4634400" y="2169000"/>
              <a:ext cx="2923200" cy="25200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4634400" y="2349000"/>
              <a:ext cx="810000" cy="81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3"/>
          <p:cNvSpPr txBox="1"/>
          <p:nvPr/>
        </p:nvSpPr>
        <p:spPr>
          <a:xfrm>
            <a:off x="8562168" y="5003254"/>
            <a:ext cx="309001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3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Сотрудники</a:t>
            </a:r>
            <a:endParaRPr/>
          </a:p>
        </p:txBody>
      </p:sp>
      <p:pic>
        <p:nvPicPr>
          <p:cNvPr descr="Школа со сплошной заливкой" id="219" name="Google Shape;2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477" y="4267257"/>
            <a:ext cx="757595" cy="757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Группа мужчин контур" id="220" name="Google Shape;22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2071" y="4388505"/>
            <a:ext cx="628982" cy="628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Офисный рабочий мужской со сплошной заливкой" id="221" name="Google Shape;22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53555" y="4284178"/>
            <a:ext cx="789007" cy="789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"/>
          <p:cNvSpPr/>
          <p:nvPr/>
        </p:nvSpPr>
        <p:spPr>
          <a:xfrm>
            <a:off x="9155" y="1385313"/>
            <a:ext cx="12192000" cy="54718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sp>
        <p:nvSpPr>
          <p:cNvPr id="229" name="Google Shape;229;p4"/>
          <p:cNvSpPr txBox="1"/>
          <p:nvPr/>
        </p:nvSpPr>
        <p:spPr>
          <a:xfrm>
            <a:off x="485775" y="1567552"/>
            <a:ext cx="11020425" cy="4724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p4"/>
          <p:cNvSpPr txBox="1"/>
          <p:nvPr/>
        </p:nvSpPr>
        <p:spPr>
          <a:xfrm>
            <a:off x="3794174" y="6252076"/>
            <a:ext cx="5038625" cy="1711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Уровень готовности продукта: TRL-2</a:t>
            </a:r>
            <a:endParaRPr sz="1800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32" name="Google Shape;232;p4"/>
          <p:cNvGrpSpPr/>
          <p:nvPr/>
        </p:nvGrpSpPr>
        <p:grpSpPr>
          <a:xfrm>
            <a:off x="5880501" y="5286724"/>
            <a:ext cx="245907" cy="645259"/>
            <a:chOff x="1709611" y="3213351"/>
            <a:chExt cx="245907" cy="645259"/>
          </a:xfrm>
        </p:grpSpPr>
        <p:sp>
          <p:nvSpPr>
            <p:cNvPr id="233" name="Google Shape;233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1766364" y="3213351"/>
              <a:ext cx="1891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lang="ru-RU" sz="2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cxnSp>
        <p:nvCxnSpPr>
          <p:cNvPr id="235" name="Google Shape;235;p4"/>
          <p:cNvCxnSpPr/>
          <p:nvPr/>
        </p:nvCxnSpPr>
        <p:spPr>
          <a:xfrm>
            <a:off x="6106861" y="2765872"/>
            <a:ext cx="0" cy="312274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236" name="Google Shape;236;p4"/>
          <p:cNvSpPr/>
          <p:nvPr/>
        </p:nvSpPr>
        <p:spPr>
          <a:xfrm flipH="1">
            <a:off x="3830248" y="4284926"/>
            <a:ext cx="729922" cy="210388"/>
          </a:xfrm>
          <a:prstGeom prst="parallelogram">
            <a:avLst>
              <a:gd fmla="val 69944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3825969" y="4967921"/>
            <a:ext cx="730800" cy="208800"/>
          </a:xfrm>
          <a:prstGeom prst="parallelogram">
            <a:avLst>
              <a:gd fmla="val 69944" name="adj"/>
            </a:avLst>
          </a:prstGeom>
          <a:solidFill>
            <a:srgbClr val="5252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38" name="Google Shape;238;p4"/>
          <p:cNvSpPr/>
          <p:nvPr/>
        </p:nvSpPr>
        <p:spPr>
          <a:xfrm flipH="1">
            <a:off x="7602757" y="4974034"/>
            <a:ext cx="729922" cy="210388"/>
          </a:xfrm>
          <a:prstGeom prst="parallelogram">
            <a:avLst>
              <a:gd fmla="val 69944" name="adj"/>
            </a:avLst>
          </a:prstGeom>
          <a:solidFill>
            <a:srgbClr val="5252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39" name="Google Shape;239;p4"/>
          <p:cNvSpPr/>
          <p:nvPr/>
        </p:nvSpPr>
        <p:spPr>
          <a:xfrm flipH="1">
            <a:off x="5076954" y="3567536"/>
            <a:ext cx="729922" cy="210388"/>
          </a:xfrm>
          <a:prstGeom prst="parallelogram">
            <a:avLst>
              <a:gd fmla="val 69944" name="adj"/>
            </a:avLst>
          </a:prstGeom>
          <a:solidFill>
            <a:srgbClr val="1E4E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6344490" y="3552804"/>
            <a:ext cx="730800" cy="208800"/>
          </a:xfrm>
          <a:prstGeom prst="parallelogram">
            <a:avLst>
              <a:gd fmla="val 69944" name="adj"/>
            </a:avLst>
          </a:prstGeom>
          <a:solidFill>
            <a:srgbClr val="1E4E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1" name="Google Shape;241;p4"/>
          <p:cNvSpPr/>
          <p:nvPr/>
        </p:nvSpPr>
        <p:spPr>
          <a:xfrm>
            <a:off x="7606758" y="4265205"/>
            <a:ext cx="730800" cy="208800"/>
          </a:xfrm>
          <a:prstGeom prst="parallelogram">
            <a:avLst>
              <a:gd fmla="val 69944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6356051" y="5171015"/>
            <a:ext cx="1982079" cy="51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2571351" y="4462854"/>
            <a:ext cx="1983600" cy="5170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830248" y="3769506"/>
            <a:ext cx="1982079" cy="5170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5081914" y="3052391"/>
            <a:ext cx="1998335" cy="5170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6344490" y="3749785"/>
            <a:ext cx="1983600" cy="5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7606757" y="4462186"/>
            <a:ext cx="1983600" cy="518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3825878" y="5165624"/>
            <a:ext cx="1983600" cy="51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49" name="Google Shape;249;p4"/>
          <p:cNvGrpSpPr/>
          <p:nvPr/>
        </p:nvGrpSpPr>
        <p:grpSpPr>
          <a:xfrm>
            <a:off x="5282255" y="3102107"/>
            <a:ext cx="920124" cy="645456"/>
            <a:chOff x="1022637" y="3213154"/>
            <a:chExt cx="920124" cy="645456"/>
          </a:xfrm>
        </p:grpSpPr>
        <p:sp>
          <p:nvSpPr>
            <p:cNvPr id="250" name="Google Shape;250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1022637" y="3213154"/>
              <a:ext cx="9201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lang="ru-RU" sz="2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        1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52" name="Google Shape;252;p4"/>
          <p:cNvGrpSpPr/>
          <p:nvPr/>
        </p:nvGrpSpPr>
        <p:grpSpPr>
          <a:xfrm>
            <a:off x="4713223" y="3843110"/>
            <a:ext cx="234841" cy="636851"/>
            <a:chOff x="1709611" y="3221759"/>
            <a:chExt cx="234841" cy="636851"/>
          </a:xfrm>
        </p:grpSpPr>
        <p:sp>
          <p:nvSpPr>
            <p:cNvPr id="253" name="Google Shape;253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1755298" y="3221759"/>
              <a:ext cx="1891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lang="ru-RU" sz="2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2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55" name="Google Shape;255;p4"/>
          <p:cNvGrpSpPr/>
          <p:nvPr/>
        </p:nvGrpSpPr>
        <p:grpSpPr>
          <a:xfrm>
            <a:off x="7238777" y="3821538"/>
            <a:ext cx="270200" cy="643909"/>
            <a:chOff x="1709611" y="3214701"/>
            <a:chExt cx="270200" cy="643909"/>
          </a:xfrm>
        </p:grpSpPr>
        <p:sp>
          <p:nvSpPr>
            <p:cNvPr id="256" name="Google Shape;256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1790656" y="3214701"/>
              <a:ext cx="1891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3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58" name="Google Shape;258;p4"/>
          <p:cNvGrpSpPr/>
          <p:nvPr/>
        </p:nvGrpSpPr>
        <p:grpSpPr>
          <a:xfrm>
            <a:off x="3453406" y="4526017"/>
            <a:ext cx="231817" cy="635647"/>
            <a:chOff x="1709611" y="3222963"/>
            <a:chExt cx="231817" cy="635647"/>
          </a:xfrm>
        </p:grpSpPr>
        <p:sp>
          <p:nvSpPr>
            <p:cNvPr id="259" name="Google Shape;259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1752273" y="3222963"/>
              <a:ext cx="1891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4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61" name="Google Shape;261;p4"/>
          <p:cNvGrpSpPr/>
          <p:nvPr/>
        </p:nvGrpSpPr>
        <p:grpSpPr>
          <a:xfrm>
            <a:off x="8488812" y="4536720"/>
            <a:ext cx="310543" cy="624944"/>
            <a:chOff x="1709611" y="3233666"/>
            <a:chExt cx="310543" cy="624944"/>
          </a:xfrm>
        </p:grpSpPr>
        <p:sp>
          <p:nvSpPr>
            <p:cNvPr id="262" name="Google Shape;262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1830999" y="3233666"/>
              <a:ext cx="1891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64" name="Google Shape;264;p4"/>
          <p:cNvGrpSpPr/>
          <p:nvPr/>
        </p:nvGrpSpPr>
        <p:grpSpPr>
          <a:xfrm>
            <a:off x="4750220" y="5257971"/>
            <a:ext cx="321558" cy="645456"/>
            <a:chOff x="1388118" y="3213154"/>
            <a:chExt cx="321558" cy="645456"/>
          </a:xfrm>
        </p:grpSpPr>
        <p:sp>
          <p:nvSpPr>
            <p:cNvPr id="265" name="Google Shape;265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1388118" y="3213154"/>
              <a:ext cx="1891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6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67" name="Google Shape;267;p4"/>
          <p:cNvGrpSpPr/>
          <p:nvPr/>
        </p:nvGrpSpPr>
        <p:grpSpPr>
          <a:xfrm>
            <a:off x="7238777" y="5240158"/>
            <a:ext cx="242979" cy="641924"/>
            <a:chOff x="1709611" y="3216686"/>
            <a:chExt cx="242979" cy="641924"/>
          </a:xfrm>
        </p:grpSpPr>
        <p:sp>
          <p:nvSpPr>
            <p:cNvPr id="268" name="Google Shape;268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1763435" y="3216686"/>
              <a:ext cx="1891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i="0" lang="ru-RU" sz="24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7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70" name="Google Shape;270;p4"/>
          <p:cNvGrpSpPr/>
          <p:nvPr/>
        </p:nvGrpSpPr>
        <p:grpSpPr>
          <a:xfrm>
            <a:off x="5956472" y="5970685"/>
            <a:ext cx="245907" cy="645259"/>
            <a:chOff x="1709611" y="3213351"/>
            <a:chExt cx="245907" cy="645259"/>
          </a:xfrm>
        </p:grpSpPr>
        <p:sp>
          <p:nvSpPr>
            <p:cNvPr id="271" name="Google Shape;271;p4"/>
            <p:cNvSpPr/>
            <p:nvPr/>
          </p:nvSpPr>
          <p:spPr>
            <a:xfrm>
              <a:off x="1709611" y="3304612"/>
              <a:ext cx="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b="0" i="0" sz="36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1766364" y="3213351"/>
              <a:ext cx="1891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Yahei"/>
                <a:buNone/>
              </a:pPr>
              <a:r>
                <a:rPr b="1" lang="ru-RU" sz="2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</a:t>
              </a:r>
              <a:endParaRPr b="1" i="0" sz="54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73" name="Google Shape;273;p4"/>
          <p:cNvSpPr txBox="1"/>
          <p:nvPr/>
        </p:nvSpPr>
        <p:spPr>
          <a:xfrm>
            <a:off x="4764946" y="4388783"/>
            <a:ext cx="2832360" cy="581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lang="ru-RU" sz="24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Характеристики</a:t>
            </a:r>
            <a:endParaRPr b="1" sz="2400">
              <a:solidFill>
                <a:srgbClr val="59595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274" name="Google Shape;274;p4"/>
          <p:cNvCxnSpPr/>
          <p:nvPr/>
        </p:nvCxnSpPr>
        <p:spPr>
          <a:xfrm>
            <a:off x="9570815" y="4710683"/>
            <a:ext cx="609382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med" w="med" type="oval"/>
          </a:ln>
        </p:spPr>
      </p:cxnSp>
      <p:grpSp>
        <p:nvGrpSpPr>
          <p:cNvPr id="275" name="Google Shape;275;p4"/>
          <p:cNvGrpSpPr/>
          <p:nvPr/>
        </p:nvGrpSpPr>
        <p:grpSpPr>
          <a:xfrm flipH="1">
            <a:off x="7939248" y="3169480"/>
            <a:ext cx="1014958" cy="593002"/>
            <a:chOff x="1931323" y="1809750"/>
            <a:chExt cx="864261" cy="412240"/>
          </a:xfrm>
        </p:grpSpPr>
        <p:cxnSp>
          <p:nvCxnSpPr>
            <p:cNvPr id="276" name="Google Shape;276;p4"/>
            <p:cNvCxnSpPr/>
            <p:nvPr/>
          </p:nvCxnSpPr>
          <p:spPr>
            <a:xfrm rot="10800000">
              <a:off x="2450226" y="1809750"/>
              <a:ext cx="345358" cy="41224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7" name="Google Shape;277;p4"/>
            <p:cNvCxnSpPr/>
            <p:nvPr/>
          </p:nvCxnSpPr>
          <p:spPr>
            <a:xfrm rot="10800000">
              <a:off x="1931323" y="1809750"/>
              <a:ext cx="518903" cy="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med" w="med" type="oval"/>
            </a:ln>
          </p:spPr>
        </p:cxnSp>
      </p:grpSp>
      <p:grpSp>
        <p:nvGrpSpPr>
          <p:cNvPr id="278" name="Google Shape;278;p4"/>
          <p:cNvGrpSpPr/>
          <p:nvPr/>
        </p:nvGrpSpPr>
        <p:grpSpPr>
          <a:xfrm rot="10800000">
            <a:off x="7933364" y="5682126"/>
            <a:ext cx="1014958" cy="581535"/>
            <a:chOff x="1931323" y="1809750"/>
            <a:chExt cx="864261" cy="412240"/>
          </a:xfrm>
        </p:grpSpPr>
        <p:cxnSp>
          <p:nvCxnSpPr>
            <p:cNvPr id="279" name="Google Shape;279;p4"/>
            <p:cNvCxnSpPr/>
            <p:nvPr/>
          </p:nvCxnSpPr>
          <p:spPr>
            <a:xfrm rot="10800000">
              <a:off x="2450226" y="1809750"/>
              <a:ext cx="345358" cy="41224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0" name="Google Shape;280;p4"/>
            <p:cNvCxnSpPr/>
            <p:nvPr/>
          </p:nvCxnSpPr>
          <p:spPr>
            <a:xfrm rot="10800000">
              <a:off x="1931323" y="1809750"/>
              <a:ext cx="518903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oval"/>
            </a:ln>
          </p:spPr>
        </p:cxnSp>
      </p:grpSp>
      <p:cxnSp>
        <p:nvCxnSpPr>
          <p:cNvPr id="281" name="Google Shape;281;p4"/>
          <p:cNvCxnSpPr/>
          <p:nvPr/>
        </p:nvCxnSpPr>
        <p:spPr>
          <a:xfrm rot="10800000">
            <a:off x="1966663" y="4710683"/>
            <a:ext cx="609527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med" w="med" type="oval"/>
          </a:ln>
        </p:spPr>
      </p:cxnSp>
      <p:grpSp>
        <p:nvGrpSpPr>
          <p:cNvPr id="282" name="Google Shape;282;p4"/>
          <p:cNvGrpSpPr/>
          <p:nvPr/>
        </p:nvGrpSpPr>
        <p:grpSpPr>
          <a:xfrm>
            <a:off x="3121015" y="3183994"/>
            <a:ext cx="1015200" cy="593002"/>
            <a:chOff x="1931323" y="1809750"/>
            <a:chExt cx="864261" cy="412240"/>
          </a:xfrm>
        </p:grpSpPr>
        <p:cxnSp>
          <p:nvCxnSpPr>
            <p:cNvPr id="283" name="Google Shape;283;p4"/>
            <p:cNvCxnSpPr/>
            <p:nvPr/>
          </p:nvCxnSpPr>
          <p:spPr>
            <a:xfrm rot="10800000">
              <a:off x="2450226" y="1809750"/>
              <a:ext cx="345358" cy="41224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4" name="Google Shape;284;p4"/>
            <p:cNvCxnSpPr/>
            <p:nvPr/>
          </p:nvCxnSpPr>
          <p:spPr>
            <a:xfrm rot="10800000">
              <a:off x="1931323" y="1809750"/>
              <a:ext cx="518903" cy="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med" w="med" type="oval"/>
            </a:ln>
          </p:spPr>
        </p:cxnSp>
      </p:grpSp>
      <p:grpSp>
        <p:nvGrpSpPr>
          <p:cNvPr id="285" name="Google Shape;285;p4"/>
          <p:cNvGrpSpPr/>
          <p:nvPr/>
        </p:nvGrpSpPr>
        <p:grpSpPr>
          <a:xfrm flipH="1" rot="10800000">
            <a:off x="3115131" y="5682124"/>
            <a:ext cx="1015200" cy="581535"/>
            <a:chOff x="1931323" y="1809750"/>
            <a:chExt cx="864261" cy="412240"/>
          </a:xfrm>
        </p:grpSpPr>
        <p:cxnSp>
          <p:nvCxnSpPr>
            <p:cNvPr id="286" name="Google Shape;286;p4"/>
            <p:cNvCxnSpPr/>
            <p:nvPr/>
          </p:nvCxnSpPr>
          <p:spPr>
            <a:xfrm rot="10800000">
              <a:off x="2450226" y="1809750"/>
              <a:ext cx="345358" cy="41224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7" name="Google Shape;287;p4"/>
            <p:cNvCxnSpPr/>
            <p:nvPr/>
          </p:nvCxnSpPr>
          <p:spPr>
            <a:xfrm rot="10800000">
              <a:off x="1931323" y="1809750"/>
              <a:ext cx="518903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med" w="med" type="oval"/>
            </a:ln>
          </p:spPr>
        </p:cxnSp>
      </p:grpSp>
      <p:sp>
        <p:nvSpPr>
          <p:cNvPr id="288" name="Google Shape;288;p4"/>
          <p:cNvSpPr txBox="1"/>
          <p:nvPr/>
        </p:nvSpPr>
        <p:spPr>
          <a:xfrm>
            <a:off x="4863413" y="2070122"/>
            <a:ext cx="2465174" cy="689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Интуитивно понятный интерфейс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4"/>
          <p:cNvSpPr txBox="1"/>
          <p:nvPr/>
        </p:nvSpPr>
        <p:spPr>
          <a:xfrm>
            <a:off x="796833" y="2868177"/>
            <a:ext cx="2628945" cy="689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Безопасность </a:t>
            </a:r>
            <a:endParaRPr/>
          </a:p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и конфиденциальность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4"/>
          <p:cNvSpPr txBox="1"/>
          <p:nvPr/>
        </p:nvSpPr>
        <p:spPr>
          <a:xfrm>
            <a:off x="8872877" y="2917473"/>
            <a:ext cx="2465174" cy="496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Регистрация и аутентификация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4"/>
          <p:cNvSpPr txBox="1"/>
          <p:nvPr/>
        </p:nvSpPr>
        <p:spPr>
          <a:xfrm>
            <a:off x="9802797" y="4536720"/>
            <a:ext cx="2465174" cy="496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Заполнение </a:t>
            </a:r>
            <a:endParaRPr/>
          </a:p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заявки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4"/>
          <p:cNvSpPr txBox="1"/>
          <p:nvPr/>
        </p:nvSpPr>
        <p:spPr>
          <a:xfrm>
            <a:off x="8947610" y="6177103"/>
            <a:ext cx="2465174" cy="30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Учёт и отчётность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4"/>
          <p:cNvSpPr txBox="1"/>
          <p:nvPr/>
        </p:nvSpPr>
        <p:spPr>
          <a:xfrm>
            <a:off x="957738" y="6010440"/>
            <a:ext cx="2465174" cy="496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Отслеживание статуса заявки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4"/>
          <p:cNvSpPr txBox="1"/>
          <p:nvPr/>
        </p:nvSpPr>
        <p:spPr>
          <a:xfrm>
            <a:off x="-188448" y="4483244"/>
            <a:ext cx="2465174" cy="496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Прикрепление </a:t>
            </a:r>
            <a:endParaRPr/>
          </a:p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документов </a:t>
            </a:r>
            <a:endParaRPr b="1"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"/>
          <p:cNvSpPr txBox="1"/>
          <p:nvPr/>
        </p:nvSpPr>
        <p:spPr>
          <a:xfrm>
            <a:off x="4504459" y="1330930"/>
            <a:ext cx="3243897" cy="464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Плагин – 400 тыс. руб.</a:t>
            </a:r>
            <a:endParaRPr sz="1800">
              <a:solidFill>
                <a:srgbClr val="41404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302" name="Google Shape;302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03" name="Google Shape;30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788" y="1679108"/>
            <a:ext cx="11098212" cy="5199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310" name="Google Shape;310;p6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12" name="Google Shape;312;p6"/>
          <p:cNvGraphicFramePr/>
          <p:nvPr/>
        </p:nvGraphicFramePr>
        <p:xfrm>
          <a:off x="1280160" y="2501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{018525D7-8986-42E7-BDA1-2737FDB8AFFB}</a:tableStyleId>
              </a:tblPr>
              <a:tblGrid>
                <a:gridCol w="39319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3 дня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Человеческие ресурсы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Офлайн подача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Отсутствие обратной связи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Непрозрачность процесса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313" name="Google Shape;313;p6"/>
          <p:cNvGraphicFramePr/>
          <p:nvPr/>
        </p:nvGraphicFramePr>
        <p:xfrm>
          <a:off x="6979922" y="24765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{018525D7-8986-42E7-BDA1-2737FDB8AFFB}</a:tableStyleId>
              </a:tblPr>
              <a:tblGrid>
                <a:gridCol w="39319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30 сек.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Машинный механизм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Онлайн подача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Уведомления о статусе заявлений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Прозрачность процесса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14" name="Google Shape;314;p6"/>
          <p:cNvSpPr/>
          <p:nvPr/>
        </p:nvSpPr>
        <p:spPr>
          <a:xfrm>
            <a:off x="5354321" y="3097939"/>
            <a:ext cx="1564639" cy="73152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6"/>
          <p:cNvSpPr txBox="1"/>
          <p:nvPr/>
        </p:nvSpPr>
        <p:spPr>
          <a:xfrm>
            <a:off x="1280160" y="1870631"/>
            <a:ext cx="44399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Бумажный документооборот</a:t>
            </a:r>
            <a:endParaRPr/>
          </a:p>
        </p:txBody>
      </p:sp>
      <p:sp>
        <p:nvSpPr>
          <p:cNvPr id="316" name="Google Shape;316;p6"/>
          <p:cNvSpPr txBox="1"/>
          <p:nvPr/>
        </p:nvSpPr>
        <p:spPr>
          <a:xfrm>
            <a:off x="7799070" y="1901814"/>
            <a:ext cx="21615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4042"/>
                </a:solidFill>
                <a:latin typeface="Arial Black"/>
                <a:ea typeface="Arial Black"/>
                <a:cs typeface="Arial Black"/>
                <a:sym typeface="Arial Black"/>
              </a:rPr>
              <a:t>Наш продукт</a:t>
            </a:r>
            <a:endParaRPr/>
          </a:p>
        </p:txBody>
      </p:sp>
      <p:graphicFrame>
        <p:nvGraphicFramePr>
          <p:cNvPr id="317" name="Google Shape;317;p6"/>
          <p:cNvGraphicFramePr/>
          <p:nvPr/>
        </p:nvGraphicFramePr>
        <p:xfrm>
          <a:off x="3286124" y="507748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{DB5C8DF6-626C-410F-841F-26EBC3804EA8}</a:tableStyleId>
              </a:tblPr>
              <a:tblGrid>
                <a:gridCol w="1756375"/>
                <a:gridCol w="2020625"/>
                <a:gridCol w="2147550"/>
              </a:tblGrid>
              <a:tr h="56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CЭД«Directum»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 СЭД «ДЕЛО»</a:t>
                      </a:r>
                      <a:endParaRPr b="1"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dk1"/>
                          </a:solidFill>
                        </a:rPr>
                        <a:t>1C: Документооборот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3500" marL="635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324" name="Google Shape;324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26" name="Google Shape;3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7949" y="1314450"/>
            <a:ext cx="9860902" cy="542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333" name="Google Shape;333;p8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4" name="Google Shape;33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335" name="Google Shape;335;p8"/>
          <p:cNvGraphicFramePr/>
          <p:nvPr/>
        </p:nvGraphicFramePr>
        <p:xfrm>
          <a:off x="2357120" y="151190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{018525D7-8986-42E7-BDA1-2737FDB8AFFB}</a:tableStyleId>
              </a:tblPr>
              <a:tblGrid>
                <a:gridCol w="6644650"/>
              </a:tblGrid>
              <a:tr h="4126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Человеческие ресурсы:</a:t>
                      </a:r>
                      <a:endParaRPr b="1" sz="3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Юрист на ГПХ 3 раза в год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Бухгалтер на аутсорсинг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7620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Программист-разработчик, тестировщик ПО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Менеджер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Маркетолог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4126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Материальные ресурсы:</a:t>
                      </a:r>
                      <a:endParaRPr/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Сервер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Операционные системы и прочее ПО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Продвижение </a:t>
                      </a:r>
                      <a:endParaRPr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3536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1" lang="ru-RU"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Правовая охрана ОИС</a:t>
                      </a:r>
                      <a:endParaRPr b="1" sz="2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  <a:tr h="6967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1" lang="ru-RU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Итого: 3 000 000 руб.</a:t>
                      </a:r>
                      <a:endParaRPr b="1" sz="3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5575" marL="35575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cxnSp>
        <p:nvCxnSpPr>
          <p:cNvPr id="342" name="Google Shape;342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343" name="Google Shape;343;p9"/>
          <p:cNvPicPr preferRelativeResize="0"/>
          <p:nvPr/>
        </p:nvPicPr>
        <p:blipFill rotWithShape="1">
          <a:blip r:embed="rId4">
            <a:alphaModFix/>
          </a:blip>
          <a:srcRect b="0" l="0" r="0" t="8272"/>
          <a:stretch/>
        </p:blipFill>
        <p:spPr>
          <a:xfrm>
            <a:off x="1171900" y="1416860"/>
            <a:ext cx="9848199" cy="5291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 txBox="1"/>
          <p:nvPr/>
        </p:nvSpPr>
        <p:spPr>
          <a:xfrm>
            <a:off x="746374" y="161671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