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05410">
              <a:lnSpc>
                <a:spcPts val="215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05410">
              <a:lnSpc>
                <a:spcPts val="215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05410">
              <a:lnSpc>
                <a:spcPts val="215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05410">
              <a:lnSpc>
                <a:spcPts val="215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5275" y="6153150"/>
            <a:ext cx="447675" cy="44767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39500" y="133350"/>
            <a:ext cx="809625" cy="80962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0150" y="6010273"/>
            <a:ext cx="2352675" cy="733425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10000" y="6057898"/>
            <a:ext cx="1914525" cy="7239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05410">
              <a:lnSpc>
                <a:spcPts val="215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95275" y="6153150"/>
            <a:ext cx="447675" cy="44767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239500" y="133350"/>
            <a:ext cx="809625" cy="80962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6370" y="53847"/>
            <a:ext cx="7954009" cy="6383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07766" y="1715452"/>
            <a:ext cx="8574405" cy="31045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350520" y="6212206"/>
            <a:ext cx="351790" cy="3390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05410">
              <a:lnSpc>
                <a:spcPts val="215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1" Type="http://schemas.openxmlformats.org/officeDocument/2006/relationships/image" Target="../media/image13.png"/><Relationship Id="rId12" Type="http://schemas.openxmlformats.org/officeDocument/2006/relationships/image" Target="../media/image14.png"/><Relationship Id="rId13" Type="http://schemas.openxmlformats.org/officeDocument/2006/relationships/image" Target="../media/image3.png"/><Relationship Id="rId14" Type="http://schemas.openxmlformats.org/officeDocument/2006/relationships/image" Target="../media/image4.png"/><Relationship Id="rId15" Type="http://schemas.openxmlformats.org/officeDocument/2006/relationships/image" Target="../media/image15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3.png"/><Relationship Id="rId6" Type="http://schemas.openxmlformats.org/officeDocument/2006/relationships/image" Target="../media/image19.png"/><Relationship Id="rId7" Type="http://schemas.openxmlformats.org/officeDocument/2006/relationships/image" Target="../media/image4.png"/><Relationship Id="rId8" Type="http://schemas.openxmlformats.org/officeDocument/2006/relationships/image" Target="../media/image20.png"/><Relationship Id="rId9" Type="http://schemas.openxmlformats.org/officeDocument/2006/relationships/image" Target="../media/image21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jpg"/><Relationship Id="rId3" Type="http://schemas.openxmlformats.org/officeDocument/2006/relationships/image" Target="../media/image18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jp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33.png"/><Relationship Id="rId7" Type="http://schemas.openxmlformats.org/officeDocument/2006/relationships/image" Target="../media/image1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image" Target="../media/image36.png"/><Relationship Id="rId8" Type="http://schemas.openxmlformats.org/officeDocument/2006/relationships/image" Target="../media/image37.png"/><Relationship Id="rId9" Type="http://schemas.openxmlformats.org/officeDocument/2006/relationships/image" Target="../media/image38.png"/><Relationship Id="rId10" Type="http://schemas.openxmlformats.org/officeDocument/2006/relationships/image" Target="../media/image39.png"/><Relationship Id="rId11" Type="http://schemas.openxmlformats.org/officeDocument/2006/relationships/image" Target="../media/image40.png"/><Relationship Id="rId12" Type="http://schemas.openxmlformats.org/officeDocument/2006/relationships/image" Target="../media/image41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9.png"/><Relationship Id="rId4" Type="http://schemas.openxmlformats.org/officeDocument/2006/relationships/image" Target="../media/image4.png"/><Relationship Id="rId5" Type="http://schemas.openxmlformats.org/officeDocument/2006/relationships/image" Target="../media/image18.png"/><Relationship Id="rId6" Type="http://schemas.openxmlformats.org/officeDocument/2006/relationships/image" Target="../media/image42.png"/><Relationship Id="rId7" Type="http://schemas.openxmlformats.org/officeDocument/2006/relationships/image" Target="../media/image43.jpg"/><Relationship Id="rId8" Type="http://schemas.openxmlformats.org/officeDocument/2006/relationships/image" Target="../media/image44.jpg"/><Relationship Id="rId9" Type="http://schemas.openxmlformats.org/officeDocument/2006/relationships/image" Target="../media/image45.jpg"/><Relationship Id="rId10" Type="http://schemas.openxmlformats.org/officeDocument/2006/relationships/image" Target="../media/image46.png"/><Relationship Id="rId11" Type="http://schemas.openxmlformats.org/officeDocument/2006/relationships/image" Target="../media/image47.png"/><Relationship Id="rId12" Type="http://schemas.openxmlformats.org/officeDocument/2006/relationships/image" Target="../media/image48.png"/><Relationship Id="rId13" Type="http://schemas.openxmlformats.org/officeDocument/2006/relationships/image" Target="../media/image49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0.jpg"/><Relationship Id="rId7" Type="http://schemas.openxmlformats.org/officeDocument/2006/relationships/image" Target="../media/image51.jpg"/><Relationship Id="rId8" Type="http://schemas.openxmlformats.org/officeDocument/2006/relationships/image" Target="../media/image52.jpg"/><Relationship Id="rId9" Type="http://schemas.openxmlformats.org/officeDocument/2006/relationships/image" Target="../media/image53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9.png"/><Relationship Id="rId4" Type="http://schemas.openxmlformats.org/officeDocument/2006/relationships/image" Target="../media/image4.png"/><Relationship Id="rId5" Type="http://schemas.openxmlformats.org/officeDocument/2006/relationships/image" Target="../media/image54.png"/><Relationship Id="rId6" Type="http://schemas.openxmlformats.org/officeDocument/2006/relationships/image" Target="../media/image55.png"/><Relationship Id="rId7" Type="http://schemas.openxmlformats.org/officeDocument/2006/relationships/image" Target="../media/image56.png"/><Relationship Id="rId8" Type="http://schemas.openxmlformats.org/officeDocument/2006/relationships/image" Target="../media/image57.png"/><Relationship Id="rId9" Type="http://schemas.openxmlformats.org/officeDocument/2006/relationships/image" Target="../media/image58.png"/><Relationship Id="rId10" Type="http://schemas.openxmlformats.org/officeDocument/2006/relationships/image" Target="../media/image59.png"/><Relationship Id="rId11" Type="http://schemas.openxmlformats.org/officeDocument/2006/relationships/image" Target="../media/image60.png"/><Relationship Id="rId12" Type="http://schemas.openxmlformats.org/officeDocument/2006/relationships/image" Target="../media/image61.png"/><Relationship Id="rId13" Type="http://schemas.openxmlformats.org/officeDocument/2006/relationships/image" Target="../media/image62.png"/><Relationship Id="rId14" Type="http://schemas.openxmlformats.org/officeDocument/2006/relationships/image" Target="../media/image63.png"/><Relationship Id="rId15" Type="http://schemas.openxmlformats.org/officeDocument/2006/relationships/image" Target="../media/image64.png"/><Relationship Id="rId16" Type="http://schemas.openxmlformats.org/officeDocument/2006/relationships/image" Target="../media/image65.png"/><Relationship Id="rId17" Type="http://schemas.openxmlformats.org/officeDocument/2006/relationships/image" Target="../media/image66.png"/><Relationship Id="rId18" Type="http://schemas.openxmlformats.org/officeDocument/2006/relationships/image" Target="../media/image67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9.png"/><Relationship Id="rId4" Type="http://schemas.openxmlformats.org/officeDocument/2006/relationships/image" Target="../media/image4.png"/><Relationship Id="rId5" Type="http://schemas.openxmlformats.org/officeDocument/2006/relationships/image" Target="../media/image18.png"/><Relationship Id="rId6" Type="http://schemas.openxmlformats.org/officeDocument/2006/relationships/image" Target="../media/image68.png"/><Relationship Id="rId7" Type="http://schemas.openxmlformats.org/officeDocument/2006/relationships/image" Target="../media/image56.png"/><Relationship Id="rId8" Type="http://schemas.openxmlformats.org/officeDocument/2006/relationships/image" Target="../media/image69.png"/><Relationship Id="rId9" Type="http://schemas.openxmlformats.org/officeDocument/2006/relationships/image" Target="../media/image70.png"/><Relationship Id="rId10" Type="http://schemas.openxmlformats.org/officeDocument/2006/relationships/image" Target="../media/image71.png"/><Relationship Id="rId11" Type="http://schemas.openxmlformats.org/officeDocument/2006/relationships/image" Target="../media/image72.png"/><Relationship Id="rId12" Type="http://schemas.openxmlformats.org/officeDocument/2006/relationships/image" Target="../media/image73.png"/><Relationship Id="rId13" Type="http://schemas.openxmlformats.org/officeDocument/2006/relationships/image" Target="../media/image74.png"/><Relationship Id="rId14" Type="http://schemas.openxmlformats.org/officeDocument/2006/relationships/image" Target="../media/image57.png"/><Relationship Id="rId15" Type="http://schemas.openxmlformats.org/officeDocument/2006/relationships/image" Target="../media/image75.jpg"/><Relationship Id="rId16" Type="http://schemas.openxmlformats.org/officeDocument/2006/relationships/image" Target="../media/image76.jpg"/><Relationship Id="rId17" Type="http://schemas.openxmlformats.org/officeDocument/2006/relationships/image" Target="../media/image77.jpg"/><Relationship Id="rId18" Type="http://schemas.openxmlformats.org/officeDocument/2006/relationships/image" Target="../media/image78.jpg"/><Relationship Id="rId19" Type="http://schemas.openxmlformats.org/officeDocument/2006/relationships/image" Target="../media/image79.jpg"/><Relationship Id="rId20" Type="http://schemas.openxmlformats.org/officeDocument/2006/relationships/image" Target="../media/image80.png"/><Relationship Id="rId21" Type="http://schemas.openxmlformats.org/officeDocument/2006/relationships/image" Target="../media/image81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2.jpg"/><Relationship Id="rId3" Type="http://schemas.openxmlformats.org/officeDocument/2006/relationships/image" Target="../media/image83.png"/><Relationship Id="rId4" Type="http://schemas.openxmlformats.org/officeDocument/2006/relationships/image" Target="../media/image84.jpg"/><Relationship Id="rId5" Type="http://schemas.openxmlformats.org/officeDocument/2006/relationships/image" Target="../media/image85.jpg"/><Relationship Id="rId6" Type="http://schemas.openxmlformats.org/officeDocument/2006/relationships/image" Target="../media/image86.jpg"/><Relationship Id="rId7" Type="http://schemas.openxmlformats.org/officeDocument/2006/relationships/image" Target="../media/image87.png"/><Relationship Id="rId8" Type="http://schemas.openxmlformats.org/officeDocument/2006/relationships/image" Target="../media/image88.png"/><Relationship Id="rId9" Type="http://schemas.openxmlformats.org/officeDocument/2006/relationships/image" Target="../media/image89.png"/><Relationship Id="rId10" Type="http://schemas.openxmlformats.org/officeDocument/2006/relationships/image" Target="../media/image90.jpg"/><Relationship Id="rId11" Type="http://schemas.openxmlformats.org/officeDocument/2006/relationships/image" Target="../media/image19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8.png"/><Relationship Id="rId4" Type="http://schemas.openxmlformats.org/officeDocument/2006/relationships/image" Target="../media/image91.png"/><Relationship Id="rId5" Type="http://schemas.openxmlformats.org/officeDocument/2006/relationships/image" Target="../media/image92.png"/><Relationship Id="rId6" Type="http://schemas.openxmlformats.org/officeDocument/2006/relationships/image" Target="../media/image93.png"/><Relationship Id="rId7" Type="http://schemas.openxmlformats.org/officeDocument/2006/relationships/image" Target="../media/image94.png"/><Relationship Id="rId8" Type="http://schemas.openxmlformats.org/officeDocument/2006/relationships/image" Target="../media/image95.png"/><Relationship Id="rId9" Type="http://schemas.openxmlformats.org/officeDocument/2006/relationships/image" Target="../media/image96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97.png"/><Relationship Id="rId4" Type="http://schemas.openxmlformats.org/officeDocument/2006/relationships/image" Target="../media/image18.png"/><Relationship Id="rId5" Type="http://schemas.openxmlformats.org/officeDocument/2006/relationships/image" Target="../media/image98.png"/><Relationship Id="rId6" Type="http://schemas.openxmlformats.org/officeDocument/2006/relationships/image" Target="../media/image99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0.jpg"/><Relationship Id="rId3" Type="http://schemas.openxmlformats.org/officeDocument/2006/relationships/image" Target="../media/image3.png"/><Relationship Id="rId4" Type="http://schemas.openxmlformats.org/officeDocument/2006/relationships/image" Target="../media/image19.png"/><Relationship Id="rId5" Type="http://schemas.openxmlformats.org/officeDocument/2006/relationships/image" Target="../media/image4.png"/><Relationship Id="rId6" Type="http://schemas.openxmlformats.org/officeDocument/2006/relationships/image" Target="../media/image101.png"/><Relationship Id="rId7" Type="http://schemas.openxmlformats.org/officeDocument/2006/relationships/image" Target="../media/image102.png"/><Relationship Id="rId8" Type="http://schemas.openxmlformats.org/officeDocument/2006/relationships/image" Target="../media/image103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4.jpg"/><Relationship Id="rId3" Type="http://schemas.openxmlformats.org/officeDocument/2006/relationships/image" Target="../media/image105.jpg"/><Relationship Id="rId4" Type="http://schemas.openxmlformats.org/officeDocument/2006/relationships/image" Target="../media/image106.jpg"/><Relationship Id="rId5" Type="http://schemas.openxmlformats.org/officeDocument/2006/relationships/image" Target="../media/image107.jpg"/><Relationship Id="rId6" Type="http://schemas.openxmlformats.org/officeDocument/2006/relationships/image" Target="../media/image108.jpg"/><Relationship Id="rId7" Type="http://schemas.openxmlformats.org/officeDocument/2006/relationships/image" Target="../media/image109.jpg"/><Relationship Id="rId8" Type="http://schemas.openxmlformats.org/officeDocument/2006/relationships/image" Target="../media/image110.jpg"/><Relationship Id="rId9" Type="http://schemas.openxmlformats.org/officeDocument/2006/relationships/image" Target="../media/image111.jpg"/><Relationship Id="rId10" Type="http://schemas.openxmlformats.org/officeDocument/2006/relationships/image" Target="../media/image112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3.jpg"/><Relationship Id="rId3" Type="http://schemas.openxmlformats.org/officeDocument/2006/relationships/image" Target="../media/image114.png"/><Relationship Id="rId4" Type="http://schemas.openxmlformats.org/officeDocument/2006/relationships/image" Target="../media/image115.jpg"/><Relationship Id="rId5" Type="http://schemas.openxmlformats.org/officeDocument/2006/relationships/hyperlink" Target="https://t.me/accel_spcpu" TargetMode="External"/><Relationship Id="rId6" Type="http://schemas.openxmlformats.org/officeDocument/2006/relationships/image" Target="../media/image116.png"/><Relationship Id="rId7" Type="http://schemas.openxmlformats.org/officeDocument/2006/relationships/image" Target="../media/image117.png"/><Relationship Id="rId8" Type="http://schemas.openxmlformats.org/officeDocument/2006/relationships/image" Target="../media/image118.png"/><Relationship Id="rId9" Type="http://schemas.openxmlformats.org/officeDocument/2006/relationships/image" Target="../media/image119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9.png"/><Relationship Id="rId4" Type="http://schemas.openxmlformats.org/officeDocument/2006/relationships/image" Target="../media/image4.png"/><Relationship Id="rId5" Type="http://schemas.openxmlformats.org/officeDocument/2006/relationships/image" Target="../media/image18.png"/><Relationship Id="rId6" Type="http://schemas.openxmlformats.org/officeDocument/2006/relationships/image" Target="../media/image90.jpg"/><Relationship Id="rId7" Type="http://schemas.openxmlformats.org/officeDocument/2006/relationships/image" Target="../media/image120.jpg"/><Relationship Id="rId8" Type="http://schemas.openxmlformats.org/officeDocument/2006/relationships/image" Target="../media/image121.png"/><Relationship Id="rId9" Type="http://schemas.openxmlformats.org/officeDocument/2006/relationships/image" Target="../media/image122.png"/><Relationship Id="rId10" Type="http://schemas.openxmlformats.org/officeDocument/2006/relationships/image" Target="../media/image123.png"/><Relationship Id="rId11" Type="http://schemas.openxmlformats.org/officeDocument/2006/relationships/image" Target="../media/image70.png"/><Relationship Id="rId12" Type="http://schemas.openxmlformats.org/officeDocument/2006/relationships/image" Target="../media/image71.png"/><Relationship Id="rId13" Type="http://schemas.openxmlformats.org/officeDocument/2006/relationships/image" Target="../media/image72.png"/><Relationship Id="rId14" Type="http://schemas.openxmlformats.org/officeDocument/2006/relationships/image" Target="../media/image73.png"/><Relationship Id="rId15" Type="http://schemas.openxmlformats.org/officeDocument/2006/relationships/image" Target="../media/image74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9.png"/><Relationship Id="rId4" Type="http://schemas.openxmlformats.org/officeDocument/2006/relationships/image" Target="../media/image4.png"/><Relationship Id="rId5" Type="http://schemas.openxmlformats.org/officeDocument/2006/relationships/image" Target="../media/image124.png"/><Relationship Id="rId6" Type="http://schemas.openxmlformats.org/officeDocument/2006/relationships/image" Target="../media/image56.png"/><Relationship Id="rId7" Type="http://schemas.openxmlformats.org/officeDocument/2006/relationships/image" Target="../media/image125.png"/><Relationship Id="rId8" Type="http://schemas.openxmlformats.org/officeDocument/2006/relationships/image" Target="../media/image126.png"/><Relationship Id="rId9" Type="http://schemas.openxmlformats.org/officeDocument/2006/relationships/image" Target="../media/image57.png"/><Relationship Id="rId10" Type="http://schemas.openxmlformats.org/officeDocument/2006/relationships/image" Target="../media/image58.png"/><Relationship Id="rId11" Type="http://schemas.openxmlformats.org/officeDocument/2006/relationships/image" Target="../media/image127.png"/><Relationship Id="rId12" Type="http://schemas.openxmlformats.org/officeDocument/2006/relationships/image" Target="../media/image128.png"/><Relationship Id="rId13" Type="http://schemas.openxmlformats.org/officeDocument/2006/relationships/image" Target="../media/image129.png"/><Relationship Id="rId14" Type="http://schemas.openxmlformats.org/officeDocument/2006/relationships/image" Target="../media/image130.png"/><Relationship Id="rId15" Type="http://schemas.openxmlformats.org/officeDocument/2006/relationships/image" Target="../media/image131.png"/><Relationship Id="rId16" Type="http://schemas.openxmlformats.org/officeDocument/2006/relationships/image" Target="../media/image132.png"/><Relationship Id="rId17" Type="http://schemas.openxmlformats.org/officeDocument/2006/relationships/image" Target="../media/image133.png"/><Relationship Id="rId18" Type="http://schemas.openxmlformats.org/officeDocument/2006/relationships/image" Target="../media/image134.png"/><Relationship Id="rId19" Type="http://schemas.openxmlformats.org/officeDocument/2006/relationships/image" Target="../media/image135.png"/><Relationship Id="rId20" Type="http://schemas.openxmlformats.org/officeDocument/2006/relationships/image" Target="../media/image136.png"/><Relationship Id="rId21" Type="http://schemas.openxmlformats.org/officeDocument/2006/relationships/image" Target="../media/image137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8.jpg"/><Relationship Id="rId3" Type="http://schemas.openxmlformats.org/officeDocument/2006/relationships/image" Target="../media/image139.png"/><Relationship Id="rId4" Type="http://schemas.openxmlformats.org/officeDocument/2006/relationships/image" Target="../media/image3.png"/><Relationship Id="rId5" Type="http://schemas.openxmlformats.org/officeDocument/2006/relationships/image" Target="../media/image19.png"/><Relationship Id="rId6" Type="http://schemas.openxmlformats.org/officeDocument/2006/relationships/image" Target="../media/image4.png"/><Relationship Id="rId7" Type="http://schemas.openxmlformats.org/officeDocument/2006/relationships/image" Target="../media/image140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41.png"/><Relationship Id="rId4" Type="http://schemas.openxmlformats.org/officeDocument/2006/relationships/image" Target="../media/image18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41.png"/><Relationship Id="rId4" Type="http://schemas.openxmlformats.org/officeDocument/2006/relationships/image" Target="../media/image18.png"/><Relationship Id="rId5" Type="http://schemas.openxmlformats.org/officeDocument/2006/relationships/image" Target="../media/image142.png"/><Relationship Id="rId6" Type="http://schemas.openxmlformats.org/officeDocument/2006/relationships/image" Target="../media/image143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44.png"/><Relationship Id="rId4" Type="http://schemas.openxmlformats.org/officeDocument/2006/relationships/image" Target="../media/image3.png"/><Relationship Id="rId5" Type="http://schemas.openxmlformats.org/officeDocument/2006/relationships/image" Target="../media/image19.png"/><Relationship Id="rId6" Type="http://schemas.openxmlformats.org/officeDocument/2006/relationships/image" Target="../media/image4.png"/><Relationship Id="rId7" Type="http://schemas.openxmlformats.org/officeDocument/2006/relationships/image" Target="../media/image14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239500" y="133350"/>
              <a:ext cx="809625" cy="809625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614676" y="462026"/>
              <a:ext cx="8534400" cy="0"/>
            </a:xfrm>
            <a:custGeom>
              <a:avLst/>
              <a:gdLst/>
              <a:ahLst/>
              <a:cxnLst/>
              <a:rect l="l" t="t" r="r" b="b"/>
              <a:pathLst>
                <a:path w="8534400" h="0">
                  <a:moveTo>
                    <a:pt x="0" y="0"/>
                  </a:moveTo>
                  <a:lnTo>
                    <a:pt x="8534400" y="0"/>
                  </a:lnTo>
                </a:path>
              </a:pathLst>
            </a:custGeom>
            <a:ln w="127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334750" y="76200"/>
              <a:ext cx="714375" cy="73342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5275" y="781050"/>
              <a:ext cx="1352550" cy="12954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1550" y="4695825"/>
              <a:ext cx="4791075" cy="26670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0600" y="5086350"/>
              <a:ext cx="247650" cy="20955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66825" y="5143500"/>
              <a:ext cx="95250" cy="15240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81125" y="5143500"/>
              <a:ext cx="85725" cy="152400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85900" y="5143500"/>
              <a:ext cx="133350" cy="15240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590925" y="5095875"/>
              <a:ext cx="5229225" cy="26670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04975" y="5086350"/>
              <a:ext cx="1800225" cy="247650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028950" y="5867400"/>
              <a:ext cx="2352675" cy="723900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705475" y="5781675"/>
              <a:ext cx="1914525" cy="733425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991475" y="5543548"/>
              <a:ext cx="1619250" cy="1257298"/>
            </a:xfrm>
            <a:prstGeom prst="rect">
              <a:avLst/>
            </a:prstGeom>
          </p:spPr>
        </p:pic>
      </p:grpSp>
      <p:sp>
        <p:nvSpPr>
          <p:cNvPr id="19" name="object 19" descr=""/>
          <p:cNvSpPr txBox="1"/>
          <p:nvPr/>
        </p:nvSpPr>
        <p:spPr>
          <a:xfrm>
            <a:off x="371792" y="290766"/>
            <a:ext cx="18929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b="1">
                <a:solidFill>
                  <a:srgbClr val="FF9933"/>
                </a:solidFill>
                <a:latin typeface="Tahoma"/>
                <a:cs typeface="Tahoma"/>
              </a:rPr>
              <a:t>Хим</a:t>
            </a:r>
            <a:r>
              <a:rPr dirty="0" sz="1400" spc="425" b="1">
                <a:solidFill>
                  <a:srgbClr val="FF9933"/>
                </a:solidFill>
                <a:latin typeface="Tahoma"/>
                <a:cs typeface="Tahoma"/>
              </a:rPr>
              <a:t> </a:t>
            </a:r>
            <a:r>
              <a:rPr dirty="0" sz="1400" spc="65" b="1">
                <a:solidFill>
                  <a:srgbClr val="FF9933"/>
                </a:solidFill>
                <a:latin typeface="Tahoma"/>
                <a:cs typeface="Tahoma"/>
              </a:rPr>
              <a:t>Фарм</a:t>
            </a:r>
            <a:r>
              <a:rPr dirty="0" sz="1400" spc="325" b="1">
                <a:solidFill>
                  <a:srgbClr val="FF9933"/>
                </a:solidFill>
                <a:latin typeface="Tahoma"/>
                <a:cs typeface="Tahoma"/>
              </a:rPr>
              <a:t> </a:t>
            </a:r>
            <a:r>
              <a:rPr dirty="0" sz="1400" spc="40" b="1">
                <a:solidFill>
                  <a:srgbClr val="FF9933"/>
                </a:solidFill>
                <a:latin typeface="Tahoma"/>
                <a:cs typeface="Tahoma"/>
              </a:rPr>
              <a:t>Долина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2" name="object 2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47625" rIns="0" bIns="0" rtlCol="0" vert="horz">
            <a:spAutoFit/>
          </a:bodyPr>
          <a:lstStyle/>
          <a:p>
            <a:pPr marL="105410">
              <a:lnSpc>
                <a:spcPts val="2150"/>
              </a:lnSpc>
            </a:pPr>
            <a:fld id="{81D60167-4931-47E6-BA6A-407CBD079E47}" type="slidenum">
              <a:rPr dirty="0" spc="-50"/>
              <a:t>1</a:t>
            </a:fld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2833116" y="929957"/>
            <a:ext cx="6955155" cy="64008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015365" marR="5080" indent="-1003300">
              <a:lnSpc>
                <a:spcPct val="100000"/>
              </a:lnSpc>
              <a:spcBef>
                <a:spcPts val="125"/>
              </a:spcBef>
            </a:pPr>
            <a:r>
              <a:rPr dirty="0" sz="2000" spc="-10"/>
              <a:t>Акселерационная</a:t>
            </a:r>
            <a:r>
              <a:rPr dirty="0" sz="2000" spc="-20"/>
              <a:t> </a:t>
            </a:r>
            <a:r>
              <a:rPr dirty="0" sz="2000"/>
              <a:t>программа</a:t>
            </a:r>
            <a:r>
              <a:rPr dirty="0" sz="2000" spc="-50"/>
              <a:t> </a:t>
            </a:r>
            <a:r>
              <a:rPr dirty="0" sz="2000" spc="-25"/>
              <a:t>Санкт-</a:t>
            </a:r>
            <a:r>
              <a:rPr dirty="0" sz="2000" spc="-10"/>
              <a:t>Петербургского </a:t>
            </a:r>
            <a:r>
              <a:rPr dirty="0" sz="2000" spc="-25"/>
              <a:t>химико-</a:t>
            </a:r>
            <a:r>
              <a:rPr dirty="0" sz="2000" spc="-10"/>
              <a:t>фармацевтического</a:t>
            </a:r>
            <a:r>
              <a:rPr dirty="0" sz="2000" spc="25"/>
              <a:t> </a:t>
            </a:r>
            <a:r>
              <a:rPr dirty="0" sz="2000" spc="-10"/>
              <a:t>университета</a:t>
            </a:r>
            <a:endParaRPr sz="2000"/>
          </a:p>
        </p:txBody>
      </p:sp>
      <p:sp>
        <p:nvSpPr>
          <p:cNvPr id="21" name="object 21" descr=""/>
          <p:cNvSpPr txBox="1"/>
          <p:nvPr/>
        </p:nvSpPr>
        <p:spPr>
          <a:xfrm>
            <a:off x="2836545" y="1935480"/>
            <a:ext cx="7263130" cy="20173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ctr" marL="4445">
              <a:lnSpc>
                <a:spcPts val="5155"/>
              </a:lnSpc>
              <a:spcBef>
                <a:spcPts val="130"/>
              </a:spcBef>
            </a:pPr>
            <a:r>
              <a:rPr dirty="0" sz="4400" spc="-10" b="1">
                <a:solidFill>
                  <a:srgbClr val="6E2E9F"/>
                </a:solidFill>
                <a:latin typeface="Tahoma"/>
                <a:cs typeface="Tahoma"/>
              </a:rPr>
              <a:t>ЭпплГем</a:t>
            </a:r>
            <a:endParaRPr sz="4400">
              <a:latin typeface="Tahoma"/>
              <a:cs typeface="Tahoma"/>
            </a:endParaRPr>
          </a:p>
          <a:p>
            <a:pPr algn="ctr" marL="12700" marR="5080">
              <a:lnSpc>
                <a:spcPts val="5330"/>
              </a:lnSpc>
            </a:pPr>
            <a:r>
              <a:rPr dirty="0" sz="4400" b="1">
                <a:solidFill>
                  <a:srgbClr val="F8F8F8"/>
                </a:solidFill>
                <a:latin typeface="Tahoma"/>
                <a:cs typeface="Tahoma"/>
              </a:rPr>
              <a:t>Обновленный</a:t>
            </a:r>
            <a:r>
              <a:rPr dirty="0" sz="4400" spc="-190" b="1">
                <a:solidFill>
                  <a:srgbClr val="F8F8F8"/>
                </a:solidFill>
                <a:latin typeface="Tahoma"/>
                <a:cs typeface="Tahoma"/>
              </a:rPr>
              <a:t> </a:t>
            </a:r>
            <a:r>
              <a:rPr dirty="0" sz="4400" spc="-10" b="1">
                <a:solidFill>
                  <a:srgbClr val="F8F8F8"/>
                </a:solidFill>
                <a:latin typeface="Tahoma"/>
                <a:cs typeface="Tahoma"/>
              </a:rPr>
              <a:t>гематоген </a:t>
            </a:r>
            <a:r>
              <a:rPr dirty="0" sz="4400" b="1">
                <a:solidFill>
                  <a:srgbClr val="F8F8F8"/>
                </a:solidFill>
                <a:latin typeface="Tahoma"/>
                <a:cs typeface="Tahoma"/>
              </a:rPr>
              <a:t>для</a:t>
            </a:r>
            <a:r>
              <a:rPr dirty="0" sz="4400" spc="-100" b="1">
                <a:solidFill>
                  <a:srgbClr val="F8F8F8"/>
                </a:solidFill>
                <a:latin typeface="Tahoma"/>
                <a:cs typeface="Tahoma"/>
              </a:rPr>
              <a:t> </a:t>
            </a:r>
            <a:r>
              <a:rPr dirty="0" sz="4400" b="1">
                <a:solidFill>
                  <a:srgbClr val="F8F8F8"/>
                </a:solidFill>
                <a:latin typeface="Tahoma"/>
                <a:cs typeface="Tahoma"/>
              </a:rPr>
              <a:t>здорового</a:t>
            </a:r>
            <a:r>
              <a:rPr dirty="0" sz="4400" spc="-125" b="1">
                <a:solidFill>
                  <a:srgbClr val="F8F8F8"/>
                </a:solidFill>
                <a:latin typeface="Tahoma"/>
                <a:cs typeface="Tahoma"/>
              </a:rPr>
              <a:t> </a:t>
            </a:r>
            <a:r>
              <a:rPr dirty="0" sz="4400" spc="-10" b="1">
                <a:solidFill>
                  <a:srgbClr val="F8F8F8"/>
                </a:solidFill>
                <a:latin typeface="Tahoma"/>
                <a:cs typeface="Tahoma"/>
              </a:rPr>
              <a:t>питания</a:t>
            </a:r>
            <a:endParaRPr sz="4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6875" y="4638675"/>
            <a:ext cx="314325" cy="25717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108200" y="4695761"/>
            <a:ext cx="260350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5">
                <a:solidFill>
                  <a:srgbClr val="FFFFFF"/>
                </a:solidFill>
                <a:latin typeface="Verdana"/>
                <a:cs typeface="Verdana"/>
              </a:rPr>
              <a:t>12K</a:t>
            </a:r>
            <a:endParaRPr sz="950">
              <a:latin typeface="Verdana"/>
              <a:cs typeface="Verdan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00975" y="3305175"/>
            <a:ext cx="4391025" cy="3552823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7800974" cy="9144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81100" y="5857875"/>
            <a:ext cx="2352675" cy="733425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981700" y="5505448"/>
            <a:ext cx="1590675" cy="123825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86384" y="191769"/>
            <a:ext cx="7087870" cy="44958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4935220" algn="l"/>
              </a:tabLst>
            </a:pPr>
            <a:r>
              <a:rPr dirty="0" spc="100"/>
              <a:t>КРАТКАЯ</a:t>
            </a:r>
            <a:r>
              <a:rPr dirty="0" spc="295"/>
              <a:t> </a:t>
            </a:r>
            <a:r>
              <a:rPr dirty="0" spc="110"/>
              <a:t>ИНФОРМАЦИЯ</a:t>
            </a:r>
            <a:r>
              <a:rPr dirty="0"/>
              <a:t>	О</a:t>
            </a:r>
            <a:r>
              <a:rPr dirty="0" spc="215"/>
              <a:t> </a:t>
            </a:r>
            <a:r>
              <a:rPr dirty="0" spc="75"/>
              <a:t>ПРОЕКТЕ</a:t>
            </a:r>
          </a:p>
        </p:txBody>
      </p:sp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19525" y="5743575"/>
            <a:ext cx="1914525" cy="733425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3129914" y="1329753"/>
            <a:ext cx="6240780" cy="935355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5080">
              <a:lnSpc>
                <a:spcPct val="98600"/>
              </a:lnSpc>
              <a:spcBef>
                <a:spcPts val="160"/>
              </a:spcBef>
            </a:pPr>
            <a:r>
              <a:rPr dirty="0" sz="2000">
                <a:latin typeface="Verdana"/>
                <a:cs typeface="Verdana"/>
              </a:rPr>
              <a:t>разработка</a:t>
            </a:r>
            <a:r>
              <a:rPr dirty="0" sz="2000" spc="-12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оригинальной</a:t>
            </a:r>
            <a:r>
              <a:rPr dirty="0" sz="2000" spc="-55">
                <a:latin typeface="Verdana"/>
                <a:cs typeface="Verdana"/>
              </a:rPr>
              <a:t> </a:t>
            </a:r>
            <a:r>
              <a:rPr dirty="0" sz="2000" spc="-10">
                <a:latin typeface="Verdana"/>
                <a:cs typeface="Verdana"/>
              </a:rPr>
              <a:t>рецептуры витаминизированного</a:t>
            </a:r>
            <a:r>
              <a:rPr dirty="0" sz="2000" spc="-3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продукта</a:t>
            </a:r>
            <a:r>
              <a:rPr dirty="0" sz="2000" spc="-2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с</a:t>
            </a:r>
            <a:r>
              <a:rPr dirty="0" sz="2000" spc="-40">
                <a:latin typeface="Verdana"/>
                <a:cs typeface="Verdana"/>
              </a:rPr>
              <a:t> </a:t>
            </a:r>
            <a:r>
              <a:rPr dirty="0" sz="2000" spc="-10">
                <a:latin typeface="Verdana"/>
                <a:cs typeface="Verdana"/>
              </a:rPr>
              <a:t>безопасным </a:t>
            </a:r>
            <a:r>
              <a:rPr dirty="0" sz="2000">
                <a:latin typeface="Verdana"/>
                <a:cs typeface="Verdana"/>
              </a:rPr>
              <a:t>составом,</a:t>
            </a:r>
            <a:r>
              <a:rPr dirty="0" sz="2000" spc="-4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приятным</a:t>
            </a:r>
            <a:r>
              <a:rPr dirty="0" sz="2000" spc="-5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вкусом</a:t>
            </a:r>
            <a:r>
              <a:rPr dirty="0" sz="2000" spc="-55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и</a:t>
            </a:r>
            <a:r>
              <a:rPr dirty="0" sz="2000" spc="-90">
                <a:latin typeface="Verdana"/>
                <a:cs typeface="Verdana"/>
              </a:rPr>
              <a:t> </a:t>
            </a:r>
            <a:r>
              <a:rPr dirty="0" sz="2000">
                <a:latin typeface="Verdana"/>
                <a:cs typeface="Verdana"/>
              </a:rPr>
              <a:t>удобной</a:t>
            </a:r>
            <a:r>
              <a:rPr dirty="0" sz="2000" spc="-90">
                <a:latin typeface="Verdana"/>
                <a:cs typeface="Verdana"/>
              </a:rPr>
              <a:t> </a:t>
            </a:r>
            <a:r>
              <a:rPr dirty="0" sz="2000" spc="-10">
                <a:latin typeface="Verdana"/>
                <a:cs typeface="Verdana"/>
              </a:rPr>
              <a:t>формой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129914" y="2746057"/>
            <a:ext cx="4270375" cy="64008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>
                <a:solidFill>
                  <a:srgbClr val="0D0D0D"/>
                </a:solidFill>
                <a:latin typeface="Verdana"/>
                <a:cs typeface="Verdana"/>
              </a:rPr>
              <a:t>родители</a:t>
            </a:r>
            <a:r>
              <a:rPr dirty="0" sz="2000" spc="-7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D0D0D"/>
                </a:solidFill>
                <a:latin typeface="Verdana"/>
                <a:cs typeface="Verdana"/>
              </a:rPr>
              <a:t>детей</a:t>
            </a:r>
            <a:r>
              <a:rPr dirty="0" sz="2000" spc="-65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D0D0D"/>
                </a:solidFill>
                <a:latin typeface="Verdana"/>
                <a:cs typeface="Verdana"/>
              </a:rPr>
              <a:t>в</a:t>
            </a:r>
            <a:r>
              <a:rPr dirty="0" sz="2000" spc="-45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D0D0D"/>
                </a:solidFill>
                <a:latin typeface="Verdana"/>
                <a:cs typeface="Verdana"/>
              </a:rPr>
              <a:t>возрасте</a:t>
            </a:r>
            <a:r>
              <a:rPr dirty="0" sz="2000" spc="-5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D0D0D"/>
                </a:solidFill>
                <a:latin typeface="Verdana"/>
                <a:cs typeface="Verdana"/>
              </a:rPr>
              <a:t>3-</a:t>
            </a:r>
            <a:r>
              <a:rPr dirty="0" sz="2000" spc="-25">
                <a:solidFill>
                  <a:srgbClr val="0D0D0D"/>
                </a:solidFill>
                <a:latin typeface="Verdana"/>
                <a:cs typeface="Verdana"/>
              </a:rPr>
              <a:t>14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 spc="-25">
                <a:solidFill>
                  <a:srgbClr val="0D0D0D"/>
                </a:solidFill>
                <a:latin typeface="Verdana"/>
                <a:cs typeface="Verdana"/>
              </a:rPr>
              <a:t>лет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069208" y="3845623"/>
            <a:ext cx="6287770" cy="94488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2000">
                <a:solidFill>
                  <a:srgbClr val="0D0D0D"/>
                </a:solidFill>
                <a:latin typeface="Verdana"/>
                <a:cs typeface="Verdana"/>
              </a:rPr>
              <a:t>технология</a:t>
            </a:r>
            <a:r>
              <a:rPr dirty="0" sz="2000" spc="-25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D0D0D"/>
                </a:solidFill>
                <a:latin typeface="Verdana"/>
                <a:cs typeface="Verdana"/>
              </a:rPr>
              <a:t>безопасного,</a:t>
            </a:r>
            <a:r>
              <a:rPr dirty="0" sz="2000" spc="-65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D0D0D"/>
                </a:solidFill>
                <a:latin typeface="Verdana"/>
                <a:cs typeface="Verdana"/>
              </a:rPr>
              <a:t>полезного</a:t>
            </a:r>
            <a:r>
              <a:rPr dirty="0" sz="2000" spc="-4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D0D0D"/>
                </a:solidFill>
                <a:latin typeface="Verdana"/>
                <a:cs typeface="Verdana"/>
              </a:rPr>
              <a:t>и</a:t>
            </a:r>
            <a:r>
              <a:rPr dirty="0" sz="2000" spc="-95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0D0D0D"/>
                </a:solidFill>
                <a:latin typeface="Verdana"/>
                <a:cs typeface="Verdana"/>
              </a:rPr>
              <a:t>вкусного </a:t>
            </a:r>
            <a:r>
              <a:rPr dirty="0" sz="2000">
                <a:solidFill>
                  <a:srgbClr val="0D0D0D"/>
                </a:solidFill>
                <a:latin typeface="Verdana"/>
                <a:cs typeface="Verdana"/>
              </a:rPr>
              <a:t>продукта,</a:t>
            </a:r>
            <a:r>
              <a:rPr dirty="0" sz="2000" spc="-8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D0D0D"/>
                </a:solidFill>
                <a:latin typeface="Verdana"/>
                <a:cs typeface="Verdana"/>
              </a:rPr>
              <a:t>который</a:t>
            </a:r>
            <a:r>
              <a:rPr dirty="0" sz="2000" spc="-45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D0D0D"/>
                </a:solidFill>
                <a:latin typeface="Verdana"/>
                <a:cs typeface="Verdana"/>
              </a:rPr>
              <a:t>соответствует</a:t>
            </a:r>
            <a:r>
              <a:rPr dirty="0" sz="2000" spc="-55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D0D0D"/>
                </a:solidFill>
                <a:latin typeface="Verdana"/>
                <a:cs typeface="Verdana"/>
              </a:rPr>
              <a:t>всем</a:t>
            </a:r>
            <a:r>
              <a:rPr dirty="0" sz="2000" spc="-8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0D0D0D"/>
                </a:solidFill>
                <a:latin typeface="Verdana"/>
                <a:cs typeface="Verdana"/>
              </a:rPr>
              <a:t>нормам </a:t>
            </a:r>
            <a:r>
              <a:rPr dirty="0" sz="2000">
                <a:solidFill>
                  <a:srgbClr val="0D0D0D"/>
                </a:solidFill>
                <a:latin typeface="Verdana"/>
                <a:cs typeface="Verdana"/>
              </a:rPr>
              <a:t>качества</a:t>
            </a:r>
            <a:r>
              <a:rPr dirty="0" sz="2000" spc="-75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D0D0D"/>
                </a:solidFill>
                <a:latin typeface="Verdana"/>
                <a:cs typeface="Verdana"/>
              </a:rPr>
              <a:t>и</a:t>
            </a:r>
            <a:r>
              <a:rPr dirty="0" sz="2000" spc="5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dirty="0" sz="2000">
                <a:solidFill>
                  <a:srgbClr val="0D0D0D"/>
                </a:solidFill>
                <a:latin typeface="Verdana"/>
                <a:cs typeface="Verdana"/>
              </a:rPr>
              <a:t>требованиям</a:t>
            </a:r>
            <a:r>
              <a:rPr dirty="0" sz="2000" spc="-4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dirty="0" sz="2000" spc="-10">
                <a:solidFill>
                  <a:srgbClr val="0D0D0D"/>
                </a:solidFill>
                <a:latin typeface="Verdana"/>
                <a:cs typeface="Verdana"/>
              </a:rPr>
              <a:t>родителей</a:t>
            </a:r>
            <a:endParaRPr sz="2000">
              <a:latin typeface="Verdana"/>
              <a:cs typeface="Verdana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1352550"/>
            <a:ext cx="2457449" cy="914400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975360" y="1650047"/>
            <a:ext cx="61404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0">
                <a:solidFill>
                  <a:srgbClr val="FFFFFF"/>
                </a:solidFill>
                <a:latin typeface="Verdana"/>
                <a:cs typeface="Verdana"/>
              </a:rPr>
              <a:t>Цель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2609850"/>
            <a:ext cx="2457449" cy="914400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3867150"/>
            <a:ext cx="2457449" cy="914400"/>
          </a:xfrm>
          <a:prstGeom prst="rect">
            <a:avLst/>
          </a:prstGeom>
        </p:spPr>
      </p:pic>
      <p:sp>
        <p:nvSpPr>
          <p:cNvPr id="17" name="object 17" descr=""/>
          <p:cNvSpPr txBox="1"/>
          <p:nvPr/>
        </p:nvSpPr>
        <p:spPr>
          <a:xfrm>
            <a:off x="689609" y="4171378"/>
            <a:ext cx="118618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FFFFFF"/>
                </a:solidFill>
                <a:latin typeface="Verdana"/>
                <a:cs typeface="Verdana"/>
              </a:rPr>
              <a:t>Результат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47625" rIns="0" bIns="0" rtlCol="0" vert="horz">
            <a:spAutoFit/>
          </a:bodyPr>
          <a:lstStyle/>
          <a:p>
            <a:pPr marL="105410">
              <a:lnSpc>
                <a:spcPts val="2150"/>
              </a:lnSpc>
            </a:pPr>
            <a:fld id="{81D60167-4931-47E6-BA6A-407CBD079E47}" type="slidenum">
              <a:rPr dirty="0" spc="-50"/>
              <a:t>1</a:t>
            </a:fld>
          </a:p>
        </p:txBody>
      </p:sp>
      <p:sp>
        <p:nvSpPr>
          <p:cNvPr id="18" name="object 18" descr=""/>
          <p:cNvSpPr txBox="1"/>
          <p:nvPr/>
        </p:nvSpPr>
        <p:spPr>
          <a:xfrm>
            <a:off x="406717" y="2914078"/>
            <a:ext cx="153670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FFFFFF"/>
                </a:solidFill>
                <a:latin typeface="Verdana"/>
                <a:cs typeface="Verdana"/>
              </a:rPr>
              <a:t>Потребитель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772400" y="3333750"/>
            <a:ext cx="3219450" cy="800100"/>
          </a:xfrm>
          <a:custGeom>
            <a:avLst/>
            <a:gdLst/>
            <a:ahLst/>
            <a:cxnLst/>
            <a:rect l="l" t="t" r="r" b="b"/>
            <a:pathLst>
              <a:path w="3219450" h="800100">
                <a:moveTo>
                  <a:pt x="3086100" y="0"/>
                </a:moveTo>
                <a:lnTo>
                  <a:pt x="133350" y="0"/>
                </a:lnTo>
                <a:lnTo>
                  <a:pt x="91185" y="6858"/>
                </a:lnTo>
                <a:lnTo>
                  <a:pt x="54609" y="25780"/>
                </a:lnTo>
                <a:lnTo>
                  <a:pt x="25780" y="54610"/>
                </a:lnTo>
                <a:lnTo>
                  <a:pt x="6857" y="91186"/>
                </a:lnTo>
                <a:lnTo>
                  <a:pt x="0" y="133350"/>
                </a:lnTo>
                <a:lnTo>
                  <a:pt x="0" y="666750"/>
                </a:lnTo>
                <a:lnTo>
                  <a:pt x="6857" y="708913"/>
                </a:lnTo>
                <a:lnTo>
                  <a:pt x="25780" y="745489"/>
                </a:lnTo>
                <a:lnTo>
                  <a:pt x="54609" y="774319"/>
                </a:lnTo>
                <a:lnTo>
                  <a:pt x="91185" y="793242"/>
                </a:lnTo>
                <a:lnTo>
                  <a:pt x="133350" y="800100"/>
                </a:lnTo>
                <a:lnTo>
                  <a:pt x="3086100" y="800100"/>
                </a:lnTo>
                <a:lnTo>
                  <a:pt x="3128264" y="793242"/>
                </a:lnTo>
                <a:lnTo>
                  <a:pt x="3164840" y="774319"/>
                </a:lnTo>
                <a:lnTo>
                  <a:pt x="3193669" y="745489"/>
                </a:lnTo>
                <a:lnTo>
                  <a:pt x="3212592" y="708913"/>
                </a:lnTo>
                <a:lnTo>
                  <a:pt x="3219450" y="666750"/>
                </a:lnTo>
                <a:lnTo>
                  <a:pt x="3219450" y="133350"/>
                </a:lnTo>
                <a:lnTo>
                  <a:pt x="3212592" y="91186"/>
                </a:lnTo>
                <a:lnTo>
                  <a:pt x="3193669" y="54610"/>
                </a:lnTo>
                <a:lnTo>
                  <a:pt x="3164840" y="25780"/>
                </a:lnTo>
                <a:lnTo>
                  <a:pt x="3128264" y="6858"/>
                </a:lnTo>
                <a:lnTo>
                  <a:pt x="3086100" y="0"/>
                </a:lnTo>
                <a:close/>
              </a:path>
            </a:pathLst>
          </a:custGeom>
          <a:solidFill>
            <a:srgbClr val="E39EDD">
              <a:alpha val="45881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7772400" y="1771650"/>
            <a:ext cx="4267200" cy="409575"/>
          </a:xfrm>
          <a:custGeom>
            <a:avLst/>
            <a:gdLst/>
            <a:ahLst/>
            <a:cxnLst/>
            <a:rect l="l" t="t" r="r" b="b"/>
            <a:pathLst>
              <a:path w="4267200" h="409575">
                <a:moveTo>
                  <a:pt x="4198874" y="0"/>
                </a:moveTo>
                <a:lnTo>
                  <a:pt x="68325" y="0"/>
                </a:lnTo>
                <a:lnTo>
                  <a:pt x="41782" y="5334"/>
                </a:lnTo>
                <a:lnTo>
                  <a:pt x="20066" y="20065"/>
                </a:lnTo>
                <a:lnTo>
                  <a:pt x="5333" y="41783"/>
                </a:lnTo>
                <a:lnTo>
                  <a:pt x="0" y="68325"/>
                </a:lnTo>
                <a:lnTo>
                  <a:pt x="0" y="341249"/>
                </a:lnTo>
                <a:lnTo>
                  <a:pt x="5333" y="367791"/>
                </a:lnTo>
                <a:lnTo>
                  <a:pt x="20066" y="389509"/>
                </a:lnTo>
                <a:lnTo>
                  <a:pt x="41782" y="404240"/>
                </a:lnTo>
                <a:lnTo>
                  <a:pt x="68325" y="409575"/>
                </a:lnTo>
                <a:lnTo>
                  <a:pt x="4198874" y="409575"/>
                </a:lnTo>
                <a:lnTo>
                  <a:pt x="4225417" y="404240"/>
                </a:lnTo>
                <a:lnTo>
                  <a:pt x="4247133" y="389509"/>
                </a:lnTo>
                <a:lnTo>
                  <a:pt x="4261866" y="367791"/>
                </a:lnTo>
                <a:lnTo>
                  <a:pt x="4267200" y="341249"/>
                </a:lnTo>
                <a:lnTo>
                  <a:pt x="4267200" y="68325"/>
                </a:lnTo>
                <a:lnTo>
                  <a:pt x="4261866" y="41783"/>
                </a:lnTo>
                <a:lnTo>
                  <a:pt x="4247133" y="20065"/>
                </a:lnTo>
                <a:lnTo>
                  <a:pt x="4225417" y="5334"/>
                </a:lnTo>
                <a:lnTo>
                  <a:pt x="4198874" y="0"/>
                </a:lnTo>
                <a:close/>
              </a:path>
            </a:pathLst>
          </a:custGeom>
          <a:solidFill>
            <a:srgbClr val="E39EDD">
              <a:alpha val="45881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7762875" y="200025"/>
            <a:ext cx="952500" cy="419100"/>
          </a:xfrm>
          <a:custGeom>
            <a:avLst/>
            <a:gdLst/>
            <a:ahLst/>
            <a:cxnLst/>
            <a:rect l="l" t="t" r="r" b="b"/>
            <a:pathLst>
              <a:path w="952500" h="419100">
                <a:moveTo>
                  <a:pt x="877316" y="0"/>
                </a:moveTo>
                <a:lnTo>
                  <a:pt x="75056" y="0"/>
                </a:lnTo>
                <a:lnTo>
                  <a:pt x="45847" y="5460"/>
                </a:lnTo>
                <a:lnTo>
                  <a:pt x="21971" y="20447"/>
                </a:lnTo>
                <a:lnTo>
                  <a:pt x="5842" y="42672"/>
                </a:lnTo>
                <a:lnTo>
                  <a:pt x="0" y="69850"/>
                </a:lnTo>
                <a:lnTo>
                  <a:pt x="0" y="349250"/>
                </a:lnTo>
                <a:lnTo>
                  <a:pt x="5842" y="376427"/>
                </a:lnTo>
                <a:lnTo>
                  <a:pt x="21971" y="398652"/>
                </a:lnTo>
                <a:lnTo>
                  <a:pt x="45847" y="413638"/>
                </a:lnTo>
                <a:lnTo>
                  <a:pt x="75056" y="419100"/>
                </a:lnTo>
                <a:lnTo>
                  <a:pt x="877316" y="419100"/>
                </a:lnTo>
                <a:lnTo>
                  <a:pt x="906652" y="413638"/>
                </a:lnTo>
                <a:lnTo>
                  <a:pt x="930401" y="398652"/>
                </a:lnTo>
                <a:lnTo>
                  <a:pt x="946530" y="376427"/>
                </a:lnTo>
                <a:lnTo>
                  <a:pt x="952373" y="349250"/>
                </a:lnTo>
                <a:lnTo>
                  <a:pt x="952373" y="69850"/>
                </a:lnTo>
                <a:lnTo>
                  <a:pt x="946530" y="42672"/>
                </a:lnTo>
                <a:lnTo>
                  <a:pt x="930401" y="20447"/>
                </a:lnTo>
                <a:lnTo>
                  <a:pt x="906652" y="5460"/>
                </a:lnTo>
                <a:lnTo>
                  <a:pt x="877316" y="0"/>
                </a:lnTo>
                <a:close/>
              </a:path>
            </a:pathLst>
          </a:custGeom>
          <a:solidFill>
            <a:srgbClr val="E39EDD">
              <a:alpha val="45881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438150" y="3495675"/>
            <a:ext cx="1771650" cy="390525"/>
          </a:xfrm>
          <a:custGeom>
            <a:avLst/>
            <a:gdLst/>
            <a:ahLst/>
            <a:cxnLst/>
            <a:rect l="l" t="t" r="r" b="b"/>
            <a:pathLst>
              <a:path w="1771650" h="390525">
                <a:moveTo>
                  <a:pt x="1699006" y="0"/>
                </a:moveTo>
                <a:lnTo>
                  <a:pt x="72047" y="0"/>
                </a:lnTo>
                <a:lnTo>
                  <a:pt x="44005" y="5079"/>
                </a:lnTo>
                <a:lnTo>
                  <a:pt x="21107" y="19050"/>
                </a:lnTo>
                <a:lnTo>
                  <a:pt x="5651" y="39750"/>
                </a:lnTo>
                <a:lnTo>
                  <a:pt x="0" y="65150"/>
                </a:lnTo>
                <a:lnTo>
                  <a:pt x="0" y="325374"/>
                </a:lnTo>
                <a:lnTo>
                  <a:pt x="5651" y="350774"/>
                </a:lnTo>
                <a:lnTo>
                  <a:pt x="21107" y="371475"/>
                </a:lnTo>
                <a:lnTo>
                  <a:pt x="44005" y="385444"/>
                </a:lnTo>
                <a:lnTo>
                  <a:pt x="72047" y="390525"/>
                </a:lnTo>
                <a:lnTo>
                  <a:pt x="1699006" y="390525"/>
                </a:lnTo>
                <a:lnTo>
                  <a:pt x="1727200" y="385444"/>
                </a:lnTo>
                <a:lnTo>
                  <a:pt x="1750060" y="371475"/>
                </a:lnTo>
                <a:lnTo>
                  <a:pt x="1765427" y="350774"/>
                </a:lnTo>
                <a:lnTo>
                  <a:pt x="1771142" y="325374"/>
                </a:lnTo>
                <a:lnTo>
                  <a:pt x="1771142" y="65150"/>
                </a:lnTo>
                <a:lnTo>
                  <a:pt x="1765427" y="39750"/>
                </a:lnTo>
                <a:lnTo>
                  <a:pt x="1750060" y="19050"/>
                </a:lnTo>
                <a:lnTo>
                  <a:pt x="1727200" y="5079"/>
                </a:lnTo>
                <a:lnTo>
                  <a:pt x="1699006" y="0"/>
                </a:lnTo>
                <a:close/>
              </a:path>
            </a:pathLst>
          </a:custGeom>
          <a:solidFill>
            <a:srgbClr val="E39EDD">
              <a:alpha val="45881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447675" y="1752600"/>
            <a:ext cx="590550" cy="390525"/>
          </a:xfrm>
          <a:custGeom>
            <a:avLst/>
            <a:gdLst/>
            <a:ahLst/>
            <a:cxnLst/>
            <a:rect l="l" t="t" r="r" b="b"/>
            <a:pathLst>
              <a:path w="590550" h="390525">
                <a:moveTo>
                  <a:pt x="524065" y="0"/>
                </a:moveTo>
                <a:lnTo>
                  <a:pt x="66116" y="0"/>
                </a:lnTo>
                <a:lnTo>
                  <a:pt x="40373" y="5079"/>
                </a:lnTo>
                <a:lnTo>
                  <a:pt x="19380" y="19050"/>
                </a:lnTo>
                <a:lnTo>
                  <a:pt x="5194" y="39750"/>
                </a:lnTo>
                <a:lnTo>
                  <a:pt x="0" y="65150"/>
                </a:lnTo>
                <a:lnTo>
                  <a:pt x="0" y="325374"/>
                </a:lnTo>
                <a:lnTo>
                  <a:pt x="5194" y="350774"/>
                </a:lnTo>
                <a:lnTo>
                  <a:pt x="19380" y="371475"/>
                </a:lnTo>
                <a:lnTo>
                  <a:pt x="40373" y="385445"/>
                </a:lnTo>
                <a:lnTo>
                  <a:pt x="66116" y="390525"/>
                </a:lnTo>
                <a:lnTo>
                  <a:pt x="524065" y="390525"/>
                </a:lnTo>
                <a:lnTo>
                  <a:pt x="549808" y="385445"/>
                </a:lnTo>
                <a:lnTo>
                  <a:pt x="570826" y="371475"/>
                </a:lnTo>
                <a:lnTo>
                  <a:pt x="584987" y="350774"/>
                </a:lnTo>
                <a:lnTo>
                  <a:pt x="590181" y="325374"/>
                </a:lnTo>
                <a:lnTo>
                  <a:pt x="590181" y="65150"/>
                </a:lnTo>
                <a:lnTo>
                  <a:pt x="584987" y="39750"/>
                </a:lnTo>
                <a:lnTo>
                  <a:pt x="570826" y="19050"/>
                </a:lnTo>
                <a:lnTo>
                  <a:pt x="549808" y="5079"/>
                </a:lnTo>
                <a:lnTo>
                  <a:pt x="524065" y="0"/>
                </a:lnTo>
                <a:close/>
              </a:path>
            </a:pathLst>
          </a:custGeom>
          <a:solidFill>
            <a:srgbClr val="E39EDD">
              <a:alpha val="45881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" name="object 7" descr=""/>
          <p:cNvGrpSpPr/>
          <p:nvPr/>
        </p:nvGrpSpPr>
        <p:grpSpPr>
          <a:xfrm>
            <a:off x="257175" y="228600"/>
            <a:ext cx="3667125" cy="1219200"/>
            <a:chOff x="257175" y="228600"/>
            <a:chExt cx="3667125" cy="1219200"/>
          </a:xfrm>
        </p:grpSpPr>
        <p:sp>
          <p:nvSpPr>
            <p:cNvPr id="8" name="object 8" descr=""/>
            <p:cNvSpPr/>
            <p:nvPr/>
          </p:nvSpPr>
          <p:spPr>
            <a:xfrm>
              <a:off x="419100" y="276225"/>
              <a:ext cx="1609725" cy="419100"/>
            </a:xfrm>
            <a:custGeom>
              <a:avLst/>
              <a:gdLst/>
              <a:ahLst/>
              <a:cxnLst/>
              <a:rect l="l" t="t" r="r" b="b"/>
              <a:pathLst>
                <a:path w="1609725" h="419100">
                  <a:moveTo>
                    <a:pt x="1532508" y="0"/>
                  </a:moveTo>
                  <a:lnTo>
                    <a:pt x="77152" y="0"/>
                  </a:lnTo>
                  <a:lnTo>
                    <a:pt x="47117" y="5460"/>
                  </a:lnTo>
                  <a:lnTo>
                    <a:pt x="22593" y="20447"/>
                  </a:lnTo>
                  <a:lnTo>
                    <a:pt x="6057" y="42672"/>
                  </a:lnTo>
                  <a:lnTo>
                    <a:pt x="0" y="69850"/>
                  </a:lnTo>
                  <a:lnTo>
                    <a:pt x="0" y="349250"/>
                  </a:lnTo>
                  <a:lnTo>
                    <a:pt x="6057" y="376427"/>
                  </a:lnTo>
                  <a:lnTo>
                    <a:pt x="22593" y="398652"/>
                  </a:lnTo>
                  <a:lnTo>
                    <a:pt x="47117" y="413638"/>
                  </a:lnTo>
                  <a:lnTo>
                    <a:pt x="77152" y="419100"/>
                  </a:lnTo>
                  <a:lnTo>
                    <a:pt x="1532508" y="419100"/>
                  </a:lnTo>
                  <a:lnTo>
                    <a:pt x="1562608" y="413638"/>
                  </a:lnTo>
                  <a:lnTo>
                    <a:pt x="1587119" y="398652"/>
                  </a:lnTo>
                  <a:lnTo>
                    <a:pt x="1603629" y="376427"/>
                  </a:lnTo>
                  <a:lnTo>
                    <a:pt x="1609725" y="349250"/>
                  </a:lnTo>
                  <a:lnTo>
                    <a:pt x="1609725" y="69850"/>
                  </a:lnTo>
                  <a:lnTo>
                    <a:pt x="1603629" y="42672"/>
                  </a:lnTo>
                  <a:lnTo>
                    <a:pt x="1587119" y="20447"/>
                  </a:lnTo>
                  <a:lnTo>
                    <a:pt x="1562608" y="5460"/>
                  </a:lnTo>
                  <a:lnTo>
                    <a:pt x="1532508" y="0"/>
                  </a:lnTo>
                  <a:close/>
                </a:path>
              </a:pathLst>
            </a:custGeom>
            <a:solidFill>
              <a:srgbClr val="E39EDD">
                <a:alpha val="45881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7175" y="228600"/>
              <a:ext cx="3667125" cy="1219200"/>
            </a:xfrm>
            <a:prstGeom prst="rect">
              <a:avLst/>
            </a:prstGeom>
          </p:spPr>
        </p:pic>
      </p:grpSp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6700" y="1647825"/>
            <a:ext cx="2971800" cy="1476375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442912" y="3526091"/>
            <a:ext cx="167449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Verdana"/>
                <a:cs typeface="Verdana"/>
              </a:rPr>
              <a:t>В</a:t>
            </a:r>
            <a:r>
              <a:rPr dirty="0" sz="2400" spc="-35">
                <a:latin typeface="Verdana"/>
                <a:cs typeface="Verdana"/>
              </a:rPr>
              <a:t> </a:t>
            </a:r>
            <a:r>
              <a:rPr dirty="0" sz="2400">
                <a:latin typeface="Verdana"/>
                <a:cs typeface="Verdana"/>
              </a:rPr>
              <a:t>1,77</a:t>
            </a:r>
            <a:r>
              <a:rPr dirty="0" sz="2400" spc="-15">
                <a:latin typeface="Verdana"/>
                <a:cs typeface="Verdana"/>
              </a:rPr>
              <a:t> </a:t>
            </a:r>
            <a:r>
              <a:rPr dirty="0" sz="2400" spc="-25">
                <a:latin typeface="Verdana"/>
                <a:cs typeface="Verdana"/>
              </a:rPr>
              <a:t>раз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42912" y="3888422"/>
            <a:ext cx="212852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>
                <a:latin typeface="Verdana"/>
                <a:cs typeface="Verdana"/>
              </a:rPr>
              <a:t>повышает</a:t>
            </a:r>
            <a:r>
              <a:rPr dirty="0" sz="1400" spc="-12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вероятность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42912" y="4098226"/>
            <a:ext cx="239204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10">
                <a:latin typeface="Verdana"/>
                <a:cs typeface="Verdana"/>
              </a:rPr>
              <a:t>возникновения</a:t>
            </a:r>
            <a:r>
              <a:rPr dirty="0" sz="1400" spc="-6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ожирения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55155" y="4324477"/>
            <a:ext cx="2332355" cy="219075"/>
          </a:xfrm>
          <a:prstGeom prst="rect">
            <a:avLst/>
          </a:prstGeom>
          <a:solidFill>
            <a:srgbClr val="E39EDD"/>
          </a:solidFill>
        </p:spPr>
        <p:txBody>
          <a:bodyPr wrap="square" lIns="0" tIns="9525" rIns="0" bIns="0" rtlCol="0" vert="horz">
            <a:spAutoFit/>
          </a:bodyPr>
          <a:lstStyle/>
          <a:p>
            <a:pPr>
              <a:lnSpc>
                <a:spcPts val="1650"/>
              </a:lnSpc>
              <a:spcBef>
                <a:spcPts val="75"/>
              </a:spcBef>
            </a:pPr>
            <a:r>
              <a:rPr dirty="0" sz="1400" spc="-10">
                <a:latin typeface="Verdana"/>
                <a:cs typeface="Verdana"/>
              </a:rPr>
              <a:t>избыточное</a:t>
            </a:r>
            <a:r>
              <a:rPr dirty="0" sz="1400" spc="-45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потребление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65315" y="4591811"/>
            <a:ext cx="2045335" cy="219075"/>
          </a:xfrm>
          <a:prstGeom prst="rect">
            <a:avLst/>
          </a:prstGeom>
          <a:solidFill>
            <a:srgbClr val="E39EDD"/>
          </a:solidFill>
        </p:spPr>
        <p:txBody>
          <a:bodyPr wrap="square" lIns="0" tIns="9525" rIns="0" bIns="0" rtlCol="0" vert="horz">
            <a:spAutoFit/>
          </a:bodyPr>
          <a:lstStyle/>
          <a:p>
            <a:pPr>
              <a:lnSpc>
                <a:spcPts val="1650"/>
              </a:lnSpc>
              <a:spcBef>
                <a:spcPts val="75"/>
              </a:spcBef>
            </a:pPr>
            <a:r>
              <a:rPr dirty="0" sz="1400" spc="-10">
                <a:latin typeface="Verdana"/>
                <a:cs typeface="Verdana"/>
              </a:rPr>
              <a:t>добавленного</a:t>
            </a:r>
            <a:r>
              <a:rPr dirty="0" sz="1400" spc="-8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сахара;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52755" y="4829492"/>
            <a:ext cx="76581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>
                <a:latin typeface="Verdana"/>
                <a:cs typeface="Verdana"/>
              </a:rPr>
              <a:t>ИзбМТ</a:t>
            </a:r>
            <a:r>
              <a:rPr dirty="0" sz="1400" spc="-35">
                <a:latin typeface="Verdana"/>
                <a:cs typeface="Verdana"/>
              </a:rPr>
              <a:t> </a:t>
            </a:r>
            <a:r>
              <a:rPr dirty="0" sz="1400" spc="-50">
                <a:latin typeface="Verdana"/>
                <a:cs typeface="Verdana"/>
              </a:rPr>
              <a:t>-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265542" y="4823078"/>
            <a:ext cx="941705" cy="219075"/>
          </a:xfrm>
          <a:prstGeom prst="rect">
            <a:avLst/>
          </a:prstGeom>
          <a:solidFill>
            <a:srgbClr val="EECFEB"/>
          </a:solidFill>
        </p:spPr>
        <p:txBody>
          <a:bodyPr wrap="square" lIns="0" tIns="9525" rIns="0" bIns="0" rtlCol="0" vert="horz">
            <a:spAutoFit/>
          </a:bodyPr>
          <a:lstStyle/>
          <a:p>
            <a:pPr marL="635">
              <a:lnSpc>
                <a:spcPts val="1645"/>
              </a:lnSpc>
              <a:spcBef>
                <a:spcPts val="75"/>
              </a:spcBef>
            </a:pPr>
            <a:r>
              <a:rPr dirty="0" sz="1400">
                <a:latin typeface="Verdana"/>
                <a:cs typeface="Verdana"/>
              </a:rPr>
              <a:t>в</a:t>
            </a:r>
            <a:r>
              <a:rPr dirty="0" sz="1400" spc="-25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2,57</a:t>
            </a:r>
            <a:r>
              <a:rPr dirty="0" sz="1400" spc="-60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раз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7897494" y="179536"/>
            <a:ext cx="3253740" cy="86995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 marR="5080">
              <a:lnSpc>
                <a:spcPct val="104000"/>
              </a:lnSpc>
              <a:spcBef>
                <a:spcPts val="190"/>
              </a:spcBef>
            </a:pPr>
            <a:r>
              <a:rPr dirty="0" sz="2400">
                <a:latin typeface="Verdana"/>
                <a:cs typeface="Verdana"/>
              </a:rPr>
              <a:t>40%</a:t>
            </a:r>
            <a:r>
              <a:rPr dirty="0" sz="2400" spc="-20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составила</a:t>
            </a:r>
            <a:r>
              <a:rPr dirty="0" sz="1400" spc="-75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глобальная распространенность</a:t>
            </a:r>
            <a:r>
              <a:rPr dirty="0" sz="1400">
                <a:latin typeface="Verdana"/>
                <a:cs typeface="Verdana"/>
              </a:rPr>
              <a:t> анемии</a:t>
            </a:r>
            <a:r>
              <a:rPr dirty="0" sz="1400" spc="-25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среди </a:t>
            </a:r>
            <a:r>
              <a:rPr dirty="0" sz="1400">
                <a:latin typeface="Verdana"/>
                <a:cs typeface="Verdana"/>
              </a:rPr>
              <a:t>детей</a:t>
            </a:r>
            <a:r>
              <a:rPr dirty="0" sz="1400" spc="15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до</a:t>
            </a:r>
            <a:r>
              <a:rPr dirty="0" sz="1400" spc="-85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5</a:t>
            </a:r>
            <a:r>
              <a:rPr dirty="0" sz="1400" spc="20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лет</a:t>
            </a:r>
            <a:r>
              <a:rPr dirty="0" sz="1400" spc="-75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(ВОЗ).</a:t>
            </a:r>
            <a:endParaRPr sz="1400">
              <a:latin typeface="Verdana"/>
              <a:cs typeface="Verdana"/>
            </a:endParaRPr>
          </a:p>
        </p:txBody>
      </p:sp>
      <p:pic>
        <p:nvPicPr>
          <p:cNvPr id="19" name="object 1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58100" y="1704975"/>
            <a:ext cx="4352925" cy="1447800"/>
          </a:xfrm>
          <a:prstGeom prst="rect">
            <a:avLst/>
          </a:prstGeom>
        </p:spPr>
      </p:pic>
      <p:sp>
        <p:nvSpPr>
          <p:cNvPr id="20" name="object 20" descr=""/>
          <p:cNvSpPr/>
          <p:nvPr/>
        </p:nvSpPr>
        <p:spPr>
          <a:xfrm>
            <a:off x="3462401" y="3300476"/>
            <a:ext cx="533400" cy="962025"/>
          </a:xfrm>
          <a:custGeom>
            <a:avLst/>
            <a:gdLst/>
            <a:ahLst/>
            <a:cxnLst/>
            <a:rect l="l" t="t" r="r" b="b"/>
            <a:pathLst>
              <a:path w="533400" h="962025">
                <a:moveTo>
                  <a:pt x="522477" y="0"/>
                </a:moveTo>
                <a:lnTo>
                  <a:pt x="533400" y="959485"/>
                </a:lnTo>
              </a:path>
              <a:path w="533400" h="962025">
                <a:moveTo>
                  <a:pt x="0" y="962025"/>
                </a:moveTo>
                <a:lnTo>
                  <a:pt x="523875" y="960755"/>
                </a:lnTo>
              </a:path>
            </a:pathLst>
          </a:custGeom>
          <a:ln w="6345">
            <a:solidFill>
              <a:srgbClr val="446F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/>
          <p:nvPr/>
        </p:nvSpPr>
        <p:spPr>
          <a:xfrm>
            <a:off x="6900926" y="671576"/>
            <a:ext cx="523875" cy="2019300"/>
          </a:xfrm>
          <a:custGeom>
            <a:avLst/>
            <a:gdLst/>
            <a:ahLst/>
            <a:cxnLst/>
            <a:rect l="l" t="t" r="r" b="b"/>
            <a:pathLst>
              <a:path w="523875" h="2019300">
                <a:moveTo>
                  <a:pt x="10414" y="2019300"/>
                </a:moveTo>
                <a:lnTo>
                  <a:pt x="0" y="0"/>
                </a:lnTo>
              </a:path>
              <a:path w="523875" h="2019300">
                <a:moveTo>
                  <a:pt x="523367" y="0"/>
                </a:moveTo>
                <a:lnTo>
                  <a:pt x="9144" y="2412"/>
                </a:lnTo>
              </a:path>
            </a:pathLst>
          </a:custGeom>
          <a:ln w="6345">
            <a:solidFill>
              <a:srgbClr val="446F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/>
          <p:nvPr/>
        </p:nvSpPr>
        <p:spPr>
          <a:xfrm>
            <a:off x="3452876" y="652526"/>
            <a:ext cx="533400" cy="2047875"/>
          </a:xfrm>
          <a:custGeom>
            <a:avLst/>
            <a:gdLst/>
            <a:ahLst/>
            <a:cxnLst/>
            <a:rect l="l" t="t" r="r" b="b"/>
            <a:pathLst>
              <a:path w="533400" h="2047875">
                <a:moveTo>
                  <a:pt x="522224" y="2047494"/>
                </a:moveTo>
                <a:lnTo>
                  <a:pt x="533019" y="9398"/>
                </a:lnTo>
              </a:path>
              <a:path w="533400" h="2047875">
                <a:moveTo>
                  <a:pt x="0" y="0"/>
                </a:moveTo>
                <a:lnTo>
                  <a:pt x="520826" y="2539"/>
                </a:lnTo>
              </a:path>
            </a:pathLst>
          </a:custGeom>
          <a:ln w="6345">
            <a:solidFill>
              <a:srgbClr val="446F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/>
          <p:nvPr/>
        </p:nvSpPr>
        <p:spPr>
          <a:xfrm>
            <a:off x="6891401" y="3300476"/>
            <a:ext cx="552450" cy="962025"/>
          </a:xfrm>
          <a:custGeom>
            <a:avLst/>
            <a:gdLst/>
            <a:ahLst/>
            <a:cxnLst/>
            <a:rect l="l" t="t" r="r" b="b"/>
            <a:pathLst>
              <a:path w="552450" h="962025">
                <a:moveTo>
                  <a:pt x="11049" y="0"/>
                </a:moveTo>
                <a:lnTo>
                  <a:pt x="0" y="961136"/>
                </a:lnTo>
              </a:path>
              <a:path w="552450" h="962025">
                <a:moveTo>
                  <a:pt x="552069" y="961517"/>
                </a:moveTo>
                <a:lnTo>
                  <a:pt x="17272" y="960247"/>
                </a:lnTo>
              </a:path>
            </a:pathLst>
          </a:custGeom>
          <a:ln w="6345">
            <a:solidFill>
              <a:srgbClr val="446F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 txBox="1"/>
          <p:nvPr/>
        </p:nvSpPr>
        <p:spPr>
          <a:xfrm>
            <a:off x="7886318" y="3408045"/>
            <a:ext cx="3406775" cy="14547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400" spc="-10">
                <a:latin typeface="Verdana"/>
                <a:cs typeface="Verdana"/>
              </a:rPr>
              <a:t>Проблема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400" spc="-10">
                <a:latin typeface="Verdana"/>
                <a:cs typeface="Verdana"/>
              </a:rPr>
              <a:t>гипервитаминоза</a:t>
            </a:r>
            <a:endParaRPr sz="2400">
              <a:latin typeface="Verdana"/>
              <a:cs typeface="Verdana"/>
            </a:endParaRPr>
          </a:p>
          <a:p>
            <a:pPr marL="12700" marR="5080">
              <a:lnSpc>
                <a:spcPct val="105100"/>
              </a:lnSpc>
              <a:spcBef>
                <a:spcPts val="60"/>
              </a:spcBef>
            </a:pPr>
            <a:r>
              <a:rPr dirty="0" sz="1400">
                <a:latin typeface="Verdana"/>
                <a:cs typeface="Verdana"/>
              </a:rPr>
              <a:t>в</a:t>
            </a:r>
            <a:r>
              <a:rPr dirty="0" sz="1400" spc="-25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России</a:t>
            </a:r>
            <a:r>
              <a:rPr dirty="0" sz="1400" spc="-15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тоже</a:t>
            </a:r>
            <a:r>
              <a:rPr dirty="0" sz="1400" spc="-25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существует.</a:t>
            </a:r>
            <a:r>
              <a:rPr dirty="0" sz="1400" spc="-65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К</a:t>
            </a:r>
            <a:r>
              <a:rPr dirty="0" sz="1400" spc="-15">
                <a:latin typeface="Verdana"/>
                <a:cs typeface="Verdana"/>
              </a:rPr>
              <a:t> </a:t>
            </a:r>
            <a:r>
              <a:rPr dirty="0" sz="1400" spc="-25">
                <a:latin typeface="Verdana"/>
                <a:cs typeface="Verdana"/>
              </a:rPr>
              <a:t>ней </a:t>
            </a:r>
            <a:r>
              <a:rPr dirty="0" sz="1400">
                <a:latin typeface="Verdana"/>
                <a:cs typeface="Verdana"/>
              </a:rPr>
              <a:t>может</a:t>
            </a:r>
            <a:r>
              <a:rPr dirty="0" sz="1400" spc="-65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привести</a:t>
            </a:r>
            <a:r>
              <a:rPr dirty="0" sz="1400" spc="-40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нездоровый</a:t>
            </a:r>
            <a:r>
              <a:rPr dirty="0" sz="1400" spc="-11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рацион </a:t>
            </a:r>
            <a:r>
              <a:rPr dirty="0" sz="1400">
                <a:latin typeface="Verdana"/>
                <a:cs typeface="Verdana"/>
              </a:rPr>
              <a:t>и</a:t>
            </a:r>
            <a:r>
              <a:rPr dirty="0" sz="1400" spc="1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неправильный</a:t>
            </a:r>
            <a:r>
              <a:rPr dirty="0" sz="1400" spc="15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прием</a:t>
            </a:r>
            <a:r>
              <a:rPr dirty="0" sz="1400" spc="-70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БАДов.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5" name="object 25" descr=""/>
          <p:cNvSpPr/>
          <p:nvPr/>
        </p:nvSpPr>
        <p:spPr>
          <a:xfrm>
            <a:off x="4114800" y="1619249"/>
            <a:ext cx="609600" cy="504190"/>
          </a:xfrm>
          <a:custGeom>
            <a:avLst/>
            <a:gdLst/>
            <a:ahLst/>
            <a:cxnLst/>
            <a:rect l="l" t="t" r="r" b="b"/>
            <a:pathLst>
              <a:path w="609600" h="504189">
                <a:moveTo>
                  <a:pt x="238404" y="274104"/>
                </a:moveTo>
                <a:lnTo>
                  <a:pt x="105918" y="274104"/>
                </a:lnTo>
                <a:lnTo>
                  <a:pt x="105918" y="418338"/>
                </a:lnTo>
                <a:lnTo>
                  <a:pt x="238404" y="418338"/>
                </a:lnTo>
                <a:lnTo>
                  <a:pt x="238404" y="274104"/>
                </a:lnTo>
                <a:close/>
              </a:path>
              <a:path w="609600" h="504189">
                <a:moveTo>
                  <a:pt x="388620" y="0"/>
                </a:moveTo>
                <a:lnTo>
                  <a:pt x="267335" y="0"/>
                </a:lnTo>
                <a:lnTo>
                  <a:pt x="315468" y="39370"/>
                </a:lnTo>
                <a:lnTo>
                  <a:pt x="102362" y="213360"/>
                </a:lnTo>
                <a:lnTo>
                  <a:pt x="127381" y="233807"/>
                </a:lnTo>
                <a:lnTo>
                  <a:pt x="340487" y="59690"/>
                </a:lnTo>
                <a:lnTo>
                  <a:pt x="388620" y="99060"/>
                </a:lnTo>
                <a:lnTo>
                  <a:pt x="388620" y="0"/>
                </a:lnTo>
                <a:close/>
              </a:path>
              <a:path w="609600" h="504189">
                <a:moveTo>
                  <a:pt x="423964" y="144272"/>
                </a:moveTo>
                <a:lnTo>
                  <a:pt x="291465" y="144272"/>
                </a:lnTo>
                <a:lnTo>
                  <a:pt x="291465" y="418338"/>
                </a:lnTo>
                <a:lnTo>
                  <a:pt x="423964" y="418338"/>
                </a:lnTo>
                <a:lnTo>
                  <a:pt x="423964" y="144272"/>
                </a:lnTo>
                <a:close/>
              </a:path>
              <a:path w="609600" h="504189">
                <a:moveTo>
                  <a:pt x="609473" y="461010"/>
                </a:moveTo>
                <a:lnTo>
                  <a:pt x="53086" y="461010"/>
                </a:lnTo>
                <a:lnTo>
                  <a:pt x="53086" y="1270"/>
                </a:lnTo>
                <a:lnTo>
                  <a:pt x="0" y="1270"/>
                </a:lnTo>
                <a:lnTo>
                  <a:pt x="0" y="461010"/>
                </a:lnTo>
                <a:lnTo>
                  <a:pt x="0" y="504190"/>
                </a:lnTo>
                <a:lnTo>
                  <a:pt x="609473" y="504190"/>
                </a:lnTo>
                <a:lnTo>
                  <a:pt x="609473" y="461010"/>
                </a:lnTo>
                <a:close/>
              </a:path>
              <a:path w="609600" h="504189">
                <a:moveTo>
                  <a:pt x="609498" y="25"/>
                </a:moveTo>
                <a:lnTo>
                  <a:pt x="477012" y="25"/>
                </a:lnTo>
                <a:lnTo>
                  <a:pt x="477012" y="418338"/>
                </a:lnTo>
                <a:lnTo>
                  <a:pt x="609498" y="418338"/>
                </a:lnTo>
                <a:lnTo>
                  <a:pt x="609498" y="25"/>
                </a:lnTo>
                <a:close/>
              </a:path>
            </a:pathLst>
          </a:custGeom>
          <a:solidFill>
            <a:srgbClr val="E39ED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/>
          <p:nvPr/>
        </p:nvSpPr>
        <p:spPr>
          <a:xfrm>
            <a:off x="5543550" y="1514474"/>
            <a:ext cx="609600" cy="571500"/>
          </a:xfrm>
          <a:custGeom>
            <a:avLst/>
            <a:gdLst/>
            <a:ahLst/>
            <a:cxnLst/>
            <a:rect l="l" t="t" r="r" b="b"/>
            <a:pathLst>
              <a:path w="609600" h="571500">
                <a:moveTo>
                  <a:pt x="354584" y="369951"/>
                </a:moveTo>
                <a:lnTo>
                  <a:pt x="345567" y="321818"/>
                </a:lnTo>
                <a:lnTo>
                  <a:pt x="320421" y="286004"/>
                </a:lnTo>
                <a:lnTo>
                  <a:pt x="281940" y="261620"/>
                </a:lnTo>
                <a:lnTo>
                  <a:pt x="233299" y="247650"/>
                </a:lnTo>
                <a:lnTo>
                  <a:pt x="177292" y="243205"/>
                </a:lnTo>
                <a:lnTo>
                  <a:pt x="121158" y="247650"/>
                </a:lnTo>
                <a:lnTo>
                  <a:pt x="72517" y="261366"/>
                </a:lnTo>
                <a:lnTo>
                  <a:pt x="34036" y="285623"/>
                </a:lnTo>
                <a:lnTo>
                  <a:pt x="9017" y="321437"/>
                </a:lnTo>
                <a:lnTo>
                  <a:pt x="0" y="369951"/>
                </a:lnTo>
                <a:lnTo>
                  <a:pt x="354584" y="369951"/>
                </a:lnTo>
                <a:close/>
              </a:path>
              <a:path w="609600" h="571500">
                <a:moveTo>
                  <a:pt x="355473" y="492252"/>
                </a:moveTo>
                <a:lnTo>
                  <a:pt x="282448" y="492252"/>
                </a:lnTo>
                <a:lnTo>
                  <a:pt x="219964" y="545592"/>
                </a:lnTo>
                <a:lnTo>
                  <a:pt x="158496" y="492252"/>
                </a:lnTo>
                <a:lnTo>
                  <a:pt x="0" y="492252"/>
                </a:lnTo>
                <a:lnTo>
                  <a:pt x="0" y="531495"/>
                </a:lnTo>
                <a:lnTo>
                  <a:pt x="3175" y="546608"/>
                </a:lnTo>
                <a:lnTo>
                  <a:pt x="12192" y="559181"/>
                </a:lnTo>
                <a:lnTo>
                  <a:pt x="25527" y="567563"/>
                </a:lnTo>
                <a:lnTo>
                  <a:pt x="41783" y="570611"/>
                </a:lnTo>
                <a:lnTo>
                  <a:pt x="313690" y="570611"/>
                </a:lnTo>
                <a:lnTo>
                  <a:pt x="329946" y="567563"/>
                </a:lnTo>
                <a:lnTo>
                  <a:pt x="343154" y="559181"/>
                </a:lnTo>
                <a:lnTo>
                  <a:pt x="352171" y="546608"/>
                </a:lnTo>
                <a:lnTo>
                  <a:pt x="355473" y="531495"/>
                </a:lnTo>
                <a:lnTo>
                  <a:pt x="355473" y="492252"/>
                </a:lnTo>
                <a:close/>
              </a:path>
              <a:path w="609600" h="571500">
                <a:moveTo>
                  <a:pt x="356362" y="432308"/>
                </a:moveTo>
                <a:lnTo>
                  <a:pt x="353822" y="421132"/>
                </a:lnTo>
                <a:lnTo>
                  <a:pt x="347091" y="411861"/>
                </a:lnTo>
                <a:lnTo>
                  <a:pt x="337185" y="405511"/>
                </a:lnTo>
                <a:lnTo>
                  <a:pt x="325247" y="403225"/>
                </a:lnTo>
                <a:lnTo>
                  <a:pt x="32893" y="403225"/>
                </a:lnTo>
                <a:lnTo>
                  <a:pt x="20955" y="405511"/>
                </a:lnTo>
                <a:lnTo>
                  <a:pt x="11049" y="411861"/>
                </a:lnTo>
                <a:lnTo>
                  <a:pt x="4191" y="421132"/>
                </a:lnTo>
                <a:lnTo>
                  <a:pt x="1778" y="432308"/>
                </a:lnTo>
                <a:lnTo>
                  <a:pt x="4191" y="443484"/>
                </a:lnTo>
                <a:lnTo>
                  <a:pt x="11049" y="452882"/>
                </a:lnTo>
                <a:lnTo>
                  <a:pt x="20955" y="459105"/>
                </a:lnTo>
                <a:lnTo>
                  <a:pt x="32893" y="461518"/>
                </a:lnTo>
                <a:lnTo>
                  <a:pt x="177292" y="461518"/>
                </a:lnTo>
                <a:lnTo>
                  <a:pt x="221742" y="500634"/>
                </a:lnTo>
                <a:lnTo>
                  <a:pt x="267335" y="461518"/>
                </a:lnTo>
                <a:lnTo>
                  <a:pt x="325247" y="461518"/>
                </a:lnTo>
                <a:lnTo>
                  <a:pt x="337185" y="459105"/>
                </a:lnTo>
                <a:lnTo>
                  <a:pt x="347091" y="452882"/>
                </a:lnTo>
                <a:lnTo>
                  <a:pt x="353822" y="443484"/>
                </a:lnTo>
                <a:lnTo>
                  <a:pt x="356362" y="432308"/>
                </a:lnTo>
                <a:close/>
              </a:path>
              <a:path w="609600" h="571500">
                <a:moveTo>
                  <a:pt x="609473" y="16637"/>
                </a:moveTo>
                <a:lnTo>
                  <a:pt x="608203" y="10541"/>
                </a:lnTo>
                <a:lnTo>
                  <a:pt x="604139" y="4953"/>
                </a:lnTo>
                <a:lnTo>
                  <a:pt x="598170" y="1143"/>
                </a:lnTo>
                <a:lnTo>
                  <a:pt x="591566" y="0"/>
                </a:lnTo>
                <a:lnTo>
                  <a:pt x="585089" y="1143"/>
                </a:lnTo>
                <a:lnTo>
                  <a:pt x="579120" y="4953"/>
                </a:lnTo>
                <a:lnTo>
                  <a:pt x="490093" y="90678"/>
                </a:lnTo>
                <a:lnTo>
                  <a:pt x="486537" y="121539"/>
                </a:lnTo>
                <a:lnTo>
                  <a:pt x="240538" y="121539"/>
                </a:lnTo>
                <a:lnTo>
                  <a:pt x="240538" y="146558"/>
                </a:lnTo>
                <a:lnTo>
                  <a:pt x="246761" y="217297"/>
                </a:lnTo>
                <a:lnTo>
                  <a:pt x="297053" y="232283"/>
                </a:lnTo>
                <a:lnTo>
                  <a:pt x="337185" y="255778"/>
                </a:lnTo>
                <a:lnTo>
                  <a:pt x="366776" y="287020"/>
                </a:lnTo>
                <a:lnTo>
                  <a:pt x="384937" y="325755"/>
                </a:lnTo>
                <a:lnTo>
                  <a:pt x="391160" y="371602"/>
                </a:lnTo>
                <a:lnTo>
                  <a:pt x="391160" y="532384"/>
                </a:lnTo>
                <a:lnTo>
                  <a:pt x="390398" y="542798"/>
                </a:lnTo>
                <a:lnTo>
                  <a:pt x="387985" y="552831"/>
                </a:lnTo>
                <a:lnTo>
                  <a:pt x="384048" y="562356"/>
                </a:lnTo>
                <a:lnTo>
                  <a:pt x="378714" y="571500"/>
                </a:lnTo>
                <a:lnTo>
                  <a:pt x="526542" y="571500"/>
                </a:lnTo>
                <a:lnTo>
                  <a:pt x="562229" y="146558"/>
                </a:lnTo>
                <a:lnTo>
                  <a:pt x="562229" y="121539"/>
                </a:lnTo>
                <a:lnTo>
                  <a:pt x="524764" y="121539"/>
                </a:lnTo>
                <a:lnTo>
                  <a:pt x="526542" y="104902"/>
                </a:lnTo>
                <a:lnTo>
                  <a:pt x="604139" y="28321"/>
                </a:lnTo>
                <a:lnTo>
                  <a:pt x="608203" y="22733"/>
                </a:lnTo>
                <a:lnTo>
                  <a:pt x="609473" y="16637"/>
                </a:lnTo>
                <a:close/>
              </a:path>
            </a:pathLst>
          </a:custGeom>
          <a:solidFill>
            <a:srgbClr val="E39ED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/>
          <p:nvPr/>
        </p:nvSpPr>
        <p:spPr>
          <a:xfrm>
            <a:off x="4895850" y="1543049"/>
            <a:ext cx="504825" cy="676275"/>
          </a:xfrm>
          <a:custGeom>
            <a:avLst/>
            <a:gdLst/>
            <a:ahLst/>
            <a:cxnLst/>
            <a:rect l="l" t="t" r="r" b="b"/>
            <a:pathLst>
              <a:path w="504825" h="676275">
                <a:moveTo>
                  <a:pt x="396367" y="271780"/>
                </a:moveTo>
                <a:lnTo>
                  <a:pt x="109855" y="271780"/>
                </a:lnTo>
                <a:lnTo>
                  <a:pt x="109855" y="274320"/>
                </a:lnTo>
                <a:lnTo>
                  <a:pt x="108077" y="274320"/>
                </a:lnTo>
                <a:lnTo>
                  <a:pt x="108077" y="402590"/>
                </a:lnTo>
                <a:lnTo>
                  <a:pt x="109855" y="402590"/>
                </a:lnTo>
                <a:lnTo>
                  <a:pt x="109855" y="406400"/>
                </a:lnTo>
                <a:lnTo>
                  <a:pt x="396367" y="406400"/>
                </a:lnTo>
                <a:lnTo>
                  <a:pt x="396367" y="402590"/>
                </a:lnTo>
                <a:lnTo>
                  <a:pt x="396367" y="274320"/>
                </a:lnTo>
                <a:lnTo>
                  <a:pt x="396367" y="271780"/>
                </a:lnTo>
                <a:close/>
              </a:path>
              <a:path w="504825" h="676275">
                <a:moveTo>
                  <a:pt x="396367" y="168910"/>
                </a:moveTo>
                <a:lnTo>
                  <a:pt x="393446" y="155829"/>
                </a:lnTo>
                <a:lnTo>
                  <a:pt x="385826" y="145034"/>
                </a:lnTo>
                <a:lnTo>
                  <a:pt x="374269" y="137795"/>
                </a:lnTo>
                <a:lnTo>
                  <a:pt x="360299" y="135128"/>
                </a:lnTo>
                <a:lnTo>
                  <a:pt x="326136" y="135128"/>
                </a:lnTo>
                <a:lnTo>
                  <a:pt x="324231" y="133477"/>
                </a:lnTo>
                <a:lnTo>
                  <a:pt x="324231" y="102997"/>
                </a:lnTo>
                <a:lnTo>
                  <a:pt x="326136" y="101346"/>
                </a:lnTo>
                <a:lnTo>
                  <a:pt x="356743" y="101346"/>
                </a:lnTo>
                <a:lnTo>
                  <a:pt x="360299" y="97917"/>
                </a:lnTo>
                <a:lnTo>
                  <a:pt x="360299" y="33782"/>
                </a:lnTo>
                <a:lnTo>
                  <a:pt x="357505" y="20574"/>
                </a:lnTo>
                <a:lnTo>
                  <a:pt x="349758" y="9906"/>
                </a:lnTo>
                <a:lnTo>
                  <a:pt x="338201" y="2667"/>
                </a:lnTo>
                <a:lnTo>
                  <a:pt x="324231" y="0"/>
                </a:lnTo>
                <a:lnTo>
                  <a:pt x="72009" y="0"/>
                </a:lnTo>
                <a:lnTo>
                  <a:pt x="58039" y="2667"/>
                </a:lnTo>
                <a:lnTo>
                  <a:pt x="46609" y="9906"/>
                </a:lnTo>
                <a:lnTo>
                  <a:pt x="38862" y="20574"/>
                </a:lnTo>
                <a:lnTo>
                  <a:pt x="35941" y="33782"/>
                </a:lnTo>
                <a:lnTo>
                  <a:pt x="35941" y="97917"/>
                </a:lnTo>
                <a:lnTo>
                  <a:pt x="39624" y="101346"/>
                </a:lnTo>
                <a:lnTo>
                  <a:pt x="70231" y="101346"/>
                </a:lnTo>
                <a:lnTo>
                  <a:pt x="72009" y="102997"/>
                </a:lnTo>
                <a:lnTo>
                  <a:pt x="72009" y="133477"/>
                </a:lnTo>
                <a:lnTo>
                  <a:pt x="70231" y="135128"/>
                </a:lnTo>
                <a:lnTo>
                  <a:pt x="35941" y="135128"/>
                </a:lnTo>
                <a:lnTo>
                  <a:pt x="22098" y="137795"/>
                </a:lnTo>
                <a:lnTo>
                  <a:pt x="10668" y="145034"/>
                </a:lnTo>
                <a:lnTo>
                  <a:pt x="2794" y="155829"/>
                </a:lnTo>
                <a:lnTo>
                  <a:pt x="0" y="168910"/>
                </a:lnTo>
                <a:lnTo>
                  <a:pt x="0" y="574675"/>
                </a:lnTo>
                <a:lnTo>
                  <a:pt x="2794" y="587756"/>
                </a:lnTo>
                <a:lnTo>
                  <a:pt x="10668" y="598551"/>
                </a:lnTo>
                <a:lnTo>
                  <a:pt x="22098" y="605790"/>
                </a:lnTo>
                <a:lnTo>
                  <a:pt x="35941" y="608457"/>
                </a:lnTo>
                <a:lnTo>
                  <a:pt x="162052" y="608457"/>
                </a:lnTo>
                <a:lnTo>
                  <a:pt x="170688" y="569087"/>
                </a:lnTo>
                <a:lnTo>
                  <a:pt x="193802" y="536829"/>
                </a:lnTo>
                <a:lnTo>
                  <a:pt x="228346" y="514985"/>
                </a:lnTo>
                <a:lnTo>
                  <a:pt x="270256" y="506984"/>
                </a:lnTo>
                <a:lnTo>
                  <a:pt x="396367" y="506984"/>
                </a:lnTo>
                <a:lnTo>
                  <a:pt x="396367" y="439420"/>
                </a:lnTo>
                <a:lnTo>
                  <a:pt x="80264" y="439420"/>
                </a:lnTo>
                <a:lnTo>
                  <a:pt x="72009" y="431800"/>
                </a:lnTo>
                <a:lnTo>
                  <a:pt x="72009" y="244221"/>
                </a:lnTo>
                <a:lnTo>
                  <a:pt x="80264" y="236601"/>
                </a:lnTo>
                <a:lnTo>
                  <a:pt x="396367" y="236601"/>
                </a:lnTo>
                <a:lnTo>
                  <a:pt x="396367" y="168910"/>
                </a:lnTo>
                <a:close/>
              </a:path>
              <a:path w="504825" h="676275">
                <a:moveTo>
                  <a:pt x="504444" y="608457"/>
                </a:moveTo>
                <a:lnTo>
                  <a:pt x="483362" y="560705"/>
                </a:lnTo>
                <a:lnTo>
                  <a:pt x="432435" y="540766"/>
                </a:lnTo>
                <a:lnTo>
                  <a:pt x="351282" y="540766"/>
                </a:lnTo>
                <a:lnTo>
                  <a:pt x="351282" y="574675"/>
                </a:lnTo>
                <a:lnTo>
                  <a:pt x="351282" y="642239"/>
                </a:lnTo>
                <a:lnTo>
                  <a:pt x="270256" y="642239"/>
                </a:lnTo>
                <a:lnTo>
                  <a:pt x="256286" y="639572"/>
                </a:lnTo>
                <a:lnTo>
                  <a:pt x="244856" y="632333"/>
                </a:lnTo>
                <a:lnTo>
                  <a:pt x="236982" y="621538"/>
                </a:lnTo>
                <a:lnTo>
                  <a:pt x="234188" y="608457"/>
                </a:lnTo>
                <a:lnTo>
                  <a:pt x="236982" y="595249"/>
                </a:lnTo>
                <a:lnTo>
                  <a:pt x="244856" y="584581"/>
                </a:lnTo>
                <a:lnTo>
                  <a:pt x="256286" y="577342"/>
                </a:lnTo>
                <a:lnTo>
                  <a:pt x="270256" y="574675"/>
                </a:lnTo>
                <a:lnTo>
                  <a:pt x="351282" y="574675"/>
                </a:lnTo>
                <a:lnTo>
                  <a:pt x="351282" y="540766"/>
                </a:lnTo>
                <a:lnTo>
                  <a:pt x="270256" y="540766"/>
                </a:lnTo>
                <a:lnTo>
                  <a:pt x="242316" y="546100"/>
                </a:lnTo>
                <a:lnTo>
                  <a:pt x="219329" y="560705"/>
                </a:lnTo>
                <a:lnTo>
                  <a:pt x="203835" y="582168"/>
                </a:lnTo>
                <a:lnTo>
                  <a:pt x="198247" y="608457"/>
                </a:lnTo>
                <a:lnTo>
                  <a:pt x="203835" y="634619"/>
                </a:lnTo>
                <a:lnTo>
                  <a:pt x="219329" y="656209"/>
                </a:lnTo>
                <a:lnTo>
                  <a:pt x="242316" y="670687"/>
                </a:lnTo>
                <a:lnTo>
                  <a:pt x="270256" y="676021"/>
                </a:lnTo>
                <a:lnTo>
                  <a:pt x="432435" y="676021"/>
                </a:lnTo>
                <a:lnTo>
                  <a:pt x="460375" y="670687"/>
                </a:lnTo>
                <a:lnTo>
                  <a:pt x="483362" y="656209"/>
                </a:lnTo>
                <a:lnTo>
                  <a:pt x="493268" y="642239"/>
                </a:lnTo>
                <a:lnTo>
                  <a:pt x="498856" y="634619"/>
                </a:lnTo>
                <a:lnTo>
                  <a:pt x="504444" y="608457"/>
                </a:lnTo>
                <a:close/>
              </a:path>
            </a:pathLst>
          </a:custGeom>
          <a:solidFill>
            <a:srgbClr val="E39EDD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8" name="object 28" descr=""/>
          <p:cNvGrpSpPr/>
          <p:nvPr/>
        </p:nvGrpSpPr>
        <p:grpSpPr>
          <a:xfrm>
            <a:off x="6200775" y="1600200"/>
            <a:ext cx="533400" cy="542925"/>
            <a:chOff x="6200775" y="1600200"/>
            <a:chExt cx="533400" cy="542925"/>
          </a:xfrm>
        </p:grpSpPr>
        <p:sp>
          <p:nvSpPr>
            <p:cNvPr id="29" name="object 29" descr=""/>
            <p:cNvSpPr/>
            <p:nvPr/>
          </p:nvSpPr>
          <p:spPr>
            <a:xfrm>
              <a:off x="6200775" y="1600199"/>
              <a:ext cx="533400" cy="542925"/>
            </a:xfrm>
            <a:custGeom>
              <a:avLst/>
              <a:gdLst/>
              <a:ahLst/>
              <a:cxnLst/>
              <a:rect l="l" t="t" r="r" b="b"/>
              <a:pathLst>
                <a:path w="533400" h="542925">
                  <a:moveTo>
                    <a:pt x="445516" y="472567"/>
                  </a:moveTo>
                  <a:lnTo>
                    <a:pt x="252857" y="276860"/>
                  </a:lnTo>
                  <a:lnTo>
                    <a:pt x="252857" y="0"/>
                  </a:lnTo>
                  <a:lnTo>
                    <a:pt x="207264" y="6477"/>
                  </a:lnTo>
                  <a:lnTo>
                    <a:pt x="164338" y="20447"/>
                  </a:lnTo>
                  <a:lnTo>
                    <a:pt x="124841" y="41529"/>
                  </a:lnTo>
                  <a:lnTo>
                    <a:pt x="89662" y="68580"/>
                  </a:lnTo>
                  <a:lnTo>
                    <a:pt x="59182" y="101092"/>
                  </a:lnTo>
                  <a:lnTo>
                    <a:pt x="34290" y="138430"/>
                  </a:lnTo>
                  <a:lnTo>
                    <a:pt x="15621" y="179705"/>
                  </a:lnTo>
                  <a:lnTo>
                    <a:pt x="4064" y="224282"/>
                  </a:lnTo>
                  <a:lnTo>
                    <a:pt x="0" y="271272"/>
                  </a:lnTo>
                  <a:lnTo>
                    <a:pt x="4318" y="320040"/>
                  </a:lnTo>
                  <a:lnTo>
                    <a:pt x="16637" y="365887"/>
                  </a:lnTo>
                  <a:lnTo>
                    <a:pt x="36322" y="408178"/>
                  </a:lnTo>
                  <a:lnTo>
                    <a:pt x="62738" y="446024"/>
                  </a:lnTo>
                  <a:lnTo>
                    <a:pt x="94996" y="478790"/>
                  </a:lnTo>
                  <a:lnTo>
                    <a:pt x="132207" y="505460"/>
                  </a:lnTo>
                  <a:lnTo>
                    <a:pt x="173736" y="525399"/>
                  </a:lnTo>
                  <a:lnTo>
                    <a:pt x="218948" y="538099"/>
                  </a:lnTo>
                  <a:lnTo>
                    <a:pt x="266954" y="542417"/>
                  </a:lnTo>
                  <a:lnTo>
                    <a:pt x="316103" y="537972"/>
                  </a:lnTo>
                  <a:lnTo>
                    <a:pt x="362839" y="524637"/>
                  </a:lnTo>
                  <a:lnTo>
                    <a:pt x="406273" y="502666"/>
                  </a:lnTo>
                  <a:lnTo>
                    <a:pt x="445516" y="472567"/>
                  </a:lnTo>
                  <a:close/>
                </a:path>
                <a:path w="533400" h="542925">
                  <a:moveTo>
                    <a:pt x="533273" y="256921"/>
                  </a:moveTo>
                  <a:lnTo>
                    <a:pt x="527304" y="211709"/>
                  </a:lnTo>
                  <a:lnTo>
                    <a:pt x="514350" y="169164"/>
                  </a:lnTo>
                  <a:lnTo>
                    <a:pt x="495046" y="130048"/>
                  </a:lnTo>
                  <a:lnTo>
                    <a:pt x="470154" y="94869"/>
                  </a:lnTo>
                  <a:lnTo>
                    <a:pt x="439928" y="64262"/>
                  </a:lnTo>
                  <a:lnTo>
                    <a:pt x="405498" y="38862"/>
                  </a:lnTo>
                  <a:lnTo>
                    <a:pt x="367030" y="19177"/>
                  </a:lnTo>
                  <a:lnTo>
                    <a:pt x="325374" y="6096"/>
                  </a:lnTo>
                  <a:lnTo>
                    <a:pt x="281051" y="0"/>
                  </a:lnTo>
                  <a:lnTo>
                    <a:pt x="281051" y="256921"/>
                  </a:lnTo>
                  <a:lnTo>
                    <a:pt x="533273" y="256921"/>
                  </a:lnTo>
                  <a:close/>
                </a:path>
              </a:pathLst>
            </a:custGeom>
            <a:solidFill>
              <a:srgbClr val="E39ED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86525" y="1895475"/>
              <a:ext cx="238125" cy="161925"/>
            </a:xfrm>
            <a:prstGeom prst="rect">
              <a:avLst/>
            </a:prstGeom>
          </p:spPr>
        </p:pic>
      </p:grp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4130675" y="2280856"/>
            <a:ext cx="2498090" cy="44894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>
                <a:solidFill>
                  <a:srgbClr val="0D0D0D"/>
                </a:solidFill>
              </a:rPr>
              <a:t>ПО</a:t>
            </a:r>
            <a:r>
              <a:rPr dirty="0" spc="345">
                <a:solidFill>
                  <a:srgbClr val="0D0D0D"/>
                </a:solidFill>
              </a:rPr>
              <a:t> </a:t>
            </a:r>
            <a:r>
              <a:rPr dirty="0" spc="110">
                <a:solidFill>
                  <a:srgbClr val="0D0D0D"/>
                </a:solidFill>
              </a:rPr>
              <a:t>ДАННЫМ</a:t>
            </a:r>
          </a:p>
        </p:txBody>
      </p:sp>
      <p:sp>
        <p:nvSpPr>
          <p:cNvPr id="32" name="object 32" descr=""/>
          <p:cNvSpPr txBox="1"/>
          <p:nvPr/>
        </p:nvSpPr>
        <p:spPr>
          <a:xfrm>
            <a:off x="3743071" y="2851149"/>
            <a:ext cx="3493135" cy="449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 spc="90" b="1">
                <a:solidFill>
                  <a:srgbClr val="0D0D0D"/>
                </a:solidFill>
                <a:latin typeface="Tahoma"/>
                <a:cs typeface="Tahoma"/>
              </a:rPr>
              <a:t>ИССЛЕДОВАНИЙ</a:t>
            </a:r>
            <a:r>
              <a:rPr dirty="0" sz="2750" spc="90" b="1">
                <a:solidFill>
                  <a:srgbClr val="C2C2C2"/>
                </a:solidFill>
                <a:latin typeface="Tahoma"/>
                <a:cs typeface="Tahoma"/>
              </a:rPr>
              <a:t>*</a:t>
            </a:r>
            <a:endParaRPr sz="2750">
              <a:latin typeface="Tahoma"/>
              <a:cs typeface="Tahoma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7378954" y="5563870"/>
            <a:ext cx="4747260" cy="11239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just" marL="12700" marR="5080">
              <a:lnSpc>
                <a:spcPct val="99700"/>
              </a:lnSpc>
              <a:spcBef>
                <a:spcPts val="125"/>
              </a:spcBef>
            </a:pP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*Солнцева</a:t>
            </a:r>
            <a:r>
              <a:rPr dirty="0" sz="800" spc="459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Т.Н.,</a:t>
            </a:r>
            <a:r>
              <a:rPr dirty="0" sz="800" spc="459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Ханферьян</a:t>
            </a:r>
            <a:r>
              <a:rPr dirty="0" sz="800" spc="409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Р.А..</a:t>
            </a:r>
            <a:r>
              <a:rPr dirty="0" sz="800" spc="434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Источники</a:t>
            </a:r>
            <a:r>
              <a:rPr dirty="0" sz="800" spc="46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добавленного</a:t>
            </a:r>
            <a:r>
              <a:rPr dirty="0" sz="800" spc="43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сахара</a:t>
            </a:r>
            <a:r>
              <a:rPr dirty="0" sz="800" spc="43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и</a:t>
            </a:r>
            <a:r>
              <a:rPr dirty="0" sz="800" spc="45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их</a:t>
            </a:r>
            <a:r>
              <a:rPr dirty="0" sz="800" spc="42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возможное</a:t>
            </a:r>
            <a:r>
              <a:rPr dirty="0" sz="800" spc="45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значение</a:t>
            </a:r>
            <a:r>
              <a:rPr dirty="0" sz="800" spc="44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 spc="-50">
                <a:solidFill>
                  <a:srgbClr val="C2C2C2"/>
                </a:solidFill>
                <a:latin typeface="Times New Roman"/>
                <a:cs typeface="Times New Roman"/>
              </a:rPr>
              <a:t>в</a:t>
            </a:r>
            <a:r>
              <a:rPr dirty="0" sz="800" spc="50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формировании</a:t>
            </a:r>
            <a:r>
              <a:rPr dirty="0" sz="800" spc="-3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ожирения</a:t>
            </a:r>
            <a:r>
              <a:rPr dirty="0" sz="800" spc="-4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и</a:t>
            </a:r>
            <a:r>
              <a:rPr dirty="0" sz="800" spc="-1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избыточной</a:t>
            </a:r>
            <a:r>
              <a:rPr dirty="0" sz="800" spc="-3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массы</a:t>
            </a:r>
            <a:r>
              <a:rPr dirty="0" sz="800" spc="-2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тела</a:t>
            </a:r>
            <a:r>
              <a:rPr dirty="0" sz="800" spc="-3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// Вопр. питания.</a:t>
            </a:r>
            <a:r>
              <a:rPr dirty="0" sz="800" spc="-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2018.</a:t>
            </a:r>
            <a:r>
              <a:rPr dirty="0" sz="800" spc="-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Т.</a:t>
            </a:r>
            <a:r>
              <a:rPr dirty="0" sz="800" spc="-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87,</a:t>
            </a:r>
            <a:r>
              <a:rPr dirty="0" sz="800" spc="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№</a:t>
            </a:r>
            <a:r>
              <a:rPr dirty="0" sz="800" spc="-2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4.</a:t>
            </a:r>
            <a:r>
              <a:rPr dirty="0" sz="800" spc="-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С. </a:t>
            </a:r>
            <a:r>
              <a:rPr dirty="0" sz="800" spc="-10">
                <a:solidFill>
                  <a:srgbClr val="C2C2C2"/>
                </a:solidFill>
                <a:latin typeface="Times New Roman"/>
                <a:cs typeface="Times New Roman"/>
              </a:rPr>
              <a:t>56-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61. </a:t>
            </a:r>
            <a:r>
              <a:rPr dirty="0" sz="800" spc="-10">
                <a:solidFill>
                  <a:srgbClr val="C2C2C2"/>
                </a:solidFill>
                <a:latin typeface="Times New Roman"/>
                <a:cs typeface="Times New Roman"/>
              </a:rPr>
              <a:t>2.Елиашевич</a:t>
            </a:r>
            <a:r>
              <a:rPr dirty="0" sz="800" spc="50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С.О.,</a:t>
            </a:r>
            <a:r>
              <a:rPr dirty="0" sz="800" spc="204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Орехова</a:t>
            </a:r>
            <a:r>
              <a:rPr dirty="0" sz="800" spc="22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А.В.,</a:t>
            </a:r>
            <a:r>
              <a:rPr dirty="0" sz="800" spc="21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Проблема</a:t>
            </a:r>
            <a:r>
              <a:rPr dirty="0" sz="800" spc="18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избыточного</a:t>
            </a:r>
            <a:r>
              <a:rPr dirty="0" sz="800" spc="22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потребления</a:t>
            </a:r>
            <a:r>
              <a:rPr dirty="0" sz="800" spc="17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сахара:</a:t>
            </a:r>
            <a:r>
              <a:rPr dirty="0" sz="800" spc="21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кулинарные</a:t>
            </a:r>
            <a:r>
              <a:rPr dirty="0" sz="800" spc="204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и</a:t>
            </a:r>
            <a:r>
              <a:rPr dirty="0" sz="800" spc="19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медицинские</a:t>
            </a:r>
            <a:r>
              <a:rPr dirty="0" sz="800" spc="19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 spc="-10">
                <a:solidFill>
                  <a:srgbClr val="C2C2C2"/>
                </a:solidFill>
                <a:latin typeface="Times New Roman"/>
                <a:cs typeface="Times New Roman"/>
              </a:rPr>
              <a:t>аспекты.</a:t>
            </a:r>
            <a:r>
              <a:rPr dirty="0" sz="800" spc="50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Кардиоваскулярная</a:t>
            </a:r>
            <a:r>
              <a:rPr dirty="0" sz="800" spc="24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терапия</a:t>
            </a:r>
            <a:r>
              <a:rPr dirty="0" sz="800" spc="20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и</a:t>
            </a:r>
            <a:r>
              <a:rPr dirty="0" sz="800" spc="21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профилактика.</a:t>
            </a:r>
            <a:r>
              <a:rPr dirty="0" sz="800" spc="22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2024;23(4):3929..</a:t>
            </a:r>
            <a:r>
              <a:rPr dirty="0" sz="800" spc="204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EDN</a:t>
            </a:r>
            <a:r>
              <a:rPr dirty="0" sz="800" spc="22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IOYTPM</a:t>
            </a:r>
            <a:r>
              <a:rPr dirty="0" sz="800" spc="24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3.</a:t>
            </a:r>
            <a:r>
              <a:rPr dirty="0" sz="800" spc="229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Gedfie</a:t>
            </a:r>
            <a:r>
              <a:rPr dirty="0" sz="800" spc="229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S.,</a:t>
            </a:r>
            <a:r>
              <a:rPr dirty="0" sz="800" spc="229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Getawa</a:t>
            </a:r>
            <a:r>
              <a:rPr dirty="0" sz="800" spc="19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 spc="-25">
                <a:solidFill>
                  <a:srgbClr val="C2C2C2"/>
                </a:solidFill>
                <a:latin typeface="Times New Roman"/>
                <a:cs typeface="Times New Roman"/>
              </a:rPr>
              <a:t>S.,</a:t>
            </a:r>
            <a:r>
              <a:rPr dirty="0" sz="800" spc="50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Prevalence</a:t>
            </a:r>
            <a:r>
              <a:rPr dirty="0" sz="800" spc="18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and</a:t>
            </a:r>
            <a:r>
              <a:rPr dirty="0" sz="800" spc="20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associated</a:t>
            </a:r>
            <a:r>
              <a:rPr dirty="0" sz="800" spc="229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factors</a:t>
            </a:r>
            <a:r>
              <a:rPr dirty="0" sz="800" spc="18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of</a:t>
            </a:r>
            <a:r>
              <a:rPr dirty="0" sz="800" spc="22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iron</a:t>
            </a:r>
            <a:r>
              <a:rPr dirty="0" sz="800" spc="19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deficiency</a:t>
            </a:r>
            <a:r>
              <a:rPr dirty="0" sz="800" spc="19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and</a:t>
            </a:r>
            <a:r>
              <a:rPr dirty="0" sz="800" spc="204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iron</a:t>
            </a:r>
            <a:r>
              <a:rPr dirty="0" sz="800" spc="19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deficiency</a:t>
            </a:r>
            <a:r>
              <a:rPr dirty="0" sz="800" spc="19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anemia</a:t>
            </a:r>
            <a:r>
              <a:rPr dirty="0" sz="800" spc="20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among</a:t>
            </a:r>
            <a:r>
              <a:rPr dirty="0" sz="800" spc="18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 spc="-10">
                <a:solidFill>
                  <a:srgbClr val="C2C2C2"/>
                </a:solidFill>
                <a:latin typeface="Times New Roman"/>
                <a:cs typeface="Times New Roman"/>
              </a:rPr>
              <a:t>under-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5</a:t>
            </a:r>
            <a:r>
              <a:rPr dirty="0" sz="800" spc="20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children:</a:t>
            </a:r>
            <a:r>
              <a:rPr dirty="0" sz="800" spc="21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 spc="-50">
                <a:solidFill>
                  <a:srgbClr val="C2C2C2"/>
                </a:solidFill>
                <a:latin typeface="Times New Roman"/>
                <a:cs typeface="Times New Roman"/>
              </a:rPr>
              <a:t>a</a:t>
            </a:r>
            <a:r>
              <a:rPr dirty="0" sz="800" spc="50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systematic</a:t>
            </a:r>
            <a:r>
              <a:rPr dirty="0" sz="800" spc="9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review</a:t>
            </a:r>
            <a:r>
              <a:rPr dirty="0" sz="800" spc="7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and</a:t>
            </a:r>
            <a:r>
              <a:rPr dirty="0" sz="800" spc="7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 spc="-10">
                <a:solidFill>
                  <a:srgbClr val="C2C2C2"/>
                </a:solidFill>
                <a:latin typeface="Times New Roman"/>
                <a:cs typeface="Times New Roman"/>
              </a:rPr>
              <a:t>meta-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analysis</a:t>
            </a:r>
            <a:r>
              <a:rPr dirty="0" sz="800" spc="8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//</a:t>
            </a:r>
            <a:r>
              <a:rPr dirty="0" sz="800" spc="7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Glob.</a:t>
            </a:r>
            <a:r>
              <a:rPr dirty="0" sz="800" spc="7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Pediatr.</a:t>
            </a:r>
            <a:r>
              <a:rPr dirty="0" sz="800" spc="7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Health.</a:t>
            </a:r>
            <a:r>
              <a:rPr dirty="0" sz="800" spc="8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-</a:t>
            </a:r>
            <a:r>
              <a:rPr dirty="0" sz="800" spc="6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2022.</a:t>
            </a:r>
            <a:r>
              <a:rPr dirty="0" sz="800" spc="7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-</a:t>
            </a:r>
            <a:r>
              <a:rPr dirty="0" sz="800" spc="6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Vol.</a:t>
            </a:r>
            <a:r>
              <a:rPr dirty="0" sz="800" spc="7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9.</a:t>
            </a:r>
            <a:r>
              <a:rPr dirty="0" sz="800" spc="36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4.</a:t>
            </a:r>
            <a:r>
              <a:rPr dirty="0" sz="800" spc="7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National,</a:t>
            </a:r>
            <a:r>
              <a:rPr dirty="0" sz="800" spc="5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regional,</a:t>
            </a:r>
            <a:r>
              <a:rPr dirty="0" sz="800" spc="6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and</a:t>
            </a:r>
            <a:r>
              <a:rPr dirty="0" sz="800" spc="6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 spc="-10">
                <a:solidFill>
                  <a:srgbClr val="C2C2C2"/>
                </a:solidFill>
                <a:latin typeface="Times New Roman"/>
                <a:cs typeface="Times New Roman"/>
              </a:rPr>
              <a:t>global</a:t>
            </a:r>
            <a:r>
              <a:rPr dirty="0" sz="800" spc="50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estimates</a:t>
            </a:r>
            <a:r>
              <a:rPr dirty="0" sz="800" spc="-4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of</a:t>
            </a:r>
            <a:r>
              <a:rPr dirty="0" sz="800" spc="2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anaemia</a:t>
            </a:r>
            <a:r>
              <a:rPr dirty="0" sz="800" spc="-3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by</a:t>
            </a:r>
            <a:r>
              <a:rPr dirty="0" sz="800" spc="1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severity</a:t>
            </a:r>
            <a:r>
              <a:rPr dirty="0" sz="800" spc="2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in</a:t>
            </a:r>
            <a:r>
              <a:rPr dirty="0" sz="800" spc="-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women</a:t>
            </a:r>
            <a:r>
              <a:rPr dirty="0" sz="800" spc="-1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and</a:t>
            </a:r>
            <a:r>
              <a:rPr dirty="0" sz="800" spc="-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children</a:t>
            </a:r>
            <a:r>
              <a:rPr dirty="0" sz="800" spc="-4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for</a:t>
            </a:r>
            <a:r>
              <a:rPr dirty="0" sz="800" spc="-2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 spc="-10">
                <a:solidFill>
                  <a:srgbClr val="C2C2C2"/>
                </a:solidFill>
                <a:latin typeface="Times New Roman"/>
                <a:cs typeface="Times New Roman"/>
              </a:rPr>
              <a:t>2000-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19: a</a:t>
            </a:r>
            <a:r>
              <a:rPr dirty="0" sz="800" spc="-1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pooled</a:t>
            </a:r>
            <a:r>
              <a:rPr dirty="0" sz="800" spc="-3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analysis</a:t>
            </a:r>
            <a:r>
              <a:rPr dirty="0" sz="800" spc="1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of</a:t>
            </a:r>
            <a:r>
              <a:rPr dirty="0" sz="800" spc="2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 spc="-10">
                <a:solidFill>
                  <a:srgbClr val="C2C2C2"/>
                </a:solidFill>
                <a:latin typeface="Times New Roman"/>
                <a:cs typeface="Times New Roman"/>
              </a:rPr>
              <a:t>population-representative</a:t>
            </a:r>
            <a:r>
              <a:rPr dirty="0" sz="800" spc="50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data</a:t>
            </a:r>
            <a:r>
              <a:rPr dirty="0" sz="800" spc="-2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/ G.A.</a:t>
            </a:r>
            <a:r>
              <a:rPr dirty="0" sz="800" spc="-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Stevens,</a:t>
            </a:r>
            <a:r>
              <a:rPr dirty="0" sz="800" spc="1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C.J.</a:t>
            </a:r>
            <a:r>
              <a:rPr dirty="0" sz="800" spc="-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Paciorek</a:t>
            </a:r>
            <a:r>
              <a:rPr dirty="0" sz="800" spc="-3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[et</a:t>
            </a:r>
            <a:r>
              <a:rPr dirty="0" sz="800" spc="1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al.]</a:t>
            </a:r>
            <a:r>
              <a:rPr dirty="0" sz="800" spc="-1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// Lancet</a:t>
            </a:r>
            <a:r>
              <a:rPr dirty="0" sz="800" spc="-1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Glob. Health.</a:t>
            </a:r>
            <a:r>
              <a:rPr dirty="0" sz="800" spc="-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-</a:t>
            </a:r>
            <a:r>
              <a:rPr dirty="0" sz="800" spc="-1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2022.</a:t>
            </a:r>
            <a:r>
              <a:rPr dirty="0" sz="800" spc="-1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-</a:t>
            </a:r>
            <a:r>
              <a:rPr dirty="0" sz="800" spc="-1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Vol.</a:t>
            </a:r>
            <a:r>
              <a:rPr dirty="0" sz="800" spc="-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10,</a:t>
            </a:r>
            <a:r>
              <a:rPr dirty="0" sz="800" spc="-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№</a:t>
            </a:r>
            <a:r>
              <a:rPr dirty="0" sz="800" spc="-2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5.</a:t>
            </a:r>
            <a:r>
              <a:rPr dirty="0" sz="800" spc="-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Rezanova</a:t>
            </a:r>
            <a:r>
              <a:rPr dirty="0" sz="800" spc="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N.V.</a:t>
            </a:r>
            <a:r>
              <a:rPr dirty="0" sz="800" spc="-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 spc="-10">
                <a:solidFill>
                  <a:srgbClr val="C2C2C2"/>
                </a:solidFill>
                <a:latin typeface="Times New Roman"/>
                <a:cs typeface="Times New Roman"/>
              </a:rPr>
              <a:t>Prevalence</a:t>
            </a:r>
            <a:r>
              <a:rPr dirty="0" sz="800" spc="50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of</a:t>
            </a:r>
            <a:r>
              <a:rPr dirty="0" sz="800" spc="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iron</a:t>
            </a:r>
            <a:r>
              <a:rPr dirty="0" sz="800" spc="-3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deficiency</a:t>
            </a:r>
            <a:r>
              <a:rPr dirty="0" sz="800" spc="-2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anemia</a:t>
            </a:r>
            <a:r>
              <a:rPr dirty="0" sz="800" spc="-2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in</a:t>
            </a:r>
            <a:r>
              <a:rPr dirty="0" sz="800" spc="-2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children</a:t>
            </a:r>
            <a:r>
              <a:rPr dirty="0" sz="800" spc="-5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across</a:t>
            </a:r>
            <a:r>
              <a:rPr dirty="0" sz="800" spc="1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88</a:t>
            </a:r>
            <a:r>
              <a:rPr dirty="0" sz="800" spc="1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regions of</a:t>
            </a:r>
            <a:r>
              <a:rPr dirty="0" sz="800" spc="10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Russia</a:t>
            </a:r>
            <a:r>
              <a:rPr dirty="0" sz="800" spc="-3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//</a:t>
            </a:r>
            <a:r>
              <a:rPr dirty="0" sz="800" spc="-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 spc="-10">
                <a:solidFill>
                  <a:srgbClr val="C2C2C2"/>
                </a:solidFill>
                <a:latin typeface="Times New Roman"/>
                <a:cs typeface="Times New Roman"/>
              </a:rPr>
              <a:t>Zdravookhranenie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Chuvashii.</a:t>
            </a:r>
            <a:r>
              <a:rPr dirty="0" sz="800" spc="-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C2C2C2"/>
                </a:solidFill>
                <a:latin typeface="Times New Roman"/>
                <a:cs typeface="Times New Roman"/>
              </a:rPr>
              <a:t>-</a:t>
            </a:r>
            <a:r>
              <a:rPr dirty="0" sz="800" spc="-15">
                <a:solidFill>
                  <a:srgbClr val="C2C2C2"/>
                </a:solidFill>
                <a:latin typeface="Times New Roman"/>
                <a:cs typeface="Times New Roman"/>
              </a:rPr>
              <a:t> </a:t>
            </a:r>
            <a:r>
              <a:rPr dirty="0" sz="800" spc="-10">
                <a:solidFill>
                  <a:srgbClr val="C2C2C2"/>
                </a:solidFill>
                <a:latin typeface="Times New Roman"/>
                <a:cs typeface="Times New Roman"/>
              </a:rPr>
              <a:t>2020.</a:t>
            </a:r>
            <a:endParaRPr sz="800">
              <a:latin typeface="Times New Roman"/>
              <a:cs typeface="Times New Roman"/>
            </a:endParaRPr>
          </a:p>
        </p:txBody>
      </p:sp>
      <p:pic>
        <p:nvPicPr>
          <p:cNvPr id="34" name="object 3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14400" y="5810250"/>
            <a:ext cx="2352675" cy="733425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715000" y="5457825"/>
            <a:ext cx="1590675" cy="1238250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552825" y="5705475"/>
            <a:ext cx="1914525" cy="723900"/>
          </a:xfrm>
          <a:prstGeom prst="rect">
            <a:avLst/>
          </a:prstGeom>
        </p:spPr>
      </p:pic>
      <p:sp>
        <p:nvSpPr>
          <p:cNvPr id="37" name="object 37" descr=""/>
          <p:cNvSpPr txBox="1"/>
          <p:nvPr/>
        </p:nvSpPr>
        <p:spPr>
          <a:xfrm>
            <a:off x="422592" y="6217284"/>
            <a:ext cx="14160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9410"/>
            <a:ext cx="12192000" cy="6849109"/>
            <a:chOff x="0" y="9410"/>
            <a:chExt cx="12192000" cy="684910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523"/>
              <a:ext cx="12192000" cy="684847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410"/>
              <a:ext cx="6942327" cy="63193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6484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100"/>
              </a:spcBef>
            </a:pPr>
            <a:r>
              <a:rPr dirty="0" sz="2700"/>
              <a:t>ПИЩЕВЫЕ</a:t>
            </a:r>
            <a:r>
              <a:rPr dirty="0" sz="2700" spc="-60"/>
              <a:t> </a:t>
            </a:r>
            <a:r>
              <a:rPr dirty="0" sz="2700"/>
              <a:t>ПРИВЫЧКИ</a:t>
            </a:r>
            <a:r>
              <a:rPr dirty="0" sz="2700" spc="-25"/>
              <a:t> </a:t>
            </a:r>
            <a:r>
              <a:rPr dirty="0" sz="2700" spc="-10"/>
              <a:t>ДЕТЕЙ</a:t>
            </a:r>
            <a:endParaRPr sz="2700"/>
          </a:p>
        </p:txBody>
      </p:sp>
      <p:grpSp>
        <p:nvGrpSpPr>
          <p:cNvPr id="6" name="object 6" descr=""/>
          <p:cNvGrpSpPr/>
          <p:nvPr/>
        </p:nvGrpSpPr>
        <p:grpSpPr>
          <a:xfrm>
            <a:off x="3314700" y="0"/>
            <a:ext cx="2171700" cy="2066925"/>
            <a:chOff x="3314700" y="0"/>
            <a:chExt cx="2171700" cy="206692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14700" y="0"/>
              <a:ext cx="1019175" cy="206692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38650" y="76200"/>
              <a:ext cx="1047750" cy="1781175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460692" y="6312376"/>
            <a:ext cx="141605" cy="305435"/>
          </a:xfrm>
          <a:prstGeom prst="rect">
            <a:avLst/>
          </a:prstGeom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1800" spc="-50"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4425" y="5953125"/>
              <a:ext cx="2352675" cy="73342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15025" y="5600698"/>
              <a:ext cx="1590675" cy="12382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43325" y="5838825"/>
              <a:ext cx="1924050" cy="73342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4933949" cy="790575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1407" rIns="0" bIns="0" rtlCol="0" vert="horz">
            <a:spAutoFit/>
          </a:bodyPr>
          <a:lstStyle/>
          <a:p>
            <a:pPr marL="603250">
              <a:lnSpc>
                <a:spcPct val="100000"/>
              </a:lnSpc>
              <a:spcBef>
                <a:spcPts val="130"/>
              </a:spcBef>
            </a:pPr>
            <a:r>
              <a:rPr dirty="0" spc="-10"/>
              <a:t>ПРОБЛЕМАТИКА</a:t>
            </a:r>
          </a:p>
        </p:txBody>
      </p:sp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95275" y="6153150"/>
            <a:ext cx="447675" cy="447675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384492" y="6213951"/>
            <a:ext cx="141605" cy="305435"/>
          </a:xfrm>
          <a:prstGeom prst="rect">
            <a:avLst/>
          </a:prstGeom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1800" spc="-50"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1100" y="5857875"/>
            <a:ext cx="2352675" cy="73342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81700" y="5505448"/>
            <a:ext cx="1590675" cy="123825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19525" y="5743575"/>
            <a:ext cx="1914525" cy="733425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9591675" y="1162050"/>
            <a:ext cx="180975" cy="342900"/>
          </a:xfrm>
          <a:custGeom>
            <a:avLst/>
            <a:gdLst/>
            <a:ahLst/>
            <a:cxnLst/>
            <a:rect l="l" t="t" r="r" b="b"/>
            <a:pathLst>
              <a:path w="180975" h="342900">
                <a:moveTo>
                  <a:pt x="0" y="342900"/>
                </a:moveTo>
                <a:lnTo>
                  <a:pt x="180975" y="0"/>
                </a:lnTo>
              </a:path>
            </a:pathLst>
          </a:custGeom>
          <a:ln w="19046">
            <a:solidFill>
              <a:srgbClr val="9F2B9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9831069" y="444436"/>
            <a:ext cx="1576705" cy="88265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30"/>
              </a:spcBef>
            </a:pPr>
            <a:r>
              <a:rPr dirty="0" sz="1400">
                <a:latin typeface="Trebuchet MS"/>
                <a:cs typeface="Trebuchet MS"/>
              </a:rPr>
              <a:t>Объем</a:t>
            </a:r>
            <a:r>
              <a:rPr dirty="0" sz="1400" spc="-20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рынка</a:t>
            </a:r>
            <a:r>
              <a:rPr dirty="0" sz="1400" spc="-70">
                <a:latin typeface="Trebuchet MS"/>
                <a:cs typeface="Trebuchet MS"/>
              </a:rPr>
              <a:t> </a:t>
            </a:r>
            <a:r>
              <a:rPr dirty="0" sz="1400" spc="-20">
                <a:latin typeface="Trebuchet MS"/>
                <a:cs typeface="Trebuchet MS"/>
              </a:rPr>
              <a:t>БАД, </a:t>
            </a:r>
            <a:r>
              <a:rPr dirty="0" sz="1400">
                <a:latin typeface="Trebuchet MS"/>
                <a:cs typeface="Trebuchet MS"/>
              </a:rPr>
              <a:t>действующих</a:t>
            </a:r>
            <a:r>
              <a:rPr dirty="0" sz="1400" spc="-95">
                <a:latin typeface="Trebuchet MS"/>
                <a:cs typeface="Trebuchet MS"/>
              </a:rPr>
              <a:t> </a:t>
            </a:r>
            <a:r>
              <a:rPr dirty="0" sz="1400" spc="-25">
                <a:latin typeface="Trebuchet MS"/>
                <a:cs typeface="Trebuchet MS"/>
              </a:rPr>
              <a:t>на </a:t>
            </a:r>
            <a:r>
              <a:rPr dirty="0" sz="1400" spc="-10">
                <a:latin typeface="Trebuchet MS"/>
                <a:cs typeface="Trebuchet MS"/>
              </a:rPr>
              <a:t>кроветворную систему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7867650" y="1228725"/>
            <a:ext cx="2371725" cy="2333625"/>
            <a:chOff x="7867650" y="1228725"/>
            <a:chExt cx="2371725" cy="2333625"/>
          </a:xfrm>
        </p:grpSpPr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67650" y="1285875"/>
              <a:ext cx="2371725" cy="2276475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39175" y="1228725"/>
              <a:ext cx="857250" cy="704850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7867650" y="1276350"/>
              <a:ext cx="2371725" cy="2276475"/>
            </a:xfrm>
            <a:custGeom>
              <a:avLst/>
              <a:gdLst/>
              <a:ahLst/>
              <a:cxnLst/>
              <a:rect l="l" t="t" r="r" b="b"/>
              <a:pathLst>
                <a:path w="2371725" h="2276475">
                  <a:moveTo>
                    <a:pt x="1185799" y="0"/>
                  </a:moveTo>
                  <a:lnTo>
                    <a:pt x="1126617" y="1397"/>
                  </a:lnTo>
                  <a:lnTo>
                    <a:pt x="1068197" y="5587"/>
                  </a:lnTo>
                  <a:lnTo>
                    <a:pt x="1010539" y="12319"/>
                  </a:lnTo>
                  <a:lnTo>
                    <a:pt x="953897" y="21716"/>
                  </a:lnTo>
                  <a:lnTo>
                    <a:pt x="898017" y="33782"/>
                  </a:lnTo>
                  <a:lnTo>
                    <a:pt x="843279" y="48133"/>
                  </a:lnTo>
                  <a:lnTo>
                    <a:pt x="789685" y="65024"/>
                  </a:lnTo>
                  <a:lnTo>
                    <a:pt x="737107" y="84327"/>
                  </a:lnTo>
                  <a:lnTo>
                    <a:pt x="685926" y="105790"/>
                  </a:lnTo>
                  <a:lnTo>
                    <a:pt x="635889" y="129539"/>
                  </a:lnTo>
                  <a:lnTo>
                    <a:pt x="587248" y="155448"/>
                  </a:lnTo>
                  <a:lnTo>
                    <a:pt x="540130" y="183387"/>
                  </a:lnTo>
                  <a:lnTo>
                    <a:pt x="494410" y="213360"/>
                  </a:lnTo>
                  <a:lnTo>
                    <a:pt x="450342" y="245363"/>
                  </a:lnTo>
                  <a:lnTo>
                    <a:pt x="407797" y="279146"/>
                  </a:lnTo>
                  <a:lnTo>
                    <a:pt x="367029" y="314833"/>
                  </a:lnTo>
                  <a:lnTo>
                    <a:pt x="328041" y="352298"/>
                  </a:lnTo>
                  <a:lnTo>
                    <a:pt x="290829" y="391413"/>
                  </a:lnTo>
                  <a:lnTo>
                    <a:pt x="255650" y="432180"/>
                  </a:lnTo>
                  <a:lnTo>
                    <a:pt x="222250" y="474599"/>
                  </a:lnTo>
                  <a:lnTo>
                    <a:pt x="191007" y="518413"/>
                  </a:lnTo>
                  <a:lnTo>
                    <a:pt x="161925" y="563752"/>
                  </a:lnTo>
                  <a:lnTo>
                    <a:pt x="134874" y="610362"/>
                  </a:lnTo>
                  <a:lnTo>
                    <a:pt x="110235" y="658367"/>
                  </a:lnTo>
                  <a:lnTo>
                    <a:pt x="87756" y="707516"/>
                  </a:lnTo>
                  <a:lnTo>
                    <a:pt x="67818" y="757936"/>
                  </a:lnTo>
                  <a:lnTo>
                    <a:pt x="50165" y="809371"/>
                  </a:lnTo>
                  <a:lnTo>
                    <a:pt x="35178" y="861949"/>
                  </a:lnTo>
                  <a:lnTo>
                    <a:pt x="22732" y="915542"/>
                  </a:lnTo>
                  <a:lnTo>
                    <a:pt x="12826" y="969899"/>
                  </a:lnTo>
                  <a:lnTo>
                    <a:pt x="5715" y="1025271"/>
                  </a:lnTo>
                  <a:lnTo>
                    <a:pt x="1397" y="1081277"/>
                  </a:lnTo>
                  <a:lnTo>
                    <a:pt x="0" y="1138174"/>
                  </a:lnTo>
                  <a:lnTo>
                    <a:pt x="380" y="1166622"/>
                  </a:lnTo>
                  <a:lnTo>
                    <a:pt x="3301" y="1223010"/>
                  </a:lnTo>
                  <a:lnTo>
                    <a:pt x="9017" y="1278763"/>
                  </a:lnTo>
                  <a:lnTo>
                    <a:pt x="17399" y="1333627"/>
                  </a:lnTo>
                  <a:lnTo>
                    <a:pt x="28575" y="1387602"/>
                  </a:lnTo>
                  <a:lnTo>
                    <a:pt x="42418" y="1440688"/>
                  </a:lnTo>
                  <a:lnTo>
                    <a:pt x="58674" y="1492758"/>
                  </a:lnTo>
                  <a:lnTo>
                    <a:pt x="77470" y="1543685"/>
                  </a:lnTo>
                  <a:lnTo>
                    <a:pt x="98678" y="1593469"/>
                  </a:lnTo>
                  <a:lnTo>
                    <a:pt x="122300" y="1642110"/>
                  </a:lnTo>
                  <a:lnTo>
                    <a:pt x="148081" y="1689353"/>
                  </a:lnTo>
                  <a:lnTo>
                    <a:pt x="176149" y="1735327"/>
                  </a:lnTo>
                  <a:lnTo>
                    <a:pt x="206375" y="1779904"/>
                  </a:lnTo>
                  <a:lnTo>
                    <a:pt x="238632" y="1823085"/>
                  </a:lnTo>
                  <a:lnTo>
                    <a:pt x="272923" y="1864614"/>
                  </a:lnTo>
                  <a:lnTo>
                    <a:pt x="309245" y="1904619"/>
                  </a:lnTo>
                  <a:lnTo>
                    <a:pt x="347345" y="1942973"/>
                  </a:lnTo>
                  <a:lnTo>
                    <a:pt x="387223" y="1979549"/>
                  </a:lnTo>
                  <a:lnTo>
                    <a:pt x="428878" y="2014220"/>
                  </a:lnTo>
                  <a:lnTo>
                    <a:pt x="472185" y="2047239"/>
                  </a:lnTo>
                  <a:lnTo>
                    <a:pt x="517144" y="2078227"/>
                  </a:lnTo>
                  <a:lnTo>
                    <a:pt x="563499" y="2107184"/>
                  </a:lnTo>
                  <a:lnTo>
                    <a:pt x="611377" y="2134108"/>
                  </a:lnTo>
                  <a:lnTo>
                    <a:pt x="660780" y="2158873"/>
                  </a:lnTo>
                  <a:lnTo>
                    <a:pt x="711326" y="2181479"/>
                  </a:lnTo>
                  <a:lnTo>
                    <a:pt x="763270" y="2201926"/>
                  </a:lnTo>
                  <a:lnTo>
                    <a:pt x="816355" y="2219960"/>
                  </a:lnTo>
                  <a:lnTo>
                    <a:pt x="870584" y="2235580"/>
                  </a:lnTo>
                  <a:lnTo>
                    <a:pt x="925829" y="2248789"/>
                  </a:lnTo>
                  <a:lnTo>
                    <a:pt x="982091" y="2259584"/>
                  </a:lnTo>
                  <a:lnTo>
                    <a:pt x="1039241" y="2267712"/>
                  </a:lnTo>
                  <a:lnTo>
                    <a:pt x="1097279" y="2273173"/>
                  </a:lnTo>
                  <a:lnTo>
                    <a:pt x="1156080" y="2275966"/>
                  </a:lnTo>
                  <a:lnTo>
                    <a:pt x="1185799" y="2276348"/>
                  </a:lnTo>
                  <a:lnTo>
                    <a:pt x="1215517" y="2275966"/>
                  </a:lnTo>
                  <a:lnTo>
                    <a:pt x="1274318" y="2273173"/>
                  </a:lnTo>
                  <a:lnTo>
                    <a:pt x="1332356" y="2267712"/>
                  </a:lnTo>
                  <a:lnTo>
                    <a:pt x="1389506" y="2259584"/>
                  </a:lnTo>
                  <a:lnTo>
                    <a:pt x="1445768" y="2248789"/>
                  </a:lnTo>
                  <a:lnTo>
                    <a:pt x="1501013" y="2235580"/>
                  </a:lnTo>
                  <a:lnTo>
                    <a:pt x="1555242" y="2219960"/>
                  </a:lnTo>
                  <a:lnTo>
                    <a:pt x="1608327" y="2201926"/>
                  </a:lnTo>
                  <a:lnTo>
                    <a:pt x="1660144" y="2181479"/>
                  </a:lnTo>
                  <a:lnTo>
                    <a:pt x="1710817" y="2158873"/>
                  </a:lnTo>
                  <a:lnTo>
                    <a:pt x="1760093" y="2134108"/>
                  </a:lnTo>
                  <a:lnTo>
                    <a:pt x="1807972" y="2107184"/>
                  </a:lnTo>
                  <a:lnTo>
                    <a:pt x="1854453" y="2078227"/>
                  </a:lnTo>
                  <a:lnTo>
                    <a:pt x="1899411" y="2047239"/>
                  </a:lnTo>
                  <a:lnTo>
                    <a:pt x="1942719" y="2014220"/>
                  </a:lnTo>
                  <a:lnTo>
                    <a:pt x="1984375" y="1979549"/>
                  </a:lnTo>
                  <a:lnTo>
                    <a:pt x="2024252" y="1942973"/>
                  </a:lnTo>
                  <a:lnTo>
                    <a:pt x="2062352" y="1904619"/>
                  </a:lnTo>
                  <a:lnTo>
                    <a:pt x="2098548" y="1864614"/>
                  </a:lnTo>
                  <a:lnTo>
                    <a:pt x="2132838" y="1823085"/>
                  </a:lnTo>
                  <a:lnTo>
                    <a:pt x="2165096" y="1779904"/>
                  </a:lnTo>
                  <a:lnTo>
                    <a:pt x="2195322" y="1735327"/>
                  </a:lnTo>
                  <a:lnTo>
                    <a:pt x="2223389" y="1689353"/>
                  </a:lnTo>
                  <a:lnTo>
                    <a:pt x="2249297" y="1642110"/>
                  </a:lnTo>
                  <a:lnTo>
                    <a:pt x="2272792" y="1593469"/>
                  </a:lnTo>
                  <a:lnTo>
                    <a:pt x="2294001" y="1543685"/>
                  </a:lnTo>
                  <a:lnTo>
                    <a:pt x="2312797" y="1492758"/>
                  </a:lnTo>
                  <a:lnTo>
                    <a:pt x="2329179" y="1440688"/>
                  </a:lnTo>
                  <a:lnTo>
                    <a:pt x="2342896" y="1387602"/>
                  </a:lnTo>
                  <a:lnTo>
                    <a:pt x="2354072" y="1333627"/>
                  </a:lnTo>
                  <a:lnTo>
                    <a:pt x="2362580" y="1278763"/>
                  </a:lnTo>
                  <a:lnTo>
                    <a:pt x="2368296" y="1223010"/>
                  </a:lnTo>
                  <a:lnTo>
                    <a:pt x="2371217" y="1166622"/>
                  </a:lnTo>
                  <a:lnTo>
                    <a:pt x="2371471" y="1138174"/>
                  </a:lnTo>
                  <a:lnTo>
                    <a:pt x="2371217" y="1109599"/>
                  </a:lnTo>
                  <a:lnTo>
                    <a:pt x="2368296" y="1053211"/>
                  </a:lnTo>
                  <a:lnTo>
                    <a:pt x="2362580" y="997458"/>
                  </a:lnTo>
                  <a:lnTo>
                    <a:pt x="2354072" y="942594"/>
                  </a:lnTo>
                  <a:lnTo>
                    <a:pt x="2342896" y="888619"/>
                  </a:lnTo>
                  <a:lnTo>
                    <a:pt x="2329179" y="835533"/>
                  </a:lnTo>
                  <a:lnTo>
                    <a:pt x="2312797" y="783589"/>
                  </a:lnTo>
                  <a:lnTo>
                    <a:pt x="2294001" y="732536"/>
                  </a:lnTo>
                  <a:lnTo>
                    <a:pt x="2272792" y="682751"/>
                  </a:lnTo>
                  <a:lnTo>
                    <a:pt x="2249297" y="634238"/>
                  </a:lnTo>
                  <a:lnTo>
                    <a:pt x="2223389" y="586866"/>
                  </a:lnTo>
                  <a:lnTo>
                    <a:pt x="2195322" y="540892"/>
                  </a:lnTo>
                  <a:lnTo>
                    <a:pt x="2165096" y="496315"/>
                  </a:lnTo>
                  <a:lnTo>
                    <a:pt x="2132838" y="453136"/>
                  </a:lnTo>
                  <a:lnTo>
                    <a:pt x="2098548" y="411607"/>
                  </a:lnTo>
                  <a:lnTo>
                    <a:pt x="2062352" y="371601"/>
                  </a:lnTo>
                  <a:lnTo>
                    <a:pt x="2024252" y="333375"/>
                  </a:lnTo>
                  <a:lnTo>
                    <a:pt x="1984375" y="296799"/>
                  </a:lnTo>
                  <a:lnTo>
                    <a:pt x="1942719" y="262000"/>
                  </a:lnTo>
                  <a:lnTo>
                    <a:pt x="1899411" y="229108"/>
                  </a:lnTo>
                  <a:lnTo>
                    <a:pt x="1854453" y="198120"/>
                  </a:lnTo>
                  <a:lnTo>
                    <a:pt x="1807972" y="169163"/>
                  </a:lnTo>
                  <a:lnTo>
                    <a:pt x="1760093" y="142239"/>
                  </a:lnTo>
                  <a:lnTo>
                    <a:pt x="1710817" y="117348"/>
                  </a:lnTo>
                  <a:lnTo>
                    <a:pt x="1660144" y="94741"/>
                  </a:lnTo>
                  <a:lnTo>
                    <a:pt x="1608327" y="74422"/>
                  </a:lnTo>
                  <a:lnTo>
                    <a:pt x="1555242" y="56261"/>
                  </a:lnTo>
                  <a:lnTo>
                    <a:pt x="1501013" y="40639"/>
                  </a:lnTo>
                  <a:lnTo>
                    <a:pt x="1445768" y="27432"/>
                  </a:lnTo>
                  <a:lnTo>
                    <a:pt x="1389506" y="16763"/>
                  </a:lnTo>
                  <a:lnTo>
                    <a:pt x="1332356" y="8636"/>
                  </a:lnTo>
                  <a:lnTo>
                    <a:pt x="1274318" y="3175"/>
                  </a:lnTo>
                  <a:lnTo>
                    <a:pt x="1215517" y="380"/>
                  </a:lnTo>
                  <a:lnTo>
                    <a:pt x="1185799" y="0"/>
                  </a:lnTo>
                  <a:close/>
                </a:path>
              </a:pathLst>
            </a:custGeom>
            <a:solidFill>
              <a:srgbClr val="D66CC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162925" y="1847850"/>
              <a:ext cx="1781175" cy="171450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639175" y="1781175"/>
              <a:ext cx="857250" cy="704850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8162925" y="1838325"/>
              <a:ext cx="1781175" cy="1714500"/>
            </a:xfrm>
            <a:custGeom>
              <a:avLst/>
              <a:gdLst/>
              <a:ahLst/>
              <a:cxnLst/>
              <a:rect l="l" t="t" r="r" b="b"/>
              <a:pathLst>
                <a:path w="1781175" h="1714500">
                  <a:moveTo>
                    <a:pt x="890524" y="0"/>
                  </a:moveTo>
                  <a:lnTo>
                    <a:pt x="831976" y="1777"/>
                  </a:lnTo>
                  <a:lnTo>
                    <a:pt x="774319" y="7238"/>
                  </a:lnTo>
                  <a:lnTo>
                    <a:pt x="717930" y="16128"/>
                  </a:lnTo>
                  <a:lnTo>
                    <a:pt x="662813" y="28321"/>
                  </a:lnTo>
                  <a:lnTo>
                    <a:pt x="608965" y="43687"/>
                  </a:lnTo>
                  <a:lnTo>
                    <a:pt x="556641" y="62229"/>
                  </a:lnTo>
                  <a:lnTo>
                    <a:pt x="505968" y="83820"/>
                  </a:lnTo>
                  <a:lnTo>
                    <a:pt x="456946" y="108203"/>
                  </a:lnTo>
                  <a:lnTo>
                    <a:pt x="409828" y="135509"/>
                  </a:lnTo>
                  <a:lnTo>
                    <a:pt x="364490" y="165353"/>
                  </a:lnTo>
                  <a:lnTo>
                    <a:pt x="321436" y="197865"/>
                  </a:lnTo>
                  <a:lnTo>
                    <a:pt x="280416" y="232790"/>
                  </a:lnTo>
                  <a:lnTo>
                    <a:pt x="241807" y="270001"/>
                  </a:lnTo>
                  <a:lnTo>
                    <a:pt x="205485" y="309372"/>
                  </a:lnTo>
                  <a:lnTo>
                    <a:pt x="171830" y="350900"/>
                  </a:lnTo>
                  <a:lnTo>
                    <a:pt x="140716" y="394462"/>
                  </a:lnTo>
                  <a:lnTo>
                    <a:pt x="112395" y="439927"/>
                  </a:lnTo>
                  <a:lnTo>
                    <a:pt x="86995" y="487045"/>
                  </a:lnTo>
                  <a:lnTo>
                    <a:pt x="64643" y="535813"/>
                  </a:lnTo>
                  <a:lnTo>
                    <a:pt x="45339" y="586232"/>
                  </a:lnTo>
                  <a:lnTo>
                    <a:pt x="29336" y="638048"/>
                  </a:lnTo>
                  <a:lnTo>
                    <a:pt x="16636" y="691134"/>
                  </a:lnTo>
                  <a:lnTo>
                    <a:pt x="7493" y="745363"/>
                  </a:lnTo>
                  <a:lnTo>
                    <a:pt x="1904" y="800735"/>
                  </a:lnTo>
                  <a:lnTo>
                    <a:pt x="0" y="857123"/>
                  </a:lnTo>
                  <a:lnTo>
                    <a:pt x="507" y="885444"/>
                  </a:lnTo>
                  <a:lnTo>
                    <a:pt x="4191" y="941324"/>
                  </a:lnTo>
                  <a:lnTo>
                    <a:pt x="11683" y="996188"/>
                  </a:lnTo>
                  <a:lnTo>
                    <a:pt x="22605" y="1049909"/>
                  </a:lnTo>
                  <a:lnTo>
                    <a:pt x="36956" y="1102360"/>
                  </a:lnTo>
                  <a:lnTo>
                    <a:pt x="54609" y="1153414"/>
                  </a:lnTo>
                  <a:lnTo>
                    <a:pt x="75438" y="1203071"/>
                  </a:lnTo>
                  <a:lnTo>
                    <a:pt x="99441" y="1251077"/>
                  </a:lnTo>
                  <a:lnTo>
                    <a:pt x="126238" y="1297432"/>
                  </a:lnTo>
                  <a:lnTo>
                    <a:pt x="155955" y="1341882"/>
                  </a:lnTo>
                  <a:lnTo>
                    <a:pt x="188341" y="1384427"/>
                  </a:lnTo>
                  <a:lnTo>
                    <a:pt x="223266" y="1424939"/>
                  </a:lnTo>
                  <a:lnTo>
                    <a:pt x="260730" y="1463294"/>
                  </a:lnTo>
                  <a:lnTo>
                    <a:pt x="300608" y="1499362"/>
                  </a:lnTo>
                  <a:lnTo>
                    <a:pt x="342646" y="1533016"/>
                  </a:lnTo>
                  <a:lnTo>
                    <a:pt x="386969" y="1564259"/>
                  </a:lnTo>
                  <a:lnTo>
                    <a:pt x="433070" y="1592834"/>
                  </a:lnTo>
                  <a:lnTo>
                    <a:pt x="481202" y="1618614"/>
                  </a:lnTo>
                  <a:lnTo>
                    <a:pt x="531114" y="1641602"/>
                  </a:lnTo>
                  <a:lnTo>
                    <a:pt x="582676" y="1661667"/>
                  </a:lnTo>
                  <a:lnTo>
                    <a:pt x="635761" y="1678686"/>
                  </a:lnTo>
                  <a:lnTo>
                    <a:pt x="690245" y="1692528"/>
                  </a:lnTo>
                  <a:lnTo>
                    <a:pt x="745998" y="1703070"/>
                  </a:lnTo>
                  <a:lnTo>
                    <a:pt x="803021" y="1710182"/>
                  </a:lnTo>
                  <a:lnTo>
                    <a:pt x="861059" y="1713864"/>
                  </a:lnTo>
                  <a:lnTo>
                    <a:pt x="890524" y="1714373"/>
                  </a:lnTo>
                  <a:lnTo>
                    <a:pt x="919860" y="1713864"/>
                  </a:lnTo>
                  <a:lnTo>
                    <a:pt x="977900" y="1710182"/>
                  </a:lnTo>
                  <a:lnTo>
                    <a:pt x="1034923" y="1703070"/>
                  </a:lnTo>
                  <a:lnTo>
                    <a:pt x="1090676" y="1692528"/>
                  </a:lnTo>
                  <a:lnTo>
                    <a:pt x="1145158" y="1678686"/>
                  </a:lnTo>
                  <a:lnTo>
                    <a:pt x="1198245" y="1661667"/>
                  </a:lnTo>
                  <a:lnTo>
                    <a:pt x="1249806" y="1641602"/>
                  </a:lnTo>
                  <a:lnTo>
                    <a:pt x="1299718" y="1618614"/>
                  </a:lnTo>
                  <a:lnTo>
                    <a:pt x="1347724" y="1592834"/>
                  </a:lnTo>
                  <a:lnTo>
                    <a:pt x="1393952" y="1564259"/>
                  </a:lnTo>
                  <a:lnTo>
                    <a:pt x="1438148" y="1533016"/>
                  </a:lnTo>
                  <a:lnTo>
                    <a:pt x="1480311" y="1499362"/>
                  </a:lnTo>
                  <a:lnTo>
                    <a:pt x="1520063" y="1463294"/>
                  </a:lnTo>
                  <a:lnTo>
                    <a:pt x="1557654" y="1424939"/>
                  </a:lnTo>
                  <a:lnTo>
                    <a:pt x="1592579" y="1384427"/>
                  </a:lnTo>
                  <a:lnTo>
                    <a:pt x="1624965" y="1341882"/>
                  </a:lnTo>
                  <a:lnTo>
                    <a:pt x="1654682" y="1297432"/>
                  </a:lnTo>
                  <a:lnTo>
                    <a:pt x="1681479" y="1251077"/>
                  </a:lnTo>
                  <a:lnTo>
                    <a:pt x="1705482" y="1203071"/>
                  </a:lnTo>
                  <a:lnTo>
                    <a:pt x="1726310" y="1153414"/>
                  </a:lnTo>
                  <a:lnTo>
                    <a:pt x="1743964" y="1102360"/>
                  </a:lnTo>
                  <a:lnTo>
                    <a:pt x="1758315" y="1049909"/>
                  </a:lnTo>
                  <a:lnTo>
                    <a:pt x="1769236" y="996188"/>
                  </a:lnTo>
                  <a:lnTo>
                    <a:pt x="1776729" y="941324"/>
                  </a:lnTo>
                  <a:lnTo>
                    <a:pt x="1780413" y="885444"/>
                  </a:lnTo>
                  <a:lnTo>
                    <a:pt x="1780921" y="857123"/>
                  </a:lnTo>
                  <a:lnTo>
                    <a:pt x="1780413" y="828801"/>
                  </a:lnTo>
                  <a:lnTo>
                    <a:pt x="1776729" y="772922"/>
                  </a:lnTo>
                  <a:lnTo>
                    <a:pt x="1769236" y="718058"/>
                  </a:lnTo>
                  <a:lnTo>
                    <a:pt x="1758315" y="664463"/>
                  </a:lnTo>
                  <a:lnTo>
                    <a:pt x="1743964" y="611886"/>
                  </a:lnTo>
                  <a:lnTo>
                    <a:pt x="1726310" y="560832"/>
                  </a:lnTo>
                  <a:lnTo>
                    <a:pt x="1705482" y="511301"/>
                  </a:lnTo>
                  <a:lnTo>
                    <a:pt x="1681479" y="463296"/>
                  </a:lnTo>
                  <a:lnTo>
                    <a:pt x="1654682" y="416940"/>
                  </a:lnTo>
                  <a:lnTo>
                    <a:pt x="1624965" y="372490"/>
                  </a:lnTo>
                  <a:lnTo>
                    <a:pt x="1592579" y="329946"/>
                  </a:lnTo>
                  <a:lnTo>
                    <a:pt x="1557654" y="289433"/>
                  </a:lnTo>
                  <a:lnTo>
                    <a:pt x="1520063" y="251078"/>
                  </a:lnTo>
                  <a:lnTo>
                    <a:pt x="1480311" y="215011"/>
                  </a:lnTo>
                  <a:lnTo>
                    <a:pt x="1438148" y="181355"/>
                  </a:lnTo>
                  <a:lnTo>
                    <a:pt x="1393952" y="150113"/>
                  </a:lnTo>
                  <a:lnTo>
                    <a:pt x="1347724" y="121538"/>
                  </a:lnTo>
                  <a:lnTo>
                    <a:pt x="1299718" y="95630"/>
                  </a:lnTo>
                  <a:lnTo>
                    <a:pt x="1249806" y="72644"/>
                  </a:lnTo>
                  <a:lnTo>
                    <a:pt x="1198245" y="52577"/>
                  </a:lnTo>
                  <a:lnTo>
                    <a:pt x="1145158" y="35560"/>
                  </a:lnTo>
                  <a:lnTo>
                    <a:pt x="1090676" y="21716"/>
                  </a:lnTo>
                  <a:lnTo>
                    <a:pt x="1034923" y="11175"/>
                  </a:lnTo>
                  <a:lnTo>
                    <a:pt x="977900" y="4063"/>
                  </a:lnTo>
                  <a:lnTo>
                    <a:pt x="919860" y="508"/>
                  </a:lnTo>
                  <a:lnTo>
                    <a:pt x="890524" y="0"/>
                  </a:lnTo>
                  <a:close/>
                </a:path>
              </a:pathLst>
            </a:custGeom>
            <a:solidFill>
              <a:srgbClr val="E39ED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8877045" y="1236281"/>
            <a:ext cx="31115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0" b="1">
                <a:latin typeface="Trebuchet MS"/>
                <a:cs typeface="Trebuchet MS"/>
              </a:rPr>
              <a:t>TAM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8508365" y="1486919"/>
            <a:ext cx="1056005" cy="578485"/>
          </a:xfrm>
          <a:prstGeom prst="rect">
            <a:avLst/>
          </a:prstGeom>
        </p:spPr>
        <p:txBody>
          <a:bodyPr wrap="square" lIns="0" tIns="10541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830"/>
              </a:spcBef>
            </a:pPr>
            <a:r>
              <a:rPr dirty="0" sz="1200" b="1">
                <a:latin typeface="Trebuchet MS"/>
                <a:cs typeface="Trebuchet MS"/>
              </a:rPr>
              <a:t>4,3</a:t>
            </a:r>
            <a:r>
              <a:rPr dirty="0" sz="1200" spc="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млрд</a:t>
            </a:r>
            <a:r>
              <a:rPr dirty="0" sz="1200" spc="-65" b="1">
                <a:latin typeface="Trebuchet MS"/>
                <a:cs typeface="Trebuchet MS"/>
              </a:rPr>
              <a:t> </a:t>
            </a:r>
            <a:r>
              <a:rPr dirty="0" sz="1200" spc="-20" b="1">
                <a:latin typeface="Trebuchet MS"/>
                <a:cs typeface="Trebuchet MS"/>
              </a:rPr>
              <a:t>руб.</a:t>
            </a:r>
            <a:endParaRPr sz="12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740"/>
              </a:spcBef>
            </a:pPr>
            <a:r>
              <a:rPr dirty="0" sz="1200" spc="-25" b="1">
                <a:latin typeface="Trebuchet MS"/>
                <a:cs typeface="Trebuchet MS"/>
              </a:rPr>
              <a:t>SAM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8481441" y="2209101"/>
            <a:ext cx="110871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00" b="1">
                <a:latin typeface="Trebuchet MS"/>
                <a:cs typeface="Trebuchet MS"/>
              </a:rPr>
              <a:t>1,5</a:t>
            </a:r>
            <a:r>
              <a:rPr dirty="0" sz="1200" spc="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млрд</a:t>
            </a:r>
            <a:r>
              <a:rPr dirty="0" sz="1200" spc="-40" b="1">
                <a:latin typeface="Trebuchet MS"/>
                <a:cs typeface="Trebuchet MS"/>
              </a:rPr>
              <a:t> </a:t>
            </a:r>
            <a:r>
              <a:rPr dirty="0" sz="1400" spc="-20" b="1">
                <a:latin typeface="Trebuchet MS"/>
                <a:cs typeface="Trebuchet MS"/>
              </a:rPr>
              <a:t>руб.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8458200" y="2409825"/>
            <a:ext cx="1190625" cy="1152525"/>
            <a:chOff x="8458200" y="2409825"/>
            <a:chExt cx="1190625" cy="1152525"/>
          </a:xfrm>
        </p:grpSpPr>
        <p:pic>
          <p:nvPicPr>
            <p:cNvPr id="18" name="object 1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58200" y="2419350"/>
              <a:ext cx="1190625" cy="1143000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677275" y="2657475"/>
              <a:ext cx="790575" cy="704850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8458200" y="2409825"/>
              <a:ext cx="1190625" cy="1143000"/>
            </a:xfrm>
            <a:custGeom>
              <a:avLst/>
              <a:gdLst/>
              <a:ahLst/>
              <a:cxnLst/>
              <a:rect l="l" t="t" r="r" b="b"/>
              <a:pathLst>
                <a:path w="1190625" h="1143000">
                  <a:moveTo>
                    <a:pt x="595249" y="0"/>
                  </a:moveTo>
                  <a:lnTo>
                    <a:pt x="536194" y="2794"/>
                  </a:lnTo>
                  <a:lnTo>
                    <a:pt x="478790" y="10922"/>
                  </a:lnTo>
                  <a:lnTo>
                    <a:pt x="423291" y="24129"/>
                  </a:lnTo>
                  <a:lnTo>
                    <a:pt x="369950" y="42290"/>
                  </a:lnTo>
                  <a:lnTo>
                    <a:pt x="319150" y="65024"/>
                  </a:lnTo>
                  <a:lnTo>
                    <a:pt x="271145" y="92075"/>
                  </a:lnTo>
                  <a:lnTo>
                    <a:pt x="226059" y="123189"/>
                  </a:lnTo>
                  <a:lnTo>
                    <a:pt x="184276" y="158114"/>
                  </a:lnTo>
                  <a:lnTo>
                    <a:pt x="145923" y="196469"/>
                  </a:lnTo>
                  <a:lnTo>
                    <a:pt x="111505" y="238251"/>
                  </a:lnTo>
                  <a:lnTo>
                    <a:pt x="81279" y="282955"/>
                  </a:lnTo>
                  <a:lnTo>
                    <a:pt x="55372" y="330453"/>
                  </a:lnTo>
                  <a:lnTo>
                    <a:pt x="34035" y="380491"/>
                  </a:lnTo>
                  <a:lnTo>
                    <a:pt x="17652" y="432688"/>
                  </a:lnTo>
                  <a:lnTo>
                    <a:pt x="6476" y="486917"/>
                  </a:lnTo>
                  <a:lnTo>
                    <a:pt x="761" y="542925"/>
                  </a:lnTo>
                  <a:lnTo>
                    <a:pt x="0" y="571373"/>
                  </a:lnTo>
                  <a:lnTo>
                    <a:pt x="761" y="599948"/>
                  </a:lnTo>
                  <a:lnTo>
                    <a:pt x="6476" y="655827"/>
                  </a:lnTo>
                  <a:lnTo>
                    <a:pt x="17652" y="710057"/>
                  </a:lnTo>
                  <a:lnTo>
                    <a:pt x="34035" y="762253"/>
                  </a:lnTo>
                  <a:lnTo>
                    <a:pt x="55372" y="812291"/>
                  </a:lnTo>
                  <a:lnTo>
                    <a:pt x="81279" y="859789"/>
                  </a:lnTo>
                  <a:lnTo>
                    <a:pt x="111505" y="904494"/>
                  </a:lnTo>
                  <a:lnTo>
                    <a:pt x="145923" y="946276"/>
                  </a:lnTo>
                  <a:lnTo>
                    <a:pt x="184276" y="984758"/>
                  </a:lnTo>
                  <a:lnTo>
                    <a:pt x="226059" y="1019683"/>
                  </a:lnTo>
                  <a:lnTo>
                    <a:pt x="271145" y="1050798"/>
                  </a:lnTo>
                  <a:lnTo>
                    <a:pt x="319150" y="1077849"/>
                  </a:lnTo>
                  <a:lnTo>
                    <a:pt x="369950" y="1100454"/>
                  </a:lnTo>
                  <a:lnTo>
                    <a:pt x="423291" y="1118615"/>
                  </a:lnTo>
                  <a:lnTo>
                    <a:pt x="478790" y="1131824"/>
                  </a:lnTo>
                  <a:lnTo>
                    <a:pt x="536194" y="1140078"/>
                  </a:lnTo>
                  <a:lnTo>
                    <a:pt x="595249" y="1142873"/>
                  </a:lnTo>
                  <a:lnTo>
                    <a:pt x="624840" y="1142111"/>
                  </a:lnTo>
                  <a:lnTo>
                    <a:pt x="683132" y="1136650"/>
                  </a:lnTo>
                  <a:lnTo>
                    <a:pt x="739648" y="1125854"/>
                  </a:lnTo>
                  <a:lnTo>
                    <a:pt x="794003" y="1110107"/>
                  </a:lnTo>
                  <a:lnTo>
                    <a:pt x="846074" y="1089660"/>
                  </a:lnTo>
                  <a:lnTo>
                    <a:pt x="895603" y="1064767"/>
                  </a:lnTo>
                  <a:lnTo>
                    <a:pt x="942213" y="1035685"/>
                  </a:lnTo>
                  <a:lnTo>
                    <a:pt x="985647" y="1002664"/>
                  </a:lnTo>
                  <a:lnTo>
                    <a:pt x="1025778" y="965962"/>
                  </a:lnTo>
                  <a:lnTo>
                    <a:pt x="1062101" y="925829"/>
                  </a:lnTo>
                  <a:lnTo>
                    <a:pt x="1094485" y="882523"/>
                  </a:lnTo>
                  <a:lnTo>
                    <a:pt x="1122679" y="836422"/>
                  </a:lnTo>
                  <a:lnTo>
                    <a:pt x="1146302" y="787526"/>
                  </a:lnTo>
                  <a:lnTo>
                    <a:pt x="1165225" y="736473"/>
                  </a:lnTo>
                  <a:lnTo>
                    <a:pt x="1179068" y="683133"/>
                  </a:lnTo>
                  <a:lnTo>
                    <a:pt x="1187450" y="628014"/>
                  </a:lnTo>
                  <a:lnTo>
                    <a:pt x="1190371" y="571373"/>
                  </a:lnTo>
                  <a:lnTo>
                    <a:pt x="1189608" y="542925"/>
                  </a:lnTo>
                  <a:lnTo>
                    <a:pt x="1183894" y="486917"/>
                  </a:lnTo>
                  <a:lnTo>
                    <a:pt x="1172718" y="432688"/>
                  </a:lnTo>
                  <a:lnTo>
                    <a:pt x="1156334" y="380491"/>
                  </a:lnTo>
                  <a:lnTo>
                    <a:pt x="1135126" y="330453"/>
                  </a:lnTo>
                  <a:lnTo>
                    <a:pt x="1109091" y="282955"/>
                  </a:lnTo>
                  <a:lnTo>
                    <a:pt x="1078865" y="238251"/>
                  </a:lnTo>
                  <a:lnTo>
                    <a:pt x="1044448" y="196469"/>
                  </a:lnTo>
                  <a:lnTo>
                    <a:pt x="1006221" y="158114"/>
                  </a:lnTo>
                  <a:lnTo>
                    <a:pt x="964310" y="123189"/>
                  </a:lnTo>
                  <a:lnTo>
                    <a:pt x="919352" y="92075"/>
                  </a:lnTo>
                  <a:lnTo>
                    <a:pt x="871220" y="65024"/>
                  </a:lnTo>
                  <a:lnTo>
                    <a:pt x="820420" y="42290"/>
                  </a:lnTo>
                  <a:lnTo>
                    <a:pt x="767079" y="24129"/>
                  </a:lnTo>
                  <a:lnTo>
                    <a:pt x="711580" y="10922"/>
                  </a:lnTo>
                  <a:lnTo>
                    <a:pt x="654176" y="2794"/>
                  </a:lnTo>
                  <a:lnTo>
                    <a:pt x="595249" y="0"/>
                  </a:lnTo>
                  <a:close/>
                </a:path>
              </a:pathLst>
            </a:custGeom>
            <a:solidFill>
              <a:srgbClr val="F0CFE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8789669" y="2660713"/>
            <a:ext cx="540385" cy="838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508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Trebuchet MS"/>
                <a:cs typeface="Trebuchet MS"/>
              </a:rPr>
              <a:t>SOM</a:t>
            </a:r>
            <a:endParaRPr sz="12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1115"/>
              </a:spcBef>
            </a:pPr>
            <a:r>
              <a:rPr dirty="0" sz="1200" b="1">
                <a:latin typeface="Trebuchet MS"/>
                <a:cs typeface="Trebuchet MS"/>
              </a:rPr>
              <a:t>45</a:t>
            </a:r>
            <a:r>
              <a:rPr dirty="0" sz="1200" spc="-10" b="1">
                <a:latin typeface="Trebuchet MS"/>
                <a:cs typeface="Trebuchet MS"/>
              </a:rPr>
              <a:t> </a:t>
            </a:r>
            <a:r>
              <a:rPr dirty="0" sz="1200" spc="-25" b="1">
                <a:latin typeface="Trebuchet MS"/>
                <a:cs typeface="Trebuchet MS"/>
              </a:rPr>
              <a:t>млн</a:t>
            </a:r>
            <a:endParaRPr sz="12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40"/>
              </a:spcBef>
            </a:pPr>
            <a:r>
              <a:rPr dirty="0" sz="1200" spc="-20" b="1">
                <a:latin typeface="Trebuchet MS"/>
                <a:cs typeface="Trebuchet MS"/>
              </a:rPr>
              <a:t>руб</a:t>
            </a:r>
            <a:r>
              <a:rPr dirty="0" sz="1550" spc="-20" b="1">
                <a:latin typeface="Trebuchet MS"/>
                <a:cs typeface="Trebuchet MS"/>
              </a:rPr>
              <a:t>.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0164826" y="2779712"/>
            <a:ext cx="1515110" cy="67246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114"/>
              </a:spcBef>
            </a:pPr>
            <a:r>
              <a:rPr dirty="0" sz="1400">
                <a:latin typeface="Trebuchet MS"/>
                <a:cs typeface="Trebuchet MS"/>
              </a:rPr>
              <a:t>Объем</a:t>
            </a:r>
            <a:r>
              <a:rPr dirty="0" sz="1400" spc="40">
                <a:latin typeface="Trebuchet MS"/>
                <a:cs typeface="Trebuchet MS"/>
              </a:rPr>
              <a:t>  </a:t>
            </a:r>
            <a:r>
              <a:rPr dirty="0" sz="1400">
                <a:latin typeface="Trebuchet MS"/>
                <a:cs typeface="Trebuchet MS"/>
              </a:rPr>
              <a:t>продаж</a:t>
            </a:r>
            <a:r>
              <a:rPr dirty="0" sz="1400" spc="484">
                <a:latin typeface="Trebuchet MS"/>
                <a:cs typeface="Trebuchet MS"/>
              </a:rPr>
              <a:t> </a:t>
            </a:r>
            <a:r>
              <a:rPr dirty="0" sz="1400" spc="-50">
                <a:latin typeface="Trebuchet MS"/>
                <a:cs typeface="Trebuchet MS"/>
              </a:rPr>
              <a:t>с </a:t>
            </a:r>
            <a:r>
              <a:rPr dirty="0" sz="1400" spc="-10">
                <a:latin typeface="Trebuchet MS"/>
                <a:cs typeface="Trebuchet MS"/>
              </a:rPr>
              <a:t>предполагаемой </a:t>
            </a:r>
            <a:r>
              <a:rPr dirty="0" sz="1400">
                <a:latin typeface="Trebuchet MS"/>
                <a:cs typeface="Trebuchet MS"/>
              </a:rPr>
              <a:t>долей</a:t>
            </a:r>
            <a:r>
              <a:rPr dirty="0" sz="1400" spc="-30">
                <a:latin typeface="Trebuchet MS"/>
                <a:cs typeface="Trebuchet MS"/>
              </a:rPr>
              <a:t> </a:t>
            </a:r>
            <a:r>
              <a:rPr dirty="0" sz="1400" spc="-25">
                <a:latin typeface="Trebuchet MS"/>
                <a:cs typeface="Trebuchet MS"/>
              </a:rPr>
              <a:t>3%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6863333" y="1898967"/>
            <a:ext cx="956310" cy="66294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204"/>
              </a:spcBef>
            </a:pPr>
            <a:r>
              <a:rPr dirty="0" sz="1400" spc="-10">
                <a:latin typeface="Trebuchet MS"/>
                <a:cs typeface="Trebuchet MS"/>
              </a:rPr>
              <a:t>продаж гематогена </a:t>
            </a:r>
            <a:r>
              <a:rPr dirty="0" sz="1400">
                <a:latin typeface="Trebuchet MS"/>
                <a:cs typeface="Trebuchet MS"/>
              </a:rPr>
              <a:t>в</a:t>
            </a:r>
            <a:r>
              <a:rPr dirty="0" sz="1400" spc="-30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2024</a:t>
            </a:r>
            <a:r>
              <a:rPr dirty="0" sz="1400" spc="-35">
                <a:latin typeface="Trebuchet MS"/>
                <a:cs typeface="Trebuchet MS"/>
              </a:rPr>
              <a:t> </a:t>
            </a:r>
            <a:r>
              <a:rPr dirty="0" sz="1400" spc="-25">
                <a:latin typeface="Trebuchet MS"/>
                <a:cs typeface="Trebuchet MS"/>
              </a:rPr>
              <a:t>г.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24" name="object 24" descr=""/>
          <p:cNvGrpSpPr/>
          <p:nvPr/>
        </p:nvGrpSpPr>
        <p:grpSpPr>
          <a:xfrm>
            <a:off x="6972300" y="2076451"/>
            <a:ext cx="5153025" cy="4533900"/>
            <a:chOff x="6972300" y="2076451"/>
            <a:chExt cx="5153025" cy="4533900"/>
          </a:xfrm>
        </p:grpSpPr>
        <p:sp>
          <p:nvSpPr>
            <p:cNvPr id="25" name="object 25" descr=""/>
            <p:cNvSpPr/>
            <p:nvPr/>
          </p:nvSpPr>
          <p:spPr>
            <a:xfrm>
              <a:off x="7658100" y="2085975"/>
              <a:ext cx="2438400" cy="1133475"/>
            </a:xfrm>
            <a:custGeom>
              <a:avLst/>
              <a:gdLst/>
              <a:ahLst/>
              <a:cxnLst/>
              <a:rect l="l" t="t" r="r" b="b"/>
              <a:pathLst>
                <a:path w="2438400" h="1133475">
                  <a:moveTo>
                    <a:pt x="0" y="0"/>
                  </a:moveTo>
                  <a:lnTo>
                    <a:pt x="556132" y="329691"/>
                  </a:lnTo>
                </a:path>
                <a:path w="2438400" h="1133475">
                  <a:moveTo>
                    <a:pt x="1983740" y="890270"/>
                  </a:moveTo>
                  <a:lnTo>
                    <a:pt x="2438273" y="1133221"/>
                  </a:lnTo>
                </a:path>
              </a:pathLst>
            </a:custGeom>
            <a:ln w="19046">
              <a:solidFill>
                <a:srgbClr val="9F2B9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972300" y="3552825"/>
              <a:ext cx="5153025" cy="3057525"/>
            </a:xfrm>
            <a:prstGeom prst="rect">
              <a:avLst/>
            </a:prstGeom>
          </p:spPr>
        </p:pic>
      </p:grpSp>
      <p:sp>
        <p:nvSpPr>
          <p:cNvPr id="27" name="object 27" descr=""/>
          <p:cNvSpPr txBox="1"/>
          <p:nvPr/>
        </p:nvSpPr>
        <p:spPr>
          <a:xfrm>
            <a:off x="593407" y="5118417"/>
            <a:ext cx="2123440" cy="577215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80"/>
              </a:spcBef>
            </a:pPr>
            <a:r>
              <a:rPr dirty="0" sz="1800" spc="-10">
                <a:latin typeface="Calibri"/>
                <a:cs typeface="Calibri"/>
              </a:rPr>
              <a:t>Продажи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по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аптекам </a:t>
            </a:r>
            <a:r>
              <a:rPr dirty="0" sz="1800">
                <a:latin typeface="Calibri"/>
                <a:cs typeface="Calibri"/>
              </a:rPr>
              <a:t>Источник: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DSM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Group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8" name="object 28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0" y="0"/>
            <a:ext cx="7800974" cy="904875"/>
          </a:xfrm>
          <a:prstGeom prst="rect">
            <a:avLst/>
          </a:prstGeom>
        </p:spPr>
      </p:pic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566419" y="215836"/>
            <a:ext cx="6062345" cy="44894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254375" algn="l"/>
              </a:tabLst>
            </a:pPr>
            <a:r>
              <a:rPr dirty="0" spc="110"/>
              <a:t>РАЗМЕР</a:t>
            </a:r>
            <a:r>
              <a:rPr dirty="0" spc="400"/>
              <a:t> </a:t>
            </a:r>
            <a:r>
              <a:rPr dirty="0" spc="75"/>
              <a:t>РЫНКА</a:t>
            </a:r>
            <a:r>
              <a:rPr dirty="0"/>
              <a:t>	И</a:t>
            </a:r>
            <a:r>
              <a:rPr dirty="0" spc="90"/>
              <a:t> </a:t>
            </a:r>
            <a:r>
              <a:rPr dirty="0" spc="85"/>
              <a:t>ПОТЕНЦИАЛ</a:t>
            </a:r>
          </a:p>
        </p:txBody>
      </p:sp>
      <p:sp>
        <p:nvSpPr>
          <p:cNvPr id="30" name="object 30" descr=""/>
          <p:cNvSpPr/>
          <p:nvPr/>
        </p:nvSpPr>
        <p:spPr>
          <a:xfrm>
            <a:off x="661987" y="1795526"/>
            <a:ext cx="5163185" cy="0"/>
          </a:xfrm>
          <a:custGeom>
            <a:avLst/>
            <a:gdLst/>
            <a:ahLst/>
            <a:cxnLst/>
            <a:rect l="l" t="t" r="r" b="b"/>
            <a:pathLst>
              <a:path w="5163185" h="0">
                <a:moveTo>
                  <a:pt x="0" y="0"/>
                </a:moveTo>
                <a:lnTo>
                  <a:pt x="5162613" y="0"/>
                </a:lnTo>
              </a:path>
            </a:pathLst>
          </a:custGeom>
          <a:ln w="9528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1" name="object 31" descr=""/>
          <p:cNvGrpSpPr/>
          <p:nvPr/>
        </p:nvGrpSpPr>
        <p:grpSpPr>
          <a:xfrm>
            <a:off x="661987" y="2076512"/>
            <a:ext cx="5163185" cy="2619375"/>
            <a:chOff x="661987" y="2076512"/>
            <a:chExt cx="5163185" cy="2619375"/>
          </a:xfrm>
        </p:grpSpPr>
        <p:sp>
          <p:nvSpPr>
            <p:cNvPr id="32" name="object 32" descr=""/>
            <p:cNvSpPr/>
            <p:nvPr/>
          </p:nvSpPr>
          <p:spPr>
            <a:xfrm>
              <a:off x="661987" y="3824224"/>
              <a:ext cx="5163185" cy="581025"/>
            </a:xfrm>
            <a:custGeom>
              <a:avLst/>
              <a:gdLst/>
              <a:ahLst/>
              <a:cxnLst/>
              <a:rect l="l" t="t" r="r" b="b"/>
              <a:pathLst>
                <a:path w="5163185" h="581025">
                  <a:moveTo>
                    <a:pt x="0" y="581025"/>
                  </a:moveTo>
                  <a:lnTo>
                    <a:pt x="261937" y="581025"/>
                  </a:lnTo>
                </a:path>
                <a:path w="5163185" h="581025">
                  <a:moveTo>
                    <a:pt x="2319337" y="581025"/>
                  </a:moveTo>
                  <a:lnTo>
                    <a:pt x="2843212" y="581025"/>
                  </a:lnTo>
                </a:path>
                <a:path w="5163185" h="581025">
                  <a:moveTo>
                    <a:pt x="4043362" y="581025"/>
                  </a:moveTo>
                  <a:lnTo>
                    <a:pt x="4557712" y="581025"/>
                  </a:lnTo>
                </a:path>
                <a:path w="5163185" h="581025">
                  <a:moveTo>
                    <a:pt x="604837" y="581025"/>
                  </a:moveTo>
                  <a:lnTo>
                    <a:pt x="1119187" y="581025"/>
                  </a:lnTo>
                </a:path>
                <a:path w="5163185" h="581025">
                  <a:moveTo>
                    <a:pt x="1462087" y="581025"/>
                  </a:moveTo>
                  <a:lnTo>
                    <a:pt x="1976437" y="581025"/>
                  </a:lnTo>
                </a:path>
                <a:path w="5163185" h="581025">
                  <a:moveTo>
                    <a:pt x="4900612" y="581025"/>
                  </a:moveTo>
                  <a:lnTo>
                    <a:pt x="5162613" y="581025"/>
                  </a:lnTo>
                </a:path>
                <a:path w="5163185" h="581025">
                  <a:moveTo>
                    <a:pt x="3186112" y="581025"/>
                  </a:moveTo>
                  <a:lnTo>
                    <a:pt x="3700462" y="581025"/>
                  </a:lnTo>
                </a:path>
                <a:path w="5163185" h="581025">
                  <a:moveTo>
                    <a:pt x="3186112" y="285750"/>
                  </a:moveTo>
                  <a:lnTo>
                    <a:pt x="3700462" y="285750"/>
                  </a:lnTo>
                </a:path>
                <a:path w="5163185" h="581025">
                  <a:moveTo>
                    <a:pt x="0" y="285750"/>
                  </a:moveTo>
                  <a:lnTo>
                    <a:pt x="261937" y="285750"/>
                  </a:lnTo>
                </a:path>
                <a:path w="5163185" h="581025">
                  <a:moveTo>
                    <a:pt x="4900612" y="285750"/>
                  </a:moveTo>
                  <a:lnTo>
                    <a:pt x="5162613" y="285750"/>
                  </a:lnTo>
                </a:path>
                <a:path w="5163185" h="581025">
                  <a:moveTo>
                    <a:pt x="2319337" y="285750"/>
                  </a:moveTo>
                  <a:lnTo>
                    <a:pt x="2843212" y="285750"/>
                  </a:lnTo>
                </a:path>
                <a:path w="5163185" h="581025">
                  <a:moveTo>
                    <a:pt x="604837" y="285750"/>
                  </a:moveTo>
                  <a:lnTo>
                    <a:pt x="1119187" y="285750"/>
                  </a:lnTo>
                </a:path>
                <a:path w="5163185" h="581025">
                  <a:moveTo>
                    <a:pt x="1462087" y="285750"/>
                  </a:moveTo>
                  <a:lnTo>
                    <a:pt x="1976437" y="285750"/>
                  </a:lnTo>
                </a:path>
                <a:path w="5163185" h="581025">
                  <a:moveTo>
                    <a:pt x="4043362" y="285750"/>
                  </a:moveTo>
                  <a:lnTo>
                    <a:pt x="4557712" y="285750"/>
                  </a:lnTo>
                </a:path>
                <a:path w="5163185" h="581025">
                  <a:moveTo>
                    <a:pt x="2319337" y="0"/>
                  </a:moveTo>
                  <a:lnTo>
                    <a:pt x="2843212" y="0"/>
                  </a:lnTo>
                </a:path>
                <a:path w="5163185" h="581025">
                  <a:moveTo>
                    <a:pt x="4900612" y="0"/>
                  </a:moveTo>
                  <a:lnTo>
                    <a:pt x="5162613" y="0"/>
                  </a:lnTo>
                </a:path>
                <a:path w="5163185" h="581025">
                  <a:moveTo>
                    <a:pt x="604837" y="0"/>
                  </a:moveTo>
                  <a:lnTo>
                    <a:pt x="1119187" y="0"/>
                  </a:lnTo>
                </a:path>
                <a:path w="5163185" h="581025">
                  <a:moveTo>
                    <a:pt x="1462087" y="0"/>
                  </a:moveTo>
                  <a:lnTo>
                    <a:pt x="1976437" y="0"/>
                  </a:lnTo>
                </a:path>
                <a:path w="5163185" h="581025">
                  <a:moveTo>
                    <a:pt x="4043362" y="0"/>
                  </a:moveTo>
                  <a:lnTo>
                    <a:pt x="4557712" y="0"/>
                  </a:lnTo>
                </a:path>
                <a:path w="5163185" h="581025">
                  <a:moveTo>
                    <a:pt x="0" y="0"/>
                  </a:moveTo>
                  <a:lnTo>
                    <a:pt x="261937" y="0"/>
                  </a:lnTo>
                </a:path>
                <a:path w="5163185" h="581025">
                  <a:moveTo>
                    <a:pt x="3186112" y="0"/>
                  </a:moveTo>
                  <a:lnTo>
                    <a:pt x="3700462" y="0"/>
                  </a:lnTo>
                </a:path>
              </a:pathLst>
            </a:custGeom>
            <a:ln w="9528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661987" y="2367026"/>
              <a:ext cx="5163185" cy="1162050"/>
            </a:xfrm>
            <a:custGeom>
              <a:avLst/>
              <a:gdLst/>
              <a:ahLst/>
              <a:cxnLst/>
              <a:rect l="l" t="t" r="r" b="b"/>
              <a:pathLst>
                <a:path w="5163185" h="1162050">
                  <a:moveTo>
                    <a:pt x="2319337" y="1161923"/>
                  </a:moveTo>
                  <a:lnTo>
                    <a:pt x="2843212" y="1161923"/>
                  </a:lnTo>
                </a:path>
                <a:path w="5163185" h="1162050">
                  <a:moveTo>
                    <a:pt x="3186112" y="1161923"/>
                  </a:moveTo>
                  <a:lnTo>
                    <a:pt x="3700462" y="1161923"/>
                  </a:lnTo>
                </a:path>
                <a:path w="5163185" h="1162050">
                  <a:moveTo>
                    <a:pt x="0" y="1161923"/>
                  </a:moveTo>
                  <a:lnTo>
                    <a:pt x="261937" y="1161923"/>
                  </a:lnTo>
                </a:path>
                <a:path w="5163185" h="1162050">
                  <a:moveTo>
                    <a:pt x="4043362" y="1161923"/>
                  </a:moveTo>
                  <a:lnTo>
                    <a:pt x="4557712" y="1161923"/>
                  </a:lnTo>
                </a:path>
                <a:path w="5163185" h="1162050">
                  <a:moveTo>
                    <a:pt x="1462087" y="1161923"/>
                  </a:moveTo>
                  <a:lnTo>
                    <a:pt x="1976437" y="1161923"/>
                  </a:lnTo>
                </a:path>
                <a:path w="5163185" h="1162050">
                  <a:moveTo>
                    <a:pt x="4900612" y="1161923"/>
                  </a:moveTo>
                  <a:lnTo>
                    <a:pt x="5162613" y="1161923"/>
                  </a:lnTo>
                </a:path>
                <a:path w="5163185" h="1162050">
                  <a:moveTo>
                    <a:pt x="604837" y="1161923"/>
                  </a:moveTo>
                  <a:lnTo>
                    <a:pt x="1119187" y="1161923"/>
                  </a:lnTo>
                </a:path>
                <a:path w="5163185" h="1162050">
                  <a:moveTo>
                    <a:pt x="4043362" y="876300"/>
                  </a:moveTo>
                  <a:lnTo>
                    <a:pt x="4557712" y="876300"/>
                  </a:lnTo>
                </a:path>
                <a:path w="5163185" h="1162050">
                  <a:moveTo>
                    <a:pt x="1462087" y="876300"/>
                  </a:moveTo>
                  <a:lnTo>
                    <a:pt x="1976437" y="876300"/>
                  </a:lnTo>
                </a:path>
                <a:path w="5163185" h="1162050">
                  <a:moveTo>
                    <a:pt x="3186112" y="876300"/>
                  </a:moveTo>
                  <a:lnTo>
                    <a:pt x="3700462" y="876300"/>
                  </a:lnTo>
                </a:path>
                <a:path w="5163185" h="1162050">
                  <a:moveTo>
                    <a:pt x="604837" y="876300"/>
                  </a:moveTo>
                  <a:lnTo>
                    <a:pt x="1119187" y="876300"/>
                  </a:lnTo>
                </a:path>
                <a:path w="5163185" h="1162050">
                  <a:moveTo>
                    <a:pt x="0" y="876300"/>
                  </a:moveTo>
                  <a:lnTo>
                    <a:pt x="261937" y="876300"/>
                  </a:lnTo>
                </a:path>
                <a:path w="5163185" h="1162050">
                  <a:moveTo>
                    <a:pt x="4900612" y="876300"/>
                  </a:moveTo>
                  <a:lnTo>
                    <a:pt x="5162613" y="876300"/>
                  </a:lnTo>
                </a:path>
                <a:path w="5163185" h="1162050">
                  <a:moveTo>
                    <a:pt x="2319337" y="876300"/>
                  </a:moveTo>
                  <a:lnTo>
                    <a:pt x="2843212" y="876300"/>
                  </a:lnTo>
                </a:path>
                <a:path w="5163185" h="1162050">
                  <a:moveTo>
                    <a:pt x="4043362" y="581025"/>
                  </a:moveTo>
                  <a:lnTo>
                    <a:pt x="4557712" y="581025"/>
                  </a:lnTo>
                </a:path>
                <a:path w="5163185" h="1162050">
                  <a:moveTo>
                    <a:pt x="2319337" y="581025"/>
                  </a:moveTo>
                  <a:lnTo>
                    <a:pt x="2843212" y="581025"/>
                  </a:lnTo>
                </a:path>
                <a:path w="5163185" h="1162050">
                  <a:moveTo>
                    <a:pt x="3186112" y="581025"/>
                  </a:moveTo>
                  <a:lnTo>
                    <a:pt x="3700462" y="581025"/>
                  </a:lnTo>
                </a:path>
                <a:path w="5163185" h="1162050">
                  <a:moveTo>
                    <a:pt x="4900612" y="581025"/>
                  </a:moveTo>
                  <a:lnTo>
                    <a:pt x="5162613" y="581025"/>
                  </a:lnTo>
                </a:path>
                <a:path w="5163185" h="1162050">
                  <a:moveTo>
                    <a:pt x="0" y="581025"/>
                  </a:moveTo>
                  <a:lnTo>
                    <a:pt x="261937" y="581025"/>
                  </a:lnTo>
                </a:path>
                <a:path w="5163185" h="1162050">
                  <a:moveTo>
                    <a:pt x="604837" y="581025"/>
                  </a:moveTo>
                  <a:lnTo>
                    <a:pt x="1976437" y="581025"/>
                  </a:lnTo>
                </a:path>
                <a:path w="5163185" h="1162050">
                  <a:moveTo>
                    <a:pt x="604837" y="295275"/>
                  </a:moveTo>
                  <a:lnTo>
                    <a:pt x="2843212" y="295275"/>
                  </a:lnTo>
                </a:path>
                <a:path w="5163185" h="1162050">
                  <a:moveTo>
                    <a:pt x="0" y="295275"/>
                  </a:moveTo>
                  <a:lnTo>
                    <a:pt x="261937" y="295275"/>
                  </a:lnTo>
                </a:path>
                <a:path w="5163185" h="1162050">
                  <a:moveTo>
                    <a:pt x="4900612" y="295275"/>
                  </a:moveTo>
                  <a:lnTo>
                    <a:pt x="5162613" y="295275"/>
                  </a:lnTo>
                </a:path>
                <a:path w="5163185" h="1162050">
                  <a:moveTo>
                    <a:pt x="4043362" y="295275"/>
                  </a:moveTo>
                  <a:lnTo>
                    <a:pt x="4557712" y="295275"/>
                  </a:lnTo>
                </a:path>
                <a:path w="5163185" h="1162050">
                  <a:moveTo>
                    <a:pt x="4043362" y="0"/>
                  </a:moveTo>
                  <a:lnTo>
                    <a:pt x="4557712" y="0"/>
                  </a:lnTo>
                </a:path>
                <a:path w="5163185" h="1162050">
                  <a:moveTo>
                    <a:pt x="0" y="0"/>
                  </a:moveTo>
                  <a:lnTo>
                    <a:pt x="3700462" y="0"/>
                  </a:lnTo>
                </a:path>
                <a:path w="5163185" h="1162050">
                  <a:moveTo>
                    <a:pt x="4900612" y="0"/>
                  </a:moveTo>
                  <a:lnTo>
                    <a:pt x="5162613" y="0"/>
                  </a:lnTo>
                </a:path>
              </a:pathLst>
            </a:custGeom>
            <a:ln w="9528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661987" y="2081276"/>
              <a:ext cx="5163185" cy="0"/>
            </a:xfrm>
            <a:custGeom>
              <a:avLst/>
              <a:gdLst/>
              <a:ahLst/>
              <a:cxnLst/>
              <a:rect l="l" t="t" r="r" b="b"/>
              <a:pathLst>
                <a:path w="5163185" h="0">
                  <a:moveTo>
                    <a:pt x="0" y="0"/>
                  </a:moveTo>
                  <a:lnTo>
                    <a:pt x="5162613" y="0"/>
                  </a:lnTo>
                </a:path>
              </a:pathLst>
            </a:custGeom>
            <a:ln w="9528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923925" y="2409824"/>
              <a:ext cx="4638675" cy="2286000"/>
            </a:xfrm>
            <a:custGeom>
              <a:avLst/>
              <a:gdLst/>
              <a:ahLst/>
              <a:cxnLst/>
              <a:rect l="l" t="t" r="r" b="b"/>
              <a:pathLst>
                <a:path w="4638675" h="2286000">
                  <a:moveTo>
                    <a:pt x="342900" y="581025"/>
                  </a:moveTo>
                  <a:lnTo>
                    <a:pt x="0" y="581025"/>
                  </a:lnTo>
                  <a:lnTo>
                    <a:pt x="0" y="2286000"/>
                  </a:lnTo>
                  <a:lnTo>
                    <a:pt x="342900" y="2286000"/>
                  </a:lnTo>
                  <a:lnTo>
                    <a:pt x="342900" y="581025"/>
                  </a:lnTo>
                  <a:close/>
                </a:path>
                <a:path w="4638675" h="2286000">
                  <a:moveTo>
                    <a:pt x="1200150" y="857250"/>
                  </a:moveTo>
                  <a:lnTo>
                    <a:pt x="857250" y="857250"/>
                  </a:lnTo>
                  <a:lnTo>
                    <a:pt x="857250" y="2286000"/>
                  </a:lnTo>
                  <a:lnTo>
                    <a:pt x="1200150" y="2286000"/>
                  </a:lnTo>
                  <a:lnTo>
                    <a:pt x="1200150" y="857250"/>
                  </a:lnTo>
                  <a:close/>
                </a:path>
                <a:path w="4638675" h="2286000">
                  <a:moveTo>
                    <a:pt x="2057400" y="733425"/>
                  </a:moveTo>
                  <a:lnTo>
                    <a:pt x="1714500" y="733425"/>
                  </a:lnTo>
                  <a:lnTo>
                    <a:pt x="1714500" y="2286000"/>
                  </a:lnTo>
                  <a:lnTo>
                    <a:pt x="2057400" y="2286000"/>
                  </a:lnTo>
                  <a:lnTo>
                    <a:pt x="2057400" y="733425"/>
                  </a:lnTo>
                  <a:close/>
                </a:path>
                <a:path w="4638675" h="2286000">
                  <a:moveTo>
                    <a:pt x="2924175" y="323850"/>
                  </a:moveTo>
                  <a:lnTo>
                    <a:pt x="2581275" y="323850"/>
                  </a:lnTo>
                  <a:lnTo>
                    <a:pt x="2581275" y="2286000"/>
                  </a:lnTo>
                  <a:lnTo>
                    <a:pt x="2924175" y="2286000"/>
                  </a:lnTo>
                  <a:lnTo>
                    <a:pt x="2924175" y="323850"/>
                  </a:lnTo>
                  <a:close/>
                </a:path>
                <a:path w="4638675" h="2286000">
                  <a:moveTo>
                    <a:pt x="3781425" y="66675"/>
                  </a:moveTo>
                  <a:lnTo>
                    <a:pt x="3438525" y="66675"/>
                  </a:lnTo>
                  <a:lnTo>
                    <a:pt x="3438525" y="2286000"/>
                  </a:lnTo>
                  <a:lnTo>
                    <a:pt x="3781425" y="2286000"/>
                  </a:lnTo>
                  <a:lnTo>
                    <a:pt x="3781425" y="66675"/>
                  </a:lnTo>
                  <a:close/>
                </a:path>
                <a:path w="4638675" h="2286000">
                  <a:moveTo>
                    <a:pt x="4638675" y="0"/>
                  </a:moveTo>
                  <a:lnTo>
                    <a:pt x="4295775" y="0"/>
                  </a:lnTo>
                  <a:lnTo>
                    <a:pt x="4295775" y="2286000"/>
                  </a:lnTo>
                  <a:lnTo>
                    <a:pt x="4638675" y="2286000"/>
                  </a:lnTo>
                  <a:lnTo>
                    <a:pt x="4638675" y="0"/>
                  </a:lnTo>
                  <a:close/>
                </a:path>
              </a:pathLst>
            </a:custGeom>
            <a:solidFill>
              <a:srgbClr val="781F6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923925" y="2085974"/>
              <a:ext cx="4638675" cy="1057275"/>
            </a:xfrm>
            <a:custGeom>
              <a:avLst/>
              <a:gdLst/>
              <a:ahLst/>
              <a:cxnLst/>
              <a:rect l="l" t="t" r="r" b="b"/>
              <a:pathLst>
                <a:path w="4638675" h="1057275">
                  <a:moveTo>
                    <a:pt x="342900" y="561975"/>
                  </a:moveTo>
                  <a:lnTo>
                    <a:pt x="0" y="561975"/>
                  </a:lnTo>
                  <a:lnTo>
                    <a:pt x="0" y="904875"/>
                  </a:lnTo>
                  <a:lnTo>
                    <a:pt x="342900" y="904875"/>
                  </a:lnTo>
                  <a:lnTo>
                    <a:pt x="342900" y="561975"/>
                  </a:lnTo>
                  <a:close/>
                </a:path>
                <a:path w="4638675" h="1057275">
                  <a:moveTo>
                    <a:pt x="2057400" y="828675"/>
                  </a:moveTo>
                  <a:lnTo>
                    <a:pt x="1714500" y="828675"/>
                  </a:lnTo>
                  <a:lnTo>
                    <a:pt x="1714500" y="1057275"/>
                  </a:lnTo>
                  <a:lnTo>
                    <a:pt x="2057400" y="1057275"/>
                  </a:lnTo>
                  <a:lnTo>
                    <a:pt x="2057400" y="828675"/>
                  </a:lnTo>
                  <a:close/>
                </a:path>
                <a:path w="4638675" h="1057275">
                  <a:moveTo>
                    <a:pt x="2924175" y="409575"/>
                  </a:moveTo>
                  <a:lnTo>
                    <a:pt x="2581275" y="409575"/>
                  </a:lnTo>
                  <a:lnTo>
                    <a:pt x="2581275" y="647700"/>
                  </a:lnTo>
                  <a:lnTo>
                    <a:pt x="2924175" y="647700"/>
                  </a:lnTo>
                  <a:lnTo>
                    <a:pt x="2924175" y="409575"/>
                  </a:lnTo>
                  <a:close/>
                </a:path>
                <a:path w="4638675" h="1057275">
                  <a:moveTo>
                    <a:pt x="3781425" y="142875"/>
                  </a:moveTo>
                  <a:lnTo>
                    <a:pt x="3438525" y="142875"/>
                  </a:lnTo>
                  <a:lnTo>
                    <a:pt x="3438525" y="390525"/>
                  </a:lnTo>
                  <a:lnTo>
                    <a:pt x="3781425" y="390525"/>
                  </a:lnTo>
                  <a:lnTo>
                    <a:pt x="3781425" y="142875"/>
                  </a:lnTo>
                  <a:close/>
                </a:path>
                <a:path w="4638675" h="1057275">
                  <a:moveTo>
                    <a:pt x="4638675" y="0"/>
                  </a:moveTo>
                  <a:lnTo>
                    <a:pt x="4295775" y="0"/>
                  </a:lnTo>
                  <a:lnTo>
                    <a:pt x="4295775" y="323850"/>
                  </a:lnTo>
                  <a:lnTo>
                    <a:pt x="4638675" y="323850"/>
                  </a:lnTo>
                  <a:lnTo>
                    <a:pt x="4638675" y="0"/>
                  </a:lnTo>
                  <a:close/>
                </a:path>
              </a:pathLst>
            </a:custGeom>
            <a:solidFill>
              <a:srgbClr val="E49E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661987" y="4691126"/>
              <a:ext cx="5163185" cy="0"/>
            </a:xfrm>
            <a:custGeom>
              <a:avLst/>
              <a:gdLst/>
              <a:ahLst/>
              <a:cxnLst/>
              <a:rect l="l" t="t" r="r" b="b"/>
              <a:pathLst>
                <a:path w="5163185" h="0">
                  <a:moveTo>
                    <a:pt x="0" y="0"/>
                  </a:moveTo>
                  <a:lnTo>
                    <a:pt x="5162613" y="0"/>
                  </a:lnTo>
                </a:path>
              </a:pathLst>
            </a:custGeom>
            <a:ln w="9528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 descr=""/>
          <p:cNvSpPr txBox="1"/>
          <p:nvPr/>
        </p:nvSpPr>
        <p:spPr>
          <a:xfrm>
            <a:off x="723265" y="3754056"/>
            <a:ext cx="738505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35" b="1">
                <a:solidFill>
                  <a:srgbClr val="FFFFFF"/>
                </a:solidFill>
                <a:latin typeface="Trebuchet MS"/>
                <a:cs typeface="Trebuchet MS"/>
              </a:rPr>
              <a:t>1174,G74047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1630679" y="3893756"/>
            <a:ext cx="659130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950" spc="-40" b="1">
                <a:solidFill>
                  <a:srgbClr val="FFFFFF"/>
                </a:solidFill>
                <a:latin typeface="Trebuchet MS"/>
                <a:cs typeface="Trebuchet MS"/>
              </a:rPr>
              <a:t>G82,420858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2457450" y="3833748"/>
            <a:ext cx="21272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950" spc="-30" b="1">
                <a:solidFill>
                  <a:srgbClr val="FFFFFF"/>
                </a:solidFill>
                <a:latin typeface="Trebuchet MS"/>
                <a:cs typeface="Trebuchet MS"/>
              </a:rPr>
              <a:t>106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2638425" y="3143250"/>
            <a:ext cx="342900" cy="1552575"/>
          </a:xfrm>
          <a:prstGeom prst="rect">
            <a:avLst/>
          </a:prstGeom>
          <a:solidFill>
            <a:srgbClr val="781F6D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9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950">
              <a:latin typeface="Times New Roman"/>
              <a:cs typeface="Times New Roman"/>
            </a:endParaRPr>
          </a:p>
          <a:p>
            <a:pPr marL="19050">
              <a:lnSpc>
                <a:spcPct val="100000"/>
              </a:lnSpc>
            </a:pPr>
            <a:r>
              <a:rPr dirty="0" sz="950" spc="-20" b="1">
                <a:solidFill>
                  <a:srgbClr val="FFFFFF"/>
                </a:solidFill>
                <a:latin typeface="Trebuchet MS"/>
                <a:cs typeface="Trebuchet MS"/>
              </a:rPr>
              <a:t>5,756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2124075" y="3833748"/>
            <a:ext cx="138112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848360">
              <a:lnSpc>
                <a:spcPct val="100000"/>
              </a:lnSpc>
              <a:spcBef>
                <a:spcPts val="125"/>
              </a:spcBef>
            </a:pPr>
            <a:r>
              <a:rPr dirty="0" sz="950" spc="-25" b="1">
                <a:solidFill>
                  <a:srgbClr val="FFFFFF"/>
                </a:solidFill>
                <a:latin typeface="Trebuchet MS"/>
                <a:cs typeface="Trebuchet MS"/>
              </a:rPr>
              <a:t>434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2124075" y="3625151"/>
            <a:ext cx="1394460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r">
              <a:lnSpc>
                <a:spcPct val="100000"/>
              </a:lnSpc>
              <a:spcBef>
                <a:spcPts val="125"/>
              </a:spcBef>
            </a:pPr>
            <a:r>
              <a:rPr dirty="0" sz="950" spc="-25" b="1">
                <a:solidFill>
                  <a:srgbClr val="FFFFFF"/>
                </a:solidFill>
                <a:latin typeface="Trebuchet MS"/>
                <a:cs typeface="Trebuchet MS"/>
              </a:rPr>
              <a:t>135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3505200" y="2733675"/>
            <a:ext cx="342900" cy="1962150"/>
          </a:xfrm>
          <a:prstGeom prst="rect">
            <a:avLst/>
          </a:prstGeom>
          <a:solidFill>
            <a:srgbClr val="781F6D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9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endParaRPr sz="950">
              <a:latin typeface="Times New Roman"/>
              <a:cs typeface="Times New Roman"/>
            </a:endParaRPr>
          </a:p>
          <a:p>
            <a:pPr marL="13335">
              <a:lnSpc>
                <a:spcPct val="100000"/>
              </a:lnSpc>
            </a:pPr>
            <a:r>
              <a:rPr dirty="0" sz="950" spc="-20" b="1">
                <a:solidFill>
                  <a:srgbClr val="FFFFFF"/>
                </a:solidFill>
                <a:latin typeface="Trebuchet MS"/>
                <a:cs typeface="Trebuchet MS"/>
              </a:rPr>
              <a:t>2,506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3834189" y="3625151"/>
            <a:ext cx="213360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950" spc="-50" b="1">
                <a:solidFill>
                  <a:srgbClr val="FFFFFF"/>
                </a:solidFill>
                <a:latin typeface="Trebuchet MS"/>
                <a:cs typeface="Trebuchet MS"/>
              </a:rPr>
              <a:t>G67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4179315" y="3496373"/>
            <a:ext cx="212090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950" spc="-30" b="1">
                <a:solidFill>
                  <a:srgbClr val="FFFFFF"/>
                </a:solidFill>
                <a:latin typeface="Trebuchet MS"/>
                <a:cs typeface="Trebuchet MS"/>
              </a:rPr>
              <a:t>152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4362450" y="2476500"/>
            <a:ext cx="342900" cy="2219325"/>
          </a:xfrm>
          <a:prstGeom prst="rect">
            <a:avLst/>
          </a:prstGeom>
          <a:solidFill>
            <a:srgbClr val="781F6D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9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9"/>
              </a:spcBef>
            </a:pPr>
            <a:endParaRPr sz="950">
              <a:latin typeface="Times New Roman"/>
              <a:cs typeface="Times New Roman"/>
            </a:endParaRPr>
          </a:p>
          <a:p>
            <a:pPr marL="15875">
              <a:lnSpc>
                <a:spcPct val="100000"/>
              </a:lnSpc>
            </a:pPr>
            <a:r>
              <a:rPr dirty="0" sz="950" spc="-30" b="1">
                <a:solidFill>
                  <a:srgbClr val="FFFFFF"/>
                </a:solidFill>
                <a:latin typeface="Trebuchet MS"/>
                <a:cs typeface="Trebuchet MS"/>
              </a:rPr>
              <a:t>G,884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4679945" y="3496373"/>
            <a:ext cx="224790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30" b="1">
                <a:solidFill>
                  <a:srgbClr val="FFFFFF"/>
                </a:solidFill>
                <a:latin typeface="Trebuchet MS"/>
                <a:cs typeface="Trebuchet MS"/>
              </a:rPr>
              <a:t>583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5027295" y="3464877"/>
            <a:ext cx="738505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50" b="1">
                <a:solidFill>
                  <a:srgbClr val="FFFFFF"/>
                </a:solidFill>
                <a:latin typeface="Trebuchet MS"/>
                <a:cs typeface="Trebuchet MS"/>
              </a:rPr>
              <a:t>1573,3G36G7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757237" y="2732659"/>
            <a:ext cx="67119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50" b="1">
                <a:solidFill>
                  <a:srgbClr val="FFFFFF"/>
                </a:solidFill>
                <a:latin typeface="Trebuchet MS"/>
                <a:cs typeface="Trebuchet MS"/>
              </a:rPr>
              <a:t>232,42G4G8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1266825" y="3043237"/>
            <a:ext cx="530860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r">
              <a:lnSpc>
                <a:spcPct val="100000"/>
              </a:lnSpc>
              <a:spcBef>
                <a:spcPts val="125"/>
              </a:spcBef>
            </a:pPr>
            <a:r>
              <a:rPr dirty="0" sz="950" spc="-25" b="1">
                <a:solidFill>
                  <a:srgbClr val="FFFFFF"/>
                </a:solidFill>
                <a:latin typeface="Trebuchet MS"/>
                <a:cs typeface="Trebuchet MS"/>
              </a:rPr>
              <a:t>18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1781175" y="2952815"/>
            <a:ext cx="342900" cy="290830"/>
          </a:xfrm>
          <a:prstGeom prst="rect">
            <a:avLst/>
          </a:prstGeom>
          <a:solidFill>
            <a:srgbClr val="E49EDD"/>
          </a:solidFill>
        </p:spPr>
        <p:txBody>
          <a:bodyPr wrap="square" lIns="0" tIns="106680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840"/>
              </a:spcBef>
            </a:pPr>
            <a:r>
              <a:rPr dirty="0" sz="950" spc="-40" b="1">
                <a:solidFill>
                  <a:srgbClr val="FFFFFF"/>
                </a:solidFill>
                <a:latin typeface="Trebuchet MS"/>
                <a:cs typeface="Trebuchet MS"/>
              </a:rPr>
              <a:t>G,128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2111504" y="3043237"/>
            <a:ext cx="146050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950" spc="-50" b="1">
                <a:solidFill>
                  <a:srgbClr val="FFFFFF"/>
                </a:solidFill>
                <a:latin typeface="Trebuchet MS"/>
                <a:cs typeface="Trebuchet MS"/>
              </a:rPr>
              <a:t>5G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2491485" y="2945447"/>
            <a:ext cx="659130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950" spc="-40" b="1">
                <a:solidFill>
                  <a:srgbClr val="FFFFFF"/>
                </a:solidFill>
                <a:latin typeface="Trebuchet MS"/>
                <a:cs typeface="Trebuchet MS"/>
              </a:rPr>
              <a:t>157,2G6788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3339465" y="2526728"/>
            <a:ext cx="1035685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022350" algn="l"/>
              </a:tabLst>
            </a:pPr>
            <a:r>
              <a:rPr dirty="0" sz="950" spc="-65" b="1">
                <a:solidFill>
                  <a:srgbClr val="FFFFFF"/>
                </a:solidFill>
                <a:latin typeface="Trebuchet MS"/>
                <a:cs typeface="Trebuchet MS"/>
              </a:rPr>
              <a:t>160,5376</a:t>
            </a:r>
            <a:r>
              <a:rPr dirty="0" u="sng" sz="950" spc="-65" b="1">
                <a:solidFill>
                  <a:srgbClr val="FFFFFF"/>
                </a:solidFill>
                <a:uFill>
                  <a:solidFill>
                    <a:srgbClr val="D9D9D9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sng" sz="950" spc="-25" b="1">
                <a:solidFill>
                  <a:srgbClr val="FFFFFF"/>
                </a:solidFill>
                <a:uFill>
                  <a:solidFill>
                    <a:srgbClr val="D9D9D9"/>
                  </a:solidFill>
                </a:uFill>
                <a:latin typeface="Trebuchet MS"/>
                <a:cs typeface="Trebuchet MS"/>
              </a:rPr>
              <a:t>65</a:t>
            </a:r>
            <a:r>
              <a:rPr dirty="0" u="sng" sz="950" b="1">
                <a:solidFill>
                  <a:srgbClr val="FFFFFF"/>
                </a:solidFill>
                <a:uFill>
                  <a:solidFill>
                    <a:srgbClr val="D9D9D9"/>
                  </a:solidFill>
                </a:uFill>
                <a:latin typeface="Trebuchet MS"/>
                <a:cs typeface="Trebuchet MS"/>
              </a:rPr>
              <a:t>	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4200271" y="2261870"/>
            <a:ext cx="67437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35" b="1">
                <a:solidFill>
                  <a:srgbClr val="FFFFFF"/>
                </a:solidFill>
                <a:latin typeface="Trebuchet MS"/>
                <a:cs typeface="Trebuchet MS"/>
              </a:rPr>
              <a:t>171,068137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5061203" y="2162809"/>
            <a:ext cx="67119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45" b="1">
                <a:solidFill>
                  <a:srgbClr val="FFFFFF"/>
                </a:solidFill>
                <a:latin typeface="Trebuchet MS"/>
                <a:cs typeface="Trebuchet MS"/>
              </a:rPr>
              <a:t>220,5547G4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959485" y="4747259"/>
            <a:ext cx="2673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solidFill>
                  <a:srgbClr val="585858"/>
                </a:solidFill>
                <a:latin typeface="Trebuchet MS"/>
                <a:cs typeface="Trebuchet MS"/>
              </a:rPr>
              <a:t>2019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1820291" y="4747259"/>
            <a:ext cx="2673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solidFill>
                  <a:srgbClr val="585858"/>
                </a:solidFill>
                <a:latin typeface="Trebuchet MS"/>
                <a:cs typeface="Trebuchet MS"/>
              </a:rPr>
              <a:t>2020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2680970" y="4747259"/>
            <a:ext cx="2673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solidFill>
                  <a:srgbClr val="585858"/>
                </a:solidFill>
                <a:latin typeface="Trebuchet MS"/>
                <a:cs typeface="Trebuchet MS"/>
              </a:rPr>
              <a:t>2021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3541776" y="4747259"/>
            <a:ext cx="2673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solidFill>
                  <a:srgbClr val="585858"/>
                </a:solidFill>
                <a:latin typeface="Trebuchet MS"/>
                <a:cs typeface="Trebuchet MS"/>
              </a:rPr>
              <a:t>2022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4402454" y="4747259"/>
            <a:ext cx="26797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solidFill>
                  <a:srgbClr val="585858"/>
                </a:solidFill>
                <a:latin typeface="Trebuchet MS"/>
                <a:cs typeface="Trebuchet MS"/>
              </a:rPr>
              <a:t>2023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5263134" y="4747259"/>
            <a:ext cx="2686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solidFill>
                  <a:srgbClr val="585858"/>
                </a:solidFill>
                <a:latin typeface="Trebuchet MS"/>
                <a:cs typeface="Trebuchet MS"/>
              </a:rPr>
              <a:t>2024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390842" y="4598987"/>
            <a:ext cx="182245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solidFill>
                  <a:srgbClr val="585858"/>
                </a:solidFill>
                <a:latin typeface="Trebuchet MS"/>
                <a:cs typeface="Trebuchet MS"/>
              </a:rPr>
              <a:t>0.0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329565" y="4309109"/>
            <a:ext cx="23876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solidFill>
                  <a:srgbClr val="585858"/>
                </a:solidFill>
                <a:latin typeface="Trebuchet MS"/>
                <a:cs typeface="Trebuchet MS"/>
              </a:rPr>
              <a:t>20.0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329565" y="4018533"/>
            <a:ext cx="23876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solidFill>
                  <a:srgbClr val="585858"/>
                </a:solidFill>
                <a:latin typeface="Trebuchet MS"/>
                <a:cs typeface="Trebuchet MS"/>
              </a:rPr>
              <a:t>40.0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329565" y="3727767"/>
            <a:ext cx="239395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solidFill>
                  <a:srgbClr val="585858"/>
                </a:solidFill>
                <a:latin typeface="Trebuchet MS"/>
                <a:cs typeface="Trebuchet MS"/>
              </a:rPr>
              <a:t>60.0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329565" y="3437890"/>
            <a:ext cx="23876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solidFill>
                  <a:srgbClr val="585858"/>
                </a:solidFill>
                <a:latin typeface="Trebuchet MS"/>
                <a:cs typeface="Trebuchet MS"/>
              </a:rPr>
              <a:t>80.0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268604" y="3147440"/>
            <a:ext cx="3054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solidFill>
                  <a:srgbClr val="585858"/>
                </a:solidFill>
                <a:latin typeface="Trebuchet MS"/>
                <a:cs typeface="Trebuchet MS"/>
              </a:rPr>
              <a:t>100.0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268604" y="2856547"/>
            <a:ext cx="306070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solidFill>
                  <a:srgbClr val="585858"/>
                </a:solidFill>
                <a:latin typeface="Trebuchet MS"/>
                <a:cs typeface="Trebuchet MS"/>
              </a:rPr>
              <a:t>120.0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268604" y="2566670"/>
            <a:ext cx="3054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solidFill>
                  <a:srgbClr val="585858"/>
                </a:solidFill>
                <a:latin typeface="Trebuchet MS"/>
                <a:cs typeface="Trebuchet MS"/>
              </a:rPr>
              <a:t>140.0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72" name="object 72" descr=""/>
          <p:cNvSpPr txBox="1"/>
          <p:nvPr/>
        </p:nvSpPr>
        <p:spPr>
          <a:xfrm>
            <a:off x="268604" y="2276094"/>
            <a:ext cx="3054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solidFill>
                  <a:srgbClr val="585858"/>
                </a:solidFill>
                <a:latin typeface="Trebuchet MS"/>
                <a:cs typeface="Trebuchet MS"/>
              </a:rPr>
              <a:t>160.0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268604" y="1985327"/>
            <a:ext cx="306070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solidFill>
                  <a:srgbClr val="585858"/>
                </a:solidFill>
                <a:latin typeface="Trebuchet MS"/>
                <a:cs typeface="Trebuchet MS"/>
              </a:rPr>
              <a:t>180.0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268604" y="1695450"/>
            <a:ext cx="3054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solidFill>
                  <a:srgbClr val="585858"/>
                </a:solidFill>
                <a:latin typeface="Trebuchet MS"/>
                <a:cs typeface="Trebuchet MS"/>
              </a:rPr>
              <a:t>200.0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75" name="object 75" descr=""/>
          <p:cNvSpPr txBox="1"/>
          <p:nvPr/>
        </p:nvSpPr>
        <p:spPr>
          <a:xfrm>
            <a:off x="2566670" y="1395348"/>
            <a:ext cx="1943100" cy="2425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>
                <a:solidFill>
                  <a:srgbClr val="585858"/>
                </a:solidFill>
                <a:latin typeface="Trebuchet MS"/>
                <a:cs typeface="Trebuchet MS"/>
              </a:rPr>
              <a:t>Объем</a:t>
            </a:r>
            <a:r>
              <a:rPr dirty="0" sz="1400" spc="-15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dirty="0" sz="1400" spc="-25">
                <a:solidFill>
                  <a:srgbClr val="585858"/>
                </a:solidFill>
                <a:latin typeface="Trebuchet MS"/>
                <a:cs typeface="Trebuchet MS"/>
              </a:rPr>
              <a:t>продаж,</a:t>
            </a:r>
            <a:r>
              <a:rPr dirty="0" sz="1400" spc="-135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dirty="0" sz="1400" spc="-35">
                <a:solidFill>
                  <a:srgbClr val="585858"/>
                </a:solidFill>
                <a:latin typeface="Trebuchet MS"/>
                <a:cs typeface="Trebuchet MS"/>
              </a:rPr>
              <a:t>млн</a:t>
            </a:r>
            <a:r>
              <a:rPr dirty="0" sz="1400" spc="-75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dirty="0" sz="1400" spc="-25">
                <a:solidFill>
                  <a:srgbClr val="585858"/>
                </a:solidFill>
                <a:latin typeface="Trebuchet MS"/>
                <a:cs typeface="Trebuchet MS"/>
              </a:rPr>
              <a:t>руб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76" name="object 76" descr=""/>
          <p:cNvSpPr/>
          <p:nvPr/>
        </p:nvSpPr>
        <p:spPr>
          <a:xfrm>
            <a:off x="6067425" y="1752600"/>
            <a:ext cx="66675" cy="66675"/>
          </a:xfrm>
          <a:custGeom>
            <a:avLst/>
            <a:gdLst/>
            <a:ahLst/>
            <a:cxnLst/>
            <a:rect l="l" t="t" r="r" b="b"/>
            <a:pathLst>
              <a:path w="66675" h="66675">
                <a:moveTo>
                  <a:pt x="66675" y="0"/>
                </a:moveTo>
                <a:lnTo>
                  <a:pt x="0" y="0"/>
                </a:lnTo>
                <a:lnTo>
                  <a:pt x="0" y="66675"/>
                </a:lnTo>
                <a:lnTo>
                  <a:pt x="66675" y="66675"/>
                </a:lnTo>
                <a:lnTo>
                  <a:pt x="66675" y="0"/>
                </a:lnTo>
                <a:close/>
              </a:path>
            </a:pathLst>
          </a:custGeom>
          <a:solidFill>
            <a:srgbClr val="E49ED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 descr=""/>
          <p:cNvSpPr txBox="1"/>
          <p:nvPr/>
        </p:nvSpPr>
        <p:spPr>
          <a:xfrm>
            <a:off x="6134100" y="1635442"/>
            <a:ext cx="132270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585858"/>
                </a:solidFill>
                <a:latin typeface="Trebuchet MS"/>
                <a:cs typeface="Trebuchet MS"/>
              </a:rPr>
              <a:t>Батончики</a:t>
            </a:r>
            <a:r>
              <a:rPr dirty="0" sz="950" spc="185">
                <a:solidFill>
                  <a:srgbClr val="585858"/>
                </a:solidFill>
                <a:latin typeface="Trebuchet MS"/>
                <a:cs typeface="Trebuchet MS"/>
              </a:rPr>
              <a:t>  </a:t>
            </a:r>
            <a:r>
              <a:rPr dirty="0" baseline="-13888" sz="2100" spc="-30">
                <a:latin typeface="Trebuchet MS"/>
                <a:cs typeface="Trebuchet MS"/>
              </a:rPr>
              <a:t>Объем</a:t>
            </a:r>
            <a:endParaRPr baseline="-13888" sz="2100">
              <a:latin typeface="Trebuchet MS"/>
              <a:cs typeface="Trebuchet MS"/>
            </a:endParaRPr>
          </a:p>
        </p:txBody>
      </p:sp>
      <p:sp>
        <p:nvSpPr>
          <p:cNvPr id="78" name="object 78" descr=""/>
          <p:cNvSpPr/>
          <p:nvPr/>
        </p:nvSpPr>
        <p:spPr>
          <a:xfrm>
            <a:off x="6067425" y="1981200"/>
            <a:ext cx="66675" cy="66675"/>
          </a:xfrm>
          <a:custGeom>
            <a:avLst/>
            <a:gdLst/>
            <a:ahLst/>
            <a:cxnLst/>
            <a:rect l="l" t="t" r="r" b="b"/>
            <a:pathLst>
              <a:path w="66675" h="66675">
                <a:moveTo>
                  <a:pt x="66675" y="0"/>
                </a:moveTo>
                <a:lnTo>
                  <a:pt x="0" y="0"/>
                </a:lnTo>
                <a:lnTo>
                  <a:pt x="0" y="66675"/>
                </a:lnTo>
                <a:lnTo>
                  <a:pt x="66675" y="66675"/>
                </a:lnTo>
                <a:lnTo>
                  <a:pt x="66675" y="0"/>
                </a:lnTo>
                <a:close/>
              </a:path>
            </a:pathLst>
          </a:custGeom>
          <a:solidFill>
            <a:srgbClr val="781F6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 descr=""/>
          <p:cNvSpPr txBox="1"/>
          <p:nvPr/>
        </p:nvSpPr>
        <p:spPr>
          <a:xfrm>
            <a:off x="6159500" y="1923034"/>
            <a:ext cx="61087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10">
                <a:solidFill>
                  <a:srgbClr val="585858"/>
                </a:solidFill>
                <a:latin typeface="Trebuchet MS"/>
                <a:cs typeface="Trebuchet MS"/>
              </a:rPr>
              <a:t>Гематоген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465455" y="6304281"/>
            <a:ext cx="146050" cy="291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50"/>
              </a:lnSpc>
            </a:pPr>
            <a:r>
              <a:rPr dirty="0" sz="1800" spc="-50">
                <a:latin typeface="Trebuchet MS"/>
                <a:cs typeface="Trebuchet MS"/>
              </a:rPr>
              <a:t>6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1100" y="5857875"/>
            <a:ext cx="2352675" cy="73342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81700" y="5505448"/>
            <a:ext cx="1590675" cy="123825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19525" y="5743575"/>
            <a:ext cx="1914525" cy="73342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8277224" cy="9144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4526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347085" algn="l"/>
              </a:tabLst>
            </a:pPr>
            <a:r>
              <a:rPr dirty="0" spc="135"/>
              <a:t>ПРЕДЛАГАЕМОЕ</a:t>
            </a:r>
            <a:r>
              <a:rPr dirty="0"/>
              <a:t>	</a:t>
            </a:r>
            <a:r>
              <a:rPr dirty="0" spc="35"/>
              <a:t>РЕШЕНИЕ/ТЕХНОЛОГИЯ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8618219" y="2118677"/>
            <a:ext cx="3314065" cy="75247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 marR="5080">
              <a:lnSpc>
                <a:spcPct val="103000"/>
              </a:lnSpc>
              <a:spcBef>
                <a:spcPts val="70"/>
              </a:spcBef>
            </a:pPr>
            <a:r>
              <a:rPr dirty="0" sz="1550">
                <a:latin typeface="Calibri"/>
                <a:cs typeface="Calibri"/>
              </a:rPr>
              <a:t>В</a:t>
            </a:r>
            <a:r>
              <a:rPr dirty="0" sz="1550" spc="225"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котором</a:t>
            </a:r>
            <a:r>
              <a:rPr dirty="0" sz="1550" spc="155"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содержание</a:t>
            </a:r>
            <a:r>
              <a:rPr dirty="0" sz="1550" spc="130"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витаминов</a:t>
            </a:r>
            <a:r>
              <a:rPr dirty="0" sz="1550" spc="165">
                <a:latin typeface="Calibri"/>
                <a:cs typeface="Calibri"/>
              </a:rPr>
              <a:t> </a:t>
            </a:r>
            <a:r>
              <a:rPr dirty="0" sz="1550" spc="-50">
                <a:latin typeface="Calibri"/>
                <a:cs typeface="Calibri"/>
              </a:rPr>
              <a:t>и </a:t>
            </a:r>
            <a:r>
              <a:rPr dirty="0" sz="1550">
                <a:latin typeface="Calibri"/>
                <a:cs typeface="Calibri"/>
              </a:rPr>
              <a:t>минералов</a:t>
            </a:r>
            <a:r>
              <a:rPr dirty="0" sz="1550" spc="80">
                <a:latin typeface="Calibri"/>
                <a:cs typeface="Calibri"/>
              </a:rPr>
              <a:t> </a:t>
            </a:r>
            <a:r>
              <a:rPr dirty="0" sz="1550" b="1">
                <a:solidFill>
                  <a:srgbClr val="FF0000"/>
                </a:solidFill>
                <a:latin typeface="Calibri"/>
                <a:cs typeface="Calibri"/>
              </a:rPr>
              <a:t>не</a:t>
            </a:r>
            <a:r>
              <a:rPr dirty="0" sz="1550" spc="7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550" b="1">
                <a:solidFill>
                  <a:srgbClr val="FF0000"/>
                </a:solidFill>
                <a:latin typeface="Calibri"/>
                <a:cs typeface="Calibri"/>
              </a:rPr>
              <a:t>более</a:t>
            </a:r>
            <a:r>
              <a:rPr dirty="0" sz="1550" spc="7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550" b="1">
                <a:solidFill>
                  <a:srgbClr val="FF0000"/>
                </a:solidFill>
                <a:latin typeface="Calibri"/>
                <a:cs typeface="Calibri"/>
              </a:rPr>
              <a:t>15%</a:t>
            </a:r>
            <a:r>
              <a:rPr dirty="0" sz="1550" spc="114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от</a:t>
            </a:r>
            <a:r>
              <a:rPr dirty="0" sz="1550" spc="200"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нормы</a:t>
            </a:r>
            <a:r>
              <a:rPr dirty="0" sz="1550" spc="130">
                <a:latin typeface="Calibri"/>
                <a:cs typeface="Calibri"/>
              </a:rPr>
              <a:t> </a:t>
            </a:r>
            <a:r>
              <a:rPr dirty="0" sz="1550" spc="-25">
                <a:latin typeface="Calibri"/>
                <a:cs typeface="Calibri"/>
              </a:rPr>
              <a:t>3- </a:t>
            </a:r>
            <a:r>
              <a:rPr dirty="0" sz="1550">
                <a:latin typeface="Calibri"/>
                <a:cs typeface="Calibri"/>
              </a:rPr>
              <a:t>летнего</a:t>
            </a:r>
            <a:r>
              <a:rPr dirty="0" sz="1550" spc="120">
                <a:latin typeface="Calibri"/>
                <a:cs typeface="Calibri"/>
              </a:rPr>
              <a:t> </a:t>
            </a:r>
            <a:r>
              <a:rPr dirty="0" sz="1550" spc="-10">
                <a:latin typeface="Calibri"/>
                <a:cs typeface="Calibri"/>
              </a:rPr>
              <a:t>ребенка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898010" y="1344612"/>
            <a:ext cx="661924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0430" algn="l"/>
                <a:tab pos="2025014" algn="l"/>
                <a:tab pos="2779395" algn="l"/>
                <a:tab pos="3487420" algn="l"/>
                <a:tab pos="4674870" algn="l"/>
                <a:tab pos="5641340" algn="l"/>
              </a:tabLst>
            </a:pPr>
            <a:r>
              <a:rPr dirty="0" sz="1800" spc="-10">
                <a:latin typeface="Calibri"/>
                <a:cs typeface="Calibri"/>
              </a:rPr>
              <a:t>Состав:</a:t>
            </a:r>
            <a:r>
              <a:rPr dirty="0" sz="1800">
                <a:latin typeface="Calibri"/>
                <a:cs typeface="Calibri"/>
              </a:rPr>
              <a:t>	</a:t>
            </a:r>
            <a:r>
              <a:rPr dirty="0" sz="1800" spc="-10">
                <a:latin typeface="Calibri"/>
                <a:cs typeface="Calibri"/>
              </a:rPr>
              <a:t>Яблочное</a:t>
            </a:r>
            <a:r>
              <a:rPr dirty="0" sz="1800">
                <a:latin typeface="Calibri"/>
                <a:cs typeface="Calibri"/>
              </a:rPr>
              <a:t>	</a:t>
            </a:r>
            <a:r>
              <a:rPr dirty="0" sz="1800" spc="-20">
                <a:latin typeface="Calibri"/>
                <a:cs typeface="Calibri"/>
              </a:rPr>
              <a:t>пюре,</a:t>
            </a:r>
            <a:r>
              <a:rPr dirty="0" sz="1800">
                <a:latin typeface="Calibri"/>
                <a:cs typeface="Calibri"/>
              </a:rPr>
              <a:t>	</a:t>
            </a:r>
            <a:r>
              <a:rPr dirty="0" sz="1800" spc="-10">
                <a:latin typeface="Calibri"/>
                <a:cs typeface="Calibri"/>
              </a:rPr>
              <a:t>сухое</a:t>
            </a:r>
            <a:r>
              <a:rPr dirty="0" sz="1800">
                <a:latin typeface="Calibri"/>
                <a:cs typeface="Calibri"/>
              </a:rPr>
              <a:t>	</a:t>
            </a:r>
            <a:r>
              <a:rPr dirty="0" sz="1800" spc="-10">
                <a:latin typeface="Calibri"/>
                <a:cs typeface="Calibri"/>
              </a:rPr>
              <a:t>кокосовое</a:t>
            </a:r>
            <a:r>
              <a:rPr dirty="0" sz="1800">
                <a:latin typeface="Calibri"/>
                <a:cs typeface="Calibri"/>
              </a:rPr>
              <a:t>	</a:t>
            </a:r>
            <a:r>
              <a:rPr dirty="0" sz="1800" spc="-10">
                <a:latin typeface="Calibri"/>
                <a:cs typeface="Calibri"/>
              </a:rPr>
              <a:t>молоко,</a:t>
            </a:r>
            <a:r>
              <a:rPr dirty="0" sz="1800">
                <a:latin typeface="Calibri"/>
                <a:cs typeface="Calibri"/>
              </a:rPr>
              <a:t>	</a:t>
            </a:r>
            <a:r>
              <a:rPr dirty="0" sz="1800" spc="-10">
                <a:latin typeface="Calibri"/>
                <a:cs typeface="Calibri"/>
              </a:rPr>
              <a:t>агар-агар,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898010" y="1535366"/>
            <a:ext cx="6617334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6780" algn="l"/>
                <a:tab pos="1941195" algn="l"/>
                <a:tab pos="3050540" algn="l"/>
                <a:tab pos="5716270" algn="l"/>
              </a:tabLst>
            </a:pPr>
            <a:r>
              <a:rPr dirty="0" sz="1800" spc="-10">
                <a:latin typeface="Calibri"/>
                <a:cs typeface="Calibri"/>
              </a:rPr>
              <a:t>черный</a:t>
            </a:r>
            <a:r>
              <a:rPr dirty="0" sz="1800">
                <a:latin typeface="Calibri"/>
                <a:cs typeface="Calibri"/>
              </a:rPr>
              <a:t>	</a:t>
            </a:r>
            <a:r>
              <a:rPr dirty="0" sz="1800" spc="-10">
                <a:latin typeface="Calibri"/>
                <a:cs typeface="Calibri"/>
              </a:rPr>
              <a:t>пищевой</a:t>
            </a:r>
            <a:r>
              <a:rPr dirty="0" sz="1800">
                <a:latin typeface="Calibri"/>
                <a:cs typeface="Calibri"/>
              </a:rPr>
              <a:t>	</a:t>
            </a:r>
            <a:r>
              <a:rPr dirty="0" sz="1800" spc="-10">
                <a:latin typeface="Calibri"/>
                <a:cs typeface="Calibri"/>
              </a:rPr>
              <a:t>альбумин</a:t>
            </a:r>
            <a:r>
              <a:rPr dirty="0" sz="1800">
                <a:latin typeface="Calibri"/>
                <a:cs typeface="Calibri"/>
              </a:rPr>
              <a:t>	</a:t>
            </a:r>
            <a:r>
              <a:rPr dirty="0" sz="1800" spc="-10">
                <a:latin typeface="Calibri"/>
                <a:cs typeface="Calibri"/>
              </a:rPr>
              <a:t>витаминно-минеральный</a:t>
            </a:r>
            <a:r>
              <a:rPr dirty="0" sz="1800">
                <a:latin typeface="Calibri"/>
                <a:cs typeface="Calibri"/>
              </a:rPr>
              <a:t>	</a:t>
            </a:r>
            <a:r>
              <a:rPr dirty="0" sz="1800" spc="-10">
                <a:latin typeface="Calibri"/>
                <a:cs typeface="Calibri"/>
              </a:rPr>
              <a:t>премикс,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701034" y="1726247"/>
            <a:ext cx="2179320" cy="777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955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финиковая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паста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895"/>
              </a:spcBef>
            </a:pPr>
            <a:r>
              <a:rPr dirty="0" sz="1550" spc="-35">
                <a:latin typeface="Calibri"/>
                <a:cs typeface="Calibri"/>
              </a:rPr>
              <a:t>Батончики</a:t>
            </a:r>
            <a:r>
              <a:rPr dirty="0" sz="1550" spc="-70">
                <a:latin typeface="Calibri"/>
                <a:cs typeface="Calibri"/>
              </a:rPr>
              <a:t> </a:t>
            </a:r>
            <a:r>
              <a:rPr dirty="0" sz="1550" spc="-20">
                <a:latin typeface="Calibri"/>
                <a:cs typeface="Calibri"/>
              </a:rPr>
              <a:t>50</a:t>
            </a:r>
            <a:r>
              <a:rPr dirty="0" sz="1550" spc="-40"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г</a:t>
            </a:r>
            <a:r>
              <a:rPr dirty="0" sz="1550" spc="-55">
                <a:latin typeface="Calibri"/>
                <a:cs typeface="Calibri"/>
              </a:rPr>
              <a:t> </a:t>
            </a:r>
            <a:r>
              <a:rPr dirty="0" sz="1550" spc="-10">
                <a:latin typeface="Calibri"/>
                <a:cs typeface="Calibri"/>
              </a:rPr>
              <a:t>две</a:t>
            </a:r>
            <a:r>
              <a:rPr dirty="0" sz="1550" spc="-85">
                <a:latin typeface="Calibri"/>
                <a:cs typeface="Calibri"/>
              </a:rPr>
              <a:t> </a:t>
            </a:r>
            <a:r>
              <a:rPr dirty="0" sz="1550" spc="-10">
                <a:latin typeface="Calibri"/>
                <a:cs typeface="Calibri"/>
              </a:rPr>
              <a:t>формы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981075" y="891603"/>
            <a:ext cx="1052258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0" b="1">
                <a:latin typeface="Tahoma"/>
                <a:cs typeface="Tahoma"/>
              </a:rPr>
              <a:t>Технология</a:t>
            </a:r>
            <a:r>
              <a:rPr dirty="0" sz="1800" spc="-100" b="1">
                <a:latin typeface="Tahoma"/>
                <a:cs typeface="Tahoma"/>
              </a:rPr>
              <a:t> </a:t>
            </a:r>
            <a:r>
              <a:rPr dirty="0" sz="1800" b="1">
                <a:latin typeface="Tahoma"/>
                <a:cs typeface="Tahoma"/>
              </a:rPr>
              <a:t>гематогена</a:t>
            </a:r>
            <a:r>
              <a:rPr dirty="0" sz="1800" spc="-65" b="1">
                <a:latin typeface="Tahoma"/>
                <a:cs typeface="Tahoma"/>
              </a:rPr>
              <a:t> </a:t>
            </a:r>
            <a:r>
              <a:rPr dirty="0" sz="1800" b="1">
                <a:latin typeface="Tahoma"/>
                <a:cs typeface="Tahoma"/>
              </a:rPr>
              <a:t>с</a:t>
            </a:r>
            <a:r>
              <a:rPr dirty="0" sz="1800" spc="-90" b="1">
                <a:latin typeface="Tahoma"/>
                <a:cs typeface="Tahoma"/>
              </a:rPr>
              <a:t> </a:t>
            </a:r>
            <a:r>
              <a:rPr dirty="0" sz="1800" spc="-10" b="1">
                <a:latin typeface="Tahoma"/>
                <a:cs typeface="Tahoma"/>
              </a:rPr>
              <a:t>витаминами</a:t>
            </a:r>
            <a:r>
              <a:rPr dirty="0" sz="1800" spc="-70" b="1">
                <a:latin typeface="Tahoma"/>
                <a:cs typeface="Tahoma"/>
              </a:rPr>
              <a:t> </a:t>
            </a:r>
            <a:r>
              <a:rPr dirty="0" sz="1800" b="1">
                <a:latin typeface="Tahoma"/>
                <a:cs typeface="Tahoma"/>
              </a:rPr>
              <a:t>(без</a:t>
            </a:r>
            <a:r>
              <a:rPr dirty="0" sz="1800" spc="-70" b="1">
                <a:latin typeface="Tahoma"/>
                <a:cs typeface="Tahoma"/>
              </a:rPr>
              <a:t> </a:t>
            </a:r>
            <a:r>
              <a:rPr dirty="0" sz="1800" spc="-10" b="1">
                <a:latin typeface="Tahoma"/>
                <a:cs typeface="Tahoma"/>
              </a:rPr>
              <a:t>добавленного</a:t>
            </a:r>
            <a:r>
              <a:rPr dirty="0" sz="1800" spc="-95" b="1">
                <a:latin typeface="Tahoma"/>
                <a:cs typeface="Tahoma"/>
              </a:rPr>
              <a:t> </a:t>
            </a:r>
            <a:r>
              <a:rPr dirty="0" sz="1800" b="1">
                <a:latin typeface="Tahoma"/>
                <a:cs typeface="Tahoma"/>
              </a:rPr>
              <a:t>сахара</a:t>
            </a:r>
            <a:r>
              <a:rPr dirty="0" sz="1800" spc="-55" b="1">
                <a:latin typeface="Tahoma"/>
                <a:cs typeface="Tahoma"/>
              </a:rPr>
              <a:t> </a:t>
            </a:r>
            <a:r>
              <a:rPr dirty="0" sz="1800" b="1">
                <a:latin typeface="Tahoma"/>
                <a:cs typeface="Tahoma"/>
              </a:rPr>
              <a:t>и</a:t>
            </a:r>
            <a:r>
              <a:rPr dirty="0" sz="1800" spc="-90" b="1">
                <a:latin typeface="Tahoma"/>
                <a:cs typeface="Tahoma"/>
              </a:rPr>
              <a:t> </a:t>
            </a:r>
            <a:r>
              <a:rPr dirty="0" sz="1800" b="1">
                <a:latin typeface="Tahoma"/>
                <a:cs typeface="Tahoma"/>
              </a:rPr>
              <a:t>сгущенного</a:t>
            </a:r>
            <a:r>
              <a:rPr dirty="0" sz="1800" spc="-30" b="1">
                <a:latin typeface="Tahoma"/>
                <a:cs typeface="Tahoma"/>
              </a:rPr>
              <a:t> </a:t>
            </a:r>
            <a:r>
              <a:rPr dirty="0" sz="1800" b="1">
                <a:latin typeface="Tahoma"/>
                <a:cs typeface="Tahoma"/>
              </a:rPr>
              <a:t>молока</a:t>
            </a:r>
            <a:r>
              <a:rPr dirty="0" sz="1800" spc="-105" b="1">
                <a:latin typeface="Tahoma"/>
                <a:cs typeface="Tahoma"/>
              </a:rPr>
              <a:t> </a:t>
            </a:r>
            <a:r>
              <a:rPr dirty="0" sz="1800" spc="-50" b="1">
                <a:latin typeface="Tahoma"/>
                <a:cs typeface="Tahoma"/>
              </a:rPr>
              <a:t>)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549763" y="1733978"/>
            <a:ext cx="552437" cy="438864"/>
          </a:xfrm>
          <a:prstGeom prst="rect">
            <a:avLst/>
          </a:prstGeom>
        </p:spPr>
      </p:pic>
      <p:grpSp>
        <p:nvGrpSpPr>
          <p:cNvPr id="13" name="object 13" descr=""/>
          <p:cNvGrpSpPr/>
          <p:nvPr/>
        </p:nvGrpSpPr>
        <p:grpSpPr>
          <a:xfrm>
            <a:off x="5780151" y="4389437"/>
            <a:ext cx="6418580" cy="1336675"/>
            <a:chOff x="5780151" y="4389437"/>
            <a:chExt cx="6418580" cy="1336675"/>
          </a:xfrm>
        </p:grpSpPr>
        <p:sp>
          <p:nvSpPr>
            <p:cNvPr id="14" name="object 14" descr=""/>
            <p:cNvSpPr/>
            <p:nvPr/>
          </p:nvSpPr>
          <p:spPr>
            <a:xfrm>
              <a:off x="5786501" y="4395787"/>
              <a:ext cx="6405880" cy="1323975"/>
            </a:xfrm>
            <a:custGeom>
              <a:avLst/>
              <a:gdLst/>
              <a:ahLst/>
              <a:cxnLst/>
              <a:rect l="l" t="t" r="r" b="b"/>
              <a:pathLst>
                <a:path w="6405880" h="1323975">
                  <a:moveTo>
                    <a:pt x="6405499" y="0"/>
                  </a:moveTo>
                  <a:lnTo>
                    <a:pt x="0" y="0"/>
                  </a:lnTo>
                  <a:lnTo>
                    <a:pt x="0" y="1323975"/>
                  </a:lnTo>
                  <a:lnTo>
                    <a:pt x="6405499" y="1323975"/>
                  </a:lnTo>
                  <a:lnTo>
                    <a:pt x="64054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5786501" y="4395787"/>
              <a:ext cx="6405880" cy="1323975"/>
            </a:xfrm>
            <a:custGeom>
              <a:avLst/>
              <a:gdLst/>
              <a:ahLst/>
              <a:cxnLst/>
              <a:rect l="l" t="t" r="r" b="b"/>
              <a:pathLst>
                <a:path w="6405880" h="1323975">
                  <a:moveTo>
                    <a:pt x="6405499" y="0"/>
                  </a:moveTo>
                  <a:lnTo>
                    <a:pt x="0" y="0"/>
                  </a:lnTo>
                  <a:lnTo>
                    <a:pt x="0" y="1323975"/>
                  </a:lnTo>
                  <a:lnTo>
                    <a:pt x="6405499" y="1323975"/>
                  </a:lnTo>
                </a:path>
              </a:pathLst>
            </a:custGeom>
            <a:ln w="12701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5792851" y="4419028"/>
            <a:ext cx="6399530" cy="12388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627505">
              <a:lnSpc>
                <a:spcPct val="100000"/>
              </a:lnSpc>
              <a:spcBef>
                <a:spcPts val="125"/>
              </a:spcBef>
            </a:pPr>
            <a:r>
              <a:rPr dirty="0" sz="1550">
                <a:latin typeface="Calibri"/>
                <a:cs typeface="Calibri"/>
              </a:rPr>
              <a:t>Регистрируем</a:t>
            </a:r>
            <a:r>
              <a:rPr dirty="0" sz="1550" spc="145"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как</a:t>
            </a:r>
            <a:r>
              <a:rPr dirty="0" sz="1550" spc="170">
                <a:latin typeface="Calibri"/>
                <a:cs typeface="Calibri"/>
              </a:rPr>
              <a:t> </a:t>
            </a:r>
            <a:r>
              <a:rPr dirty="0" sz="1550" b="1">
                <a:latin typeface="Calibri"/>
                <a:cs typeface="Calibri"/>
              </a:rPr>
              <a:t>продукт</a:t>
            </a:r>
            <a:r>
              <a:rPr dirty="0" sz="1550" spc="150" b="1">
                <a:latin typeface="Calibri"/>
                <a:cs typeface="Calibri"/>
              </a:rPr>
              <a:t> </a:t>
            </a:r>
            <a:r>
              <a:rPr dirty="0" sz="1550" spc="-10" b="1">
                <a:latin typeface="Calibri"/>
                <a:cs typeface="Calibri"/>
              </a:rPr>
              <a:t>питания</a:t>
            </a:r>
            <a:r>
              <a:rPr dirty="0" sz="1550" spc="-10">
                <a:latin typeface="Calibri"/>
                <a:cs typeface="Calibri"/>
              </a:rPr>
              <a:t>!</a:t>
            </a:r>
            <a:endParaRPr sz="1550">
              <a:latin typeface="Calibri"/>
              <a:cs typeface="Calibri"/>
            </a:endParaRPr>
          </a:p>
          <a:p>
            <a:pPr marL="84455" marR="88265">
              <a:lnSpc>
                <a:spcPct val="103000"/>
              </a:lnSpc>
              <a:spcBef>
                <a:spcPts val="35"/>
              </a:spcBef>
            </a:pPr>
            <a:r>
              <a:rPr dirty="0" sz="1550">
                <a:latin typeface="Calibri"/>
                <a:cs typeface="Calibri"/>
              </a:rPr>
              <a:t>Не</a:t>
            </a:r>
            <a:r>
              <a:rPr dirty="0" sz="1550" spc="170"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нужен</a:t>
            </a:r>
            <a:r>
              <a:rPr dirty="0" sz="1550" spc="100"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контроль!</a:t>
            </a:r>
            <a:r>
              <a:rPr dirty="0" sz="1550" spc="105"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-&gt;</a:t>
            </a:r>
            <a:r>
              <a:rPr dirty="0" sz="1550" spc="125"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можно</a:t>
            </a:r>
            <a:r>
              <a:rPr dirty="0" sz="1550" spc="114"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употребить</a:t>
            </a:r>
            <a:r>
              <a:rPr dirty="0" sz="1550" spc="105">
                <a:latin typeface="Calibri"/>
                <a:cs typeface="Calibri"/>
              </a:rPr>
              <a:t> </a:t>
            </a:r>
            <a:r>
              <a:rPr dirty="0" u="sng" sz="155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более</a:t>
            </a:r>
            <a:r>
              <a:rPr dirty="0" u="sng" sz="1550" spc="17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55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13</a:t>
            </a:r>
            <a:r>
              <a:rPr dirty="0" u="sng" sz="1550" spc="6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55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упаковок</a:t>
            </a:r>
            <a:r>
              <a:rPr dirty="0" u="sng" sz="1550" spc="14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55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за</a:t>
            </a:r>
            <a:r>
              <a:rPr dirty="0" u="sng" sz="1550" spc="114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550" spc="-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день</a:t>
            </a:r>
            <a:r>
              <a:rPr dirty="0" sz="1550" spc="-10">
                <a:latin typeface="Calibri"/>
                <a:cs typeface="Calibri"/>
              </a:rPr>
              <a:t>! </a:t>
            </a:r>
            <a:r>
              <a:rPr dirty="0" sz="1550">
                <a:latin typeface="Calibri"/>
                <a:cs typeface="Calibri"/>
              </a:rPr>
              <a:t>Нет</a:t>
            </a:r>
            <a:r>
              <a:rPr dirty="0" sz="1550" spc="130"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транс-жиров</a:t>
            </a:r>
            <a:r>
              <a:rPr dirty="0" sz="1550" spc="150"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и</a:t>
            </a:r>
            <a:r>
              <a:rPr dirty="0" sz="1550" spc="120"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добавленного</a:t>
            </a:r>
            <a:r>
              <a:rPr dirty="0" sz="1550" spc="150"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сахара!</a:t>
            </a:r>
            <a:r>
              <a:rPr dirty="0" sz="1550" spc="65"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-&gt;</a:t>
            </a:r>
            <a:r>
              <a:rPr dirty="0" sz="1550" spc="155">
                <a:latin typeface="Calibri"/>
                <a:cs typeface="Calibri"/>
              </a:rPr>
              <a:t> </a:t>
            </a:r>
            <a:r>
              <a:rPr dirty="0" u="sng" sz="155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снижение</a:t>
            </a:r>
            <a:r>
              <a:rPr dirty="0" u="sng" sz="1550" spc="2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55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риска</a:t>
            </a:r>
            <a:r>
              <a:rPr dirty="0" u="sng" sz="1550" spc="14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550" spc="-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ожирения</a:t>
            </a:r>
            <a:r>
              <a:rPr dirty="0" sz="1550" spc="-10">
                <a:latin typeface="Calibri"/>
                <a:cs typeface="Calibri"/>
              </a:rPr>
              <a:t>! </a:t>
            </a:r>
            <a:r>
              <a:rPr dirty="0" sz="1550">
                <a:latin typeface="Calibri"/>
                <a:cs typeface="Calibri"/>
              </a:rPr>
              <a:t>Сбалансированный</a:t>
            </a:r>
            <a:r>
              <a:rPr dirty="0" sz="1550" spc="220"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продукт</a:t>
            </a:r>
            <a:r>
              <a:rPr dirty="0" sz="1550" spc="165"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-&gt;</a:t>
            </a:r>
            <a:r>
              <a:rPr dirty="0" sz="1550" spc="165">
                <a:latin typeface="Calibri"/>
                <a:cs typeface="Calibri"/>
              </a:rPr>
              <a:t> </a:t>
            </a:r>
            <a:r>
              <a:rPr dirty="0" u="sng" sz="155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отсутствие</a:t>
            </a:r>
            <a:r>
              <a:rPr dirty="0" u="sng" sz="1550" spc="10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55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скачков</a:t>
            </a:r>
            <a:r>
              <a:rPr dirty="0" u="sng" sz="1550" spc="14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550" spc="-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сахара</a:t>
            </a:r>
            <a:r>
              <a:rPr dirty="0" sz="1550" spc="-10">
                <a:latin typeface="Calibri"/>
                <a:cs typeface="Calibri"/>
              </a:rPr>
              <a:t>!</a:t>
            </a:r>
            <a:endParaRPr sz="1550">
              <a:latin typeface="Calibri"/>
              <a:cs typeface="Calibri"/>
            </a:endParaRPr>
          </a:p>
          <a:p>
            <a:pPr marL="84455">
              <a:lnSpc>
                <a:spcPct val="100000"/>
              </a:lnSpc>
              <a:spcBef>
                <a:spcPts val="20"/>
              </a:spcBef>
            </a:pPr>
            <a:r>
              <a:rPr dirty="0" sz="1550">
                <a:latin typeface="Calibri"/>
                <a:cs typeface="Calibri"/>
              </a:rPr>
              <a:t>Мягкий</a:t>
            </a:r>
            <a:r>
              <a:rPr dirty="0" sz="1550" spc="100"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-&gt;</a:t>
            </a:r>
            <a:r>
              <a:rPr dirty="0" sz="1550" spc="95">
                <a:latin typeface="Calibri"/>
                <a:cs typeface="Calibri"/>
              </a:rPr>
              <a:t> </a:t>
            </a:r>
            <a:r>
              <a:rPr dirty="0" u="sng" sz="155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нет</a:t>
            </a:r>
            <a:r>
              <a:rPr dirty="0" u="sng" sz="1550" spc="8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55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проблем</a:t>
            </a:r>
            <a:r>
              <a:rPr dirty="0" u="sng" sz="1550" spc="8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55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с</a:t>
            </a:r>
            <a:r>
              <a:rPr dirty="0" u="sng" sz="1550" spc="1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550" spc="-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употреблением</a:t>
            </a:r>
            <a:r>
              <a:rPr dirty="0" sz="1550" spc="-10">
                <a:latin typeface="Calibri"/>
                <a:cs typeface="Calibri"/>
              </a:rPr>
              <a:t>!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113155" y="1497266"/>
            <a:ext cx="145923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45">
                <a:latin typeface="Calibri"/>
                <a:cs typeface="Calibri"/>
              </a:rPr>
              <a:t>Форма</a:t>
            </a:r>
            <a:r>
              <a:rPr dirty="0" sz="1800" spc="-120">
                <a:latin typeface="Calibri"/>
                <a:cs typeface="Calibri"/>
              </a:rPr>
              <a:t> </a:t>
            </a:r>
            <a:r>
              <a:rPr dirty="0" sz="1800" spc="-40">
                <a:latin typeface="Calibri"/>
                <a:cs typeface="Calibri"/>
              </a:rPr>
              <a:t>выпуска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20014" y="2455862"/>
            <a:ext cx="2141220" cy="2660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-30">
                <a:latin typeface="Calibri"/>
                <a:cs typeface="Calibri"/>
              </a:rPr>
              <a:t>Гантельки</a:t>
            </a:r>
            <a:r>
              <a:rPr dirty="0" sz="1550" spc="-70"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–</a:t>
            </a:r>
            <a:r>
              <a:rPr dirty="0" sz="1550" spc="-45">
                <a:latin typeface="Calibri"/>
                <a:cs typeface="Calibri"/>
              </a:rPr>
              <a:t> </a:t>
            </a:r>
            <a:r>
              <a:rPr dirty="0" sz="1550" spc="-30">
                <a:latin typeface="Calibri"/>
                <a:cs typeface="Calibri"/>
              </a:rPr>
              <a:t>упаковка</a:t>
            </a:r>
            <a:r>
              <a:rPr dirty="0" sz="1550" spc="-85"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-</a:t>
            </a:r>
            <a:r>
              <a:rPr dirty="0" sz="1550" spc="-60">
                <a:latin typeface="Calibri"/>
                <a:cs typeface="Calibri"/>
              </a:rPr>
              <a:t> </a:t>
            </a:r>
            <a:r>
              <a:rPr dirty="0" sz="1550" spc="-25">
                <a:latin typeface="Calibri"/>
                <a:cs typeface="Calibri"/>
              </a:rPr>
              <a:t>50г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9" name="object 19" descr=""/>
          <p:cNvSpPr/>
          <p:nvPr/>
        </p:nvSpPr>
        <p:spPr>
          <a:xfrm>
            <a:off x="985812" y="2019173"/>
            <a:ext cx="398145" cy="341630"/>
          </a:xfrm>
          <a:custGeom>
            <a:avLst/>
            <a:gdLst/>
            <a:ahLst/>
            <a:cxnLst/>
            <a:rect l="l" t="t" r="r" b="b"/>
            <a:pathLst>
              <a:path w="398144" h="341630">
                <a:moveTo>
                  <a:pt x="37401" y="242824"/>
                </a:moveTo>
                <a:lnTo>
                  <a:pt x="33781" y="244601"/>
                </a:lnTo>
                <a:lnTo>
                  <a:pt x="0" y="341502"/>
                </a:lnTo>
                <a:lnTo>
                  <a:pt x="18930" y="338074"/>
                </a:lnTo>
                <a:lnTo>
                  <a:pt x="13703" y="338074"/>
                </a:lnTo>
                <a:lnTo>
                  <a:pt x="5448" y="328422"/>
                </a:lnTo>
                <a:lnTo>
                  <a:pt x="23352" y="313115"/>
                </a:lnTo>
                <a:lnTo>
                  <a:pt x="45770" y="248792"/>
                </a:lnTo>
                <a:lnTo>
                  <a:pt x="44030" y="245110"/>
                </a:lnTo>
                <a:lnTo>
                  <a:pt x="37401" y="242824"/>
                </a:lnTo>
                <a:close/>
              </a:path>
              <a:path w="398144" h="341630">
                <a:moveTo>
                  <a:pt x="23352" y="313115"/>
                </a:moveTo>
                <a:lnTo>
                  <a:pt x="5448" y="328422"/>
                </a:lnTo>
                <a:lnTo>
                  <a:pt x="13703" y="338074"/>
                </a:lnTo>
                <a:lnTo>
                  <a:pt x="16824" y="335406"/>
                </a:lnTo>
                <a:lnTo>
                  <a:pt x="15582" y="335406"/>
                </a:lnTo>
                <a:lnTo>
                  <a:pt x="8445" y="327025"/>
                </a:lnTo>
                <a:lnTo>
                  <a:pt x="19183" y="325075"/>
                </a:lnTo>
                <a:lnTo>
                  <a:pt x="23352" y="313115"/>
                </a:lnTo>
                <a:close/>
              </a:path>
              <a:path w="398144" h="341630">
                <a:moveTo>
                  <a:pt x="98704" y="310641"/>
                </a:moveTo>
                <a:lnTo>
                  <a:pt x="31536" y="322833"/>
                </a:lnTo>
                <a:lnTo>
                  <a:pt x="13703" y="338074"/>
                </a:lnTo>
                <a:lnTo>
                  <a:pt x="18930" y="338074"/>
                </a:lnTo>
                <a:lnTo>
                  <a:pt x="100964" y="323214"/>
                </a:lnTo>
                <a:lnTo>
                  <a:pt x="103263" y="319913"/>
                </a:lnTo>
                <a:lnTo>
                  <a:pt x="102641" y="316356"/>
                </a:lnTo>
                <a:lnTo>
                  <a:pt x="102041" y="313115"/>
                </a:lnTo>
                <a:lnTo>
                  <a:pt x="102006" y="312927"/>
                </a:lnTo>
                <a:lnTo>
                  <a:pt x="98704" y="310641"/>
                </a:lnTo>
                <a:close/>
              </a:path>
              <a:path w="398144" h="341630">
                <a:moveTo>
                  <a:pt x="19183" y="325075"/>
                </a:moveTo>
                <a:lnTo>
                  <a:pt x="8445" y="327025"/>
                </a:lnTo>
                <a:lnTo>
                  <a:pt x="15582" y="335406"/>
                </a:lnTo>
                <a:lnTo>
                  <a:pt x="19183" y="325075"/>
                </a:lnTo>
                <a:close/>
              </a:path>
              <a:path w="398144" h="341630">
                <a:moveTo>
                  <a:pt x="31536" y="322833"/>
                </a:moveTo>
                <a:lnTo>
                  <a:pt x="19183" y="325075"/>
                </a:lnTo>
                <a:lnTo>
                  <a:pt x="15582" y="335406"/>
                </a:lnTo>
                <a:lnTo>
                  <a:pt x="16824" y="335406"/>
                </a:lnTo>
                <a:lnTo>
                  <a:pt x="31536" y="322833"/>
                </a:lnTo>
                <a:close/>
              </a:path>
              <a:path w="398144" h="341630">
                <a:moveTo>
                  <a:pt x="389597" y="0"/>
                </a:moveTo>
                <a:lnTo>
                  <a:pt x="23352" y="313115"/>
                </a:lnTo>
                <a:lnTo>
                  <a:pt x="19183" y="325075"/>
                </a:lnTo>
                <a:lnTo>
                  <a:pt x="31536" y="322833"/>
                </a:lnTo>
                <a:lnTo>
                  <a:pt x="397852" y="9778"/>
                </a:lnTo>
                <a:lnTo>
                  <a:pt x="389597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2764408" y="1980183"/>
            <a:ext cx="889000" cy="408305"/>
          </a:xfrm>
          <a:custGeom>
            <a:avLst/>
            <a:gdLst/>
            <a:ahLst/>
            <a:cxnLst/>
            <a:rect l="l" t="t" r="r" b="b"/>
            <a:pathLst>
              <a:path w="889000" h="408305">
                <a:moveTo>
                  <a:pt x="852971" y="387558"/>
                </a:moveTo>
                <a:lnTo>
                  <a:pt x="785114" y="395224"/>
                </a:lnTo>
                <a:lnTo>
                  <a:pt x="782574" y="398399"/>
                </a:lnTo>
                <a:lnTo>
                  <a:pt x="783336" y="405383"/>
                </a:lnTo>
                <a:lnTo>
                  <a:pt x="786511" y="407924"/>
                </a:lnTo>
                <a:lnTo>
                  <a:pt x="789940" y="407415"/>
                </a:lnTo>
                <a:lnTo>
                  <a:pt x="882828" y="397001"/>
                </a:lnTo>
                <a:lnTo>
                  <a:pt x="874394" y="397001"/>
                </a:lnTo>
                <a:lnTo>
                  <a:pt x="852971" y="387558"/>
                </a:lnTo>
                <a:close/>
              </a:path>
              <a:path w="889000" h="408305">
                <a:moveTo>
                  <a:pt x="865347" y="386159"/>
                </a:moveTo>
                <a:lnTo>
                  <a:pt x="852971" y="387558"/>
                </a:lnTo>
                <a:lnTo>
                  <a:pt x="874394" y="397001"/>
                </a:lnTo>
                <a:lnTo>
                  <a:pt x="875176" y="395224"/>
                </a:lnTo>
                <a:lnTo>
                  <a:pt x="875288" y="394969"/>
                </a:lnTo>
                <a:lnTo>
                  <a:pt x="871728" y="394969"/>
                </a:lnTo>
                <a:lnTo>
                  <a:pt x="865347" y="386159"/>
                </a:lnTo>
                <a:close/>
              </a:path>
              <a:path w="889000" h="408305">
                <a:moveTo>
                  <a:pt x="824230" y="312674"/>
                </a:moveTo>
                <a:lnTo>
                  <a:pt x="821436" y="314705"/>
                </a:lnTo>
                <a:lnTo>
                  <a:pt x="818515" y="316738"/>
                </a:lnTo>
                <a:lnTo>
                  <a:pt x="817880" y="320675"/>
                </a:lnTo>
                <a:lnTo>
                  <a:pt x="820039" y="323595"/>
                </a:lnTo>
                <a:lnTo>
                  <a:pt x="857960" y="375959"/>
                </a:lnTo>
                <a:lnTo>
                  <a:pt x="879475" y="385444"/>
                </a:lnTo>
                <a:lnTo>
                  <a:pt x="874394" y="397001"/>
                </a:lnTo>
                <a:lnTo>
                  <a:pt x="882828" y="397001"/>
                </a:lnTo>
                <a:lnTo>
                  <a:pt x="888492" y="396366"/>
                </a:lnTo>
                <a:lnTo>
                  <a:pt x="830326" y="316102"/>
                </a:lnTo>
                <a:lnTo>
                  <a:pt x="828167" y="313308"/>
                </a:lnTo>
                <a:lnTo>
                  <a:pt x="824230" y="312674"/>
                </a:lnTo>
                <a:close/>
              </a:path>
              <a:path w="889000" h="408305">
                <a:moveTo>
                  <a:pt x="876173" y="384937"/>
                </a:moveTo>
                <a:lnTo>
                  <a:pt x="865347" y="386159"/>
                </a:lnTo>
                <a:lnTo>
                  <a:pt x="871728" y="394969"/>
                </a:lnTo>
                <a:lnTo>
                  <a:pt x="876173" y="384937"/>
                </a:lnTo>
                <a:close/>
              </a:path>
              <a:path w="889000" h="408305">
                <a:moveTo>
                  <a:pt x="878322" y="384937"/>
                </a:moveTo>
                <a:lnTo>
                  <a:pt x="876173" y="384937"/>
                </a:lnTo>
                <a:lnTo>
                  <a:pt x="871728" y="394969"/>
                </a:lnTo>
                <a:lnTo>
                  <a:pt x="875288" y="394969"/>
                </a:lnTo>
                <a:lnTo>
                  <a:pt x="879475" y="385444"/>
                </a:lnTo>
                <a:lnTo>
                  <a:pt x="878322" y="384937"/>
                </a:lnTo>
                <a:close/>
              </a:path>
              <a:path w="889000" h="408305">
                <a:moveTo>
                  <a:pt x="5207" y="0"/>
                </a:moveTo>
                <a:lnTo>
                  <a:pt x="0" y="11556"/>
                </a:lnTo>
                <a:lnTo>
                  <a:pt x="852971" y="387558"/>
                </a:lnTo>
                <a:lnTo>
                  <a:pt x="865347" y="386159"/>
                </a:lnTo>
                <a:lnTo>
                  <a:pt x="857960" y="375959"/>
                </a:lnTo>
                <a:lnTo>
                  <a:pt x="5207" y="0"/>
                </a:lnTo>
                <a:close/>
              </a:path>
              <a:path w="889000" h="408305">
                <a:moveTo>
                  <a:pt x="857960" y="375959"/>
                </a:moveTo>
                <a:lnTo>
                  <a:pt x="865347" y="386159"/>
                </a:lnTo>
                <a:lnTo>
                  <a:pt x="876173" y="384937"/>
                </a:lnTo>
                <a:lnTo>
                  <a:pt x="878322" y="384937"/>
                </a:lnTo>
                <a:lnTo>
                  <a:pt x="857960" y="375959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1" name="object 21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5725" y="2933700"/>
            <a:ext cx="2466975" cy="2114550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924425" y="2943225"/>
            <a:ext cx="1933575" cy="1390650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657475" y="2933700"/>
            <a:ext cx="2085975" cy="1495425"/>
          </a:xfrm>
          <a:prstGeom prst="rect">
            <a:avLst/>
          </a:prstGeom>
        </p:spPr>
      </p:pic>
      <p:grpSp>
        <p:nvGrpSpPr>
          <p:cNvPr id="24" name="object 24" descr=""/>
          <p:cNvGrpSpPr/>
          <p:nvPr/>
        </p:nvGrpSpPr>
        <p:grpSpPr>
          <a:xfrm>
            <a:off x="9566909" y="3025266"/>
            <a:ext cx="546100" cy="1256665"/>
            <a:chOff x="9566909" y="3025266"/>
            <a:chExt cx="546100" cy="1256665"/>
          </a:xfrm>
        </p:grpSpPr>
        <p:sp>
          <p:nvSpPr>
            <p:cNvPr id="25" name="object 25" descr=""/>
            <p:cNvSpPr/>
            <p:nvPr/>
          </p:nvSpPr>
          <p:spPr>
            <a:xfrm>
              <a:off x="9573259" y="3031616"/>
              <a:ext cx="533400" cy="1243965"/>
            </a:xfrm>
            <a:custGeom>
              <a:avLst/>
              <a:gdLst/>
              <a:ahLst/>
              <a:cxnLst/>
              <a:rect l="l" t="t" r="r" b="b"/>
              <a:pathLst>
                <a:path w="533400" h="1243964">
                  <a:moveTo>
                    <a:pt x="426466" y="0"/>
                  </a:moveTo>
                  <a:lnTo>
                    <a:pt x="53467" y="1118870"/>
                  </a:lnTo>
                  <a:lnTo>
                    <a:pt x="0" y="1100963"/>
                  </a:lnTo>
                  <a:lnTo>
                    <a:pt x="71247" y="1243711"/>
                  </a:lnTo>
                  <a:lnTo>
                    <a:pt x="213868" y="1172337"/>
                  </a:lnTo>
                  <a:lnTo>
                    <a:pt x="160400" y="1154430"/>
                  </a:lnTo>
                  <a:lnTo>
                    <a:pt x="533400" y="35687"/>
                  </a:lnTo>
                  <a:lnTo>
                    <a:pt x="4264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9573259" y="3031616"/>
              <a:ext cx="533400" cy="1243965"/>
            </a:xfrm>
            <a:custGeom>
              <a:avLst/>
              <a:gdLst/>
              <a:ahLst/>
              <a:cxnLst/>
              <a:rect l="l" t="t" r="r" b="b"/>
              <a:pathLst>
                <a:path w="533400" h="1243964">
                  <a:moveTo>
                    <a:pt x="426466" y="0"/>
                  </a:moveTo>
                  <a:lnTo>
                    <a:pt x="53467" y="1118870"/>
                  </a:lnTo>
                  <a:lnTo>
                    <a:pt x="0" y="1100963"/>
                  </a:lnTo>
                  <a:lnTo>
                    <a:pt x="71247" y="1243711"/>
                  </a:lnTo>
                  <a:lnTo>
                    <a:pt x="213868" y="1172337"/>
                  </a:lnTo>
                  <a:lnTo>
                    <a:pt x="160400" y="1154430"/>
                  </a:lnTo>
                  <a:lnTo>
                    <a:pt x="533400" y="35687"/>
                  </a:lnTo>
                  <a:lnTo>
                    <a:pt x="426466" y="0"/>
                  </a:lnTo>
                  <a:close/>
                </a:path>
              </a:pathLst>
            </a:custGeom>
            <a:ln w="12701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 descr=""/>
          <p:cNvSpPr txBox="1"/>
          <p:nvPr/>
        </p:nvSpPr>
        <p:spPr>
          <a:xfrm>
            <a:off x="3322954" y="2646362"/>
            <a:ext cx="3049905" cy="2660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866264" algn="l"/>
              </a:tabLst>
            </a:pPr>
            <a:r>
              <a:rPr dirty="0" sz="1550">
                <a:latin typeface="Calibri"/>
                <a:cs typeface="Calibri"/>
              </a:rPr>
              <a:t>Более</a:t>
            </a:r>
            <a:r>
              <a:rPr dirty="0" sz="1550" spc="130">
                <a:latin typeface="Calibri"/>
                <a:cs typeface="Calibri"/>
              </a:rPr>
              <a:t> </a:t>
            </a:r>
            <a:r>
              <a:rPr dirty="0" sz="1550" spc="-10">
                <a:latin typeface="Calibri"/>
                <a:cs typeface="Calibri"/>
              </a:rPr>
              <a:t>твердая</a:t>
            </a:r>
            <a:r>
              <a:rPr dirty="0" sz="1550">
                <a:latin typeface="Calibri"/>
                <a:cs typeface="Calibri"/>
              </a:rPr>
              <a:t>	Очень</a:t>
            </a:r>
            <a:r>
              <a:rPr dirty="0" sz="1550" spc="105">
                <a:latin typeface="Calibri"/>
                <a:cs typeface="Calibri"/>
              </a:rPr>
              <a:t> </a:t>
            </a:r>
            <a:r>
              <a:rPr dirty="0" sz="1550" spc="-10">
                <a:latin typeface="Calibri"/>
                <a:cs typeface="Calibri"/>
              </a:rPr>
              <a:t>мягкая</a:t>
            </a:r>
            <a:endParaRPr sz="1550">
              <a:latin typeface="Calibri"/>
              <a:cs typeface="Calibri"/>
            </a:endParaRPr>
          </a:p>
        </p:txBody>
      </p:sp>
      <p:pic>
        <p:nvPicPr>
          <p:cNvPr id="28" name="object 28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976623" y="2486151"/>
            <a:ext cx="250443" cy="236474"/>
          </a:xfrm>
          <a:prstGeom prst="rect">
            <a:avLst/>
          </a:prstGeom>
        </p:spPr>
      </p:pic>
      <p:sp>
        <p:nvSpPr>
          <p:cNvPr id="29" name="object 29" descr=""/>
          <p:cNvSpPr/>
          <p:nvPr/>
        </p:nvSpPr>
        <p:spPr>
          <a:xfrm>
            <a:off x="5449189" y="2495295"/>
            <a:ext cx="255270" cy="195580"/>
          </a:xfrm>
          <a:custGeom>
            <a:avLst/>
            <a:gdLst/>
            <a:ahLst/>
            <a:cxnLst/>
            <a:rect l="l" t="t" r="r" b="b"/>
            <a:pathLst>
              <a:path w="255270" h="195580">
                <a:moveTo>
                  <a:pt x="154432" y="170433"/>
                </a:moveTo>
                <a:lnTo>
                  <a:pt x="151257" y="172974"/>
                </a:lnTo>
                <a:lnTo>
                  <a:pt x="150875" y="176402"/>
                </a:lnTo>
                <a:lnTo>
                  <a:pt x="150368" y="179958"/>
                </a:lnTo>
                <a:lnTo>
                  <a:pt x="152908" y="183133"/>
                </a:lnTo>
                <a:lnTo>
                  <a:pt x="156337" y="183514"/>
                </a:lnTo>
                <a:lnTo>
                  <a:pt x="254762" y="195579"/>
                </a:lnTo>
                <a:lnTo>
                  <a:pt x="253655" y="192912"/>
                </a:lnTo>
                <a:lnTo>
                  <a:pt x="240791" y="192912"/>
                </a:lnTo>
                <a:lnTo>
                  <a:pt x="222171" y="178771"/>
                </a:lnTo>
                <a:lnTo>
                  <a:pt x="157861" y="170941"/>
                </a:lnTo>
                <a:lnTo>
                  <a:pt x="154432" y="170433"/>
                </a:lnTo>
                <a:close/>
              </a:path>
              <a:path w="255270" h="195580">
                <a:moveTo>
                  <a:pt x="222171" y="178771"/>
                </a:moveTo>
                <a:lnTo>
                  <a:pt x="240791" y="192912"/>
                </a:lnTo>
                <a:lnTo>
                  <a:pt x="242753" y="190373"/>
                </a:lnTo>
                <a:lnTo>
                  <a:pt x="238760" y="190373"/>
                </a:lnTo>
                <a:lnTo>
                  <a:pt x="234578" y="180281"/>
                </a:lnTo>
                <a:lnTo>
                  <a:pt x="222171" y="178771"/>
                </a:lnTo>
                <a:close/>
              </a:path>
              <a:path w="255270" h="195580">
                <a:moveTo>
                  <a:pt x="211709" y="99187"/>
                </a:moveTo>
                <a:lnTo>
                  <a:pt x="208407" y="100583"/>
                </a:lnTo>
                <a:lnTo>
                  <a:pt x="205232" y="101853"/>
                </a:lnTo>
                <a:lnTo>
                  <a:pt x="203708" y="105663"/>
                </a:lnTo>
                <a:lnTo>
                  <a:pt x="204977" y="108838"/>
                </a:lnTo>
                <a:lnTo>
                  <a:pt x="229739" y="168601"/>
                </a:lnTo>
                <a:lnTo>
                  <a:pt x="248538" y="182879"/>
                </a:lnTo>
                <a:lnTo>
                  <a:pt x="240791" y="192912"/>
                </a:lnTo>
                <a:lnTo>
                  <a:pt x="253655" y="192912"/>
                </a:lnTo>
                <a:lnTo>
                  <a:pt x="216788" y="104012"/>
                </a:lnTo>
                <a:lnTo>
                  <a:pt x="215391" y="100711"/>
                </a:lnTo>
                <a:lnTo>
                  <a:pt x="211709" y="99187"/>
                </a:lnTo>
                <a:close/>
              </a:path>
              <a:path w="255270" h="195580">
                <a:moveTo>
                  <a:pt x="234578" y="180281"/>
                </a:moveTo>
                <a:lnTo>
                  <a:pt x="238760" y="190373"/>
                </a:lnTo>
                <a:lnTo>
                  <a:pt x="245490" y="181609"/>
                </a:lnTo>
                <a:lnTo>
                  <a:pt x="234578" y="180281"/>
                </a:lnTo>
                <a:close/>
              </a:path>
              <a:path w="255270" h="195580">
                <a:moveTo>
                  <a:pt x="229739" y="168601"/>
                </a:moveTo>
                <a:lnTo>
                  <a:pt x="234578" y="180281"/>
                </a:lnTo>
                <a:lnTo>
                  <a:pt x="245490" y="181609"/>
                </a:lnTo>
                <a:lnTo>
                  <a:pt x="238760" y="190373"/>
                </a:lnTo>
                <a:lnTo>
                  <a:pt x="242753" y="190373"/>
                </a:lnTo>
                <a:lnTo>
                  <a:pt x="248538" y="182879"/>
                </a:lnTo>
                <a:lnTo>
                  <a:pt x="229739" y="168601"/>
                </a:lnTo>
                <a:close/>
              </a:path>
              <a:path w="255270" h="195580">
                <a:moveTo>
                  <a:pt x="7747" y="0"/>
                </a:moveTo>
                <a:lnTo>
                  <a:pt x="0" y="10032"/>
                </a:lnTo>
                <a:lnTo>
                  <a:pt x="222171" y="178771"/>
                </a:lnTo>
                <a:lnTo>
                  <a:pt x="234578" y="180281"/>
                </a:lnTo>
                <a:lnTo>
                  <a:pt x="229739" y="168601"/>
                </a:lnTo>
                <a:lnTo>
                  <a:pt x="7747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0" name="object 30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23950" y="1666875"/>
            <a:ext cx="1447800" cy="9524"/>
          </a:xfrm>
          <a:prstGeom prst="rect">
            <a:avLst/>
          </a:prstGeom>
        </p:spPr>
      </p:pic>
      <p:pic>
        <p:nvPicPr>
          <p:cNvPr id="31" name="object 31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752850" y="2381250"/>
            <a:ext cx="790575" cy="9524"/>
          </a:xfrm>
          <a:prstGeom prst="rect">
            <a:avLst/>
          </a:prstGeom>
        </p:spPr>
      </p:pic>
      <p:pic>
        <p:nvPicPr>
          <p:cNvPr id="32" name="object 32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153525" y="4667250"/>
            <a:ext cx="1400175" cy="19050"/>
          </a:xfrm>
          <a:prstGeom prst="rect">
            <a:avLst/>
          </a:prstGeom>
        </p:spPr>
      </p:pic>
      <p:sp>
        <p:nvSpPr>
          <p:cNvPr id="33" name="object 3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0" rIns="0" bIns="0" rtlCol="0" vert="horz">
            <a:spAutoFit/>
          </a:bodyPr>
          <a:lstStyle/>
          <a:p>
            <a:pPr marL="67945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dirty="0" spc="-25">
                <a:latin typeface="Calibri"/>
                <a:cs typeface="Calibri"/>
              </a:rPr>
              <a:t>10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981699" cy="8382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9283" rIns="0" bIns="0" rtlCol="0" vert="horz">
            <a:spAutoFit/>
          </a:bodyPr>
          <a:lstStyle/>
          <a:p>
            <a:pPr marL="554355">
              <a:lnSpc>
                <a:spcPct val="100000"/>
              </a:lnSpc>
              <a:spcBef>
                <a:spcPts val="125"/>
              </a:spcBef>
            </a:pPr>
            <a:r>
              <a:rPr dirty="0" spc="85"/>
              <a:t>ЦЕЛЕВАЯ</a:t>
            </a:r>
            <a:r>
              <a:rPr dirty="0" spc="370"/>
              <a:t> </a:t>
            </a:r>
            <a:r>
              <a:rPr dirty="0" spc="75"/>
              <a:t>АУДИТОРИЯ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81700" y="5505448"/>
            <a:ext cx="1590675" cy="123825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81100" y="5857875"/>
            <a:ext cx="2352675" cy="73342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19525" y="5743575"/>
            <a:ext cx="1914525" cy="733425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191625" y="1143000"/>
            <a:ext cx="2857500" cy="405765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4300" y="2019300"/>
            <a:ext cx="2352675" cy="3362325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609850" y="2019300"/>
            <a:ext cx="2257425" cy="3362325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191770" y="764349"/>
            <a:ext cx="8856345" cy="4320540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marL="3263900">
              <a:lnSpc>
                <a:spcPct val="100000"/>
              </a:lnSpc>
              <a:spcBef>
                <a:spcPts val="490"/>
              </a:spcBef>
            </a:pPr>
            <a:r>
              <a:rPr dirty="0" sz="1800" spc="-10" b="1">
                <a:latin typeface="Arial"/>
                <a:cs typeface="Arial"/>
              </a:rPr>
              <a:t>Родители,</a:t>
            </a:r>
            <a:r>
              <a:rPr dirty="0" sz="1800" spc="-6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у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которых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есть</a:t>
            </a:r>
            <a:r>
              <a:rPr dirty="0" sz="1800" spc="-5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дети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с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40" b="1">
                <a:latin typeface="Arial"/>
                <a:cs typeface="Arial"/>
              </a:rPr>
              <a:t>3-</a:t>
            </a:r>
            <a:r>
              <a:rPr dirty="0" sz="1800" b="1">
                <a:latin typeface="Arial"/>
                <a:cs typeface="Arial"/>
              </a:rPr>
              <a:t>х</a:t>
            </a:r>
            <a:r>
              <a:rPr dirty="0" sz="1800" spc="-25" b="1">
                <a:latin typeface="Arial"/>
                <a:cs typeface="Arial"/>
              </a:rPr>
              <a:t> лет</a:t>
            </a:r>
            <a:endParaRPr sz="1800">
              <a:latin typeface="Arial"/>
              <a:cs typeface="Arial"/>
            </a:endParaRPr>
          </a:p>
          <a:p>
            <a:pPr marL="12700" marR="217170">
              <a:lnSpc>
                <a:spcPct val="100800"/>
              </a:lnSpc>
              <a:spcBef>
                <a:spcPts val="375"/>
              </a:spcBef>
            </a:pPr>
            <a:r>
              <a:rPr dirty="0" sz="1800" spc="-20">
                <a:latin typeface="Microsoft Sans Serif"/>
                <a:cs typeface="Microsoft Sans Serif"/>
              </a:rPr>
              <a:t>Продукция</a:t>
            </a:r>
            <a:r>
              <a:rPr dirty="0" sz="1800" spc="-30">
                <a:latin typeface="Microsoft Sans Serif"/>
                <a:cs typeface="Microsoft Sans Serif"/>
              </a:rPr>
              <a:t> </a:t>
            </a:r>
            <a:r>
              <a:rPr dirty="0" u="sng" sz="18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"</a:t>
            </a:r>
            <a:r>
              <a:rPr dirty="0" u="sng" sz="180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Happy</a:t>
            </a:r>
            <a:r>
              <a:rPr dirty="0" u="sng" sz="1800" spc="-10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80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Tummy"</a:t>
            </a:r>
            <a:r>
              <a:rPr dirty="0" u="sng" sz="1800" spc="-9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создана</a:t>
            </a:r>
            <a:r>
              <a:rPr dirty="0" sz="1800">
                <a:latin typeface="Microsoft Sans Serif"/>
                <a:cs typeface="Microsoft Sans Serif"/>
              </a:rPr>
              <a:t> </a:t>
            </a:r>
            <a:r>
              <a:rPr dirty="0" u="sng" sz="180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с</a:t>
            </a:r>
            <a:r>
              <a:rPr dirty="0" u="sng" sz="1800" spc="-1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заботой</a:t>
            </a:r>
            <a:r>
              <a:rPr dirty="0" u="sng" sz="1800" spc="-4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180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о</a:t>
            </a:r>
            <a:r>
              <a:rPr dirty="0" u="sng" sz="1800" spc="-35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180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детях</a:t>
            </a:r>
            <a:r>
              <a:rPr dirty="0" sz="1800">
                <a:latin typeface="Microsoft Sans Serif"/>
                <a:cs typeface="Microsoft Sans Serif"/>
              </a:rPr>
              <a:t>:</a:t>
            </a:r>
            <a:r>
              <a:rPr dirty="0" sz="1800" spc="-6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от</a:t>
            </a:r>
            <a:r>
              <a:rPr dirty="0" sz="1800" spc="-10">
                <a:latin typeface="Microsoft Sans Serif"/>
                <a:cs typeface="Microsoft Sans Serif"/>
              </a:rPr>
              <a:t> активных</a:t>
            </a:r>
            <a:r>
              <a:rPr dirty="0" sz="1800" spc="-75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спортсменов, нуждающихся</a:t>
            </a:r>
            <a:r>
              <a:rPr dirty="0" sz="1800" spc="-9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в энергии,</a:t>
            </a:r>
            <a:r>
              <a:rPr dirty="0" sz="1800" spc="-6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до</a:t>
            </a:r>
            <a:r>
              <a:rPr dirty="0" sz="1800" spc="-45">
                <a:latin typeface="Microsoft Sans Serif"/>
                <a:cs typeface="Microsoft Sans Serif"/>
              </a:rPr>
              <a:t> </a:t>
            </a:r>
            <a:r>
              <a:rPr dirty="0" sz="1800" spc="-20">
                <a:latin typeface="Microsoft Sans Serif"/>
                <a:cs typeface="Microsoft Sans Serif"/>
              </a:rPr>
              <a:t>школьников,</a:t>
            </a:r>
            <a:r>
              <a:rPr dirty="0" sz="1800" spc="-60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которым</a:t>
            </a:r>
            <a:r>
              <a:rPr dirty="0" sz="1800" spc="10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важна</a:t>
            </a:r>
            <a:r>
              <a:rPr dirty="0" sz="1800" spc="-40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концентрация.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690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5088255" marR="5080">
              <a:lnSpc>
                <a:spcPct val="100800"/>
              </a:lnSpc>
              <a:spcBef>
                <a:spcPts val="5"/>
              </a:spcBef>
            </a:pPr>
            <a:r>
              <a:rPr dirty="0" sz="1800">
                <a:latin typeface="Microsoft Sans Serif"/>
                <a:cs typeface="Microsoft Sans Serif"/>
              </a:rPr>
              <a:t>Специальные</a:t>
            </a:r>
            <a:r>
              <a:rPr dirty="0" sz="1800" spc="-50">
                <a:latin typeface="Microsoft Sans Serif"/>
                <a:cs typeface="Microsoft Sans Serif"/>
              </a:rPr>
              <a:t> </a:t>
            </a:r>
            <a:r>
              <a:rPr dirty="0" u="sng" sz="180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формулы</a:t>
            </a:r>
            <a:r>
              <a:rPr dirty="0" u="sng" sz="1800" spc="-7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1800" spc="-1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учитывают</a:t>
            </a:r>
            <a:r>
              <a:rPr dirty="0" sz="1800" spc="-10">
                <a:latin typeface="Microsoft Sans Serif"/>
                <a:cs typeface="Microsoft Sans Serif"/>
              </a:rPr>
              <a:t> </a:t>
            </a:r>
            <a:r>
              <a:rPr dirty="0" u="sng" sz="1800" spc="-1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потребности</a:t>
            </a:r>
            <a:r>
              <a:rPr dirty="0" u="sng" sz="1800" spc="-2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1800" spc="-1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детей:</a:t>
            </a:r>
            <a:endParaRPr sz="1800">
              <a:latin typeface="Microsoft Sans Serif"/>
              <a:cs typeface="Microsoft Sans Serif"/>
            </a:endParaRPr>
          </a:p>
          <a:p>
            <a:pPr marL="5088255" marR="642620">
              <a:lnSpc>
                <a:spcPct val="199900"/>
              </a:lnSpc>
              <a:spcBef>
                <a:spcPts val="40"/>
              </a:spcBef>
            </a:pPr>
            <a:r>
              <a:rPr dirty="0" sz="1800">
                <a:latin typeface="Microsoft Sans Serif"/>
                <a:cs typeface="Microsoft Sans Serif"/>
              </a:rPr>
              <a:t>с </a:t>
            </a:r>
            <a:r>
              <a:rPr dirty="0" sz="1800" spc="-20">
                <a:latin typeface="Microsoft Sans Serif"/>
                <a:cs typeface="Microsoft Sans Serif"/>
              </a:rPr>
              <a:t>проблемами</a:t>
            </a:r>
            <a:r>
              <a:rPr dirty="0" sz="1800" spc="-25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пищеварения отсутствием</a:t>
            </a:r>
            <a:r>
              <a:rPr dirty="0" sz="1800" spc="-50">
                <a:latin typeface="Microsoft Sans Serif"/>
                <a:cs typeface="Microsoft Sans Serif"/>
              </a:rPr>
              <a:t> </a:t>
            </a:r>
            <a:r>
              <a:rPr dirty="0" sz="1800" spc="-20">
                <a:latin typeface="Microsoft Sans Serif"/>
                <a:cs typeface="Microsoft Sans Serif"/>
              </a:rPr>
              <a:t>зубов </a:t>
            </a:r>
            <a:r>
              <a:rPr dirty="0" sz="1800" spc="-10">
                <a:latin typeface="Microsoft Sans Serif"/>
                <a:cs typeface="Microsoft Sans Serif"/>
              </a:rPr>
              <a:t>непереносимостью</a:t>
            </a:r>
            <a:r>
              <a:rPr dirty="0" sz="1800" spc="25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лактозы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80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5088255" marR="642620">
              <a:lnSpc>
                <a:spcPts val="2100"/>
              </a:lnSpc>
            </a:pPr>
            <a:r>
              <a:rPr dirty="0" sz="1800" spc="-10">
                <a:latin typeface="Microsoft Sans Serif"/>
                <a:cs typeface="Microsoft Sans Serif"/>
              </a:rPr>
              <a:t>обеспечивая</a:t>
            </a:r>
            <a:r>
              <a:rPr dirty="0" sz="1800" spc="-6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их</a:t>
            </a:r>
            <a:r>
              <a:rPr dirty="0" sz="1800" spc="-55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полноценное развитие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24425" y="2714625"/>
            <a:ext cx="457200" cy="4572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05375" y="3267075"/>
            <a:ext cx="457200" cy="45720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05375" y="3829050"/>
            <a:ext cx="457200" cy="457200"/>
          </a:xfrm>
          <a:prstGeom prst="rect">
            <a:avLst/>
          </a:prstGeom>
        </p:spPr>
      </p:pic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0" rIns="0" bIns="0" rtlCol="0" vert="horz">
            <a:spAutoFit/>
          </a:bodyPr>
          <a:lstStyle/>
          <a:p>
            <a:pPr marL="67945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dirty="0" spc="-25">
                <a:latin typeface="Calibri"/>
                <a:cs typeface="Calibri"/>
              </a:rPr>
              <a:t>10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1100" y="5857875"/>
            <a:ext cx="2352675" cy="73342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81700" y="5505448"/>
            <a:ext cx="1590675" cy="123825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19525" y="5743575"/>
            <a:ext cx="1914525" cy="73342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4676774" cy="90487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229975" y="5962648"/>
            <a:ext cx="933450" cy="895349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325225" y="5257800"/>
            <a:ext cx="504825" cy="5048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64819" y="175513"/>
            <a:ext cx="3272790" cy="44958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110"/>
              <a:t>НАША</a:t>
            </a:r>
            <a:r>
              <a:rPr dirty="0" spc="370"/>
              <a:t> </a:t>
            </a:r>
            <a:r>
              <a:rPr dirty="0" spc="114"/>
              <a:t>ЛИНЕЙКА</a:t>
            </a:r>
          </a:p>
        </p:txBody>
      </p:sp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429250" y="2914650"/>
            <a:ext cx="5238750" cy="2247900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4632071" y="1961451"/>
            <a:ext cx="157162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 i="1">
                <a:latin typeface="Calibri"/>
                <a:cs typeface="Calibri"/>
              </a:rPr>
              <a:t>Мягкие</a:t>
            </a:r>
            <a:r>
              <a:rPr dirty="0" sz="1800" spc="-50" b="1" i="1">
                <a:latin typeface="Calibri"/>
                <a:cs typeface="Calibri"/>
              </a:rPr>
              <a:t> </a:t>
            </a:r>
            <a:r>
              <a:rPr dirty="0" sz="1800" spc="-20" b="1" i="1">
                <a:latin typeface="Calibri"/>
                <a:cs typeface="Calibri"/>
              </a:rPr>
              <a:t>формы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065139" y="4711700"/>
            <a:ext cx="8724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i="1">
                <a:latin typeface="Calibri"/>
                <a:cs typeface="Calibri"/>
              </a:rPr>
              <a:t>*</a:t>
            </a:r>
            <a:r>
              <a:rPr dirty="0" sz="600" spc="10" i="1">
                <a:latin typeface="Calibri"/>
                <a:cs typeface="Calibri"/>
              </a:rPr>
              <a:t> </a:t>
            </a:r>
            <a:r>
              <a:rPr dirty="0" sz="600" spc="-10" i="1">
                <a:latin typeface="Calibri"/>
                <a:cs typeface="Calibri"/>
              </a:rPr>
              <a:t>Обогащен</a:t>
            </a:r>
            <a:r>
              <a:rPr dirty="0" sz="600" spc="5" i="1">
                <a:latin typeface="Calibri"/>
                <a:cs typeface="Calibri"/>
              </a:rPr>
              <a:t> </a:t>
            </a:r>
            <a:r>
              <a:rPr dirty="0" sz="600" spc="-10" i="1">
                <a:latin typeface="Calibri"/>
                <a:cs typeface="Calibri"/>
              </a:rPr>
              <a:t>витаминами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824851" y="338200"/>
            <a:ext cx="2466975" cy="371475"/>
          </a:xfrm>
          <a:prstGeom prst="rect">
            <a:avLst/>
          </a:prstGeom>
          <a:solidFill>
            <a:srgbClr val="FFFFFF"/>
          </a:solidFill>
          <a:ln w="28575">
            <a:solidFill>
              <a:srgbClr val="6F2F9F"/>
            </a:solidFill>
          </a:ln>
        </p:spPr>
        <p:txBody>
          <a:bodyPr wrap="square" lIns="0" tIns="19685" rIns="0" bIns="0" rtlCol="0" vert="horz">
            <a:spAutoFit/>
          </a:bodyPr>
          <a:lstStyle/>
          <a:p>
            <a:pPr marL="88900">
              <a:lnSpc>
                <a:spcPct val="100000"/>
              </a:lnSpc>
              <a:spcBef>
                <a:spcPts val="155"/>
              </a:spcBef>
            </a:pPr>
            <a:r>
              <a:rPr dirty="0" sz="1800" i="1">
                <a:latin typeface="Calibri"/>
                <a:cs typeface="Calibri"/>
              </a:rPr>
              <a:t>Для</a:t>
            </a:r>
            <a:r>
              <a:rPr dirty="0" sz="1800" spc="-20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детей</a:t>
            </a:r>
            <a:r>
              <a:rPr dirty="0" sz="1800" spc="-20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с</a:t>
            </a:r>
            <a:r>
              <a:rPr dirty="0" sz="1800" spc="5" i="1">
                <a:latin typeface="Calibri"/>
                <a:cs typeface="Calibri"/>
              </a:rPr>
              <a:t> </a:t>
            </a:r>
            <a:r>
              <a:rPr dirty="0" sz="1800" spc="-15" i="1">
                <a:latin typeface="Calibri"/>
                <a:cs typeface="Calibri"/>
              </a:rPr>
              <a:t>7-</a:t>
            </a:r>
            <a:r>
              <a:rPr dirty="0" sz="1800" i="1">
                <a:latin typeface="Calibri"/>
                <a:cs typeface="Calibri"/>
              </a:rPr>
              <a:t>ми</a:t>
            </a:r>
            <a:r>
              <a:rPr dirty="0" sz="1800" spc="-20" i="1">
                <a:latin typeface="Calibri"/>
                <a:cs typeface="Calibri"/>
              </a:rPr>
              <a:t> </a:t>
            </a:r>
            <a:r>
              <a:rPr dirty="0" sz="1800" spc="-25" i="1">
                <a:latin typeface="Calibri"/>
                <a:cs typeface="Calibri"/>
              </a:rPr>
              <a:t>лет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74357" y="883348"/>
            <a:ext cx="6318885" cy="87121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050" marR="5080">
              <a:lnSpc>
                <a:spcPct val="106000"/>
              </a:lnSpc>
              <a:spcBef>
                <a:spcPts val="100"/>
              </a:spcBef>
            </a:pPr>
            <a:r>
              <a:rPr dirty="0" sz="1800" i="1">
                <a:latin typeface="Calibri"/>
                <a:cs typeface="Calibri"/>
              </a:rPr>
              <a:t>Высокое</a:t>
            </a:r>
            <a:r>
              <a:rPr dirty="0" sz="1800" spc="-30" i="1">
                <a:latin typeface="Calibri"/>
                <a:cs typeface="Calibri"/>
              </a:rPr>
              <a:t> </a:t>
            </a:r>
            <a:r>
              <a:rPr dirty="0" sz="1800" spc="-10" i="1">
                <a:latin typeface="Calibri"/>
                <a:cs typeface="Calibri"/>
              </a:rPr>
              <a:t>содержание</a:t>
            </a:r>
            <a:r>
              <a:rPr dirty="0" sz="1800" spc="-25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белка,</a:t>
            </a:r>
            <a:r>
              <a:rPr dirty="0" sz="1800" spc="-65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полезных</a:t>
            </a:r>
            <a:r>
              <a:rPr dirty="0" sz="1800" spc="-25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жиров,</a:t>
            </a:r>
            <a:r>
              <a:rPr dirty="0" sz="1800" spc="5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пищевых</a:t>
            </a:r>
            <a:r>
              <a:rPr dirty="0" sz="1800" spc="-90" i="1">
                <a:latin typeface="Calibri"/>
                <a:cs typeface="Calibri"/>
              </a:rPr>
              <a:t> </a:t>
            </a:r>
            <a:r>
              <a:rPr dirty="0" sz="1800" spc="-10" i="1">
                <a:latin typeface="Calibri"/>
                <a:cs typeface="Calibri"/>
              </a:rPr>
              <a:t>волокон </a:t>
            </a:r>
            <a:r>
              <a:rPr dirty="0" sz="1800" i="1">
                <a:latin typeface="Calibri"/>
                <a:cs typeface="Calibri"/>
              </a:rPr>
              <a:t>Содержат</a:t>
            </a:r>
            <a:r>
              <a:rPr dirty="0" sz="1800" spc="-20" i="1">
                <a:latin typeface="Calibri"/>
                <a:cs typeface="Calibri"/>
              </a:rPr>
              <a:t> </a:t>
            </a:r>
            <a:r>
              <a:rPr dirty="0" sz="1800" spc="-10" i="1">
                <a:latin typeface="Calibri"/>
                <a:cs typeface="Calibri"/>
              </a:rPr>
              <a:t>необходимые</a:t>
            </a:r>
            <a:r>
              <a:rPr dirty="0" sz="1800" spc="-45" i="1">
                <a:latin typeface="Calibri"/>
                <a:cs typeface="Calibri"/>
              </a:rPr>
              <a:t> </a:t>
            </a:r>
            <a:r>
              <a:rPr dirty="0" sz="1800" spc="-10" i="1">
                <a:latin typeface="Calibri"/>
                <a:cs typeface="Calibri"/>
              </a:rPr>
              <a:t>витамины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075"/>
              </a:lnSpc>
            </a:pPr>
            <a:r>
              <a:rPr dirty="0" sz="1800" i="1">
                <a:latin typeface="Calibri"/>
                <a:cs typeface="Calibri"/>
              </a:rPr>
              <a:t>Подходят</a:t>
            </a:r>
            <a:r>
              <a:rPr dirty="0" sz="1800" spc="5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для</a:t>
            </a:r>
            <a:r>
              <a:rPr dirty="0" sz="1800" spc="-90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детей</a:t>
            </a:r>
            <a:r>
              <a:rPr dirty="0" sz="1800" spc="-20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с</a:t>
            </a:r>
            <a:r>
              <a:rPr dirty="0" sz="1800" spc="-60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непереносимостью</a:t>
            </a:r>
            <a:r>
              <a:rPr dirty="0" sz="1800" spc="-20" i="1">
                <a:latin typeface="Calibri"/>
                <a:cs typeface="Calibri"/>
              </a:rPr>
              <a:t> </a:t>
            </a:r>
            <a:r>
              <a:rPr dirty="0" sz="1800" spc="-10" i="1">
                <a:latin typeface="Calibri"/>
                <a:cs typeface="Calibri"/>
              </a:rPr>
              <a:t>лактозы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190500" y="904875"/>
            <a:ext cx="352425" cy="895350"/>
            <a:chOff x="190500" y="904875"/>
            <a:chExt cx="352425" cy="895350"/>
          </a:xfrm>
        </p:grpSpPr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0500" y="904875"/>
              <a:ext cx="342900" cy="35242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0025" y="1200150"/>
              <a:ext cx="342900" cy="35242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0025" y="1457325"/>
              <a:ext cx="342900" cy="342900"/>
            </a:xfrm>
            <a:prstGeom prst="rect">
              <a:avLst/>
            </a:prstGeom>
          </p:spPr>
        </p:pic>
      </p:grpSp>
      <p:grpSp>
        <p:nvGrpSpPr>
          <p:cNvPr id="18" name="object 18" descr=""/>
          <p:cNvGrpSpPr/>
          <p:nvPr/>
        </p:nvGrpSpPr>
        <p:grpSpPr>
          <a:xfrm>
            <a:off x="0" y="752475"/>
            <a:ext cx="12192000" cy="5191760"/>
            <a:chOff x="0" y="752475"/>
            <a:chExt cx="12192000" cy="5191760"/>
          </a:xfrm>
        </p:grpSpPr>
        <p:pic>
          <p:nvPicPr>
            <p:cNvPr id="19" name="object 1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972425" y="809625"/>
              <a:ext cx="4219575" cy="2105025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2275713"/>
              <a:ext cx="2877819" cy="3320961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81097" y="2554351"/>
              <a:ext cx="3240354" cy="3389274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29150" y="2276475"/>
              <a:ext cx="438150" cy="409575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819775" y="2295525"/>
              <a:ext cx="619125" cy="495300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210425" y="781050"/>
              <a:ext cx="819150" cy="1857375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477250" y="752475"/>
              <a:ext cx="209550" cy="238125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51751" y="2787523"/>
              <a:ext cx="1381569" cy="431418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314729" y="3128293"/>
              <a:ext cx="1362269" cy="603442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7058025" y="1247774"/>
              <a:ext cx="4267200" cy="2228850"/>
            </a:xfrm>
            <a:custGeom>
              <a:avLst/>
              <a:gdLst/>
              <a:ahLst/>
              <a:cxnLst/>
              <a:rect l="l" t="t" r="r" b="b"/>
              <a:pathLst>
                <a:path w="4267200" h="2228850">
                  <a:moveTo>
                    <a:pt x="2419350" y="1966976"/>
                  </a:moveTo>
                  <a:lnTo>
                    <a:pt x="2415222" y="1946567"/>
                  </a:lnTo>
                  <a:lnTo>
                    <a:pt x="2403995" y="1929892"/>
                  </a:lnTo>
                  <a:lnTo>
                    <a:pt x="2387358" y="1918652"/>
                  </a:lnTo>
                  <a:lnTo>
                    <a:pt x="2367026" y="1914525"/>
                  </a:lnTo>
                  <a:lnTo>
                    <a:pt x="1928876" y="1914525"/>
                  </a:lnTo>
                  <a:lnTo>
                    <a:pt x="490601" y="1914525"/>
                  </a:lnTo>
                  <a:lnTo>
                    <a:pt x="52451" y="1914525"/>
                  </a:lnTo>
                  <a:lnTo>
                    <a:pt x="32029" y="1918652"/>
                  </a:lnTo>
                  <a:lnTo>
                    <a:pt x="15367" y="1929892"/>
                  </a:lnTo>
                  <a:lnTo>
                    <a:pt x="4114" y="1946567"/>
                  </a:lnTo>
                  <a:lnTo>
                    <a:pt x="0" y="1966976"/>
                  </a:lnTo>
                  <a:lnTo>
                    <a:pt x="0" y="2176399"/>
                  </a:lnTo>
                  <a:lnTo>
                    <a:pt x="4114" y="2196820"/>
                  </a:lnTo>
                  <a:lnTo>
                    <a:pt x="15367" y="2213483"/>
                  </a:lnTo>
                  <a:lnTo>
                    <a:pt x="32029" y="2224735"/>
                  </a:lnTo>
                  <a:lnTo>
                    <a:pt x="52451" y="2228850"/>
                  </a:lnTo>
                  <a:lnTo>
                    <a:pt x="490601" y="2228850"/>
                  </a:lnTo>
                  <a:lnTo>
                    <a:pt x="1928876" y="2228850"/>
                  </a:lnTo>
                  <a:lnTo>
                    <a:pt x="2367026" y="2228850"/>
                  </a:lnTo>
                  <a:lnTo>
                    <a:pt x="2387358" y="2224735"/>
                  </a:lnTo>
                  <a:lnTo>
                    <a:pt x="2403995" y="2213483"/>
                  </a:lnTo>
                  <a:lnTo>
                    <a:pt x="2415222" y="2196820"/>
                  </a:lnTo>
                  <a:lnTo>
                    <a:pt x="2419350" y="2176399"/>
                  </a:lnTo>
                  <a:lnTo>
                    <a:pt x="2419350" y="1966976"/>
                  </a:lnTo>
                  <a:close/>
                </a:path>
                <a:path w="4267200" h="2228850">
                  <a:moveTo>
                    <a:pt x="4267200" y="47625"/>
                  </a:moveTo>
                  <a:lnTo>
                    <a:pt x="4263453" y="29095"/>
                  </a:lnTo>
                  <a:lnTo>
                    <a:pt x="4253242" y="13957"/>
                  </a:lnTo>
                  <a:lnTo>
                    <a:pt x="4238104" y="3746"/>
                  </a:lnTo>
                  <a:lnTo>
                    <a:pt x="4219575" y="0"/>
                  </a:lnTo>
                  <a:lnTo>
                    <a:pt x="2152650" y="0"/>
                  </a:lnTo>
                  <a:lnTo>
                    <a:pt x="2134108" y="3746"/>
                  </a:lnTo>
                  <a:lnTo>
                    <a:pt x="2118969" y="13957"/>
                  </a:lnTo>
                  <a:lnTo>
                    <a:pt x="2108758" y="29095"/>
                  </a:lnTo>
                  <a:lnTo>
                    <a:pt x="2105025" y="47625"/>
                  </a:lnTo>
                  <a:lnTo>
                    <a:pt x="2105025" y="238125"/>
                  </a:lnTo>
                  <a:lnTo>
                    <a:pt x="2108758" y="256667"/>
                  </a:lnTo>
                  <a:lnTo>
                    <a:pt x="2118969" y="271805"/>
                  </a:lnTo>
                  <a:lnTo>
                    <a:pt x="2134108" y="282016"/>
                  </a:lnTo>
                  <a:lnTo>
                    <a:pt x="2152650" y="285750"/>
                  </a:lnTo>
                  <a:lnTo>
                    <a:pt x="4219575" y="285750"/>
                  </a:lnTo>
                  <a:lnTo>
                    <a:pt x="4238104" y="282016"/>
                  </a:lnTo>
                  <a:lnTo>
                    <a:pt x="4253242" y="271805"/>
                  </a:lnTo>
                  <a:lnTo>
                    <a:pt x="4263453" y="256667"/>
                  </a:lnTo>
                  <a:lnTo>
                    <a:pt x="4267200" y="238125"/>
                  </a:lnTo>
                  <a:lnTo>
                    <a:pt x="4267200" y="47625"/>
                  </a:lnTo>
                  <a:close/>
                </a:path>
              </a:pathLst>
            </a:custGeom>
            <a:solidFill>
              <a:srgbClr val="ED891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 txBox="1"/>
          <p:nvPr/>
        </p:nvSpPr>
        <p:spPr>
          <a:xfrm>
            <a:off x="1928876" y="1852676"/>
            <a:ext cx="2238375" cy="361950"/>
          </a:xfrm>
          <a:prstGeom prst="rect">
            <a:avLst/>
          </a:prstGeom>
          <a:solidFill>
            <a:srgbClr val="FFFFFF"/>
          </a:solidFill>
          <a:ln w="28575">
            <a:solidFill>
              <a:srgbClr val="6F2F9F"/>
            </a:solidFill>
          </a:ln>
        </p:spPr>
        <p:txBody>
          <a:bodyPr wrap="square" lIns="0" tIns="21590" rIns="0" bIns="0" rtlCol="0" vert="horz">
            <a:spAutoFit/>
          </a:bodyPr>
          <a:lstStyle/>
          <a:p>
            <a:pPr marL="86360">
              <a:lnSpc>
                <a:spcPct val="100000"/>
              </a:lnSpc>
              <a:spcBef>
                <a:spcPts val="170"/>
              </a:spcBef>
            </a:pPr>
            <a:r>
              <a:rPr dirty="0" sz="1800" i="1">
                <a:latin typeface="Calibri"/>
                <a:cs typeface="Calibri"/>
              </a:rPr>
              <a:t>Для</a:t>
            </a:r>
            <a:r>
              <a:rPr dirty="0" sz="1800" spc="-20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детей</a:t>
            </a:r>
            <a:r>
              <a:rPr dirty="0" sz="1800" spc="-15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с</a:t>
            </a:r>
            <a:r>
              <a:rPr dirty="0" sz="1800" spc="15" i="1">
                <a:latin typeface="Calibri"/>
                <a:cs typeface="Calibri"/>
              </a:rPr>
              <a:t> </a:t>
            </a:r>
            <a:r>
              <a:rPr dirty="0" sz="1800" spc="-15" i="1">
                <a:latin typeface="Calibri"/>
                <a:cs typeface="Calibri"/>
              </a:rPr>
              <a:t>3-</a:t>
            </a:r>
            <a:r>
              <a:rPr dirty="0" sz="1800" i="1">
                <a:latin typeface="Calibri"/>
                <a:cs typeface="Calibri"/>
              </a:rPr>
              <a:t>х</a:t>
            </a:r>
            <a:r>
              <a:rPr dirty="0" sz="1800" spc="-20" i="1">
                <a:latin typeface="Calibri"/>
                <a:cs typeface="Calibri"/>
              </a:rPr>
              <a:t> </a:t>
            </a:r>
            <a:r>
              <a:rPr dirty="0" sz="1800" spc="-25" i="1">
                <a:latin typeface="Calibri"/>
                <a:cs typeface="Calibri"/>
              </a:rPr>
              <a:t>лет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2" name="object 3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0" rIns="0" bIns="0" rtlCol="0" vert="horz">
            <a:spAutoFit/>
          </a:bodyPr>
          <a:lstStyle/>
          <a:p>
            <a:pPr marL="67945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dirty="0" spc="-25">
                <a:latin typeface="Calibri"/>
                <a:cs typeface="Calibri"/>
              </a:rPr>
              <a:t>10</a:t>
            </a:fld>
          </a:p>
        </p:txBody>
      </p:sp>
      <p:sp>
        <p:nvSpPr>
          <p:cNvPr id="30" name="object 30" descr=""/>
          <p:cNvSpPr txBox="1"/>
          <p:nvPr/>
        </p:nvSpPr>
        <p:spPr>
          <a:xfrm>
            <a:off x="7703819" y="3184842"/>
            <a:ext cx="86614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0" b="1">
                <a:solidFill>
                  <a:srgbClr val="FDFAF8"/>
                </a:solidFill>
                <a:latin typeface="Calibri"/>
                <a:cs typeface="Calibri"/>
              </a:rPr>
              <a:t>ЭпплГем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9067800" y="781748"/>
            <a:ext cx="2386330" cy="7759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 b="1" i="1">
                <a:latin typeface="Calibri"/>
                <a:cs typeface="Calibri"/>
              </a:rPr>
              <a:t>Более</a:t>
            </a:r>
            <a:r>
              <a:rPr dirty="0" sz="1800" spc="-50" b="1" i="1">
                <a:latin typeface="Calibri"/>
                <a:cs typeface="Calibri"/>
              </a:rPr>
              <a:t> </a:t>
            </a:r>
            <a:r>
              <a:rPr dirty="0" sz="1800" b="1" i="1">
                <a:latin typeface="Calibri"/>
                <a:cs typeface="Calibri"/>
              </a:rPr>
              <a:t>твердые</a:t>
            </a:r>
            <a:r>
              <a:rPr dirty="0" sz="1800" spc="-45" b="1" i="1">
                <a:latin typeface="Calibri"/>
                <a:cs typeface="Calibri"/>
              </a:rPr>
              <a:t> </a:t>
            </a:r>
            <a:r>
              <a:rPr dirty="0" sz="1800" spc="-20" b="1" i="1">
                <a:latin typeface="Calibri"/>
                <a:cs typeface="Calibri"/>
              </a:rPr>
              <a:t>формы</a:t>
            </a:r>
            <a:endParaRPr sz="1800">
              <a:latin typeface="Calibri"/>
              <a:cs typeface="Calibri"/>
            </a:endParaRPr>
          </a:p>
          <a:p>
            <a:pPr algn="ctr" marR="26034">
              <a:lnSpc>
                <a:spcPct val="100000"/>
              </a:lnSpc>
              <a:spcBef>
                <a:spcPts val="1885"/>
              </a:spcBef>
            </a:pPr>
            <a:r>
              <a:rPr dirty="0" sz="1550" spc="-10" b="1">
                <a:solidFill>
                  <a:srgbClr val="FDFAF8"/>
                </a:solidFill>
                <a:latin typeface="Calibri"/>
                <a:cs typeface="Calibri"/>
              </a:rPr>
              <a:t>ЭпплГем</a:t>
            </a:r>
            <a:endParaRPr sz="1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1100" y="5857875"/>
            <a:ext cx="2352675" cy="73342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53125" y="5505448"/>
            <a:ext cx="1590675" cy="123825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19525" y="5743575"/>
            <a:ext cx="1914525" cy="73342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5734049" cy="9144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229975" y="5924549"/>
            <a:ext cx="933450" cy="933449"/>
          </a:xfrm>
          <a:prstGeom prst="rect">
            <a:avLst/>
          </a:prstGeom>
        </p:spPr>
      </p:pic>
      <p:grpSp>
        <p:nvGrpSpPr>
          <p:cNvPr id="7" name="object 7" descr=""/>
          <p:cNvGrpSpPr/>
          <p:nvPr/>
        </p:nvGrpSpPr>
        <p:grpSpPr>
          <a:xfrm>
            <a:off x="4229100" y="152400"/>
            <a:ext cx="7934325" cy="6591300"/>
            <a:chOff x="4229100" y="152400"/>
            <a:chExt cx="7934325" cy="6591300"/>
          </a:xfrm>
        </p:grpSpPr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325225" y="5257800"/>
              <a:ext cx="504825" cy="504825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24475" y="3467100"/>
              <a:ext cx="19048" cy="17145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05425" y="3400425"/>
              <a:ext cx="123825" cy="28575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58050" y="5314950"/>
              <a:ext cx="76198" cy="13335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19950" y="5238750"/>
              <a:ext cx="200025" cy="266700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96150" y="5191125"/>
              <a:ext cx="123823" cy="276225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286625" y="5343525"/>
              <a:ext cx="142875" cy="123825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191250" y="4171950"/>
              <a:ext cx="3105150" cy="1333500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229725" y="3095623"/>
              <a:ext cx="2933700" cy="3648075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467600" y="152400"/>
              <a:ext cx="3600450" cy="2905125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229100" y="1352550"/>
              <a:ext cx="3400425" cy="2743200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7124700" y="4305300"/>
              <a:ext cx="1333500" cy="180975"/>
            </a:xfrm>
            <a:custGeom>
              <a:avLst/>
              <a:gdLst/>
              <a:ahLst/>
              <a:cxnLst/>
              <a:rect l="l" t="t" r="r" b="b"/>
              <a:pathLst>
                <a:path w="1333500" h="180975">
                  <a:moveTo>
                    <a:pt x="1333500" y="20574"/>
                  </a:moveTo>
                  <a:lnTo>
                    <a:pt x="1331874" y="12598"/>
                  </a:lnTo>
                  <a:lnTo>
                    <a:pt x="1327442" y="6057"/>
                  </a:lnTo>
                  <a:lnTo>
                    <a:pt x="1320901" y="1625"/>
                  </a:lnTo>
                  <a:lnTo>
                    <a:pt x="1312926" y="0"/>
                  </a:lnTo>
                  <a:lnTo>
                    <a:pt x="87376" y="0"/>
                  </a:lnTo>
                  <a:lnTo>
                    <a:pt x="79311" y="1625"/>
                  </a:lnTo>
                  <a:lnTo>
                    <a:pt x="72732" y="6057"/>
                  </a:lnTo>
                  <a:lnTo>
                    <a:pt x="68300" y="12598"/>
                  </a:lnTo>
                  <a:lnTo>
                    <a:pt x="66675" y="20574"/>
                  </a:lnTo>
                  <a:lnTo>
                    <a:pt x="66675" y="57150"/>
                  </a:lnTo>
                  <a:lnTo>
                    <a:pt x="20701" y="57150"/>
                  </a:lnTo>
                  <a:lnTo>
                    <a:pt x="12636" y="58775"/>
                  </a:lnTo>
                  <a:lnTo>
                    <a:pt x="6057" y="63207"/>
                  </a:lnTo>
                  <a:lnTo>
                    <a:pt x="1625" y="69748"/>
                  </a:lnTo>
                  <a:lnTo>
                    <a:pt x="0" y="77724"/>
                  </a:lnTo>
                  <a:lnTo>
                    <a:pt x="0" y="160274"/>
                  </a:lnTo>
                  <a:lnTo>
                    <a:pt x="1625" y="168338"/>
                  </a:lnTo>
                  <a:lnTo>
                    <a:pt x="6057" y="174917"/>
                  </a:lnTo>
                  <a:lnTo>
                    <a:pt x="12636" y="179349"/>
                  </a:lnTo>
                  <a:lnTo>
                    <a:pt x="20701" y="180975"/>
                  </a:lnTo>
                  <a:lnTo>
                    <a:pt x="1208151" y="180975"/>
                  </a:lnTo>
                  <a:lnTo>
                    <a:pt x="1216126" y="179349"/>
                  </a:lnTo>
                  <a:lnTo>
                    <a:pt x="1222667" y="174917"/>
                  </a:lnTo>
                  <a:lnTo>
                    <a:pt x="1227099" y="168338"/>
                  </a:lnTo>
                  <a:lnTo>
                    <a:pt x="1228725" y="160274"/>
                  </a:lnTo>
                  <a:lnTo>
                    <a:pt x="1228725" y="123825"/>
                  </a:lnTo>
                  <a:lnTo>
                    <a:pt x="1312926" y="123825"/>
                  </a:lnTo>
                  <a:lnTo>
                    <a:pt x="1320901" y="122212"/>
                  </a:lnTo>
                  <a:lnTo>
                    <a:pt x="1327442" y="117779"/>
                  </a:lnTo>
                  <a:lnTo>
                    <a:pt x="1331874" y="111239"/>
                  </a:lnTo>
                  <a:lnTo>
                    <a:pt x="1333500" y="103251"/>
                  </a:lnTo>
                  <a:lnTo>
                    <a:pt x="1333500" y="20574"/>
                  </a:lnTo>
                  <a:close/>
                </a:path>
              </a:pathLst>
            </a:custGeom>
            <a:solidFill>
              <a:srgbClr val="E38D0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3576" rIns="0" bIns="0" rtlCol="0" vert="horz">
            <a:spAutoFit/>
          </a:bodyPr>
          <a:lstStyle/>
          <a:p>
            <a:pPr marL="617220">
              <a:lnSpc>
                <a:spcPct val="100000"/>
              </a:lnSpc>
              <a:spcBef>
                <a:spcPts val="130"/>
              </a:spcBef>
            </a:pPr>
            <a:r>
              <a:rPr dirty="0" spc="140"/>
              <a:t>ПЕРВЫЕ</a:t>
            </a:r>
            <a:r>
              <a:rPr dirty="0" spc="355"/>
              <a:t> </a:t>
            </a:r>
            <a:r>
              <a:rPr dirty="0" spc="125"/>
              <a:t>ОБРАЗЦЫ</a:t>
            </a:r>
          </a:p>
        </p:txBody>
      </p:sp>
      <p:pic>
        <p:nvPicPr>
          <p:cNvPr id="21" name="object 21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38125" y="1247775"/>
            <a:ext cx="3895725" cy="2028825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544317" y="4152900"/>
            <a:ext cx="3046857" cy="1485900"/>
          </a:xfrm>
          <a:prstGeom prst="rect">
            <a:avLst/>
          </a:prstGeom>
        </p:spPr>
      </p:pic>
      <p:grpSp>
        <p:nvGrpSpPr>
          <p:cNvPr id="23" name="object 23" descr=""/>
          <p:cNvGrpSpPr/>
          <p:nvPr/>
        </p:nvGrpSpPr>
        <p:grpSpPr>
          <a:xfrm>
            <a:off x="0" y="3559302"/>
            <a:ext cx="2075814" cy="2351405"/>
            <a:chOff x="0" y="3559302"/>
            <a:chExt cx="2075814" cy="2351405"/>
          </a:xfrm>
        </p:grpSpPr>
        <p:pic>
          <p:nvPicPr>
            <p:cNvPr id="24" name="object 24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0" y="3559302"/>
              <a:ext cx="2075662" cy="2350795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36791" y="3874643"/>
              <a:ext cx="1381569" cy="431419"/>
            </a:xfrm>
            <a:prstGeom prst="rect">
              <a:avLst/>
            </a:prstGeom>
          </p:spPr>
        </p:pic>
      </p:grpSp>
      <p:sp>
        <p:nvSpPr>
          <p:cNvPr id="26" name="object 26" descr=""/>
          <p:cNvSpPr txBox="1"/>
          <p:nvPr/>
        </p:nvSpPr>
        <p:spPr>
          <a:xfrm>
            <a:off x="7378700" y="4293171"/>
            <a:ext cx="768350" cy="2660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-10" b="1">
                <a:solidFill>
                  <a:srgbClr val="FDFAF8"/>
                </a:solidFill>
                <a:latin typeface="Calibri"/>
                <a:cs typeface="Calibri"/>
              </a:rPr>
              <a:t>ЭпплГем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0" rIns="0" bIns="0" rtlCol="0" vert="horz">
            <a:spAutoFit/>
          </a:bodyPr>
          <a:lstStyle/>
          <a:p>
            <a:pPr marL="67945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dirty="0" spc="-25">
                <a:latin typeface="Calibri"/>
                <a:cs typeface="Calibri"/>
              </a:rPr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133208" y="5475768"/>
            <a:ext cx="310515" cy="2451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789"/>
              </a:lnSpc>
            </a:pPr>
            <a:r>
              <a:rPr dirty="0" sz="1550" spc="-35">
                <a:latin typeface="Trebuchet MS"/>
                <a:cs typeface="Trebuchet MS"/>
              </a:rPr>
              <a:t>Ж</a:t>
            </a:r>
            <a:r>
              <a:rPr dirty="0" sz="1550" spc="-114">
                <a:latin typeface="Trebuchet MS"/>
                <a:cs typeface="Trebuchet MS"/>
              </a:rPr>
              <a:t> </a:t>
            </a:r>
            <a:r>
              <a:rPr dirty="0" sz="1550" spc="95">
                <a:latin typeface="Trebuchet MS"/>
                <a:cs typeface="Trebuchet MS"/>
              </a:rPr>
              <a:t>–</a:t>
            </a:r>
            <a:endParaRPr sz="1550">
              <a:latin typeface="Trebuchet MS"/>
              <a:cs typeface="Trebuchet MS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95249" y="630300"/>
          <a:ext cx="12068175" cy="51981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2230"/>
                <a:gridCol w="1330325"/>
                <a:gridCol w="1328420"/>
                <a:gridCol w="1339850"/>
                <a:gridCol w="1329054"/>
                <a:gridCol w="1330325"/>
                <a:gridCol w="1330325"/>
                <a:gridCol w="1328420"/>
                <a:gridCol w="1330325"/>
              </a:tblGrid>
              <a:tr h="544195"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1200" spc="-10" b="1">
                          <a:latin typeface="Trebuchet MS"/>
                          <a:cs typeface="Trebuchet MS"/>
                        </a:rPr>
                        <a:t>Производитель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57605"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1200" spc="-10" b="1">
                          <a:latin typeface="Trebuchet MS"/>
                          <a:cs typeface="Trebuchet MS"/>
                        </a:rPr>
                        <a:t>Источник</a:t>
                      </a:r>
                      <a:r>
                        <a:rPr dirty="0" sz="1200" spc="-4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200" spc="-10" b="1">
                          <a:latin typeface="Trebuchet MS"/>
                          <a:cs typeface="Trebuchet MS"/>
                        </a:rPr>
                        <a:t>сахара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1400" spc="-10">
                          <a:latin typeface="Trebuchet MS"/>
                          <a:cs typeface="Trebuchet MS"/>
                        </a:rPr>
                        <a:t>Фрукты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393700" marR="201930" indent="-174625">
                        <a:lnSpc>
                          <a:spcPct val="102800"/>
                        </a:lnSpc>
                      </a:pPr>
                      <a:r>
                        <a:rPr dirty="0" sz="1400">
                          <a:latin typeface="Trebuchet MS"/>
                          <a:cs typeface="Trebuchet MS"/>
                        </a:rPr>
                        <a:t>Сахар,</a:t>
                      </a:r>
                      <a:r>
                        <a:rPr dirty="0" sz="1400" spc="-14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25">
                          <a:latin typeface="Trebuchet MS"/>
                          <a:cs typeface="Trebuchet MS"/>
                        </a:rPr>
                        <a:t>СМ, </a:t>
                      </a:r>
                      <a:r>
                        <a:rPr dirty="0" sz="1400" spc="-10">
                          <a:latin typeface="Trebuchet MS"/>
                          <a:cs typeface="Trebuchet MS"/>
                        </a:rPr>
                        <a:t>патока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B="0" marT="1416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6C6F"/>
                    </a:solidFill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394970" marR="208915" indent="-175260">
                        <a:lnSpc>
                          <a:spcPct val="102800"/>
                        </a:lnSpc>
                      </a:pPr>
                      <a:r>
                        <a:rPr dirty="0" sz="1400">
                          <a:latin typeface="Trebuchet MS"/>
                          <a:cs typeface="Trebuchet MS"/>
                        </a:rPr>
                        <a:t>Сахар,</a:t>
                      </a:r>
                      <a:r>
                        <a:rPr dirty="0" sz="1400" spc="-12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25">
                          <a:latin typeface="Trebuchet MS"/>
                          <a:cs typeface="Trebuchet MS"/>
                        </a:rPr>
                        <a:t>СМ, </a:t>
                      </a:r>
                      <a:r>
                        <a:rPr dirty="0" sz="1400" spc="-10">
                          <a:latin typeface="Trebuchet MS"/>
                          <a:cs typeface="Trebuchet MS"/>
                        </a:rPr>
                        <a:t>патока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B="0" marT="1416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6C6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 marL="9525">
                        <a:lnSpc>
                          <a:spcPct val="100000"/>
                        </a:lnSpc>
                      </a:pPr>
                      <a:r>
                        <a:rPr dirty="0" sz="1400" spc="-10">
                          <a:latin typeface="Trebuchet MS"/>
                          <a:cs typeface="Trebuchet MS"/>
                        </a:rPr>
                        <a:t>Патока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6C6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 marL="12065">
                        <a:lnSpc>
                          <a:spcPct val="100000"/>
                        </a:lnSpc>
                      </a:pPr>
                      <a:r>
                        <a:rPr dirty="0" sz="1400" spc="-10">
                          <a:latin typeface="Trebuchet MS"/>
                          <a:cs typeface="Trebuchet MS"/>
                        </a:rPr>
                        <a:t>Патока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6C6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 marL="10795">
                        <a:lnSpc>
                          <a:spcPct val="100000"/>
                        </a:lnSpc>
                      </a:pPr>
                      <a:r>
                        <a:rPr dirty="0" sz="1400" spc="-10">
                          <a:latin typeface="Trebuchet MS"/>
                          <a:cs typeface="Trebuchet MS"/>
                        </a:rPr>
                        <a:t>Фрукты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398145" marR="167640" indent="-211454">
                        <a:lnSpc>
                          <a:spcPct val="102800"/>
                        </a:lnSpc>
                      </a:pPr>
                      <a:r>
                        <a:rPr dirty="0" sz="1400">
                          <a:latin typeface="Trebuchet MS"/>
                          <a:cs typeface="Trebuchet MS"/>
                        </a:rPr>
                        <a:t>Сахар,</a:t>
                      </a:r>
                      <a:r>
                        <a:rPr dirty="0" sz="1400" spc="-14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25">
                          <a:latin typeface="Trebuchet MS"/>
                          <a:cs typeface="Trebuchet MS"/>
                        </a:rPr>
                        <a:t>ГФС, </a:t>
                      </a:r>
                      <a:r>
                        <a:rPr dirty="0" sz="1400" spc="-10">
                          <a:latin typeface="Trebuchet MS"/>
                          <a:cs typeface="Trebuchet MS"/>
                        </a:rPr>
                        <a:t>патока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B="0" marT="1416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6C6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39395" marR="207645" indent="1270">
                        <a:lnSpc>
                          <a:spcPct val="100600"/>
                        </a:lnSpc>
                        <a:spcBef>
                          <a:spcPts val="240"/>
                        </a:spcBef>
                      </a:pPr>
                      <a:r>
                        <a:rPr dirty="0" sz="1400" spc="-10">
                          <a:latin typeface="Trebuchet MS"/>
                          <a:cs typeface="Trebuchet MS"/>
                        </a:rPr>
                        <a:t>Сироп глюкозы, сахар, </a:t>
                      </a:r>
                      <a:r>
                        <a:rPr dirty="0" sz="1400" spc="-40">
                          <a:latin typeface="Trebuchet MS"/>
                          <a:cs typeface="Trebuchet MS"/>
                        </a:rPr>
                        <a:t>фруктовый </a:t>
                      </a:r>
                      <a:r>
                        <a:rPr dirty="0" sz="1400" spc="-25">
                          <a:latin typeface="Trebuchet MS"/>
                          <a:cs typeface="Trebuchet MS"/>
                        </a:rPr>
                        <a:t>сок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B="0" marT="3048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6C6F"/>
                    </a:solidFill>
                  </a:tcPr>
                </a:tc>
              </a:tr>
              <a:tr h="515620">
                <a:tc>
                  <a:txBody>
                    <a:bodyPr/>
                    <a:lstStyle/>
                    <a:p>
                      <a:pPr marL="71755">
                        <a:lnSpc>
                          <a:spcPts val="1435"/>
                        </a:lnSpc>
                        <a:spcBef>
                          <a:spcPts val="220"/>
                        </a:spcBef>
                      </a:pPr>
                      <a:r>
                        <a:rPr dirty="0" sz="1200" spc="-10" b="1">
                          <a:latin typeface="Trebuchet MS"/>
                          <a:cs typeface="Trebuchet MS"/>
                        </a:rPr>
                        <a:t>Содержание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  <a:p>
                      <a:pPr marL="71755">
                        <a:lnSpc>
                          <a:spcPts val="1435"/>
                        </a:lnSpc>
                      </a:pPr>
                      <a:r>
                        <a:rPr dirty="0" sz="1200" spc="-10" b="1">
                          <a:latin typeface="Trebuchet MS"/>
                          <a:cs typeface="Trebuchet MS"/>
                        </a:rPr>
                        <a:t>витаминов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B="0" marT="279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6C6F"/>
                    </a:solidFill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6C6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6C6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</a:tr>
              <a:tr h="1201420">
                <a:tc>
                  <a:txBody>
                    <a:bodyPr/>
                    <a:lstStyle/>
                    <a:p>
                      <a:pPr marL="71755" marR="349250">
                        <a:lnSpc>
                          <a:spcPts val="1430"/>
                        </a:lnSpc>
                        <a:spcBef>
                          <a:spcPts val="280"/>
                        </a:spcBef>
                      </a:pPr>
                      <a:r>
                        <a:rPr dirty="0" sz="1200" spc="-10" b="1">
                          <a:latin typeface="Trebuchet MS"/>
                          <a:cs typeface="Trebuchet MS"/>
                        </a:rPr>
                        <a:t>Схема </a:t>
                      </a:r>
                      <a:r>
                        <a:rPr dirty="0" sz="1200" spc="-20" b="1">
                          <a:latin typeface="Trebuchet MS"/>
                          <a:cs typeface="Trebuchet MS"/>
                        </a:rPr>
                        <a:t>применения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B="0" marT="355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1245"/>
                        </a:lnSpc>
                      </a:pPr>
                      <a:r>
                        <a:rPr dirty="0" sz="1400" spc="-55">
                          <a:latin typeface="Trebuchet MS"/>
                          <a:cs typeface="Trebuchet MS"/>
                        </a:rPr>
                        <a:t>Гантельки</a:t>
                      </a:r>
                      <a:r>
                        <a:rPr dirty="0" sz="1400" spc="-15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20">
                          <a:latin typeface="Trebuchet MS"/>
                          <a:cs typeface="Trebuchet MS"/>
                        </a:rPr>
                        <a:t>(50</a:t>
                      </a:r>
                      <a:r>
                        <a:rPr dirty="0" sz="1400" spc="-8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25">
                          <a:latin typeface="Trebuchet MS"/>
                          <a:cs typeface="Trebuchet MS"/>
                        </a:rPr>
                        <a:t>г)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  <a:p>
                      <a:pPr algn="ctr" marL="13335" marR="1905">
                        <a:lnSpc>
                          <a:spcPct val="71400"/>
                        </a:lnSpc>
                        <a:spcBef>
                          <a:spcPts val="240"/>
                        </a:spcBef>
                      </a:pPr>
                      <a:r>
                        <a:rPr dirty="0" sz="1400" spc="140"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dirty="0" sz="1400" spc="-114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30">
                          <a:latin typeface="Trebuchet MS"/>
                          <a:cs typeface="Trebuchet MS"/>
                        </a:rPr>
                        <a:t>для</a:t>
                      </a:r>
                      <a:r>
                        <a:rPr dirty="0" sz="1400" spc="-13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35">
                          <a:latin typeface="Trebuchet MS"/>
                          <a:cs typeface="Trebuchet MS"/>
                        </a:rPr>
                        <a:t>детей</a:t>
                      </a:r>
                      <a:r>
                        <a:rPr dirty="0" sz="1400" spc="-17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1400" spc="-9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25">
                          <a:latin typeface="Trebuchet MS"/>
                          <a:cs typeface="Trebuchet MS"/>
                        </a:rPr>
                        <a:t>3-</a:t>
                      </a:r>
                      <a:r>
                        <a:rPr dirty="0" sz="1400" spc="-50">
                          <a:latin typeface="Trebuchet MS"/>
                          <a:cs typeface="Trebuchet MS"/>
                        </a:rPr>
                        <a:t>х </a:t>
                      </a:r>
                      <a:r>
                        <a:rPr dirty="0" sz="1400" spc="-25">
                          <a:latin typeface="Trebuchet MS"/>
                          <a:cs typeface="Trebuchet MS"/>
                        </a:rPr>
                        <a:t>лет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  <a:p>
                      <a:pPr algn="ctr" marL="3810">
                        <a:lnSpc>
                          <a:spcPts val="1265"/>
                        </a:lnSpc>
                      </a:pPr>
                      <a:r>
                        <a:rPr dirty="0" sz="1400">
                          <a:latin typeface="Trebuchet MS"/>
                          <a:cs typeface="Trebuchet MS"/>
                        </a:rPr>
                        <a:t>Батончик</a:t>
                      </a:r>
                      <a:r>
                        <a:rPr dirty="0" sz="1400" spc="-12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50</a:t>
                      </a:r>
                      <a:r>
                        <a:rPr dirty="0" sz="1400" spc="-19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85">
                          <a:latin typeface="Trebuchet MS"/>
                          <a:cs typeface="Trebuchet MS"/>
                        </a:rPr>
                        <a:t>г</a:t>
                      </a:r>
                      <a:r>
                        <a:rPr dirty="0" sz="1400" spc="-9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90">
                          <a:latin typeface="Trebuchet MS"/>
                          <a:cs typeface="Trebuchet MS"/>
                        </a:rPr>
                        <a:t>–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  <a:p>
                      <a:pPr algn="ctr" marL="3175">
                        <a:lnSpc>
                          <a:spcPts val="1205"/>
                        </a:lnSpc>
                      </a:pPr>
                      <a:r>
                        <a:rPr dirty="0" sz="1400" spc="-30">
                          <a:latin typeface="Trebuchet MS"/>
                          <a:cs typeface="Trebuchet MS"/>
                        </a:rPr>
                        <a:t>для</a:t>
                      </a:r>
                      <a:r>
                        <a:rPr dirty="0" sz="1400" spc="-13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35">
                          <a:latin typeface="Trebuchet MS"/>
                          <a:cs typeface="Trebuchet MS"/>
                        </a:rPr>
                        <a:t>детей</a:t>
                      </a:r>
                      <a:r>
                        <a:rPr dirty="0" sz="1400" spc="-17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1400" spc="-8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50">
                          <a:latin typeface="Trebuchet MS"/>
                          <a:cs typeface="Trebuchet MS"/>
                        </a:rPr>
                        <a:t>7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  <a:p>
                      <a:pPr algn="ctr" marL="6350">
                        <a:lnSpc>
                          <a:spcPts val="1440"/>
                        </a:lnSpc>
                      </a:pPr>
                      <a:r>
                        <a:rPr dirty="0" sz="1400" spc="-25">
                          <a:latin typeface="Trebuchet MS"/>
                          <a:cs typeface="Trebuchet MS"/>
                        </a:rPr>
                        <a:t>лет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ts val="1270"/>
                        </a:lnSpc>
                      </a:pPr>
                      <a:r>
                        <a:rPr dirty="0" sz="1400">
                          <a:latin typeface="Trebuchet MS"/>
                          <a:cs typeface="Trebuchet MS"/>
                        </a:rPr>
                        <a:t>3−7</a:t>
                      </a:r>
                      <a:r>
                        <a:rPr dirty="0" sz="1400" spc="-12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45">
                          <a:latin typeface="Trebuchet MS"/>
                          <a:cs typeface="Trebuchet MS"/>
                        </a:rPr>
                        <a:t>лет</a:t>
                      </a:r>
                      <a:r>
                        <a:rPr dirty="0" sz="1400" spc="-15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40">
                          <a:latin typeface="Trebuchet MS"/>
                          <a:cs typeface="Trebuchet MS"/>
                        </a:rPr>
                        <a:t>-</a:t>
                      </a:r>
                      <a:r>
                        <a:rPr dirty="0" sz="1400" spc="-13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20</a:t>
                      </a:r>
                      <a:r>
                        <a:rPr dirty="0" sz="1400" spc="-11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25">
                          <a:latin typeface="Trebuchet MS"/>
                          <a:cs typeface="Trebuchet MS"/>
                        </a:rPr>
                        <a:t>г,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  <a:p>
                      <a:pPr algn="ctr" marL="7620">
                        <a:lnSpc>
                          <a:spcPts val="1200"/>
                        </a:lnSpc>
                      </a:pPr>
                      <a:r>
                        <a:rPr dirty="0" sz="1400">
                          <a:latin typeface="Trebuchet MS"/>
                          <a:cs typeface="Trebuchet MS"/>
                        </a:rPr>
                        <a:t>7−14</a:t>
                      </a:r>
                      <a:r>
                        <a:rPr dirty="0" sz="1400" spc="-11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45">
                          <a:latin typeface="Trebuchet MS"/>
                          <a:cs typeface="Trebuchet MS"/>
                        </a:rPr>
                        <a:t>лет</a:t>
                      </a:r>
                      <a:r>
                        <a:rPr dirty="0" sz="1400" spc="-16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40">
                          <a:latin typeface="Trebuchet MS"/>
                          <a:cs typeface="Trebuchet MS"/>
                        </a:rPr>
                        <a:t>-</a:t>
                      </a:r>
                      <a:r>
                        <a:rPr dirty="0" sz="1400" spc="-12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40</a:t>
                      </a:r>
                      <a:r>
                        <a:rPr dirty="0" sz="1400" spc="-10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25">
                          <a:latin typeface="Trebuchet MS"/>
                          <a:cs typeface="Trebuchet MS"/>
                        </a:rPr>
                        <a:t>г,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  <a:p>
                      <a:pPr algn="ctr" marL="9525">
                        <a:lnSpc>
                          <a:spcPts val="1200"/>
                        </a:lnSpc>
                      </a:pPr>
                      <a:r>
                        <a:rPr dirty="0" sz="1400"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1400" spc="-9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14</a:t>
                      </a:r>
                      <a:r>
                        <a:rPr dirty="0" sz="1400" spc="-10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75">
                          <a:latin typeface="Trebuchet MS"/>
                          <a:cs typeface="Trebuchet MS"/>
                        </a:rPr>
                        <a:t>лет</a:t>
                      </a:r>
                      <a:r>
                        <a:rPr dirty="0" sz="1400" spc="-7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50">
                          <a:latin typeface="Trebuchet MS"/>
                          <a:cs typeface="Trebuchet MS"/>
                        </a:rPr>
                        <a:t>и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  <a:p>
                      <a:pPr algn="ctr" marL="6350">
                        <a:lnSpc>
                          <a:spcPts val="1205"/>
                        </a:lnSpc>
                      </a:pPr>
                      <a:r>
                        <a:rPr dirty="0" sz="1400">
                          <a:latin typeface="Trebuchet MS"/>
                          <a:cs typeface="Trebuchet MS"/>
                        </a:rPr>
                        <a:t>взрослым</a:t>
                      </a:r>
                      <a:r>
                        <a:rPr dirty="0" sz="1400" spc="-15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50">
                          <a:latin typeface="Trebuchet MS"/>
                          <a:cs typeface="Trebuchet MS"/>
                        </a:rPr>
                        <a:t>-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  <a:p>
                      <a:pPr algn="ctr" marL="5080">
                        <a:lnSpc>
                          <a:spcPts val="1440"/>
                        </a:lnSpc>
                      </a:pPr>
                      <a:r>
                        <a:rPr dirty="0" sz="1400">
                          <a:latin typeface="Trebuchet MS"/>
                          <a:cs typeface="Trebuchet MS"/>
                        </a:rPr>
                        <a:t>50</a:t>
                      </a:r>
                      <a:r>
                        <a:rPr dirty="0" sz="1400" spc="-13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85">
                          <a:latin typeface="Trebuchet MS"/>
                          <a:cs typeface="Trebuchet MS"/>
                        </a:rPr>
                        <a:t>г</a:t>
                      </a:r>
                      <a:r>
                        <a:rPr dirty="0" sz="1400" spc="-12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10"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dirty="0" sz="1400" spc="-16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20">
                          <a:latin typeface="Trebuchet MS"/>
                          <a:cs typeface="Trebuchet MS"/>
                        </a:rPr>
                        <a:t>день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 marR="3175">
                        <a:lnSpc>
                          <a:spcPts val="1270"/>
                        </a:lnSpc>
                      </a:pPr>
                      <a:r>
                        <a:rPr dirty="0" sz="1400">
                          <a:latin typeface="Trebuchet MS"/>
                          <a:cs typeface="Trebuchet MS"/>
                        </a:rPr>
                        <a:t>3−7</a:t>
                      </a:r>
                      <a:r>
                        <a:rPr dirty="0" sz="1400" spc="-114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45">
                          <a:latin typeface="Trebuchet MS"/>
                          <a:cs typeface="Trebuchet MS"/>
                        </a:rPr>
                        <a:t>лет</a:t>
                      </a:r>
                      <a:r>
                        <a:rPr dirty="0" sz="1400" spc="-16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40">
                          <a:latin typeface="Trebuchet MS"/>
                          <a:cs typeface="Trebuchet MS"/>
                        </a:rPr>
                        <a:t>-</a:t>
                      </a:r>
                      <a:r>
                        <a:rPr dirty="0" sz="1400" spc="-12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30</a:t>
                      </a:r>
                      <a:r>
                        <a:rPr dirty="0" sz="1400" spc="-114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25">
                          <a:latin typeface="Trebuchet MS"/>
                          <a:cs typeface="Trebuchet MS"/>
                        </a:rPr>
                        <a:t>г,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  <a:p>
                      <a:pPr algn="ctr" marL="8890" marR="3175">
                        <a:lnSpc>
                          <a:spcPts val="1200"/>
                        </a:lnSpc>
                      </a:pPr>
                      <a:r>
                        <a:rPr dirty="0" sz="1400">
                          <a:latin typeface="Trebuchet MS"/>
                          <a:cs typeface="Trebuchet MS"/>
                        </a:rPr>
                        <a:t>7−11</a:t>
                      </a:r>
                      <a:r>
                        <a:rPr dirty="0" sz="1400" spc="-114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45">
                          <a:latin typeface="Trebuchet MS"/>
                          <a:cs typeface="Trebuchet MS"/>
                        </a:rPr>
                        <a:t>лет</a:t>
                      </a:r>
                      <a:r>
                        <a:rPr dirty="0" sz="1400" spc="-15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40">
                          <a:latin typeface="Trebuchet MS"/>
                          <a:cs typeface="Trebuchet MS"/>
                        </a:rPr>
                        <a:t>-</a:t>
                      </a:r>
                      <a:r>
                        <a:rPr dirty="0" sz="1400" spc="-12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40</a:t>
                      </a:r>
                      <a:r>
                        <a:rPr dirty="0" sz="1400" spc="-11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25">
                          <a:latin typeface="Trebuchet MS"/>
                          <a:cs typeface="Trebuchet MS"/>
                        </a:rPr>
                        <a:t>г,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  <a:p>
                      <a:pPr algn="ctr" marL="11430" marR="3175">
                        <a:lnSpc>
                          <a:spcPts val="1200"/>
                        </a:lnSpc>
                      </a:pPr>
                      <a:r>
                        <a:rPr dirty="0" sz="1400"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1400" spc="-9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11</a:t>
                      </a:r>
                      <a:r>
                        <a:rPr dirty="0" sz="1400" spc="-10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75">
                          <a:latin typeface="Trebuchet MS"/>
                          <a:cs typeface="Trebuchet MS"/>
                        </a:rPr>
                        <a:t>лет</a:t>
                      </a:r>
                      <a:r>
                        <a:rPr dirty="0" sz="1400" spc="-7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50">
                          <a:latin typeface="Trebuchet MS"/>
                          <a:cs typeface="Trebuchet MS"/>
                        </a:rPr>
                        <a:t>и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  <a:p>
                      <a:pPr algn="ctr" marL="10160" marR="3175">
                        <a:lnSpc>
                          <a:spcPts val="1205"/>
                        </a:lnSpc>
                      </a:pPr>
                      <a:r>
                        <a:rPr dirty="0" sz="1400">
                          <a:latin typeface="Trebuchet MS"/>
                          <a:cs typeface="Trebuchet MS"/>
                        </a:rPr>
                        <a:t>взрослым</a:t>
                      </a:r>
                      <a:r>
                        <a:rPr dirty="0" sz="1400" spc="-14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40">
                          <a:latin typeface="Trebuchet MS"/>
                          <a:cs typeface="Trebuchet MS"/>
                        </a:rPr>
                        <a:t>-</a:t>
                      </a:r>
                      <a:r>
                        <a:rPr dirty="0" sz="1400" spc="-13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50</a:t>
                      </a:r>
                      <a:r>
                        <a:rPr dirty="0" sz="1400" spc="-12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50">
                          <a:latin typeface="Trebuchet MS"/>
                          <a:cs typeface="Trebuchet MS"/>
                        </a:rPr>
                        <a:t>г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  <a:p>
                      <a:pPr algn="ctr" marL="3810">
                        <a:lnSpc>
                          <a:spcPct val="71400"/>
                        </a:lnSpc>
                        <a:spcBef>
                          <a:spcPts val="240"/>
                        </a:spcBef>
                      </a:pPr>
                      <a:r>
                        <a:rPr dirty="0" sz="1400" spc="-10"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dirty="0" sz="1400" spc="-16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20">
                          <a:latin typeface="Trebuchet MS"/>
                          <a:cs typeface="Trebuchet MS"/>
                        </a:rPr>
                        <a:t>день</a:t>
                      </a:r>
                      <a:r>
                        <a:rPr dirty="0" sz="1400" spc="-14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20">
                          <a:latin typeface="Trebuchet MS"/>
                          <a:cs typeface="Trebuchet MS"/>
                        </a:rPr>
                        <a:t>(цветовая идентификация)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 marR="23495" indent="280035">
                        <a:lnSpc>
                          <a:spcPct val="71500"/>
                        </a:lnSpc>
                        <a:spcBef>
                          <a:spcPts val="305"/>
                        </a:spcBef>
                      </a:pPr>
                      <a:r>
                        <a:rPr dirty="0" sz="1400" spc="155"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1400" spc="-13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3</a:t>
                      </a:r>
                      <a:r>
                        <a:rPr dirty="0" sz="1400" spc="-12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45">
                          <a:latin typeface="Trebuchet MS"/>
                          <a:cs typeface="Trebuchet MS"/>
                        </a:rPr>
                        <a:t>лет</a:t>
                      </a:r>
                      <a:r>
                        <a:rPr dirty="0" sz="1400" spc="-16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50">
                          <a:latin typeface="Trebuchet MS"/>
                          <a:cs typeface="Trebuchet MS"/>
                        </a:rPr>
                        <a:t>и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взрослым</a:t>
                      </a:r>
                      <a:r>
                        <a:rPr dirty="0" sz="1400" spc="-15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140"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dirty="0" sz="1400" spc="-13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38</a:t>
                      </a:r>
                      <a:r>
                        <a:rPr dirty="0" sz="1400" spc="-12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60">
                          <a:latin typeface="Trebuchet MS"/>
                          <a:cs typeface="Trebuchet MS"/>
                        </a:rPr>
                        <a:t>г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ts val="1270"/>
                        </a:lnSpc>
                      </a:pPr>
                      <a:r>
                        <a:rPr dirty="0" sz="1400">
                          <a:latin typeface="Trebuchet MS"/>
                          <a:cs typeface="Trebuchet MS"/>
                        </a:rPr>
                        <a:t>От</a:t>
                      </a:r>
                      <a:r>
                        <a:rPr dirty="0" sz="1400" spc="-15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3</a:t>
                      </a:r>
                      <a:r>
                        <a:rPr dirty="0" sz="1400" spc="-10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dirty="0" sz="1400" spc="-14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11</a:t>
                      </a:r>
                      <a:r>
                        <a:rPr dirty="0" sz="1400" spc="-10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75">
                          <a:latin typeface="Trebuchet MS"/>
                          <a:cs typeface="Trebuchet MS"/>
                        </a:rPr>
                        <a:t>лет </a:t>
                      </a:r>
                      <a:r>
                        <a:rPr dirty="0" sz="1400" spc="90">
                          <a:latin typeface="Trebuchet MS"/>
                          <a:cs typeface="Trebuchet MS"/>
                        </a:rPr>
                        <a:t>–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  <a:p>
                      <a:pPr algn="ctr" marL="12065">
                        <a:lnSpc>
                          <a:spcPts val="1200"/>
                        </a:lnSpc>
                      </a:pPr>
                      <a:r>
                        <a:rPr dirty="0" sz="1400">
                          <a:latin typeface="Trebuchet MS"/>
                          <a:cs typeface="Trebuchet MS"/>
                        </a:rPr>
                        <a:t>3</a:t>
                      </a:r>
                      <a:r>
                        <a:rPr dirty="0" sz="1400" spc="-9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35">
                          <a:latin typeface="Trebuchet MS"/>
                          <a:cs typeface="Trebuchet MS"/>
                        </a:rPr>
                        <a:t>пастилки,</a:t>
                      </a:r>
                      <a:r>
                        <a:rPr dirty="0" sz="1400" spc="-10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1400" spc="-7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25">
                          <a:latin typeface="Trebuchet MS"/>
                          <a:cs typeface="Trebuchet MS"/>
                        </a:rPr>
                        <a:t>11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  <a:p>
                      <a:pPr algn="ctr" marL="12700">
                        <a:lnSpc>
                          <a:spcPts val="1200"/>
                        </a:lnSpc>
                      </a:pPr>
                      <a:r>
                        <a:rPr dirty="0" sz="1400"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dirty="0" sz="1400" spc="-10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старше</a:t>
                      </a:r>
                      <a:r>
                        <a:rPr dirty="0" sz="1400" spc="-14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140"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dirty="0" sz="1400" spc="-12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50">
                          <a:latin typeface="Trebuchet MS"/>
                          <a:cs typeface="Trebuchet MS"/>
                        </a:rPr>
                        <a:t>6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  <a:p>
                      <a:pPr algn="ctr" marL="10795">
                        <a:lnSpc>
                          <a:spcPts val="1440"/>
                        </a:lnSpc>
                      </a:pPr>
                      <a:r>
                        <a:rPr dirty="0" sz="1400" spc="-10">
                          <a:latin typeface="Trebuchet MS"/>
                          <a:cs typeface="Trebuchet MS"/>
                        </a:rPr>
                        <a:t>пастилок</a:t>
                      </a:r>
                      <a:r>
                        <a:rPr dirty="0" sz="1400" spc="-13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10"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dirty="0" sz="1400" spc="-16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20">
                          <a:latin typeface="Trebuchet MS"/>
                          <a:cs typeface="Trebuchet MS"/>
                        </a:rPr>
                        <a:t>день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0059" marR="24130" indent="-438784">
                        <a:lnSpc>
                          <a:spcPct val="71500"/>
                        </a:lnSpc>
                        <a:spcBef>
                          <a:spcPts val="305"/>
                        </a:spcBef>
                      </a:pPr>
                      <a:r>
                        <a:rPr dirty="0" sz="1400" spc="-25">
                          <a:latin typeface="Trebuchet MS"/>
                          <a:cs typeface="Trebuchet MS"/>
                        </a:rPr>
                        <a:t>1-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2</a:t>
                      </a:r>
                      <a:r>
                        <a:rPr dirty="0" sz="1400" spc="-8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10">
                          <a:latin typeface="Trebuchet MS"/>
                          <a:cs typeface="Trebuchet MS"/>
                        </a:rPr>
                        <a:t>батончика</a:t>
                      </a:r>
                      <a:r>
                        <a:rPr dirty="0" sz="1400" spc="-16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50">
                          <a:latin typeface="Trebuchet MS"/>
                          <a:cs typeface="Trebuchet MS"/>
                        </a:rPr>
                        <a:t>в </a:t>
                      </a:r>
                      <a:r>
                        <a:rPr dirty="0" sz="1400" spc="-20">
                          <a:latin typeface="Trebuchet MS"/>
                          <a:cs typeface="Trebuchet MS"/>
                        </a:rPr>
                        <a:t>день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6510">
                        <a:lnSpc>
                          <a:spcPts val="1505"/>
                        </a:lnSpc>
                      </a:pPr>
                      <a:r>
                        <a:rPr dirty="0" sz="1400" spc="-50">
                          <a:latin typeface="Trebuchet MS"/>
                          <a:cs typeface="Trebuchet MS"/>
                        </a:rPr>
                        <a:t>-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2600" marR="149225" indent="-305435">
                        <a:lnSpc>
                          <a:spcPct val="71500"/>
                        </a:lnSpc>
                        <a:spcBef>
                          <a:spcPts val="305"/>
                        </a:spcBef>
                      </a:pPr>
                      <a:r>
                        <a:rPr dirty="0" sz="1400">
                          <a:latin typeface="Trebuchet MS"/>
                          <a:cs typeface="Trebuchet MS"/>
                        </a:rPr>
                        <a:t>1</a:t>
                      </a:r>
                      <a:r>
                        <a:rPr dirty="0" sz="1400" spc="-13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10">
                          <a:latin typeface="Trebuchet MS"/>
                          <a:cs typeface="Trebuchet MS"/>
                        </a:rPr>
                        <a:t>упаковка</a:t>
                      </a:r>
                      <a:r>
                        <a:rPr dirty="0" sz="1400" spc="-12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50">
                          <a:latin typeface="Trebuchet MS"/>
                          <a:cs typeface="Trebuchet MS"/>
                        </a:rPr>
                        <a:t>в </a:t>
                      </a:r>
                      <a:r>
                        <a:rPr dirty="0" sz="1400" spc="-20">
                          <a:latin typeface="Trebuchet MS"/>
                          <a:cs typeface="Trebuchet MS"/>
                        </a:rPr>
                        <a:t>день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21970">
                <a:tc>
                  <a:txBody>
                    <a:bodyPr/>
                    <a:lstStyle/>
                    <a:p>
                      <a:pPr marL="71755" marR="319405">
                        <a:lnSpc>
                          <a:spcPts val="1430"/>
                        </a:lnSpc>
                        <a:spcBef>
                          <a:spcPts val="295"/>
                        </a:spcBef>
                      </a:pPr>
                      <a:r>
                        <a:rPr dirty="0" sz="1200" spc="-10" b="1">
                          <a:latin typeface="Trebuchet MS"/>
                          <a:cs typeface="Trebuchet MS"/>
                        </a:rPr>
                        <a:t>Статус регистрации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B="0" marT="3746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4625" marR="160020" indent="66040">
                        <a:lnSpc>
                          <a:spcPct val="101000"/>
                        </a:lnSpc>
                        <a:spcBef>
                          <a:spcPts val="245"/>
                        </a:spcBef>
                      </a:pPr>
                      <a:r>
                        <a:rPr dirty="0" sz="1550" spc="35">
                          <a:latin typeface="Trebuchet MS"/>
                          <a:cs typeface="Trebuchet MS"/>
                        </a:rPr>
                        <a:t>Пищевая </a:t>
                      </a:r>
                      <a:r>
                        <a:rPr dirty="0" sz="1550" spc="-10">
                          <a:latin typeface="Trebuchet MS"/>
                          <a:cs typeface="Trebuchet MS"/>
                        </a:rPr>
                        <a:t>продукция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25"/>
                        </a:spcBef>
                      </a:pPr>
                      <a:r>
                        <a:rPr dirty="0" sz="1550" spc="-25">
                          <a:latin typeface="Trebuchet MS"/>
                          <a:cs typeface="Trebuchet MS"/>
                        </a:rPr>
                        <a:t>БАД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15557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540" marR="3175">
                        <a:lnSpc>
                          <a:spcPct val="100000"/>
                        </a:lnSpc>
                        <a:spcBef>
                          <a:spcPts val="1225"/>
                        </a:spcBef>
                      </a:pPr>
                      <a:r>
                        <a:rPr dirty="0" sz="1550" spc="-25">
                          <a:latin typeface="Trebuchet MS"/>
                          <a:cs typeface="Trebuchet MS"/>
                        </a:rPr>
                        <a:t>БАД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15557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1225"/>
                        </a:spcBef>
                      </a:pPr>
                      <a:r>
                        <a:rPr dirty="0" sz="1550" spc="-25">
                          <a:latin typeface="Trebuchet MS"/>
                          <a:cs typeface="Trebuchet MS"/>
                        </a:rPr>
                        <a:t>БАД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15557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1225"/>
                        </a:spcBef>
                      </a:pPr>
                      <a:r>
                        <a:rPr dirty="0" sz="1550" spc="-25">
                          <a:latin typeface="Trebuchet MS"/>
                          <a:cs typeface="Trebuchet MS"/>
                        </a:rPr>
                        <a:t>БАД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15557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0340" marR="156845" indent="65405">
                        <a:lnSpc>
                          <a:spcPct val="101000"/>
                        </a:lnSpc>
                        <a:spcBef>
                          <a:spcPts val="245"/>
                        </a:spcBef>
                      </a:pPr>
                      <a:r>
                        <a:rPr dirty="0" sz="1550" spc="35">
                          <a:latin typeface="Trebuchet MS"/>
                          <a:cs typeface="Trebuchet MS"/>
                        </a:rPr>
                        <a:t>Пищевая </a:t>
                      </a:r>
                      <a:r>
                        <a:rPr dirty="0" sz="1550" spc="-10">
                          <a:latin typeface="Trebuchet MS"/>
                          <a:cs typeface="Trebuchet MS"/>
                        </a:rPr>
                        <a:t>продукция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0340" marR="154940" indent="66040">
                        <a:lnSpc>
                          <a:spcPct val="101000"/>
                        </a:lnSpc>
                        <a:spcBef>
                          <a:spcPts val="245"/>
                        </a:spcBef>
                      </a:pPr>
                      <a:r>
                        <a:rPr dirty="0" sz="1550" spc="35">
                          <a:latin typeface="Trebuchet MS"/>
                          <a:cs typeface="Trebuchet MS"/>
                        </a:rPr>
                        <a:t>Пищевая </a:t>
                      </a:r>
                      <a:r>
                        <a:rPr dirty="0" sz="1550" spc="-10">
                          <a:latin typeface="Trebuchet MS"/>
                          <a:cs typeface="Trebuchet MS"/>
                        </a:rPr>
                        <a:t>продукция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0">
                        <a:lnSpc>
                          <a:spcPct val="100000"/>
                        </a:lnSpc>
                        <a:spcBef>
                          <a:spcPts val="1225"/>
                        </a:spcBef>
                      </a:pPr>
                      <a:r>
                        <a:rPr dirty="0" sz="1550" spc="-25">
                          <a:latin typeface="Trebuchet MS"/>
                          <a:cs typeface="Trebuchet MS"/>
                        </a:rPr>
                        <a:t>БАД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15557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2125">
                <a:tc>
                  <a:txBody>
                    <a:bodyPr/>
                    <a:lstStyle/>
                    <a:p>
                      <a:pPr marL="71755" marR="2540">
                        <a:lnSpc>
                          <a:spcPts val="1430"/>
                        </a:lnSpc>
                        <a:spcBef>
                          <a:spcPts val="300"/>
                        </a:spcBef>
                      </a:pPr>
                      <a:r>
                        <a:rPr dirty="0" sz="1200" spc="-20" b="1">
                          <a:latin typeface="Trebuchet MS"/>
                          <a:cs typeface="Trebuchet MS"/>
                        </a:rPr>
                        <a:t>Калорийность</a:t>
                      </a:r>
                      <a:r>
                        <a:rPr dirty="0" sz="1200" spc="1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200" spc="-25" b="1">
                          <a:latin typeface="Trebuchet MS"/>
                          <a:cs typeface="Trebuchet MS"/>
                        </a:rPr>
                        <a:t>на </a:t>
                      </a:r>
                      <a:r>
                        <a:rPr dirty="0" sz="1200" spc="-70" b="1">
                          <a:latin typeface="Trebuchet MS"/>
                          <a:cs typeface="Trebuchet MS"/>
                        </a:rPr>
                        <a:t>100</a:t>
                      </a:r>
                      <a:r>
                        <a:rPr dirty="0" sz="1200" spc="-8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200" spc="-100" b="1">
                          <a:latin typeface="Trebuchet MS"/>
                          <a:cs typeface="Trebuchet MS"/>
                        </a:rPr>
                        <a:t>г,</a:t>
                      </a:r>
                      <a:r>
                        <a:rPr dirty="0" sz="1200" spc="-10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200" spc="-20" b="1">
                          <a:latin typeface="Trebuchet MS"/>
                          <a:cs typeface="Trebuchet MS"/>
                        </a:rPr>
                        <a:t>ккал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dirty="0" sz="1550" spc="-25">
                          <a:latin typeface="Trebuchet MS"/>
                          <a:cs typeface="Trebuchet MS"/>
                        </a:rPr>
                        <a:t>250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1416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dirty="0" sz="1550" spc="-25">
                          <a:latin typeface="Trebuchet MS"/>
                          <a:cs typeface="Trebuchet MS"/>
                        </a:rPr>
                        <a:t>340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1416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 marR="3175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dirty="0" sz="1550" spc="-25">
                          <a:latin typeface="Trebuchet MS"/>
                          <a:cs typeface="Trebuchet MS"/>
                        </a:rPr>
                        <a:t>350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1416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dirty="0" sz="1550" spc="-25">
                          <a:latin typeface="Trebuchet MS"/>
                          <a:cs typeface="Trebuchet MS"/>
                        </a:rPr>
                        <a:t>280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1416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dirty="0" sz="1550" spc="-25">
                          <a:latin typeface="Trebuchet MS"/>
                          <a:cs typeface="Trebuchet MS"/>
                        </a:rPr>
                        <a:t>283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1416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4604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dirty="0" sz="1550" spc="-25">
                          <a:latin typeface="Trebuchet MS"/>
                          <a:cs typeface="Trebuchet MS"/>
                        </a:rPr>
                        <a:t>260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1416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7145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dirty="0" sz="1550" spc="-25">
                          <a:latin typeface="Trebuchet MS"/>
                          <a:cs typeface="Trebuchet MS"/>
                        </a:rPr>
                        <a:t>390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1416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0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dirty="0" sz="1550" spc="-25">
                          <a:latin typeface="Trebuchet MS"/>
                          <a:cs typeface="Trebuchet MS"/>
                        </a:rPr>
                        <a:t>330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1416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65175"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200" spc="-25" b="1">
                          <a:latin typeface="Trebuchet MS"/>
                          <a:cs typeface="Trebuchet MS"/>
                        </a:rPr>
                        <a:t>БЖУ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550" spc="60">
                          <a:latin typeface="Trebuchet MS"/>
                          <a:cs typeface="Trebuchet MS"/>
                        </a:rPr>
                        <a:t>Б</a:t>
                      </a:r>
                      <a:r>
                        <a:rPr dirty="0" sz="1550" spc="-12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145"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dirty="0" sz="1550" spc="-114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>
                          <a:latin typeface="Trebuchet MS"/>
                          <a:cs typeface="Trebuchet MS"/>
                        </a:rPr>
                        <a:t>19</a:t>
                      </a:r>
                      <a:r>
                        <a:rPr dirty="0" sz="1550" spc="-9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50">
                          <a:latin typeface="Trebuchet MS"/>
                          <a:cs typeface="Trebuchet MS"/>
                        </a:rPr>
                        <a:t>-</a:t>
                      </a:r>
                      <a:r>
                        <a:rPr dirty="0" sz="1550" spc="-114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>
                          <a:latin typeface="Trebuchet MS"/>
                          <a:cs typeface="Trebuchet MS"/>
                        </a:rPr>
                        <a:t>20</a:t>
                      </a:r>
                      <a:r>
                        <a:rPr dirty="0" sz="1550" spc="-10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50">
                          <a:latin typeface="Trebuchet MS"/>
                          <a:cs typeface="Trebuchet MS"/>
                        </a:rPr>
                        <a:t>г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  <a:p>
                      <a:pPr marL="19304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550" spc="-35">
                          <a:latin typeface="Trebuchet MS"/>
                          <a:cs typeface="Trebuchet MS"/>
                        </a:rPr>
                        <a:t>Ж</a:t>
                      </a:r>
                      <a:r>
                        <a:rPr dirty="0" sz="1550" spc="-10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145"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dirty="0" sz="1550" spc="-12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>
                          <a:latin typeface="Trebuchet MS"/>
                          <a:cs typeface="Trebuchet MS"/>
                        </a:rPr>
                        <a:t>8</a:t>
                      </a:r>
                      <a:r>
                        <a:rPr dirty="0" sz="1550" spc="-12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50">
                          <a:latin typeface="Trebuchet MS"/>
                          <a:cs typeface="Trebuchet MS"/>
                        </a:rPr>
                        <a:t>-</a:t>
                      </a:r>
                      <a:r>
                        <a:rPr dirty="0" sz="1550" spc="-114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>
                          <a:latin typeface="Trebuchet MS"/>
                          <a:cs typeface="Trebuchet MS"/>
                        </a:rPr>
                        <a:t>10</a:t>
                      </a:r>
                      <a:r>
                        <a:rPr dirty="0" sz="1550" spc="-10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50">
                          <a:latin typeface="Trebuchet MS"/>
                          <a:cs typeface="Trebuchet MS"/>
                        </a:rPr>
                        <a:t>г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  <a:p>
                      <a:pPr marL="192405">
                        <a:lnSpc>
                          <a:spcPts val="1820"/>
                        </a:lnSpc>
                        <a:spcBef>
                          <a:spcPts val="90"/>
                        </a:spcBef>
                      </a:pPr>
                      <a:r>
                        <a:rPr dirty="0" sz="1550" spc="-45">
                          <a:latin typeface="Trebuchet MS"/>
                          <a:cs typeface="Trebuchet MS"/>
                        </a:rPr>
                        <a:t>У</a:t>
                      </a:r>
                      <a:r>
                        <a:rPr dirty="0" sz="1550" spc="-12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145"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dirty="0" sz="1550" spc="-114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>
                          <a:latin typeface="Trebuchet MS"/>
                          <a:cs typeface="Trebuchet MS"/>
                        </a:rPr>
                        <a:t>25</a:t>
                      </a:r>
                      <a:r>
                        <a:rPr dirty="0" sz="1550" spc="-9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50">
                          <a:latin typeface="Trebuchet MS"/>
                          <a:cs typeface="Trebuchet MS"/>
                        </a:rPr>
                        <a:t>-</a:t>
                      </a:r>
                      <a:r>
                        <a:rPr dirty="0" sz="1550" spc="-114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>
                          <a:latin typeface="Trebuchet MS"/>
                          <a:cs typeface="Trebuchet MS"/>
                        </a:rPr>
                        <a:t>36</a:t>
                      </a:r>
                      <a:r>
                        <a:rPr dirty="0" sz="1550" spc="-10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50">
                          <a:latin typeface="Trebuchet MS"/>
                          <a:cs typeface="Trebuchet MS"/>
                        </a:rPr>
                        <a:t>г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3492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377190" marR="289560" indent="-76835">
                        <a:lnSpc>
                          <a:spcPct val="103000"/>
                        </a:lnSpc>
                        <a:spcBef>
                          <a:spcPts val="180"/>
                        </a:spcBef>
                      </a:pPr>
                      <a:r>
                        <a:rPr dirty="0" sz="1550" spc="60">
                          <a:latin typeface="Trebuchet MS"/>
                          <a:cs typeface="Trebuchet MS"/>
                        </a:rPr>
                        <a:t>Б</a:t>
                      </a:r>
                      <a:r>
                        <a:rPr dirty="0" sz="1550" spc="20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145"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dirty="0" sz="1550" spc="-12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10">
                          <a:latin typeface="Trebuchet MS"/>
                          <a:cs typeface="Trebuchet MS"/>
                        </a:rPr>
                        <a:t>3,5</a:t>
                      </a:r>
                      <a:r>
                        <a:rPr dirty="0" sz="1550" spc="-18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85">
                          <a:latin typeface="Trebuchet MS"/>
                          <a:cs typeface="Trebuchet MS"/>
                        </a:rPr>
                        <a:t>г </a:t>
                      </a:r>
                      <a:r>
                        <a:rPr dirty="0" sz="1550" spc="-35">
                          <a:latin typeface="Trebuchet MS"/>
                          <a:cs typeface="Trebuchet MS"/>
                        </a:rPr>
                        <a:t>Ж</a:t>
                      </a:r>
                      <a:r>
                        <a:rPr dirty="0" sz="1550" spc="-11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145"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dirty="0" sz="1550" spc="-12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>
                          <a:latin typeface="Trebuchet MS"/>
                          <a:cs typeface="Trebuchet MS"/>
                        </a:rPr>
                        <a:t>3</a:t>
                      </a:r>
                      <a:r>
                        <a:rPr dirty="0" sz="1550" spc="-10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50">
                          <a:latin typeface="Trebuchet MS"/>
                          <a:cs typeface="Trebuchet MS"/>
                        </a:rPr>
                        <a:t>г </a:t>
                      </a:r>
                      <a:r>
                        <a:rPr dirty="0" sz="1550" spc="-45">
                          <a:latin typeface="Trebuchet MS"/>
                          <a:cs typeface="Trebuchet MS"/>
                        </a:rPr>
                        <a:t>У</a:t>
                      </a:r>
                      <a:r>
                        <a:rPr dirty="0" sz="1550" spc="-12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145"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dirty="0" sz="1550" spc="-12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>
                          <a:latin typeface="Trebuchet MS"/>
                          <a:cs typeface="Trebuchet MS"/>
                        </a:rPr>
                        <a:t>76</a:t>
                      </a:r>
                      <a:r>
                        <a:rPr dirty="0" sz="1550" spc="-9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50">
                          <a:latin typeface="Trebuchet MS"/>
                          <a:cs typeface="Trebuchet MS"/>
                        </a:rPr>
                        <a:t>г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2260" marR="317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550" spc="60">
                          <a:latin typeface="Trebuchet MS"/>
                          <a:cs typeface="Trebuchet MS"/>
                        </a:rPr>
                        <a:t>Б</a:t>
                      </a:r>
                      <a:r>
                        <a:rPr dirty="0" sz="1550" spc="19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145"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dirty="0" sz="1550" spc="-13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10">
                          <a:latin typeface="Trebuchet MS"/>
                          <a:cs typeface="Trebuchet MS"/>
                        </a:rPr>
                        <a:t>6,4</a:t>
                      </a:r>
                      <a:r>
                        <a:rPr dirty="0" sz="1550" spc="-18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50">
                          <a:latin typeface="Trebuchet MS"/>
                          <a:cs typeface="Trebuchet MS"/>
                        </a:rPr>
                        <a:t>г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  <a:p>
                      <a:pPr marL="295275" marR="244475" indent="635">
                        <a:lnSpc>
                          <a:spcPts val="1950"/>
                        </a:lnSpc>
                      </a:pPr>
                      <a:r>
                        <a:rPr dirty="0" sz="1550" spc="-35">
                          <a:latin typeface="Trebuchet MS"/>
                          <a:cs typeface="Trebuchet MS"/>
                        </a:rPr>
                        <a:t>Ж</a:t>
                      </a:r>
                      <a:r>
                        <a:rPr dirty="0" sz="1550" spc="-114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145"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dirty="0" sz="1550" spc="-13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10">
                          <a:latin typeface="Trebuchet MS"/>
                          <a:cs typeface="Trebuchet MS"/>
                        </a:rPr>
                        <a:t>5,5</a:t>
                      </a:r>
                      <a:r>
                        <a:rPr dirty="0" sz="1550" spc="-18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50">
                          <a:latin typeface="Trebuchet MS"/>
                          <a:cs typeface="Trebuchet MS"/>
                        </a:rPr>
                        <a:t>г </a:t>
                      </a:r>
                      <a:r>
                        <a:rPr dirty="0" sz="1550" spc="-45">
                          <a:latin typeface="Trebuchet MS"/>
                          <a:cs typeface="Trebuchet MS"/>
                        </a:rPr>
                        <a:t>У</a:t>
                      </a:r>
                      <a:r>
                        <a:rPr dirty="0" sz="1550" spc="-12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145"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dirty="0" sz="1550" spc="-12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10">
                          <a:latin typeface="Trebuchet MS"/>
                          <a:cs typeface="Trebuchet MS"/>
                        </a:rPr>
                        <a:t>73,2</a:t>
                      </a:r>
                      <a:r>
                        <a:rPr dirty="0" sz="1550" spc="-10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80">
                          <a:latin typeface="Trebuchet MS"/>
                          <a:cs typeface="Trebuchet MS"/>
                        </a:rPr>
                        <a:t>г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3492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96545" marR="281940" indent="4445">
                        <a:lnSpc>
                          <a:spcPct val="103000"/>
                        </a:lnSpc>
                        <a:spcBef>
                          <a:spcPts val="180"/>
                        </a:spcBef>
                      </a:pPr>
                      <a:r>
                        <a:rPr dirty="0" sz="1550" spc="60">
                          <a:latin typeface="Trebuchet MS"/>
                          <a:cs typeface="Trebuchet MS"/>
                        </a:rPr>
                        <a:t>Б</a:t>
                      </a:r>
                      <a:r>
                        <a:rPr dirty="0" sz="1550" spc="21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145"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dirty="0" sz="1550" spc="-13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>
                          <a:latin typeface="Trebuchet MS"/>
                          <a:cs typeface="Trebuchet MS"/>
                        </a:rPr>
                        <a:t>4</a:t>
                      </a:r>
                      <a:r>
                        <a:rPr dirty="0" sz="1550" spc="-10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50">
                          <a:latin typeface="Trebuchet MS"/>
                          <a:cs typeface="Trebuchet MS"/>
                        </a:rPr>
                        <a:t>г </a:t>
                      </a:r>
                      <a:r>
                        <a:rPr dirty="0" sz="1550" spc="-35">
                          <a:latin typeface="Trebuchet MS"/>
                          <a:cs typeface="Trebuchet MS"/>
                        </a:rPr>
                        <a:t>Ж</a:t>
                      </a:r>
                      <a:r>
                        <a:rPr dirty="0" sz="1550" spc="-114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145"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dirty="0" sz="1550" spc="-13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10">
                          <a:latin typeface="Trebuchet MS"/>
                          <a:cs typeface="Trebuchet MS"/>
                        </a:rPr>
                        <a:t>0,4</a:t>
                      </a:r>
                      <a:r>
                        <a:rPr dirty="0" sz="1550" spc="-18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80">
                          <a:latin typeface="Trebuchet MS"/>
                          <a:cs typeface="Trebuchet MS"/>
                        </a:rPr>
                        <a:t>г </a:t>
                      </a:r>
                      <a:r>
                        <a:rPr dirty="0" sz="1550" spc="-45">
                          <a:latin typeface="Trebuchet MS"/>
                          <a:cs typeface="Trebuchet MS"/>
                        </a:rPr>
                        <a:t>У</a:t>
                      </a:r>
                      <a:r>
                        <a:rPr dirty="0" sz="1550" spc="-12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145"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dirty="0" sz="1550" spc="-12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>
                          <a:latin typeface="Trebuchet MS"/>
                          <a:cs typeface="Trebuchet MS"/>
                        </a:rPr>
                        <a:t>64</a:t>
                      </a:r>
                      <a:r>
                        <a:rPr dirty="0" sz="1550" spc="-10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50">
                          <a:latin typeface="Trebuchet MS"/>
                          <a:cs typeface="Trebuchet MS"/>
                        </a:rPr>
                        <a:t>г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16230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r>
                        <a:rPr dirty="0" sz="1550" spc="60">
                          <a:latin typeface="Trebuchet MS"/>
                          <a:cs typeface="Trebuchet MS"/>
                        </a:rPr>
                        <a:t>Б</a:t>
                      </a:r>
                      <a:r>
                        <a:rPr dirty="0" sz="1550" spc="21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140"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dirty="0" sz="1550" spc="-12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>
                          <a:latin typeface="Trebuchet MS"/>
                          <a:cs typeface="Trebuchet MS"/>
                        </a:rPr>
                        <a:t>27</a:t>
                      </a:r>
                      <a:r>
                        <a:rPr dirty="0" sz="1550" spc="-11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50">
                          <a:latin typeface="Trebuchet MS"/>
                          <a:cs typeface="Trebuchet MS"/>
                        </a:rPr>
                        <a:t>г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  <a:p>
                      <a:pPr algn="r" marR="36068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550">
                          <a:latin typeface="Trebuchet MS"/>
                          <a:cs typeface="Trebuchet MS"/>
                        </a:rPr>
                        <a:t>2</a:t>
                      </a:r>
                      <a:r>
                        <a:rPr dirty="0" sz="1550" spc="-9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50">
                          <a:latin typeface="Trebuchet MS"/>
                          <a:cs typeface="Trebuchet MS"/>
                        </a:rPr>
                        <a:t>г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15748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543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550" spc="60">
                          <a:latin typeface="Trebuchet MS"/>
                          <a:cs typeface="Trebuchet MS"/>
                        </a:rPr>
                        <a:t>Б</a:t>
                      </a:r>
                      <a:r>
                        <a:rPr dirty="0" sz="1550" spc="19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145"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dirty="0" sz="1550" spc="-12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10">
                          <a:latin typeface="Trebuchet MS"/>
                          <a:cs typeface="Trebuchet MS"/>
                        </a:rPr>
                        <a:t>2,5</a:t>
                      </a:r>
                      <a:r>
                        <a:rPr dirty="0" sz="1550" spc="-18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50">
                          <a:latin typeface="Trebuchet MS"/>
                          <a:cs typeface="Trebuchet MS"/>
                        </a:rPr>
                        <a:t>г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  <a:p>
                      <a:pPr marL="381635" marR="280670" indent="-82550">
                        <a:lnSpc>
                          <a:spcPts val="1950"/>
                        </a:lnSpc>
                      </a:pPr>
                      <a:r>
                        <a:rPr dirty="0" sz="1550" spc="-35">
                          <a:latin typeface="Trebuchet MS"/>
                          <a:cs typeface="Trebuchet MS"/>
                        </a:rPr>
                        <a:t>Ж</a:t>
                      </a:r>
                      <a:r>
                        <a:rPr dirty="0" sz="1550" spc="-114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145"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dirty="0" sz="1550" spc="-13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10">
                          <a:latin typeface="Trebuchet MS"/>
                          <a:cs typeface="Trebuchet MS"/>
                        </a:rPr>
                        <a:t>0,5</a:t>
                      </a:r>
                      <a:r>
                        <a:rPr dirty="0" sz="1550" spc="-18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80">
                          <a:latin typeface="Trebuchet MS"/>
                          <a:cs typeface="Trebuchet MS"/>
                        </a:rPr>
                        <a:t>г </a:t>
                      </a:r>
                      <a:r>
                        <a:rPr dirty="0" sz="1550" spc="-45">
                          <a:latin typeface="Trebuchet MS"/>
                          <a:cs typeface="Trebuchet MS"/>
                        </a:rPr>
                        <a:t>У</a:t>
                      </a:r>
                      <a:r>
                        <a:rPr dirty="0" sz="1550" spc="-12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145"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dirty="0" sz="1550" spc="-12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>
                          <a:latin typeface="Trebuchet MS"/>
                          <a:cs typeface="Trebuchet MS"/>
                        </a:rPr>
                        <a:t>62</a:t>
                      </a:r>
                      <a:r>
                        <a:rPr dirty="0" sz="1550" spc="-10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50">
                          <a:latin typeface="Trebuchet MS"/>
                          <a:cs typeface="Trebuchet MS"/>
                        </a:rPr>
                        <a:t>г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3492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328295" marR="306705" indent="60325">
                        <a:lnSpc>
                          <a:spcPct val="103000"/>
                        </a:lnSpc>
                        <a:spcBef>
                          <a:spcPts val="180"/>
                        </a:spcBef>
                      </a:pPr>
                      <a:r>
                        <a:rPr dirty="0" sz="1550" spc="60">
                          <a:latin typeface="Trebuchet MS"/>
                          <a:cs typeface="Trebuchet MS"/>
                        </a:rPr>
                        <a:t>Б</a:t>
                      </a:r>
                      <a:r>
                        <a:rPr dirty="0" sz="1550" spc="19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145"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dirty="0" sz="1550" spc="-13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20">
                          <a:latin typeface="Trebuchet MS"/>
                          <a:cs typeface="Trebuchet MS"/>
                        </a:rPr>
                        <a:t>5</a:t>
                      </a:r>
                      <a:r>
                        <a:rPr dirty="0" sz="1550" spc="-114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90">
                          <a:latin typeface="Trebuchet MS"/>
                          <a:cs typeface="Trebuchet MS"/>
                        </a:rPr>
                        <a:t>г</a:t>
                      </a:r>
                      <a:r>
                        <a:rPr dirty="0" sz="1550" spc="-6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30">
                          <a:latin typeface="Trebuchet MS"/>
                          <a:cs typeface="Trebuchet MS"/>
                        </a:rPr>
                        <a:t>Ж</a:t>
                      </a:r>
                      <a:r>
                        <a:rPr dirty="0" sz="1550" spc="-12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145"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dirty="0" sz="1550" spc="-13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10">
                          <a:latin typeface="Trebuchet MS"/>
                          <a:cs typeface="Trebuchet MS"/>
                        </a:rPr>
                        <a:t>10</a:t>
                      </a:r>
                      <a:r>
                        <a:rPr dirty="0" sz="1550" spc="-114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90">
                          <a:latin typeface="Trebuchet MS"/>
                          <a:cs typeface="Trebuchet MS"/>
                        </a:rPr>
                        <a:t>г</a:t>
                      </a:r>
                      <a:r>
                        <a:rPr dirty="0" sz="1550" spc="-6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45">
                          <a:latin typeface="Trebuchet MS"/>
                          <a:cs typeface="Trebuchet MS"/>
                        </a:rPr>
                        <a:t>У</a:t>
                      </a:r>
                      <a:r>
                        <a:rPr dirty="0" sz="1550" spc="-13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145"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dirty="0" sz="1550" spc="-13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15">
                          <a:latin typeface="Trebuchet MS"/>
                          <a:cs typeface="Trebuchet MS"/>
                        </a:rPr>
                        <a:t>69</a:t>
                      </a:r>
                      <a:r>
                        <a:rPr dirty="0" sz="1550" spc="-11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90">
                          <a:latin typeface="Trebuchet MS"/>
                          <a:cs typeface="Trebuchet MS"/>
                        </a:rPr>
                        <a:t>г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73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550" spc="60">
                          <a:latin typeface="Trebuchet MS"/>
                          <a:cs typeface="Trebuchet MS"/>
                        </a:rPr>
                        <a:t>Б</a:t>
                      </a:r>
                      <a:r>
                        <a:rPr dirty="0" sz="1550" spc="19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145"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dirty="0" sz="1550" spc="-13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10">
                          <a:latin typeface="Trebuchet MS"/>
                          <a:cs typeface="Trebuchet MS"/>
                        </a:rPr>
                        <a:t>6,3</a:t>
                      </a:r>
                      <a:r>
                        <a:rPr dirty="0" sz="1550" spc="-18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50">
                          <a:latin typeface="Trebuchet MS"/>
                          <a:cs typeface="Trebuchet MS"/>
                        </a:rPr>
                        <a:t>г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  <a:p>
                      <a:pPr marL="383540" marR="278765" indent="-83185">
                        <a:lnSpc>
                          <a:spcPts val="1950"/>
                        </a:lnSpc>
                      </a:pPr>
                      <a:r>
                        <a:rPr dirty="0" sz="1550" spc="-35">
                          <a:latin typeface="Trebuchet MS"/>
                          <a:cs typeface="Trebuchet MS"/>
                        </a:rPr>
                        <a:t>Ж</a:t>
                      </a:r>
                      <a:r>
                        <a:rPr dirty="0" sz="1550" spc="-114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145"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dirty="0" sz="1550" spc="-13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10">
                          <a:latin typeface="Trebuchet MS"/>
                          <a:cs typeface="Trebuchet MS"/>
                        </a:rPr>
                        <a:t>0,3</a:t>
                      </a:r>
                      <a:r>
                        <a:rPr dirty="0" sz="1550" spc="-18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70">
                          <a:latin typeface="Trebuchet MS"/>
                          <a:cs typeface="Trebuchet MS"/>
                        </a:rPr>
                        <a:t>г </a:t>
                      </a:r>
                      <a:r>
                        <a:rPr dirty="0" sz="1550" spc="-45">
                          <a:latin typeface="Trebuchet MS"/>
                          <a:cs typeface="Trebuchet MS"/>
                        </a:rPr>
                        <a:t>У</a:t>
                      </a:r>
                      <a:r>
                        <a:rPr dirty="0" sz="1550" spc="-12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145"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dirty="0" sz="1550" spc="-12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>
                          <a:latin typeface="Trebuchet MS"/>
                          <a:cs typeface="Trebuchet MS"/>
                        </a:rPr>
                        <a:t>74</a:t>
                      </a:r>
                      <a:r>
                        <a:rPr dirty="0" sz="1550" spc="-10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50">
                          <a:latin typeface="Trebuchet MS"/>
                          <a:cs typeface="Trebuchet MS"/>
                        </a:rPr>
                        <a:t>г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3492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4" name="object 4" descr=""/>
          <p:cNvGrpSpPr/>
          <p:nvPr/>
        </p:nvGrpSpPr>
        <p:grpSpPr>
          <a:xfrm>
            <a:off x="2800350" y="104775"/>
            <a:ext cx="6934200" cy="1104900"/>
            <a:chOff x="2800350" y="104775"/>
            <a:chExt cx="6934200" cy="110490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48150" y="314325"/>
              <a:ext cx="1371600" cy="523875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72300" y="104775"/>
              <a:ext cx="1057275" cy="11049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34025" y="542925"/>
              <a:ext cx="1524000" cy="4572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00350" y="600075"/>
              <a:ext cx="1495425" cy="40957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01000" y="581025"/>
              <a:ext cx="1733550" cy="514350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907905" y="0"/>
            <a:ext cx="934466" cy="117073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166093" y="8889"/>
            <a:ext cx="904073" cy="1144269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8680195" y="6240779"/>
            <a:ext cx="3407410" cy="57721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dirty="0" sz="1800">
                <a:latin typeface="Calibri"/>
                <a:cs typeface="Calibri"/>
              </a:rPr>
              <a:t>СМ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–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сгущенное молоко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с</a:t>
            </a:r>
            <a:r>
              <a:rPr dirty="0" sz="1800" spc="-10">
                <a:latin typeface="Calibri"/>
                <a:cs typeface="Calibri"/>
              </a:rPr>
              <a:t> сахаром </a:t>
            </a:r>
            <a:r>
              <a:rPr dirty="0" sz="1800">
                <a:latin typeface="Calibri"/>
                <a:cs typeface="Calibri"/>
              </a:rPr>
              <a:t>ГФС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–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глюкозно-</a:t>
            </a:r>
            <a:r>
              <a:rPr dirty="0" sz="1800" spc="-10">
                <a:latin typeface="Calibri"/>
                <a:cs typeface="Calibri"/>
              </a:rPr>
              <a:t>фруктозный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сироп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00100" y="114300"/>
            <a:ext cx="762000" cy="581025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28775" y="104775"/>
            <a:ext cx="838200" cy="1019175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953125" y="5505448"/>
            <a:ext cx="1590675" cy="1238250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375920" y="6245542"/>
            <a:ext cx="27305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latin typeface="Trebuchet MS"/>
                <a:cs typeface="Trebuchet MS"/>
              </a:rPr>
              <a:t>11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0" y="-9840"/>
            <a:ext cx="1174115" cy="266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50"/>
              </a:lnSpc>
            </a:pPr>
            <a:r>
              <a:rPr dirty="0" sz="1800" spc="-10">
                <a:latin typeface="Trebuchet MS"/>
                <a:cs typeface="Trebuchet MS"/>
              </a:rPr>
              <a:t>Разработка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48450" y="6029325"/>
            <a:ext cx="695325" cy="69532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590924" cy="9144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92417" y="231774"/>
            <a:ext cx="2791460" cy="3924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400" spc="-10"/>
              <a:t>БИЗНЕС-МОДЕЛЬ</a:t>
            </a:r>
            <a:endParaRPr sz="2400"/>
          </a:p>
        </p:txBody>
      </p:sp>
      <p:grpSp>
        <p:nvGrpSpPr>
          <p:cNvPr id="6" name="object 6" descr=""/>
          <p:cNvGrpSpPr/>
          <p:nvPr/>
        </p:nvGrpSpPr>
        <p:grpSpPr>
          <a:xfrm>
            <a:off x="3494150" y="684275"/>
            <a:ext cx="5194300" cy="1069975"/>
            <a:chOff x="3494150" y="684275"/>
            <a:chExt cx="5194300" cy="1069975"/>
          </a:xfrm>
        </p:grpSpPr>
        <p:sp>
          <p:nvSpPr>
            <p:cNvPr id="7" name="object 7" descr=""/>
            <p:cNvSpPr/>
            <p:nvPr/>
          </p:nvSpPr>
          <p:spPr>
            <a:xfrm>
              <a:off x="3500500" y="690626"/>
              <a:ext cx="5181600" cy="1057275"/>
            </a:xfrm>
            <a:custGeom>
              <a:avLst/>
              <a:gdLst/>
              <a:ahLst/>
              <a:cxnLst/>
              <a:rect l="l" t="t" r="r" b="b"/>
              <a:pathLst>
                <a:path w="5181600" h="1057275">
                  <a:moveTo>
                    <a:pt x="5005324" y="0"/>
                  </a:moveTo>
                  <a:lnTo>
                    <a:pt x="176149" y="0"/>
                  </a:lnTo>
                  <a:lnTo>
                    <a:pt x="129322" y="6292"/>
                  </a:lnTo>
                  <a:lnTo>
                    <a:pt x="87244" y="24050"/>
                  </a:lnTo>
                  <a:lnTo>
                    <a:pt x="51593" y="51593"/>
                  </a:lnTo>
                  <a:lnTo>
                    <a:pt x="24050" y="87244"/>
                  </a:lnTo>
                  <a:lnTo>
                    <a:pt x="6292" y="129322"/>
                  </a:lnTo>
                  <a:lnTo>
                    <a:pt x="0" y="176149"/>
                  </a:lnTo>
                  <a:lnTo>
                    <a:pt x="0" y="880999"/>
                  </a:lnTo>
                  <a:lnTo>
                    <a:pt x="6292" y="927834"/>
                  </a:lnTo>
                  <a:lnTo>
                    <a:pt x="24050" y="969936"/>
                  </a:lnTo>
                  <a:lnTo>
                    <a:pt x="51593" y="1005617"/>
                  </a:lnTo>
                  <a:lnTo>
                    <a:pt x="87244" y="1033192"/>
                  </a:lnTo>
                  <a:lnTo>
                    <a:pt x="129322" y="1050973"/>
                  </a:lnTo>
                  <a:lnTo>
                    <a:pt x="176149" y="1057275"/>
                  </a:lnTo>
                  <a:lnTo>
                    <a:pt x="5005324" y="1057275"/>
                  </a:lnTo>
                  <a:lnTo>
                    <a:pt x="5052159" y="1050973"/>
                  </a:lnTo>
                  <a:lnTo>
                    <a:pt x="5094261" y="1033192"/>
                  </a:lnTo>
                  <a:lnTo>
                    <a:pt x="5129942" y="1005617"/>
                  </a:lnTo>
                  <a:lnTo>
                    <a:pt x="5157517" y="969936"/>
                  </a:lnTo>
                  <a:lnTo>
                    <a:pt x="5175298" y="927834"/>
                  </a:lnTo>
                  <a:lnTo>
                    <a:pt x="5181600" y="880999"/>
                  </a:lnTo>
                  <a:lnTo>
                    <a:pt x="5181600" y="176149"/>
                  </a:lnTo>
                  <a:lnTo>
                    <a:pt x="5175298" y="129322"/>
                  </a:lnTo>
                  <a:lnTo>
                    <a:pt x="5157517" y="87244"/>
                  </a:lnTo>
                  <a:lnTo>
                    <a:pt x="5129942" y="51593"/>
                  </a:lnTo>
                  <a:lnTo>
                    <a:pt x="5094261" y="24050"/>
                  </a:lnTo>
                  <a:lnTo>
                    <a:pt x="5052159" y="6292"/>
                  </a:lnTo>
                  <a:lnTo>
                    <a:pt x="5005324" y="0"/>
                  </a:lnTo>
                  <a:close/>
                </a:path>
              </a:pathLst>
            </a:custGeom>
            <a:solidFill>
              <a:srgbClr val="C26F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500500" y="690626"/>
              <a:ext cx="5181600" cy="1057275"/>
            </a:xfrm>
            <a:custGeom>
              <a:avLst/>
              <a:gdLst/>
              <a:ahLst/>
              <a:cxnLst/>
              <a:rect l="l" t="t" r="r" b="b"/>
              <a:pathLst>
                <a:path w="5181600" h="1057275">
                  <a:moveTo>
                    <a:pt x="176149" y="0"/>
                  </a:moveTo>
                  <a:lnTo>
                    <a:pt x="129322" y="6292"/>
                  </a:lnTo>
                  <a:lnTo>
                    <a:pt x="87244" y="24050"/>
                  </a:lnTo>
                  <a:lnTo>
                    <a:pt x="51593" y="51593"/>
                  </a:lnTo>
                  <a:lnTo>
                    <a:pt x="24050" y="87244"/>
                  </a:lnTo>
                  <a:lnTo>
                    <a:pt x="6292" y="129322"/>
                  </a:lnTo>
                  <a:lnTo>
                    <a:pt x="0" y="176149"/>
                  </a:lnTo>
                  <a:lnTo>
                    <a:pt x="0" y="880999"/>
                  </a:lnTo>
                  <a:lnTo>
                    <a:pt x="6292" y="927834"/>
                  </a:lnTo>
                  <a:lnTo>
                    <a:pt x="24050" y="969936"/>
                  </a:lnTo>
                  <a:lnTo>
                    <a:pt x="51593" y="1005617"/>
                  </a:lnTo>
                  <a:lnTo>
                    <a:pt x="87244" y="1033192"/>
                  </a:lnTo>
                  <a:lnTo>
                    <a:pt x="129322" y="1050973"/>
                  </a:lnTo>
                  <a:lnTo>
                    <a:pt x="176149" y="1057275"/>
                  </a:lnTo>
                  <a:lnTo>
                    <a:pt x="5005324" y="1057275"/>
                  </a:lnTo>
                  <a:lnTo>
                    <a:pt x="5052159" y="1050973"/>
                  </a:lnTo>
                  <a:lnTo>
                    <a:pt x="5094261" y="1033192"/>
                  </a:lnTo>
                  <a:lnTo>
                    <a:pt x="5129942" y="1005617"/>
                  </a:lnTo>
                  <a:lnTo>
                    <a:pt x="5157517" y="969936"/>
                  </a:lnTo>
                  <a:lnTo>
                    <a:pt x="5175298" y="927834"/>
                  </a:lnTo>
                  <a:lnTo>
                    <a:pt x="5181600" y="880999"/>
                  </a:lnTo>
                  <a:lnTo>
                    <a:pt x="5181600" y="176149"/>
                  </a:lnTo>
                  <a:lnTo>
                    <a:pt x="5175298" y="129322"/>
                  </a:lnTo>
                  <a:lnTo>
                    <a:pt x="5157517" y="87244"/>
                  </a:lnTo>
                  <a:lnTo>
                    <a:pt x="5129942" y="51593"/>
                  </a:lnTo>
                  <a:lnTo>
                    <a:pt x="5094261" y="24050"/>
                  </a:lnTo>
                  <a:lnTo>
                    <a:pt x="5052159" y="6292"/>
                  </a:lnTo>
                  <a:lnTo>
                    <a:pt x="5005324" y="0"/>
                  </a:lnTo>
                  <a:lnTo>
                    <a:pt x="176149" y="0"/>
                  </a:lnTo>
                  <a:close/>
                </a:path>
              </a:pathLst>
            </a:custGeom>
            <a:ln w="12701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3667759" y="663257"/>
            <a:ext cx="4673600" cy="204533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L="173990">
              <a:lnSpc>
                <a:spcPct val="100000"/>
              </a:lnSpc>
              <a:spcBef>
                <a:spcPts val="125"/>
              </a:spcBef>
            </a:pP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ТЕХНОЛОГИЯ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 ПРОИЗВОДСТВА</a:t>
            </a:r>
            <a:r>
              <a:rPr dirty="0" sz="2000" spc="-6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ЛИНЕЙКИ</a:t>
            </a:r>
            <a:endParaRPr sz="2000">
              <a:latin typeface="Calibri"/>
              <a:cs typeface="Calibri"/>
            </a:endParaRPr>
          </a:p>
          <a:p>
            <a:pPr algn="ctr" marL="195580">
              <a:lnSpc>
                <a:spcPct val="100000"/>
              </a:lnSpc>
              <a:spcBef>
                <a:spcPts val="5"/>
              </a:spcBef>
            </a:pP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БАТОНЧИКОВ</a:t>
            </a:r>
            <a:r>
              <a:rPr dirty="0" sz="2000" spc="-7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40" b="1">
                <a:solidFill>
                  <a:srgbClr val="6E2E9F"/>
                </a:solidFill>
                <a:latin typeface="Tahoma"/>
                <a:cs typeface="Tahoma"/>
              </a:rPr>
              <a:t>HappyTummy</a:t>
            </a:r>
            <a:endParaRPr sz="2000">
              <a:latin typeface="Tahoma"/>
              <a:cs typeface="Tahoma"/>
            </a:endParaRPr>
          </a:p>
          <a:p>
            <a:pPr algn="ctr" marL="407034">
              <a:lnSpc>
                <a:spcPct val="100000"/>
              </a:lnSpc>
              <a:spcBef>
                <a:spcPts val="350"/>
              </a:spcBef>
            </a:pP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B2B-модель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325"/>
              </a:spcBef>
              <a:buAutoNum type="arabicPeriod"/>
              <a:tabLst>
                <a:tab pos="355600" algn="l"/>
              </a:tabLst>
            </a:pPr>
            <a:r>
              <a:rPr dirty="0" sz="1800" spc="-10">
                <a:latin typeface="Calibri"/>
                <a:cs typeface="Calibri"/>
              </a:rPr>
              <a:t>Документация</a:t>
            </a:r>
            <a:endParaRPr sz="1800">
              <a:latin typeface="Calibri"/>
              <a:cs typeface="Calibri"/>
            </a:endParaRPr>
          </a:p>
          <a:p>
            <a:pPr lvl="1" marL="812800" indent="-342900">
              <a:lnSpc>
                <a:spcPct val="100000"/>
              </a:lnSpc>
              <a:spcBef>
                <a:spcPts val="15"/>
              </a:spcBef>
              <a:buFont typeface="Microsoft Sans Serif"/>
              <a:buChar char="•"/>
              <a:tabLst>
                <a:tab pos="812800" algn="l"/>
              </a:tabLst>
            </a:pPr>
            <a:r>
              <a:rPr dirty="0" sz="1800" spc="-25" b="1">
                <a:solidFill>
                  <a:srgbClr val="C26FE7"/>
                </a:solidFill>
                <a:latin typeface="Calibri"/>
                <a:cs typeface="Calibri"/>
              </a:rPr>
              <a:t>ТУ</a:t>
            </a:r>
            <a:endParaRPr sz="1800">
              <a:latin typeface="Calibri"/>
              <a:cs typeface="Calibri"/>
            </a:endParaRPr>
          </a:p>
          <a:p>
            <a:pPr lvl="1" marL="812800" indent="-342900">
              <a:lnSpc>
                <a:spcPct val="100000"/>
              </a:lnSpc>
              <a:spcBef>
                <a:spcPts val="20"/>
              </a:spcBef>
              <a:buFont typeface="Microsoft Sans Serif"/>
              <a:buChar char="•"/>
              <a:tabLst>
                <a:tab pos="812800" algn="l"/>
              </a:tabLst>
            </a:pPr>
            <a:r>
              <a:rPr dirty="0" sz="1800" b="1">
                <a:solidFill>
                  <a:srgbClr val="C26FE7"/>
                </a:solidFill>
                <a:latin typeface="Calibri"/>
                <a:cs typeface="Calibri"/>
              </a:rPr>
              <a:t>протоколы</a:t>
            </a:r>
            <a:r>
              <a:rPr dirty="0" sz="1800" spc="-40" b="1">
                <a:solidFill>
                  <a:srgbClr val="C26FE7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C26FE7"/>
                </a:solidFill>
                <a:latin typeface="Calibri"/>
                <a:cs typeface="Calibri"/>
              </a:rPr>
              <a:t>испытаний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667759" y="2684716"/>
            <a:ext cx="3935729" cy="577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12800" indent="-342900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812800" algn="l"/>
              </a:tabLst>
            </a:pPr>
            <a:r>
              <a:rPr dirty="0" sz="1800" b="1">
                <a:solidFill>
                  <a:srgbClr val="C26FE7"/>
                </a:solidFill>
                <a:latin typeface="Calibri"/>
                <a:cs typeface="Calibri"/>
              </a:rPr>
              <a:t>декларация</a:t>
            </a:r>
            <a:r>
              <a:rPr dirty="0" sz="1800" spc="-90" b="1">
                <a:solidFill>
                  <a:srgbClr val="C26FE7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C26FE7"/>
                </a:solidFill>
                <a:latin typeface="Calibri"/>
                <a:cs typeface="Calibri"/>
              </a:rPr>
              <a:t>соответствия</a:t>
            </a:r>
            <a:r>
              <a:rPr dirty="0" sz="1800" spc="-25" b="1">
                <a:solidFill>
                  <a:srgbClr val="C26FE7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C26FE7"/>
                </a:solidFill>
                <a:latin typeface="Calibri"/>
                <a:cs typeface="Calibri"/>
              </a:rPr>
              <a:t>ТР</a:t>
            </a:r>
            <a:r>
              <a:rPr dirty="0" sz="1800" spc="-10" b="1">
                <a:solidFill>
                  <a:srgbClr val="C26FE7"/>
                </a:solidFill>
                <a:latin typeface="Calibri"/>
                <a:cs typeface="Calibri"/>
              </a:rPr>
              <a:t> </a:t>
            </a:r>
            <a:r>
              <a:rPr dirty="0" sz="1800" spc="-25" b="1">
                <a:solidFill>
                  <a:srgbClr val="C26FE7"/>
                </a:solidFill>
                <a:latin typeface="Calibri"/>
                <a:cs typeface="Calibri"/>
              </a:rPr>
              <a:t>ТС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800">
                <a:latin typeface="Calibri"/>
                <a:cs typeface="Calibri"/>
              </a:rPr>
              <a:t>2.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Патент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на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технологию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1398650" y="4475226"/>
            <a:ext cx="3898900" cy="555625"/>
            <a:chOff x="1398650" y="4475226"/>
            <a:chExt cx="3898900" cy="555625"/>
          </a:xfrm>
        </p:grpSpPr>
        <p:sp>
          <p:nvSpPr>
            <p:cNvPr id="12" name="object 12" descr=""/>
            <p:cNvSpPr/>
            <p:nvPr/>
          </p:nvSpPr>
          <p:spPr>
            <a:xfrm>
              <a:off x="1405000" y="4481576"/>
              <a:ext cx="3886200" cy="542925"/>
            </a:xfrm>
            <a:custGeom>
              <a:avLst/>
              <a:gdLst/>
              <a:ahLst/>
              <a:cxnLst/>
              <a:rect l="l" t="t" r="r" b="b"/>
              <a:pathLst>
                <a:path w="3886200" h="542925">
                  <a:moveTo>
                    <a:pt x="3795776" y="0"/>
                  </a:moveTo>
                  <a:lnTo>
                    <a:pt x="90297" y="0"/>
                  </a:lnTo>
                  <a:lnTo>
                    <a:pt x="55131" y="7092"/>
                  </a:lnTo>
                  <a:lnTo>
                    <a:pt x="26431" y="26447"/>
                  </a:lnTo>
                  <a:lnTo>
                    <a:pt x="7090" y="55185"/>
                  </a:lnTo>
                  <a:lnTo>
                    <a:pt x="0" y="90424"/>
                  </a:lnTo>
                  <a:lnTo>
                    <a:pt x="0" y="452374"/>
                  </a:lnTo>
                  <a:lnTo>
                    <a:pt x="7090" y="487558"/>
                  </a:lnTo>
                  <a:lnTo>
                    <a:pt x="26431" y="516302"/>
                  </a:lnTo>
                  <a:lnTo>
                    <a:pt x="55131" y="535687"/>
                  </a:lnTo>
                  <a:lnTo>
                    <a:pt x="90925" y="542925"/>
                  </a:lnTo>
                  <a:lnTo>
                    <a:pt x="3795776" y="542925"/>
                  </a:lnTo>
                  <a:lnTo>
                    <a:pt x="3830960" y="535687"/>
                  </a:lnTo>
                  <a:lnTo>
                    <a:pt x="3859704" y="516302"/>
                  </a:lnTo>
                  <a:lnTo>
                    <a:pt x="3879089" y="487558"/>
                  </a:lnTo>
                  <a:lnTo>
                    <a:pt x="3886200" y="452374"/>
                  </a:lnTo>
                  <a:lnTo>
                    <a:pt x="3886200" y="90424"/>
                  </a:lnTo>
                  <a:lnTo>
                    <a:pt x="3879089" y="55185"/>
                  </a:lnTo>
                  <a:lnTo>
                    <a:pt x="3859704" y="26447"/>
                  </a:lnTo>
                  <a:lnTo>
                    <a:pt x="3830960" y="7092"/>
                  </a:lnTo>
                  <a:lnTo>
                    <a:pt x="3795776" y="0"/>
                  </a:lnTo>
                  <a:close/>
                </a:path>
              </a:pathLst>
            </a:custGeom>
            <a:solidFill>
              <a:srgbClr val="C26F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405000" y="4481576"/>
              <a:ext cx="3886200" cy="542925"/>
            </a:xfrm>
            <a:custGeom>
              <a:avLst/>
              <a:gdLst/>
              <a:ahLst/>
              <a:cxnLst/>
              <a:rect l="l" t="t" r="r" b="b"/>
              <a:pathLst>
                <a:path w="3886200" h="542925">
                  <a:moveTo>
                    <a:pt x="90297" y="0"/>
                  </a:moveTo>
                  <a:lnTo>
                    <a:pt x="55131" y="7092"/>
                  </a:lnTo>
                  <a:lnTo>
                    <a:pt x="26431" y="26447"/>
                  </a:lnTo>
                  <a:lnTo>
                    <a:pt x="7090" y="55185"/>
                  </a:lnTo>
                  <a:lnTo>
                    <a:pt x="0" y="90424"/>
                  </a:lnTo>
                  <a:lnTo>
                    <a:pt x="0" y="452374"/>
                  </a:lnTo>
                  <a:lnTo>
                    <a:pt x="26431" y="516302"/>
                  </a:lnTo>
                  <a:lnTo>
                    <a:pt x="90297" y="542798"/>
                  </a:lnTo>
                  <a:lnTo>
                    <a:pt x="3795776" y="542925"/>
                  </a:lnTo>
                  <a:lnTo>
                    <a:pt x="3830960" y="535687"/>
                  </a:lnTo>
                  <a:lnTo>
                    <a:pt x="3859704" y="516302"/>
                  </a:lnTo>
                  <a:lnTo>
                    <a:pt x="3879089" y="487558"/>
                  </a:lnTo>
                  <a:lnTo>
                    <a:pt x="3886200" y="452374"/>
                  </a:lnTo>
                  <a:lnTo>
                    <a:pt x="3886200" y="90424"/>
                  </a:lnTo>
                  <a:lnTo>
                    <a:pt x="3879089" y="55185"/>
                  </a:lnTo>
                  <a:lnTo>
                    <a:pt x="3859704" y="26447"/>
                  </a:lnTo>
                  <a:lnTo>
                    <a:pt x="3830960" y="7092"/>
                  </a:lnTo>
                  <a:lnTo>
                    <a:pt x="3795776" y="0"/>
                  </a:lnTo>
                  <a:lnTo>
                    <a:pt x="90297" y="0"/>
                  </a:lnTo>
                  <a:close/>
                </a:path>
              </a:pathLst>
            </a:custGeom>
            <a:ln w="12701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 descr=""/>
          <p:cNvGrpSpPr/>
          <p:nvPr/>
        </p:nvGrpSpPr>
        <p:grpSpPr>
          <a:xfrm>
            <a:off x="7342251" y="4484751"/>
            <a:ext cx="3556000" cy="546100"/>
            <a:chOff x="7342251" y="4484751"/>
            <a:chExt cx="3556000" cy="546100"/>
          </a:xfrm>
        </p:grpSpPr>
        <p:sp>
          <p:nvSpPr>
            <p:cNvPr id="15" name="object 15" descr=""/>
            <p:cNvSpPr/>
            <p:nvPr/>
          </p:nvSpPr>
          <p:spPr>
            <a:xfrm>
              <a:off x="7348601" y="4491101"/>
              <a:ext cx="3543300" cy="533400"/>
            </a:xfrm>
            <a:custGeom>
              <a:avLst/>
              <a:gdLst/>
              <a:ahLst/>
              <a:cxnLst/>
              <a:rect l="l" t="t" r="r" b="b"/>
              <a:pathLst>
                <a:path w="3543300" h="533400">
                  <a:moveTo>
                    <a:pt x="3452876" y="0"/>
                  </a:moveTo>
                  <a:lnTo>
                    <a:pt x="90297" y="0"/>
                  </a:lnTo>
                  <a:lnTo>
                    <a:pt x="55128" y="6979"/>
                  </a:lnTo>
                  <a:lnTo>
                    <a:pt x="26420" y="26019"/>
                  </a:lnTo>
                  <a:lnTo>
                    <a:pt x="7079" y="54274"/>
                  </a:lnTo>
                  <a:lnTo>
                    <a:pt x="0" y="88900"/>
                  </a:lnTo>
                  <a:lnTo>
                    <a:pt x="0" y="444373"/>
                  </a:lnTo>
                  <a:lnTo>
                    <a:pt x="7090" y="478998"/>
                  </a:lnTo>
                  <a:lnTo>
                    <a:pt x="26431" y="507253"/>
                  </a:lnTo>
                  <a:lnTo>
                    <a:pt x="55131" y="526293"/>
                  </a:lnTo>
                  <a:lnTo>
                    <a:pt x="90936" y="533400"/>
                  </a:lnTo>
                  <a:lnTo>
                    <a:pt x="3452876" y="533400"/>
                  </a:lnTo>
                  <a:lnTo>
                    <a:pt x="3488060" y="526293"/>
                  </a:lnTo>
                  <a:lnTo>
                    <a:pt x="3516804" y="507253"/>
                  </a:lnTo>
                  <a:lnTo>
                    <a:pt x="3536189" y="478998"/>
                  </a:lnTo>
                  <a:lnTo>
                    <a:pt x="3543300" y="444373"/>
                  </a:lnTo>
                  <a:lnTo>
                    <a:pt x="3543300" y="88900"/>
                  </a:lnTo>
                  <a:lnTo>
                    <a:pt x="3536189" y="54274"/>
                  </a:lnTo>
                  <a:lnTo>
                    <a:pt x="3516804" y="26019"/>
                  </a:lnTo>
                  <a:lnTo>
                    <a:pt x="3488060" y="6979"/>
                  </a:lnTo>
                  <a:lnTo>
                    <a:pt x="3452876" y="0"/>
                  </a:lnTo>
                  <a:close/>
                </a:path>
              </a:pathLst>
            </a:custGeom>
            <a:solidFill>
              <a:srgbClr val="C26F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7348601" y="4491101"/>
              <a:ext cx="3543300" cy="533400"/>
            </a:xfrm>
            <a:custGeom>
              <a:avLst/>
              <a:gdLst/>
              <a:ahLst/>
              <a:cxnLst/>
              <a:rect l="l" t="t" r="r" b="b"/>
              <a:pathLst>
                <a:path w="3543300" h="533400">
                  <a:moveTo>
                    <a:pt x="90297" y="0"/>
                  </a:moveTo>
                  <a:lnTo>
                    <a:pt x="55131" y="6977"/>
                  </a:lnTo>
                  <a:lnTo>
                    <a:pt x="26431" y="26003"/>
                  </a:lnTo>
                  <a:lnTo>
                    <a:pt x="7090" y="54221"/>
                  </a:lnTo>
                  <a:lnTo>
                    <a:pt x="0" y="88773"/>
                  </a:lnTo>
                  <a:lnTo>
                    <a:pt x="0" y="444373"/>
                  </a:lnTo>
                  <a:lnTo>
                    <a:pt x="26431" y="507253"/>
                  </a:lnTo>
                  <a:lnTo>
                    <a:pt x="90297" y="533273"/>
                  </a:lnTo>
                  <a:lnTo>
                    <a:pt x="3452876" y="533400"/>
                  </a:lnTo>
                  <a:lnTo>
                    <a:pt x="3488060" y="526293"/>
                  </a:lnTo>
                  <a:lnTo>
                    <a:pt x="3516804" y="507253"/>
                  </a:lnTo>
                  <a:lnTo>
                    <a:pt x="3536189" y="478998"/>
                  </a:lnTo>
                  <a:lnTo>
                    <a:pt x="3543300" y="444373"/>
                  </a:lnTo>
                  <a:lnTo>
                    <a:pt x="3543300" y="88900"/>
                  </a:lnTo>
                  <a:lnTo>
                    <a:pt x="3536189" y="54274"/>
                  </a:lnTo>
                  <a:lnTo>
                    <a:pt x="3516804" y="26019"/>
                  </a:lnTo>
                  <a:lnTo>
                    <a:pt x="3488060" y="6979"/>
                  </a:lnTo>
                  <a:lnTo>
                    <a:pt x="3452876" y="0"/>
                  </a:lnTo>
                  <a:lnTo>
                    <a:pt x="90297" y="0"/>
                  </a:lnTo>
                  <a:close/>
                </a:path>
              </a:pathLst>
            </a:custGeom>
            <a:ln w="12701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7477125" y="4589716"/>
            <a:ext cx="3284854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Договор</a:t>
            </a:r>
            <a:r>
              <a:rPr dirty="0" sz="1800" spc="-7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Calibri"/>
                <a:cs typeface="Calibri"/>
              </a:rPr>
              <a:t>купли-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продажи</a:t>
            </a:r>
            <a:r>
              <a:rPr dirty="0" sz="18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Calibri"/>
                <a:cs typeface="Calibri"/>
              </a:rPr>
              <a:t>патента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885314" y="4458017"/>
            <a:ext cx="2837180" cy="831850"/>
          </a:xfrm>
          <a:prstGeom prst="rect">
            <a:avLst/>
          </a:prstGeom>
        </p:spPr>
        <p:txBody>
          <a:bodyPr wrap="square" lIns="0" tIns="141605" rIns="0" bIns="0" rtlCol="0" vert="horz">
            <a:spAutoFit/>
          </a:bodyPr>
          <a:lstStyle/>
          <a:p>
            <a:pPr marL="264795">
              <a:lnSpc>
                <a:spcPct val="100000"/>
              </a:lnSpc>
              <a:spcBef>
                <a:spcPts val="1115"/>
              </a:spcBef>
            </a:pP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Лицензионный</a:t>
            </a:r>
            <a:r>
              <a:rPr dirty="0" sz="1800" spc="-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Calibri"/>
                <a:cs typeface="Calibri"/>
              </a:rPr>
              <a:t>договор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15"/>
              </a:spcBef>
            </a:pPr>
            <a:r>
              <a:rPr dirty="0" sz="1800" spc="-10">
                <a:latin typeface="Calibri"/>
                <a:cs typeface="Calibri"/>
              </a:rPr>
              <a:t>неисключительная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лицензия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843776" y="4986591"/>
            <a:ext cx="483997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безвозвратный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переход</a:t>
            </a:r>
            <a:r>
              <a:rPr dirty="0" sz="1800" spc="-8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права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новому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владельцу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827086" y="5580125"/>
            <a:ext cx="1089660" cy="460375"/>
            <a:chOff x="827086" y="5580125"/>
            <a:chExt cx="1089660" cy="460375"/>
          </a:xfrm>
        </p:grpSpPr>
        <p:sp>
          <p:nvSpPr>
            <p:cNvPr id="21" name="object 21" descr=""/>
            <p:cNvSpPr/>
            <p:nvPr/>
          </p:nvSpPr>
          <p:spPr>
            <a:xfrm>
              <a:off x="833437" y="5586475"/>
              <a:ext cx="1076960" cy="447675"/>
            </a:xfrm>
            <a:custGeom>
              <a:avLst/>
              <a:gdLst/>
              <a:ahLst/>
              <a:cxnLst/>
              <a:rect l="l" t="t" r="r" b="b"/>
              <a:pathLst>
                <a:path w="1076960" h="447675">
                  <a:moveTo>
                    <a:pt x="1001839" y="0"/>
                  </a:moveTo>
                  <a:lnTo>
                    <a:pt x="74498" y="0"/>
                  </a:lnTo>
                  <a:lnTo>
                    <a:pt x="45498" y="5852"/>
                  </a:lnTo>
                  <a:lnTo>
                    <a:pt x="21818" y="21820"/>
                  </a:lnTo>
                  <a:lnTo>
                    <a:pt x="5853" y="45514"/>
                  </a:lnTo>
                  <a:lnTo>
                    <a:pt x="0" y="74549"/>
                  </a:lnTo>
                  <a:lnTo>
                    <a:pt x="0" y="372999"/>
                  </a:lnTo>
                  <a:lnTo>
                    <a:pt x="5853" y="402043"/>
                  </a:lnTo>
                  <a:lnTo>
                    <a:pt x="21818" y="425759"/>
                  </a:lnTo>
                  <a:lnTo>
                    <a:pt x="45498" y="441748"/>
                  </a:lnTo>
                  <a:lnTo>
                    <a:pt x="74498" y="447611"/>
                  </a:lnTo>
                  <a:lnTo>
                    <a:pt x="1001839" y="447611"/>
                  </a:lnTo>
                  <a:lnTo>
                    <a:pt x="1030847" y="441748"/>
                  </a:lnTo>
                  <a:lnTo>
                    <a:pt x="1054544" y="425759"/>
                  </a:lnTo>
                  <a:lnTo>
                    <a:pt x="1070526" y="402043"/>
                  </a:lnTo>
                  <a:lnTo>
                    <a:pt x="1076388" y="372999"/>
                  </a:lnTo>
                  <a:lnTo>
                    <a:pt x="1076388" y="74549"/>
                  </a:lnTo>
                  <a:lnTo>
                    <a:pt x="1070526" y="45514"/>
                  </a:lnTo>
                  <a:lnTo>
                    <a:pt x="1054544" y="21820"/>
                  </a:lnTo>
                  <a:lnTo>
                    <a:pt x="1030847" y="5852"/>
                  </a:lnTo>
                  <a:lnTo>
                    <a:pt x="1001839" y="0"/>
                  </a:lnTo>
                  <a:close/>
                </a:path>
              </a:pathLst>
            </a:custGeom>
            <a:solidFill>
              <a:srgbClr val="C26F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833437" y="5586475"/>
              <a:ext cx="1076960" cy="447675"/>
            </a:xfrm>
            <a:custGeom>
              <a:avLst/>
              <a:gdLst/>
              <a:ahLst/>
              <a:cxnLst/>
              <a:rect l="l" t="t" r="r" b="b"/>
              <a:pathLst>
                <a:path w="1076960" h="447675">
                  <a:moveTo>
                    <a:pt x="74498" y="0"/>
                  </a:moveTo>
                  <a:lnTo>
                    <a:pt x="45498" y="5852"/>
                  </a:lnTo>
                  <a:lnTo>
                    <a:pt x="21818" y="21820"/>
                  </a:lnTo>
                  <a:lnTo>
                    <a:pt x="5853" y="45514"/>
                  </a:lnTo>
                  <a:lnTo>
                    <a:pt x="0" y="74549"/>
                  </a:lnTo>
                  <a:lnTo>
                    <a:pt x="0" y="372999"/>
                  </a:lnTo>
                  <a:lnTo>
                    <a:pt x="5853" y="402043"/>
                  </a:lnTo>
                  <a:lnTo>
                    <a:pt x="21818" y="425759"/>
                  </a:lnTo>
                  <a:lnTo>
                    <a:pt x="45498" y="441748"/>
                  </a:lnTo>
                  <a:lnTo>
                    <a:pt x="74498" y="447611"/>
                  </a:lnTo>
                  <a:lnTo>
                    <a:pt x="1001839" y="447611"/>
                  </a:lnTo>
                  <a:lnTo>
                    <a:pt x="1030847" y="441748"/>
                  </a:lnTo>
                  <a:lnTo>
                    <a:pt x="1054544" y="425759"/>
                  </a:lnTo>
                  <a:lnTo>
                    <a:pt x="1070526" y="402043"/>
                  </a:lnTo>
                  <a:lnTo>
                    <a:pt x="1076388" y="372999"/>
                  </a:lnTo>
                  <a:lnTo>
                    <a:pt x="1076388" y="74549"/>
                  </a:lnTo>
                  <a:lnTo>
                    <a:pt x="1070526" y="45514"/>
                  </a:lnTo>
                  <a:lnTo>
                    <a:pt x="1054544" y="21820"/>
                  </a:lnTo>
                  <a:lnTo>
                    <a:pt x="1030847" y="5852"/>
                  </a:lnTo>
                  <a:lnTo>
                    <a:pt x="1001839" y="0"/>
                  </a:lnTo>
                  <a:lnTo>
                    <a:pt x="74498" y="0"/>
                  </a:lnTo>
                  <a:close/>
                </a:path>
              </a:pathLst>
            </a:custGeom>
            <a:ln w="12701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 txBox="1"/>
          <p:nvPr/>
        </p:nvSpPr>
        <p:spPr>
          <a:xfrm>
            <a:off x="1008062" y="5647690"/>
            <a:ext cx="72390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FFFFFF"/>
                </a:solidFill>
                <a:latin typeface="Calibri"/>
                <a:cs typeface="Calibri"/>
              </a:rPr>
              <a:t>роялти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4" name="object 24" descr=""/>
          <p:cNvGrpSpPr/>
          <p:nvPr/>
        </p:nvGrpSpPr>
        <p:grpSpPr>
          <a:xfrm>
            <a:off x="2017775" y="5570600"/>
            <a:ext cx="1784350" cy="460375"/>
            <a:chOff x="2017775" y="5570600"/>
            <a:chExt cx="1784350" cy="460375"/>
          </a:xfrm>
        </p:grpSpPr>
        <p:sp>
          <p:nvSpPr>
            <p:cNvPr id="25" name="object 25" descr=""/>
            <p:cNvSpPr/>
            <p:nvPr/>
          </p:nvSpPr>
          <p:spPr>
            <a:xfrm>
              <a:off x="2024125" y="5576950"/>
              <a:ext cx="1771650" cy="447675"/>
            </a:xfrm>
            <a:custGeom>
              <a:avLst/>
              <a:gdLst/>
              <a:ahLst/>
              <a:cxnLst/>
              <a:rect l="l" t="t" r="r" b="b"/>
              <a:pathLst>
                <a:path w="1771650" h="447675">
                  <a:moveTo>
                    <a:pt x="1696974" y="0"/>
                  </a:moveTo>
                  <a:lnTo>
                    <a:pt x="74549" y="0"/>
                  </a:lnTo>
                  <a:lnTo>
                    <a:pt x="45541" y="5852"/>
                  </a:lnTo>
                  <a:lnTo>
                    <a:pt x="21843" y="21820"/>
                  </a:lnTo>
                  <a:lnTo>
                    <a:pt x="5861" y="45514"/>
                  </a:lnTo>
                  <a:lnTo>
                    <a:pt x="0" y="74549"/>
                  </a:lnTo>
                  <a:lnTo>
                    <a:pt x="0" y="372999"/>
                  </a:lnTo>
                  <a:lnTo>
                    <a:pt x="5861" y="402043"/>
                  </a:lnTo>
                  <a:lnTo>
                    <a:pt x="21844" y="425759"/>
                  </a:lnTo>
                  <a:lnTo>
                    <a:pt x="45541" y="441748"/>
                  </a:lnTo>
                  <a:lnTo>
                    <a:pt x="74549" y="447611"/>
                  </a:lnTo>
                  <a:lnTo>
                    <a:pt x="1696974" y="447611"/>
                  </a:lnTo>
                  <a:lnTo>
                    <a:pt x="1726001" y="441748"/>
                  </a:lnTo>
                  <a:lnTo>
                    <a:pt x="1749742" y="425759"/>
                  </a:lnTo>
                  <a:lnTo>
                    <a:pt x="1765768" y="402043"/>
                  </a:lnTo>
                  <a:lnTo>
                    <a:pt x="1771650" y="372999"/>
                  </a:lnTo>
                  <a:lnTo>
                    <a:pt x="1771650" y="74549"/>
                  </a:lnTo>
                  <a:lnTo>
                    <a:pt x="1765768" y="45514"/>
                  </a:lnTo>
                  <a:lnTo>
                    <a:pt x="1749742" y="21820"/>
                  </a:lnTo>
                  <a:lnTo>
                    <a:pt x="1726001" y="5852"/>
                  </a:lnTo>
                  <a:lnTo>
                    <a:pt x="1696974" y="0"/>
                  </a:lnTo>
                  <a:close/>
                </a:path>
              </a:pathLst>
            </a:custGeom>
            <a:solidFill>
              <a:srgbClr val="C26F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2024125" y="5576950"/>
              <a:ext cx="1771650" cy="447675"/>
            </a:xfrm>
            <a:custGeom>
              <a:avLst/>
              <a:gdLst/>
              <a:ahLst/>
              <a:cxnLst/>
              <a:rect l="l" t="t" r="r" b="b"/>
              <a:pathLst>
                <a:path w="1771650" h="447675">
                  <a:moveTo>
                    <a:pt x="74549" y="0"/>
                  </a:moveTo>
                  <a:lnTo>
                    <a:pt x="45541" y="5852"/>
                  </a:lnTo>
                  <a:lnTo>
                    <a:pt x="21843" y="21820"/>
                  </a:lnTo>
                  <a:lnTo>
                    <a:pt x="5861" y="45514"/>
                  </a:lnTo>
                  <a:lnTo>
                    <a:pt x="0" y="74549"/>
                  </a:lnTo>
                  <a:lnTo>
                    <a:pt x="0" y="372999"/>
                  </a:lnTo>
                  <a:lnTo>
                    <a:pt x="5861" y="402043"/>
                  </a:lnTo>
                  <a:lnTo>
                    <a:pt x="21844" y="425759"/>
                  </a:lnTo>
                  <a:lnTo>
                    <a:pt x="45541" y="441748"/>
                  </a:lnTo>
                  <a:lnTo>
                    <a:pt x="74549" y="447611"/>
                  </a:lnTo>
                  <a:lnTo>
                    <a:pt x="1696974" y="447611"/>
                  </a:lnTo>
                  <a:lnTo>
                    <a:pt x="1726001" y="441748"/>
                  </a:lnTo>
                  <a:lnTo>
                    <a:pt x="1749742" y="425759"/>
                  </a:lnTo>
                  <a:lnTo>
                    <a:pt x="1765768" y="402043"/>
                  </a:lnTo>
                  <a:lnTo>
                    <a:pt x="1771650" y="372999"/>
                  </a:lnTo>
                  <a:lnTo>
                    <a:pt x="1771650" y="74549"/>
                  </a:lnTo>
                  <a:lnTo>
                    <a:pt x="1765768" y="45514"/>
                  </a:lnTo>
                  <a:lnTo>
                    <a:pt x="1749742" y="21820"/>
                  </a:lnTo>
                  <a:lnTo>
                    <a:pt x="1726001" y="5852"/>
                  </a:lnTo>
                  <a:lnTo>
                    <a:pt x="1696974" y="0"/>
                  </a:lnTo>
                  <a:lnTo>
                    <a:pt x="74549" y="0"/>
                  </a:lnTo>
                  <a:close/>
                </a:path>
              </a:pathLst>
            </a:custGeom>
            <a:ln w="12701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 descr=""/>
          <p:cNvSpPr txBox="1"/>
          <p:nvPr/>
        </p:nvSpPr>
        <p:spPr>
          <a:xfrm>
            <a:off x="2323210" y="5540692"/>
            <a:ext cx="1155700" cy="514350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259079" marR="5080" indent="-247015">
              <a:lnSpc>
                <a:spcPct val="105000"/>
              </a:lnSpc>
              <a:spcBef>
                <a:spcPts val="35"/>
              </a:spcBef>
            </a:pPr>
            <a:r>
              <a:rPr dirty="0" sz="1550" spc="-10" b="1">
                <a:solidFill>
                  <a:srgbClr val="FFFFFF"/>
                </a:solidFill>
                <a:latin typeface="Calibri"/>
                <a:cs typeface="Calibri"/>
              </a:rPr>
              <a:t>паушальный платеж</a:t>
            </a:r>
            <a:endParaRPr sz="1550">
              <a:latin typeface="Calibri"/>
              <a:cs typeface="Calibri"/>
            </a:endParaRPr>
          </a:p>
        </p:txBody>
      </p:sp>
      <p:grpSp>
        <p:nvGrpSpPr>
          <p:cNvPr id="28" name="object 28" descr=""/>
          <p:cNvGrpSpPr/>
          <p:nvPr/>
        </p:nvGrpSpPr>
        <p:grpSpPr>
          <a:xfrm>
            <a:off x="3894200" y="5561075"/>
            <a:ext cx="2413000" cy="460375"/>
            <a:chOff x="3894200" y="5561075"/>
            <a:chExt cx="2413000" cy="460375"/>
          </a:xfrm>
        </p:grpSpPr>
        <p:sp>
          <p:nvSpPr>
            <p:cNvPr id="29" name="object 29" descr=""/>
            <p:cNvSpPr/>
            <p:nvPr/>
          </p:nvSpPr>
          <p:spPr>
            <a:xfrm>
              <a:off x="3900550" y="5567425"/>
              <a:ext cx="2400300" cy="447675"/>
            </a:xfrm>
            <a:custGeom>
              <a:avLst/>
              <a:gdLst/>
              <a:ahLst/>
              <a:cxnLst/>
              <a:rect l="l" t="t" r="r" b="b"/>
              <a:pathLst>
                <a:path w="2400300" h="447675">
                  <a:moveTo>
                    <a:pt x="2325624" y="0"/>
                  </a:moveTo>
                  <a:lnTo>
                    <a:pt x="74549" y="0"/>
                  </a:lnTo>
                  <a:lnTo>
                    <a:pt x="45487" y="5852"/>
                  </a:lnTo>
                  <a:lnTo>
                    <a:pt x="21796" y="21820"/>
                  </a:lnTo>
                  <a:lnTo>
                    <a:pt x="5843" y="45514"/>
                  </a:lnTo>
                  <a:lnTo>
                    <a:pt x="0" y="74549"/>
                  </a:lnTo>
                  <a:lnTo>
                    <a:pt x="0" y="372999"/>
                  </a:lnTo>
                  <a:lnTo>
                    <a:pt x="5843" y="402043"/>
                  </a:lnTo>
                  <a:lnTo>
                    <a:pt x="21796" y="425759"/>
                  </a:lnTo>
                  <a:lnTo>
                    <a:pt x="45487" y="441748"/>
                  </a:lnTo>
                  <a:lnTo>
                    <a:pt x="74549" y="447611"/>
                  </a:lnTo>
                  <a:lnTo>
                    <a:pt x="2325624" y="447611"/>
                  </a:lnTo>
                  <a:lnTo>
                    <a:pt x="2354705" y="441748"/>
                  </a:lnTo>
                  <a:lnTo>
                    <a:pt x="2378440" y="425759"/>
                  </a:lnTo>
                  <a:lnTo>
                    <a:pt x="2394436" y="402043"/>
                  </a:lnTo>
                  <a:lnTo>
                    <a:pt x="2400300" y="372999"/>
                  </a:lnTo>
                  <a:lnTo>
                    <a:pt x="2400300" y="74549"/>
                  </a:lnTo>
                  <a:lnTo>
                    <a:pt x="2394436" y="45514"/>
                  </a:lnTo>
                  <a:lnTo>
                    <a:pt x="2378440" y="21820"/>
                  </a:lnTo>
                  <a:lnTo>
                    <a:pt x="2354705" y="5852"/>
                  </a:lnTo>
                  <a:lnTo>
                    <a:pt x="2325624" y="0"/>
                  </a:lnTo>
                  <a:close/>
                </a:path>
              </a:pathLst>
            </a:custGeom>
            <a:solidFill>
              <a:srgbClr val="C26F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3900550" y="5567425"/>
              <a:ext cx="2400300" cy="447675"/>
            </a:xfrm>
            <a:custGeom>
              <a:avLst/>
              <a:gdLst/>
              <a:ahLst/>
              <a:cxnLst/>
              <a:rect l="l" t="t" r="r" b="b"/>
              <a:pathLst>
                <a:path w="2400300" h="447675">
                  <a:moveTo>
                    <a:pt x="74549" y="0"/>
                  </a:moveTo>
                  <a:lnTo>
                    <a:pt x="45487" y="5852"/>
                  </a:lnTo>
                  <a:lnTo>
                    <a:pt x="21796" y="21820"/>
                  </a:lnTo>
                  <a:lnTo>
                    <a:pt x="5843" y="45514"/>
                  </a:lnTo>
                  <a:lnTo>
                    <a:pt x="0" y="74549"/>
                  </a:lnTo>
                  <a:lnTo>
                    <a:pt x="0" y="372999"/>
                  </a:lnTo>
                  <a:lnTo>
                    <a:pt x="5843" y="402043"/>
                  </a:lnTo>
                  <a:lnTo>
                    <a:pt x="21796" y="425759"/>
                  </a:lnTo>
                  <a:lnTo>
                    <a:pt x="45487" y="441748"/>
                  </a:lnTo>
                  <a:lnTo>
                    <a:pt x="74549" y="447611"/>
                  </a:lnTo>
                  <a:lnTo>
                    <a:pt x="2325624" y="447611"/>
                  </a:lnTo>
                  <a:lnTo>
                    <a:pt x="2354705" y="441748"/>
                  </a:lnTo>
                  <a:lnTo>
                    <a:pt x="2378440" y="425759"/>
                  </a:lnTo>
                  <a:lnTo>
                    <a:pt x="2394436" y="402043"/>
                  </a:lnTo>
                  <a:lnTo>
                    <a:pt x="2400300" y="372999"/>
                  </a:lnTo>
                  <a:lnTo>
                    <a:pt x="2400300" y="74549"/>
                  </a:lnTo>
                  <a:lnTo>
                    <a:pt x="2394436" y="45514"/>
                  </a:lnTo>
                  <a:lnTo>
                    <a:pt x="2378440" y="21820"/>
                  </a:lnTo>
                  <a:lnTo>
                    <a:pt x="2354705" y="5852"/>
                  </a:lnTo>
                  <a:lnTo>
                    <a:pt x="2325624" y="0"/>
                  </a:lnTo>
                  <a:lnTo>
                    <a:pt x="74549" y="0"/>
                  </a:lnTo>
                  <a:close/>
                </a:path>
              </a:pathLst>
            </a:custGeom>
            <a:ln w="12701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 descr=""/>
          <p:cNvSpPr txBox="1"/>
          <p:nvPr/>
        </p:nvSpPr>
        <p:spPr>
          <a:xfrm>
            <a:off x="4114546" y="5527992"/>
            <a:ext cx="1964689" cy="514350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665480" marR="5080" indent="-653415">
              <a:lnSpc>
                <a:spcPct val="105000"/>
              </a:lnSpc>
              <a:spcBef>
                <a:spcPts val="35"/>
              </a:spcBef>
            </a:pPr>
            <a:r>
              <a:rPr dirty="0" sz="1550" b="1">
                <a:solidFill>
                  <a:srgbClr val="FFFFFF"/>
                </a:solidFill>
                <a:latin typeface="Calibri"/>
                <a:cs typeface="Calibri"/>
              </a:rPr>
              <a:t>роялти</a:t>
            </a:r>
            <a:r>
              <a:rPr dirty="0" sz="1550" spc="9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b="1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r>
              <a:rPr dirty="0" sz="1550" spc="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spc="-10" b="1">
                <a:solidFill>
                  <a:srgbClr val="FFFFFF"/>
                </a:solidFill>
                <a:latin typeface="Calibri"/>
                <a:cs typeface="Calibri"/>
              </a:rPr>
              <a:t>паушальный платеж</a:t>
            </a:r>
            <a:endParaRPr sz="1550">
              <a:latin typeface="Calibri"/>
              <a:cs typeface="Calibri"/>
            </a:endParaRPr>
          </a:p>
        </p:txBody>
      </p:sp>
      <p:pic>
        <p:nvPicPr>
          <p:cNvPr id="32" name="object 3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29825" y="104775"/>
            <a:ext cx="2019300" cy="2019300"/>
          </a:xfrm>
          <a:prstGeom prst="rect">
            <a:avLst/>
          </a:prstGeom>
        </p:spPr>
      </p:pic>
      <p:sp>
        <p:nvSpPr>
          <p:cNvPr id="33" name="object 33" descr=""/>
          <p:cNvSpPr txBox="1"/>
          <p:nvPr/>
        </p:nvSpPr>
        <p:spPr>
          <a:xfrm>
            <a:off x="10295890" y="2085403"/>
            <a:ext cx="149923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Бизнес-модель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4" name="object 34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86650" y="6048375"/>
            <a:ext cx="1933575" cy="600075"/>
          </a:xfrm>
          <a:prstGeom prst="rect">
            <a:avLst/>
          </a:prstGeom>
        </p:spPr>
      </p:pic>
      <p:pic>
        <p:nvPicPr>
          <p:cNvPr id="35" name="object 35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620250" y="6115050"/>
            <a:ext cx="1314450" cy="504825"/>
          </a:xfrm>
          <a:prstGeom prst="rect">
            <a:avLst/>
          </a:prstGeom>
        </p:spPr>
      </p:pic>
      <p:pic>
        <p:nvPicPr>
          <p:cNvPr id="36" name="object 36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058525" y="6048373"/>
            <a:ext cx="1000125" cy="771525"/>
          </a:xfrm>
          <a:prstGeom prst="rect">
            <a:avLst/>
          </a:prstGeom>
        </p:spPr>
      </p:pic>
      <p:pic>
        <p:nvPicPr>
          <p:cNvPr id="37" name="object 37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95676" y="2929001"/>
            <a:ext cx="1833499" cy="1943099"/>
          </a:xfrm>
          <a:prstGeom prst="rect">
            <a:avLst/>
          </a:prstGeom>
        </p:spPr>
      </p:pic>
      <p:pic>
        <p:nvPicPr>
          <p:cNvPr id="38" name="object 38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759575" y="2900426"/>
            <a:ext cx="1833499" cy="1943099"/>
          </a:xfrm>
          <a:prstGeom prst="rect">
            <a:avLst/>
          </a:prstGeom>
        </p:spPr>
      </p:pic>
      <p:sp>
        <p:nvSpPr>
          <p:cNvPr id="39" name="object 3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09855">
              <a:lnSpc>
                <a:spcPts val="2150"/>
              </a:lnSpc>
            </a:pPr>
            <a:fld id="{81D60167-4931-47E6-BA6A-407CBD079E47}" type="slidenum">
              <a:rPr dirty="0" spc="-25"/>
              <a:t>13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5275" y="6153150"/>
            <a:ext cx="447675" cy="44767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39500" y="133350"/>
            <a:ext cx="809625" cy="80962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163955" y="3978973"/>
            <a:ext cx="9551035" cy="2308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dirty="0" sz="1800" spc="-10">
                <a:latin typeface="Trebuchet MS"/>
                <a:cs typeface="Trebuchet MS"/>
              </a:rPr>
              <a:t>Себестоимость</a:t>
            </a:r>
            <a:r>
              <a:rPr dirty="0" sz="1800" spc="-135">
                <a:latin typeface="Trebuchet MS"/>
                <a:cs typeface="Trebuchet MS"/>
              </a:rPr>
              <a:t> </a:t>
            </a:r>
            <a:r>
              <a:rPr dirty="0" sz="1800" spc="-10">
                <a:latin typeface="Trebuchet MS"/>
                <a:cs typeface="Trebuchet MS"/>
              </a:rPr>
              <a:t>батончика</a:t>
            </a:r>
            <a:r>
              <a:rPr dirty="0" sz="1800" spc="-125">
                <a:latin typeface="Trebuchet MS"/>
                <a:cs typeface="Trebuchet MS"/>
              </a:rPr>
              <a:t> </a:t>
            </a:r>
            <a:r>
              <a:rPr dirty="0" sz="1800" spc="-30">
                <a:latin typeface="Trebuchet MS"/>
                <a:cs typeface="Trebuchet MS"/>
              </a:rPr>
              <a:t>50</a:t>
            </a:r>
            <a:r>
              <a:rPr dirty="0" sz="1800" spc="-135">
                <a:latin typeface="Trebuchet MS"/>
                <a:cs typeface="Trebuchet MS"/>
              </a:rPr>
              <a:t> </a:t>
            </a:r>
            <a:r>
              <a:rPr dirty="0" sz="1800" spc="-110">
                <a:latin typeface="Trebuchet MS"/>
                <a:cs typeface="Trebuchet MS"/>
              </a:rPr>
              <a:t>г</a:t>
            </a:r>
            <a:r>
              <a:rPr dirty="0" sz="1800" spc="-150">
                <a:latin typeface="Trebuchet MS"/>
                <a:cs typeface="Trebuchet MS"/>
              </a:rPr>
              <a:t> </a:t>
            </a:r>
            <a:r>
              <a:rPr dirty="0" sz="1800">
                <a:latin typeface="Trebuchet MS"/>
                <a:cs typeface="Trebuchet MS"/>
              </a:rPr>
              <a:t>по</a:t>
            </a:r>
            <a:r>
              <a:rPr dirty="0" sz="1800" spc="-160">
                <a:latin typeface="Trebuchet MS"/>
                <a:cs typeface="Trebuchet MS"/>
              </a:rPr>
              <a:t> </a:t>
            </a:r>
            <a:r>
              <a:rPr dirty="0" sz="1800" spc="-30">
                <a:latin typeface="Trebuchet MS"/>
                <a:cs typeface="Trebuchet MS"/>
              </a:rPr>
              <a:t>переменным</a:t>
            </a:r>
            <a:r>
              <a:rPr dirty="0" sz="1800" spc="-140">
                <a:latin typeface="Trebuchet MS"/>
                <a:cs typeface="Trebuchet MS"/>
              </a:rPr>
              <a:t> </a:t>
            </a:r>
            <a:r>
              <a:rPr dirty="0" sz="1800" spc="-10">
                <a:latin typeface="Trebuchet MS"/>
                <a:cs typeface="Trebuchet MS"/>
              </a:rPr>
              <a:t>затратам</a:t>
            </a:r>
            <a:r>
              <a:rPr dirty="0" sz="1800" spc="-105">
                <a:latin typeface="Trebuchet MS"/>
                <a:cs typeface="Trebuchet MS"/>
              </a:rPr>
              <a:t> </a:t>
            </a:r>
            <a:r>
              <a:rPr dirty="0" sz="1800" spc="165">
                <a:latin typeface="Trebuchet MS"/>
                <a:cs typeface="Trebuchet MS"/>
              </a:rPr>
              <a:t>–</a:t>
            </a:r>
            <a:r>
              <a:rPr dirty="0" sz="1800" spc="-160">
                <a:latin typeface="Trebuchet MS"/>
                <a:cs typeface="Trebuchet MS"/>
              </a:rPr>
              <a:t> </a:t>
            </a:r>
            <a:r>
              <a:rPr dirty="0" sz="2400" spc="-40">
                <a:latin typeface="Trebuchet MS"/>
                <a:cs typeface="Trebuchet MS"/>
              </a:rPr>
              <a:t>53,9</a:t>
            </a:r>
            <a:r>
              <a:rPr dirty="0" sz="2400" spc="-250">
                <a:latin typeface="Trebuchet MS"/>
                <a:cs typeface="Trebuchet MS"/>
              </a:rPr>
              <a:t> </a:t>
            </a:r>
            <a:r>
              <a:rPr dirty="0" sz="2400" spc="-10">
                <a:latin typeface="Trebuchet MS"/>
                <a:cs typeface="Trebuchet MS"/>
              </a:rPr>
              <a:t>руб</a:t>
            </a:r>
            <a:r>
              <a:rPr dirty="0" sz="1800" spc="-10">
                <a:latin typeface="Trebuchet MS"/>
                <a:cs typeface="Trebuchet MS"/>
              </a:rPr>
              <a:t>.,</a:t>
            </a:r>
            <a:endParaRPr sz="1800">
              <a:latin typeface="Trebuchet MS"/>
              <a:cs typeface="Trebuchet MS"/>
            </a:endParaRPr>
          </a:p>
          <a:p>
            <a:pPr marL="12700" marR="5080">
              <a:lnSpc>
                <a:spcPts val="2330"/>
              </a:lnSpc>
              <a:spcBef>
                <a:spcPts val="525"/>
              </a:spcBef>
            </a:pPr>
            <a:r>
              <a:rPr dirty="0" sz="1800" spc="-25">
                <a:latin typeface="Trebuchet MS"/>
                <a:cs typeface="Trebuchet MS"/>
              </a:rPr>
              <a:t>отпускная</a:t>
            </a:r>
            <a:r>
              <a:rPr dirty="0" sz="1800" spc="-150">
                <a:latin typeface="Trebuchet MS"/>
                <a:cs typeface="Trebuchet MS"/>
              </a:rPr>
              <a:t> </a:t>
            </a:r>
            <a:r>
              <a:rPr dirty="0" sz="1800">
                <a:latin typeface="Trebuchet MS"/>
                <a:cs typeface="Trebuchet MS"/>
              </a:rPr>
              <a:t>цена</a:t>
            </a:r>
            <a:r>
              <a:rPr dirty="0" sz="1800" spc="-204">
                <a:latin typeface="Trebuchet MS"/>
                <a:cs typeface="Trebuchet MS"/>
              </a:rPr>
              <a:t> </a:t>
            </a:r>
            <a:r>
              <a:rPr dirty="0" sz="1800" spc="-10">
                <a:latin typeface="Trebuchet MS"/>
                <a:cs typeface="Trebuchet MS"/>
              </a:rPr>
              <a:t>производителя</a:t>
            </a:r>
            <a:r>
              <a:rPr dirty="0" sz="1800" spc="-135">
                <a:latin typeface="Trebuchet MS"/>
                <a:cs typeface="Trebuchet MS"/>
              </a:rPr>
              <a:t> </a:t>
            </a:r>
            <a:r>
              <a:rPr dirty="0" sz="1800" spc="165">
                <a:latin typeface="Trebuchet MS"/>
                <a:cs typeface="Trebuchet MS"/>
              </a:rPr>
              <a:t>–</a:t>
            </a:r>
            <a:r>
              <a:rPr dirty="0" sz="1800" spc="-155">
                <a:latin typeface="Trebuchet MS"/>
                <a:cs typeface="Trebuchet MS"/>
              </a:rPr>
              <a:t> </a:t>
            </a:r>
            <a:r>
              <a:rPr dirty="0" sz="2400" spc="-35">
                <a:latin typeface="Trebuchet MS"/>
                <a:cs typeface="Trebuchet MS"/>
              </a:rPr>
              <a:t>101,6</a:t>
            </a:r>
            <a:r>
              <a:rPr dirty="0" sz="2400" spc="-250">
                <a:latin typeface="Trebuchet MS"/>
                <a:cs typeface="Trebuchet MS"/>
              </a:rPr>
              <a:t> </a:t>
            </a:r>
            <a:r>
              <a:rPr dirty="0" sz="2400" spc="-30">
                <a:latin typeface="Trebuchet MS"/>
                <a:cs typeface="Trebuchet MS"/>
              </a:rPr>
              <a:t>руб</a:t>
            </a:r>
            <a:r>
              <a:rPr dirty="0" sz="2400" spc="-220">
                <a:latin typeface="Trebuchet MS"/>
                <a:cs typeface="Trebuchet MS"/>
              </a:rPr>
              <a:t> </a:t>
            </a:r>
            <a:r>
              <a:rPr dirty="0" sz="1800" spc="-55">
                <a:latin typeface="Trebuchet MS"/>
                <a:cs typeface="Trebuchet MS"/>
              </a:rPr>
              <a:t>(с</a:t>
            </a:r>
            <a:r>
              <a:rPr dirty="0" sz="1800" spc="-110">
                <a:latin typeface="Trebuchet MS"/>
                <a:cs typeface="Trebuchet MS"/>
              </a:rPr>
              <a:t> </a:t>
            </a:r>
            <a:r>
              <a:rPr dirty="0" sz="1800" spc="-65">
                <a:latin typeface="Trebuchet MS"/>
                <a:cs typeface="Trebuchet MS"/>
              </a:rPr>
              <a:t>учетом:</a:t>
            </a:r>
            <a:r>
              <a:rPr dirty="0" sz="1800" spc="-130">
                <a:latin typeface="Trebuchet MS"/>
                <a:cs typeface="Trebuchet MS"/>
              </a:rPr>
              <a:t> </a:t>
            </a:r>
            <a:r>
              <a:rPr dirty="0" sz="1800" spc="-20">
                <a:latin typeface="Trebuchet MS"/>
                <a:cs typeface="Trebuchet MS"/>
              </a:rPr>
              <a:t>маржинальность</a:t>
            </a:r>
            <a:r>
              <a:rPr dirty="0" sz="1800" spc="-125">
                <a:latin typeface="Trebuchet MS"/>
                <a:cs typeface="Trebuchet MS"/>
              </a:rPr>
              <a:t> </a:t>
            </a:r>
            <a:r>
              <a:rPr dirty="0" sz="1800" spc="125">
                <a:latin typeface="Trebuchet MS"/>
                <a:cs typeface="Trebuchet MS"/>
              </a:rPr>
              <a:t>45%</a:t>
            </a:r>
            <a:r>
              <a:rPr dirty="0" sz="1800" spc="-130">
                <a:latin typeface="Trebuchet MS"/>
                <a:cs typeface="Trebuchet MS"/>
              </a:rPr>
              <a:t> </a:t>
            </a:r>
            <a:r>
              <a:rPr dirty="0" sz="1800" spc="-345">
                <a:latin typeface="Trebuchet MS"/>
                <a:cs typeface="Trebuchet MS"/>
              </a:rPr>
              <a:t>/</a:t>
            </a:r>
            <a:r>
              <a:rPr dirty="0" sz="1800" spc="-150">
                <a:latin typeface="Trebuchet MS"/>
                <a:cs typeface="Trebuchet MS"/>
              </a:rPr>
              <a:t> </a:t>
            </a:r>
            <a:r>
              <a:rPr dirty="0" sz="1800" spc="-10">
                <a:latin typeface="Trebuchet MS"/>
                <a:cs typeface="Trebuchet MS"/>
              </a:rPr>
              <a:t>контрактное </a:t>
            </a:r>
            <a:r>
              <a:rPr dirty="0" sz="1800">
                <a:latin typeface="Trebuchet MS"/>
                <a:cs typeface="Trebuchet MS"/>
              </a:rPr>
              <a:t>производство</a:t>
            </a:r>
            <a:r>
              <a:rPr dirty="0" sz="1800" spc="-170">
                <a:latin typeface="Trebuchet MS"/>
                <a:cs typeface="Trebuchet MS"/>
              </a:rPr>
              <a:t> </a:t>
            </a:r>
            <a:r>
              <a:rPr dirty="0" sz="1800" spc="-20">
                <a:latin typeface="Trebuchet MS"/>
                <a:cs typeface="Trebuchet MS"/>
              </a:rPr>
              <a:t>30%).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10"/>
              </a:spcBef>
            </a:pPr>
            <a:r>
              <a:rPr dirty="0" sz="1800" spc="-50">
                <a:latin typeface="Trebuchet MS"/>
                <a:cs typeface="Trebuchet MS"/>
              </a:rPr>
              <a:t>Точка</a:t>
            </a:r>
            <a:r>
              <a:rPr dirty="0" sz="1800" spc="-185">
                <a:latin typeface="Trebuchet MS"/>
                <a:cs typeface="Trebuchet MS"/>
              </a:rPr>
              <a:t> </a:t>
            </a:r>
            <a:r>
              <a:rPr dirty="0" sz="1800" spc="-20">
                <a:latin typeface="Trebuchet MS"/>
                <a:cs typeface="Trebuchet MS"/>
              </a:rPr>
              <a:t>безубыточности</a:t>
            </a:r>
            <a:r>
              <a:rPr dirty="0" sz="1800" spc="-90">
                <a:latin typeface="Trebuchet MS"/>
                <a:cs typeface="Trebuchet MS"/>
              </a:rPr>
              <a:t> </a:t>
            </a:r>
            <a:r>
              <a:rPr dirty="0" sz="1800">
                <a:latin typeface="Trebuchet MS"/>
                <a:cs typeface="Trebuchet MS"/>
              </a:rPr>
              <a:t>≈</a:t>
            </a:r>
            <a:r>
              <a:rPr dirty="0" sz="1800" spc="-13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5200</a:t>
            </a:r>
            <a:r>
              <a:rPr dirty="0" sz="2400" spc="-220">
                <a:latin typeface="Trebuchet MS"/>
                <a:cs typeface="Trebuchet MS"/>
              </a:rPr>
              <a:t> </a:t>
            </a:r>
            <a:r>
              <a:rPr dirty="0" sz="2400" spc="-10">
                <a:latin typeface="Trebuchet MS"/>
                <a:cs typeface="Trebuchet MS"/>
              </a:rPr>
              <a:t>упак/мес.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Trebuchet MS"/>
                <a:cs typeface="Trebuchet MS"/>
              </a:rPr>
              <a:t>Срок</a:t>
            </a:r>
            <a:r>
              <a:rPr dirty="0" sz="1800" spc="-100">
                <a:latin typeface="Trebuchet MS"/>
                <a:cs typeface="Trebuchet MS"/>
              </a:rPr>
              <a:t> </a:t>
            </a:r>
            <a:r>
              <a:rPr dirty="0" sz="1800" spc="-25">
                <a:latin typeface="Trebuchet MS"/>
                <a:cs typeface="Trebuchet MS"/>
              </a:rPr>
              <a:t>окупаемости</a:t>
            </a:r>
            <a:r>
              <a:rPr dirty="0" sz="1800" spc="-195">
                <a:latin typeface="Trebuchet MS"/>
                <a:cs typeface="Trebuchet MS"/>
              </a:rPr>
              <a:t> </a:t>
            </a:r>
            <a:r>
              <a:rPr dirty="0" sz="1800">
                <a:latin typeface="Trebuchet MS"/>
                <a:cs typeface="Trebuchet MS"/>
              </a:rPr>
              <a:t>≈</a:t>
            </a:r>
            <a:r>
              <a:rPr dirty="0" sz="1800" spc="-6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1</a:t>
            </a:r>
            <a:r>
              <a:rPr dirty="0" sz="2400" spc="-140">
                <a:latin typeface="Trebuchet MS"/>
                <a:cs typeface="Trebuchet MS"/>
              </a:rPr>
              <a:t> </a:t>
            </a:r>
            <a:r>
              <a:rPr dirty="0" sz="2400" spc="-25">
                <a:latin typeface="Trebuchet MS"/>
                <a:cs typeface="Trebuchet MS"/>
              </a:rPr>
              <a:t>год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0" y="-9840"/>
            <a:ext cx="1174115" cy="266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50"/>
              </a:lnSpc>
            </a:pPr>
            <a:r>
              <a:rPr dirty="0" sz="1800" spc="-10">
                <a:latin typeface="Trebuchet MS"/>
                <a:cs typeface="Trebuchet MS"/>
              </a:rPr>
              <a:t>Разработка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5629274" cy="91440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86409" y="194563"/>
            <a:ext cx="4500880" cy="44958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85"/>
              <a:t>ФИНАНСОВАЯ</a:t>
            </a:r>
            <a:r>
              <a:rPr dirty="0" spc="215"/>
              <a:t> </a:t>
            </a:r>
            <a:r>
              <a:rPr dirty="0" spc="65"/>
              <a:t>МОДЕЛЬ</a:t>
            </a:r>
          </a:p>
        </p:txBody>
      </p:sp>
      <p:graphicFrame>
        <p:nvGraphicFramePr>
          <p:cNvPr id="9" name="object 9" descr=""/>
          <p:cNvGraphicFramePr>
            <a:graphicFrameLocks noGrp="1"/>
          </p:cNvGraphicFramePr>
          <p:nvPr/>
        </p:nvGraphicFramePr>
        <p:xfrm>
          <a:off x="1177925" y="1081150"/>
          <a:ext cx="9725025" cy="2640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9435"/>
                <a:gridCol w="6245860"/>
                <a:gridCol w="2830829"/>
              </a:tblGrid>
              <a:tr h="36830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dirty="0" sz="1800" spc="280">
                          <a:latin typeface="Trebuchet MS"/>
                          <a:cs typeface="Trebuchet MS"/>
                        </a:rPr>
                        <a:t>№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279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dirty="0" sz="1800" spc="-25" b="1">
                          <a:latin typeface="Trebuchet MS"/>
                          <a:cs typeface="Trebuchet MS"/>
                        </a:rPr>
                        <a:t>Затраты</a:t>
                      </a:r>
                      <a:r>
                        <a:rPr dirty="0" sz="1800" spc="-14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b="1">
                          <a:latin typeface="Trebuchet MS"/>
                          <a:cs typeface="Trebuchet MS"/>
                        </a:rPr>
                        <a:t>на</a:t>
                      </a:r>
                      <a:r>
                        <a:rPr dirty="0" sz="1800" spc="-13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25" b="1">
                          <a:latin typeface="Trebuchet MS"/>
                          <a:cs typeface="Trebuchet MS"/>
                        </a:rPr>
                        <a:t>разработку</a:t>
                      </a:r>
                      <a:r>
                        <a:rPr dirty="0" sz="1800" spc="-9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10" b="1">
                          <a:latin typeface="Trebuchet MS"/>
                          <a:cs typeface="Trebuchet MS"/>
                        </a:rPr>
                        <a:t>технологии: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279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4604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dirty="0" sz="1800" spc="-60" b="1">
                          <a:latin typeface="Trebuchet MS"/>
                          <a:cs typeface="Trebuchet MS"/>
                        </a:rPr>
                        <a:t>тыс.</a:t>
                      </a:r>
                      <a:r>
                        <a:rPr dirty="0" sz="1800" spc="-16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20" b="1">
                          <a:latin typeface="Trebuchet MS"/>
                          <a:cs typeface="Trebuchet MS"/>
                        </a:rPr>
                        <a:t>руб.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279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800" spc="-50">
                          <a:latin typeface="Trebuchet MS"/>
                          <a:cs typeface="Trebuchet MS"/>
                        </a:rPr>
                        <a:t>1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800" spc="-10">
                          <a:latin typeface="Trebuchet MS"/>
                          <a:cs typeface="Trebuchet MS"/>
                        </a:rPr>
                        <a:t>Оборудование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800" spc="-20">
                          <a:latin typeface="Calibri"/>
                          <a:cs typeface="Calibri"/>
                        </a:rPr>
                        <a:t>38,3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800" spc="-50">
                          <a:latin typeface="Trebuchet MS"/>
                          <a:cs typeface="Trebuchet MS"/>
                        </a:rPr>
                        <a:t>2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800">
                          <a:latin typeface="Trebuchet MS"/>
                          <a:cs typeface="Trebuchet MS"/>
                        </a:rPr>
                        <a:t>Сырье</a:t>
                      </a:r>
                      <a:r>
                        <a:rPr dirty="0" sz="1800" spc="-114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dirty="0" sz="1800" spc="-21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10">
                          <a:latin typeface="Trebuchet MS"/>
                          <a:cs typeface="Trebuchet MS"/>
                        </a:rPr>
                        <a:t>материалы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800" spc="-20">
                          <a:latin typeface="Calibri"/>
                          <a:cs typeface="Calibri"/>
                        </a:rPr>
                        <a:t>78,5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dirty="0" sz="1800" spc="-50">
                          <a:latin typeface="Trebuchet MS"/>
                          <a:cs typeface="Trebuchet MS"/>
                        </a:rPr>
                        <a:t>3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298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dirty="0" sz="1800" spc="-10">
                          <a:latin typeface="Trebuchet MS"/>
                          <a:cs typeface="Trebuchet MS"/>
                        </a:rPr>
                        <a:t>Оплата</a:t>
                      </a:r>
                      <a:r>
                        <a:rPr dirty="0" sz="1800" spc="-12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20">
                          <a:latin typeface="Trebuchet MS"/>
                          <a:cs typeface="Trebuchet MS"/>
                        </a:rPr>
                        <a:t>труда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298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84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673,4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298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8798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1800" spc="-50">
                          <a:latin typeface="Trebuchet MS"/>
                          <a:cs typeface="Trebuchet MS"/>
                        </a:rPr>
                        <a:t>4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3048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1800" spc="-10">
                          <a:latin typeface="Trebuchet MS"/>
                          <a:cs typeface="Trebuchet MS"/>
                        </a:rPr>
                        <a:t>Получение</a:t>
                      </a:r>
                      <a:r>
                        <a:rPr dirty="0" sz="1800" spc="-19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30">
                          <a:latin typeface="Trebuchet MS"/>
                          <a:cs typeface="Trebuchet MS"/>
                        </a:rPr>
                        <a:t>патента</a:t>
                      </a:r>
                      <a:r>
                        <a:rPr dirty="0" sz="1800" spc="-12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dirty="0" sz="1800" spc="-21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10">
                          <a:latin typeface="Trebuchet MS"/>
                          <a:cs typeface="Trebuchet MS"/>
                        </a:rPr>
                        <a:t>документации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3048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841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330,0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590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8798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dirty="0" sz="1800" spc="-50">
                          <a:latin typeface="Trebuchet MS"/>
                          <a:cs typeface="Trebuchet MS"/>
                        </a:rPr>
                        <a:t>5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31114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dirty="0" sz="1800" spc="-25">
                          <a:latin typeface="Trebuchet MS"/>
                          <a:cs typeface="Trebuchet MS"/>
                        </a:rPr>
                        <a:t>Доказательство</a:t>
                      </a:r>
                      <a:r>
                        <a:rPr dirty="0" sz="1800" spc="-7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10">
                          <a:latin typeface="Trebuchet MS"/>
                          <a:cs typeface="Trebuchet MS"/>
                        </a:rPr>
                        <a:t>патентоспособности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31114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dirty="0" sz="1800">
                          <a:latin typeface="Calibri"/>
                          <a:cs typeface="Calibri"/>
                        </a:rPr>
                        <a:t>2</a:t>
                      </a:r>
                      <a:r>
                        <a:rPr dirty="0" sz="180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000,0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596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1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7366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 b="1">
                          <a:latin typeface="Trebuchet MS"/>
                          <a:cs typeface="Trebuchet MS"/>
                        </a:rPr>
                        <a:t>ИТОГО: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dirty="0" sz="1800" spc="-100" b="1">
                          <a:latin typeface="Trebuchet MS"/>
                          <a:cs typeface="Trebuchet MS"/>
                        </a:rPr>
                        <a:t>3</a:t>
                      </a:r>
                      <a:r>
                        <a:rPr dirty="0" sz="1800" spc="-15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10" b="1">
                          <a:latin typeface="Trebuchet MS"/>
                          <a:cs typeface="Trebuchet MS"/>
                        </a:rPr>
                        <a:t>120,2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596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0" name="object 10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43425" y="4724400"/>
            <a:ext cx="1333500" cy="66675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19925" y="4333875"/>
            <a:ext cx="1552575" cy="85725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95700" y="5638801"/>
            <a:ext cx="2057400" cy="104773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43250" y="6267451"/>
            <a:ext cx="1114425" cy="57148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10344213" y="4972050"/>
            <a:ext cx="1733550" cy="1724025"/>
            <a:chOff x="10344213" y="4972050"/>
            <a:chExt cx="1733550" cy="1724025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372725" y="5000625"/>
              <a:ext cx="1676400" cy="1666875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10358501" y="4986337"/>
              <a:ext cx="1704975" cy="1695450"/>
            </a:xfrm>
            <a:custGeom>
              <a:avLst/>
              <a:gdLst/>
              <a:ahLst/>
              <a:cxnLst/>
              <a:rect l="l" t="t" r="r" b="b"/>
              <a:pathLst>
                <a:path w="1704975" h="1695450">
                  <a:moveTo>
                    <a:pt x="0" y="1695450"/>
                  </a:moveTo>
                  <a:lnTo>
                    <a:pt x="1704975" y="1695450"/>
                  </a:lnTo>
                  <a:lnTo>
                    <a:pt x="1704975" y="0"/>
                  </a:lnTo>
                  <a:lnTo>
                    <a:pt x="0" y="0"/>
                  </a:lnTo>
                  <a:lnTo>
                    <a:pt x="0" y="1695450"/>
                  </a:lnTo>
                  <a:close/>
                </a:path>
              </a:pathLst>
            </a:custGeom>
            <a:ln w="28575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09855">
              <a:lnSpc>
                <a:spcPts val="2150"/>
              </a:lnSpc>
            </a:pPr>
            <a:fld id="{81D60167-4931-47E6-BA6A-407CBD079E47}" type="slidenum">
              <a:rPr dirty="0" spc="-25"/>
              <a:t>13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762" y="2343212"/>
            <a:ext cx="12187555" cy="3114675"/>
            <a:chOff x="4762" y="2343212"/>
            <a:chExt cx="12187555" cy="31146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12" y="2352675"/>
              <a:ext cx="12179987" cy="178117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4762" y="2347976"/>
              <a:ext cx="12187555" cy="1790700"/>
            </a:xfrm>
            <a:custGeom>
              <a:avLst/>
              <a:gdLst/>
              <a:ahLst/>
              <a:cxnLst/>
              <a:rect l="l" t="t" r="r" b="b"/>
              <a:pathLst>
                <a:path w="12187555" h="1790700">
                  <a:moveTo>
                    <a:pt x="0" y="1790700"/>
                  </a:moveTo>
                  <a:lnTo>
                    <a:pt x="12187237" y="1790700"/>
                  </a:lnTo>
                </a:path>
                <a:path w="12187555" h="1790700">
                  <a:moveTo>
                    <a:pt x="12187237" y="0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1E0F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857750" y="4181475"/>
              <a:ext cx="3962400" cy="1276350"/>
            </a:xfrm>
            <a:custGeom>
              <a:avLst/>
              <a:gdLst/>
              <a:ahLst/>
              <a:cxnLst/>
              <a:rect l="l" t="t" r="r" b="b"/>
              <a:pathLst>
                <a:path w="3962400" h="1276350">
                  <a:moveTo>
                    <a:pt x="3749929" y="0"/>
                  </a:moveTo>
                  <a:lnTo>
                    <a:pt x="212471" y="0"/>
                  </a:lnTo>
                  <a:lnTo>
                    <a:pt x="163752" y="5618"/>
                  </a:lnTo>
                  <a:lnTo>
                    <a:pt x="119030" y="21623"/>
                  </a:lnTo>
                  <a:lnTo>
                    <a:pt x="79579" y="46736"/>
                  </a:lnTo>
                  <a:lnTo>
                    <a:pt x="46676" y="79680"/>
                  </a:lnTo>
                  <a:lnTo>
                    <a:pt x="21595" y="119178"/>
                  </a:lnTo>
                  <a:lnTo>
                    <a:pt x="5611" y="163952"/>
                  </a:lnTo>
                  <a:lnTo>
                    <a:pt x="0" y="212725"/>
                  </a:lnTo>
                  <a:lnTo>
                    <a:pt x="0" y="1063625"/>
                  </a:lnTo>
                  <a:lnTo>
                    <a:pt x="5611" y="1112397"/>
                  </a:lnTo>
                  <a:lnTo>
                    <a:pt x="21595" y="1157171"/>
                  </a:lnTo>
                  <a:lnTo>
                    <a:pt x="46676" y="1196669"/>
                  </a:lnTo>
                  <a:lnTo>
                    <a:pt x="79579" y="1229613"/>
                  </a:lnTo>
                  <a:lnTo>
                    <a:pt x="119030" y="1254726"/>
                  </a:lnTo>
                  <a:lnTo>
                    <a:pt x="163752" y="1270731"/>
                  </a:lnTo>
                  <a:lnTo>
                    <a:pt x="212471" y="1276350"/>
                  </a:lnTo>
                  <a:lnTo>
                    <a:pt x="3749929" y="1276350"/>
                  </a:lnTo>
                  <a:lnTo>
                    <a:pt x="3798647" y="1270731"/>
                  </a:lnTo>
                  <a:lnTo>
                    <a:pt x="3843369" y="1254726"/>
                  </a:lnTo>
                  <a:lnTo>
                    <a:pt x="3882820" y="1229613"/>
                  </a:lnTo>
                  <a:lnTo>
                    <a:pt x="3915723" y="1196669"/>
                  </a:lnTo>
                  <a:lnTo>
                    <a:pt x="3940804" y="1157171"/>
                  </a:lnTo>
                  <a:lnTo>
                    <a:pt x="3956788" y="1112397"/>
                  </a:lnTo>
                  <a:lnTo>
                    <a:pt x="3962400" y="1063625"/>
                  </a:lnTo>
                  <a:lnTo>
                    <a:pt x="3962400" y="212725"/>
                  </a:lnTo>
                  <a:lnTo>
                    <a:pt x="3956788" y="163952"/>
                  </a:lnTo>
                  <a:lnTo>
                    <a:pt x="3940804" y="119178"/>
                  </a:lnTo>
                  <a:lnTo>
                    <a:pt x="3915723" y="79680"/>
                  </a:lnTo>
                  <a:lnTo>
                    <a:pt x="3882820" y="46736"/>
                  </a:lnTo>
                  <a:lnTo>
                    <a:pt x="3843369" y="21623"/>
                  </a:lnTo>
                  <a:lnTo>
                    <a:pt x="3798647" y="5618"/>
                  </a:lnTo>
                  <a:lnTo>
                    <a:pt x="37499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/>
          <p:nvPr/>
        </p:nvSpPr>
        <p:spPr>
          <a:xfrm>
            <a:off x="8162925" y="990600"/>
            <a:ext cx="3752850" cy="1219200"/>
          </a:xfrm>
          <a:custGeom>
            <a:avLst/>
            <a:gdLst/>
            <a:ahLst/>
            <a:cxnLst/>
            <a:rect l="l" t="t" r="r" b="b"/>
            <a:pathLst>
              <a:path w="3752850" h="1219200">
                <a:moveTo>
                  <a:pt x="3549015" y="0"/>
                </a:moveTo>
                <a:lnTo>
                  <a:pt x="203834" y="0"/>
                </a:lnTo>
                <a:lnTo>
                  <a:pt x="157074" y="5364"/>
                </a:lnTo>
                <a:lnTo>
                  <a:pt x="114161" y="20645"/>
                </a:lnTo>
                <a:lnTo>
                  <a:pt x="76315" y="44626"/>
                </a:lnTo>
                <a:lnTo>
                  <a:pt x="44756" y="76090"/>
                </a:lnTo>
                <a:lnTo>
                  <a:pt x="20705" y="113818"/>
                </a:lnTo>
                <a:lnTo>
                  <a:pt x="5379" y="156594"/>
                </a:lnTo>
                <a:lnTo>
                  <a:pt x="0" y="203200"/>
                </a:lnTo>
                <a:lnTo>
                  <a:pt x="0" y="1016000"/>
                </a:lnTo>
                <a:lnTo>
                  <a:pt x="5379" y="1062605"/>
                </a:lnTo>
                <a:lnTo>
                  <a:pt x="20705" y="1105381"/>
                </a:lnTo>
                <a:lnTo>
                  <a:pt x="44756" y="1143109"/>
                </a:lnTo>
                <a:lnTo>
                  <a:pt x="76315" y="1174573"/>
                </a:lnTo>
                <a:lnTo>
                  <a:pt x="114161" y="1198554"/>
                </a:lnTo>
                <a:lnTo>
                  <a:pt x="157074" y="1213835"/>
                </a:lnTo>
                <a:lnTo>
                  <a:pt x="203834" y="1219200"/>
                </a:lnTo>
                <a:lnTo>
                  <a:pt x="3549015" y="1219200"/>
                </a:lnTo>
                <a:lnTo>
                  <a:pt x="3595775" y="1213835"/>
                </a:lnTo>
                <a:lnTo>
                  <a:pt x="3638688" y="1198554"/>
                </a:lnTo>
                <a:lnTo>
                  <a:pt x="3676534" y="1174573"/>
                </a:lnTo>
                <a:lnTo>
                  <a:pt x="3708093" y="1143109"/>
                </a:lnTo>
                <a:lnTo>
                  <a:pt x="3732144" y="1105381"/>
                </a:lnTo>
                <a:lnTo>
                  <a:pt x="3747470" y="1062605"/>
                </a:lnTo>
                <a:lnTo>
                  <a:pt x="3752850" y="1016000"/>
                </a:lnTo>
                <a:lnTo>
                  <a:pt x="3752850" y="203200"/>
                </a:lnTo>
                <a:lnTo>
                  <a:pt x="3747470" y="156594"/>
                </a:lnTo>
                <a:lnTo>
                  <a:pt x="3732144" y="113818"/>
                </a:lnTo>
                <a:lnTo>
                  <a:pt x="3708093" y="76090"/>
                </a:lnTo>
                <a:lnTo>
                  <a:pt x="3676534" y="44626"/>
                </a:lnTo>
                <a:lnTo>
                  <a:pt x="3638688" y="20645"/>
                </a:lnTo>
                <a:lnTo>
                  <a:pt x="3595775" y="5364"/>
                </a:lnTo>
                <a:lnTo>
                  <a:pt x="354901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114300" y="4333875"/>
            <a:ext cx="2019300" cy="1123950"/>
          </a:xfrm>
          <a:custGeom>
            <a:avLst/>
            <a:gdLst/>
            <a:ahLst/>
            <a:cxnLst/>
            <a:rect l="l" t="t" r="r" b="b"/>
            <a:pathLst>
              <a:path w="2019300" h="1123950">
                <a:moveTo>
                  <a:pt x="1831975" y="0"/>
                </a:moveTo>
                <a:lnTo>
                  <a:pt x="187325" y="0"/>
                </a:lnTo>
                <a:lnTo>
                  <a:pt x="137527" y="6688"/>
                </a:lnTo>
                <a:lnTo>
                  <a:pt x="92779" y="25564"/>
                </a:lnTo>
                <a:lnTo>
                  <a:pt x="54867" y="54848"/>
                </a:lnTo>
                <a:lnTo>
                  <a:pt x="25575" y="92757"/>
                </a:lnTo>
                <a:lnTo>
                  <a:pt x="6691" y="137509"/>
                </a:lnTo>
                <a:lnTo>
                  <a:pt x="0" y="187325"/>
                </a:lnTo>
                <a:lnTo>
                  <a:pt x="0" y="936625"/>
                </a:lnTo>
                <a:lnTo>
                  <a:pt x="6691" y="986440"/>
                </a:lnTo>
                <a:lnTo>
                  <a:pt x="25575" y="1031192"/>
                </a:lnTo>
                <a:lnTo>
                  <a:pt x="54867" y="1069101"/>
                </a:lnTo>
                <a:lnTo>
                  <a:pt x="92779" y="1098385"/>
                </a:lnTo>
                <a:lnTo>
                  <a:pt x="137527" y="1117261"/>
                </a:lnTo>
                <a:lnTo>
                  <a:pt x="187325" y="1123950"/>
                </a:lnTo>
                <a:lnTo>
                  <a:pt x="1831975" y="1123950"/>
                </a:lnTo>
                <a:lnTo>
                  <a:pt x="1881790" y="1117261"/>
                </a:lnTo>
                <a:lnTo>
                  <a:pt x="1926542" y="1098385"/>
                </a:lnTo>
                <a:lnTo>
                  <a:pt x="1964451" y="1069101"/>
                </a:lnTo>
                <a:lnTo>
                  <a:pt x="1993735" y="1031192"/>
                </a:lnTo>
                <a:lnTo>
                  <a:pt x="2012611" y="986440"/>
                </a:lnTo>
                <a:lnTo>
                  <a:pt x="2019300" y="936625"/>
                </a:lnTo>
                <a:lnTo>
                  <a:pt x="2019300" y="187325"/>
                </a:lnTo>
                <a:lnTo>
                  <a:pt x="2012611" y="137509"/>
                </a:lnTo>
                <a:lnTo>
                  <a:pt x="1993735" y="92757"/>
                </a:lnTo>
                <a:lnTo>
                  <a:pt x="1964451" y="54848"/>
                </a:lnTo>
                <a:lnTo>
                  <a:pt x="1926542" y="25564"/>
                </a:lnTo>
                <a:lnTo>
                  <a:pt x="1881790" y="6688"/>
                </a:lnTo>
                <a:lnTo>
                  <a:pt x="18319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1436750" y="1065275"/>
            <a:ext cx="3984625" cy="1289050"/>
            <a:chOff x="1436750" y="1065275"/>
            <a:chExt cx="3984625" cy="1289050"/>
          </a:xfrm>
        </p:grpSpPr>
        <p:sp>
          <p:nvSpPr>
            <p:cNvPr id="9" name="object 9" descr=""/>
            <p:cNvSpPr/>
            <p:nvPr/>
          </p:nvSpPr>
          <p:spPr>
            <a:xfrm>
              <a:off x="1443101" y="1071626"/>
              <a:ext cx="3971925" cy="1276350"/>
            </a:xfrm>
            <a:custGeom>
              <a:avLst/>
              <a:gdLst/>
              <a:ahLst/>
              <a:cxnLst/>
              <a:rect l="l" t="t" r="r" b="b"/>
              <a:pathLst>
                <a:path w="3971925" h="1276350">
                  <a:moveTo>
                    <a:pt x="3758946" y="0"/>
                  </a:moveTo>
                  <a:lnTo>
                    <a:pt x="212851" y="0"/>
                  </a:lnTo>
                  <a:lnTo>
                    <a:pt x="164032" y="5611"/>
                  </a:lnTo>
                  <a:lnTo>
                    <a:pt x="119224" y="21598"/>
                  </a:lnTo>
                  <a:lnTo>
                    <a:pt x="79704" y="46686"/>
                  </a:lnTo>
                  <a:lnTo>
                    <a:pt x="46746" y="79603"/>
                  </a:lnTo>
                  <a:lnTo>
                    <a:pt x="21626" y="119076"/>
                  </a:lnTo>
                  <a:lnTo>
                    <a:pt x="5619" y="163832"/>
                  </a:lnTo>
                  <a:lnTo>
                    <a:pt x="0" y="212598"/>
                  </a:lnTo>
                  <a:lnTo>
                    <a:pt x="0" y="1063625"/>
                  </a:lnTo>
                  <a:lnTo>
                    <a:pt x="5647" y="1112390"/>
                  </a:lnTo>
                  <a:lnTo>
                    <a:pt x="21655" y="1157146"/>
                  </a:lnTo>
                  <a:lnTo>
                    <a:pt x="46770" y="1196619"/>
                  </a:lnTo>
                  <a:lnTo>
                    <a:pt x="79719" y="1229536"/>
                  </a:lnTo>
                  <a:lnTo>
                    <a:pt x="119232" y="1254624"/>
                  </a:lnTo>
                  <a:lnTo>
                    <a:pt x="164035" y="1270611"/>
                  </a:lnTo>
                  <a:lnTo>
                    <a:pt x="213956" y="1276350"/>
                  </a:lnTo>
                  <a:lnTo>
                    <a:pt x="3758946" y="1276350"/>
                  </a:lnTo>
                  <a:lnTo>
                    <a:pt x="3807772" y="1270611"/>
                  </a:lnTo>
                  <a:lnTo>
                    <a:pt x="3852598" y="1254624"/>
                  </a:lnTo>
                  <a:lnTo>
                    <a:pt x="3892143" y="1229536"/>
                  </a:lnTo>
                  <a:lnTo>
                    <a:pt x="3925128" y="1196619"/>
                  </a:lnTo>
                  <a:lnTo>
                    <a:pt x="3950273" y="1157146"/>
                  </a:lnTo>
                  <a:lnTo>
                    <a:pt x="3966298" y="1112390"/>
                  </a:lnTo>
                  <a:lnTo>
                    <a:pt x="3971925" y="1063625"/>
                  </a:lnTo>
                  <a:lnTo>
                    <a:pt x="3971925" y="212598"/>
                  </a:lnTo>
                  <a:lnTo>
                    <a:pt x="3966298" y="163832"/>
                  </a:lnTo>
                  <a:lnTo>
                    <a:pt x="3950273" y="119076"/>
                  </a:lnTo>
                  <a:lnTo>
                    <a:pt x="3925128" y="79603"/>
                  </a:lnTo>
                  <a:lnTo>
                    <a:pt x="3892143" y="46686"/>
                  </a:lnTo>
                  <a:lnTo>
                    <a:pt x="3852598" y="21598"/>
                  </a:lnTo>
                  <a:lnTo>
                    <a:pt x="3807772" y="5611"/>
                  </a:lnTo>
                  <a:lnTo>
                    <a:pt x="37589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443101" y="1071626"/>
              <a:ext cx="3971925" cy="1276350"/>
            </a:xfrm>
            <a:custGeom>
              <a:avLst/>
              <a:gdLst/>
              <a:ahLst/>
              <a:cxnLst/>
              <a:rect l="l" t="t" r="r" b="b"/>
              <a:pathLst>
                <a:path w="3971925" h="1276350">
                  <a:moveTo>
                    <a:pt x="212851" y="0"/>
                  </a:moveTo>
                  <a:lnTo>
                    <a:pt x="164032" y="5611"/>
                  </a:lnTo>
                  <a:lnTo>
                    <a:pt x="119224" y="21598"/>
                  </a:lnTo>
                  <a:lnTo>
                    <a:pt x="79704" y="46686"/>
                  </a:lnTo>
                  <a:lnTo>
                    <a:pt x="46746" y="79603"/>
                  </a:lnTo>
                  <a:lnTo>
                    <a:pt x="21626" y="119076"/>
                  </a:lnTo>
                  <a:lnTo>
                    <a:pt x="5619" y="163832"/>
                  </a:lnTo>
                  <a:lnTo>
                    <a:pt x="0" y="212598"/>
                  </a:lnTo>
                  <a:lnTo>
                    <a:pt x="0" y="1063625"/>
                  </a:lnTo>
                  <a:lnTo>
                    <a:pt x="5619" y="1112310"/>
                  </a:lnTo>
                  <a:lnTo>
                    <a:pt x="21626" y="1157100"/>
                  </a:lnTo>
                  <a:lnTo>
                    <a:pt x="46746" y="1196595"/>
                  </a:lnTo>
                  <a:lnTo>
                    <a:pt x="79704" y="1229526"/>
                  </a:lnTo>
                  <a:lnTo>
                    <a:pt x="119224" y="1254621"/>
                  </a:lnTo>
                  <a:lnTo>
                    <a:pt x="164032" y="1270610"/>
                  </a:lnTo>
                  <a:lnTo>
                    <a:pt x="212851" y="1276223"/>
                  </a:lnTo>
                  <a:lnTo>
                    <a:pt x="3758946" y="1276350"/>
                  </a:lnTo>
                  <a:lnTo>
                    <a:pt x="3807772" y="1270611"/>
                  </a:lnTo>
                  <a:lnTo>
                    <a:pt x="3852598" y="1254624"/>
                  </a:lnTo>
                  <a:lnTo>
                    <a:pt x="3892143" y="1229536"/>
                  </a:lnTo>
                  <a:lnTo>
                    <a:pt x="3925128" y="1196619"/>
                  </a:lnTo>
                  <a:lnTo>
                    <a:pt x="3950273" y="1157146"/>
                  </a:lnTo>
                  <a:lnTo>
                    <a:pt x="3966298" y="1112390"/>
                  </a:lnTo>
                  <a:lnTo>
                    <a:pt x="3971925" y="1063625"/>
                  </a:lnTo>
                  <a:lnTo>
                    <a:pt x="3971925" y="212598"/>
                  </a:lnTo>
                  <a:lnTo>
                    <a:pt x="3966298" y="163832"/>
                  </a:lnTo>
                  <a:lnTo>
                    <a:pt x="3950273" y="119076"/>
                  </a:lnTo>
                  <a:lnTo>
                    <a:pt x="3925128" y="79603"/>
                  </a:lnTo>
                  <a:lnTo>
                    <a:pt x="3892143" y="46686"/>
                  </a:lnTo>
                  <a:lnTo>
                    <a:pt x="3852598" y="21598"/>
                  </a:lnTo>
                  <a:lnTo>
                    <a:pt x="3807772" y="5611"/>
                  </a:lnTo>
                  <a:lnTo>
                    <a:pt x="3758946" y="0"/>
                  </a:lnTo>
                  <a:lnTo>
                    <a:pt x="212851" y="0"/>
                  </a:lnTo>
                  <a:close/>
                </a:path>
              </a:pathLst>
            </a:custGeom>
            <a:ln w="12701">
              <a:solidFill>
                <a:srgbClr val="ECC78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1100" y="5857875"/>
            <a:ext cx="2352675" cy="733425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81700" y="5505448"/>
            <a:ext cx="1590675" cy="1238250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19525" y="5743575"/>
            <a:ext cx="1914525" cy="73342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0050" y="1714500"/>
            <a:ext cx="1304925" cy="127635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96000" y="1714500"/>
            <a:ext cx="1314450" cy="127635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620250" y="2352675"/>
            <a:ext cx="1304925" cy="1276350"/>
          </a:xfrm>
          <a:prstGeom prst="rect">
            <a:avLst/>
          </a:prstGeom>
        </p:spPr>
      </p:pic>
      <p:sp>
        <p:nvSpPr>
          <p:cNvPr id="17" name="object 17" descr=""/>
          <p:cNvSpPr txBox="1"/>
          <p:nvPr/>
        </p:nvSpPr>
        <p:spPr>
          <a:xfrm>
            <a:off x="298767" y="4422076"/>
            <a:ext cx="1700530" cy="514350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12700" marR="5080" indent="454025">
              <a:lnSpc>
                <a:spcPct val="105000"/>
              </a:lnSpc>
              <a:spcBef>
                <a:spcPts val="35"/>
              </a:spcBef>
            </a:pPr>
            <a:r>
              <a:rPr dirty="0" sz="1550" b="1">
                <a:latin typeface="Verdana"/>
                <a:cs typeface="Verdana"/>
              </a:rPr>
              <a:t>Этап</a:t>
            </a:r>
            <a:r>
              <a:rPr dirty="0" sz="1550" spc="110" b="1">
                <a:latin typeface="Verdana"/>
                <a:cs typeface="Verdana"/>
              </a:rPr>
              <a:t> </a:t>
            </a:r>
            <a:r>
              <a:rPr dirty="0" sz="1550" spc="-25" b="1">
                <a:latin typeface="Verdana"/>
                <a:cs typeface="Verdana"/>
              </a:rPr>
              <a:t>1: </a:t>
            </a:r>
            <a:r>
              <a:rPr dirty="0" sz="1550" spc="-10" b="1">
                <a:latin typeface="Verdana"/>
                <a:cs typeface="Verdana"/>
              </a:rPr>
              <a:t>Исследование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28942" y="5156517"/>
            <a:ext cx="1509395" cy="2660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b="1">
                <a:latin typeface="Verdana"/>
                <a:cs typeface="Verdana"/>
              </a:rPr>
              <a:t>ноябрь</a:t>
            </a:r>
            <a:r>
              <a:rPr dirty="0" sz="1550" spc="215" b="1">
                <a:latin typeface="Verdana"/>
                <a:cs typeface="Verdana"/>
              </a:rPr>
              <a:t> </a:t>
            </a:r>
            <a:r>
              <a:rPr dirty="0" sz="1550" spc="-20" b="1">
                <a:latin typeface="Verdana"/>
                <a:cs typeface="Verdana"/>
              </a:rPr>
              <a:t>2025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655445" y="1099756"/>
            <a:ext cx="3561079" cy="75247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algn="ctr" marL="12065" marR="5080">
              <a:lnSpc>
                <a:spcPct val="103000"/>
              </a:lnSpc>
              <a:spcBef>
                <a:spcPts val="70"/>
              </a:spcBef>
            </a:pPr>
            <a:r>
              <a:rPr dirty="0" sz="1550" b="1">
                <a:latin typeface="Verdana"/>
                <a:cs typeface="Verdana"/>
              </a:rPr>
              <a:t>Этап</a:t>
            </a:r>
            <a:r>
              <a:rPr dirty="0" sz="1550" spc="85" b="1">
                <a:latin typeface="Verdana"/>
                <a:cs typeface="Verdana"/>
              </a:rPr>
              <a:t> </a:t>
            </a:r>
            <a:r>
              <a:rPr dirty="0" sz="1550" b="1">
                <a:latin typeface="Verdana"/>
                <a:cs typeface="Verdana"/>
              </a:rPr>
              <a:t>2:</a:t>
            </a:r>
            <a:r>
              <a:rPr dirty="0" sz="1550" spc="145" b="1">
                <a:latin typeface="Verdana"/>
                <a:cs typeface="Verdana"/>
              </a:rPr>
              <a:t> </a:t>
            </a:r>
            <a:r>
              <a:rPr dirty="0" sz="1550" spc="-10" b="1">
                <a:latin typeface="Verdana"/>
                <a:cs typeface="Verdana"/>
              </a:rPr>
              <a:t>Научно- </a:t>
            </a:r>
            <a:r>
              <a:rPr dirty="0" sz="1550" b="1">
                <a:latin typeface="Verdana"/>
                <a:cs typeface="Verdana"/>
              </a:rPr>
              <a:t>исследовательская</a:t>
            </a:r>
            <a:r>
              <a:rPr dirty="0" sz="1550" spc="290" b="1">
                <a:latin typeface="Verdana"/>
                <a:cs typeface="Verdana"/>
              </a:rPr>
              <a:t> </a:t>
            </a:r>
            <a:r>
              <a:rPr dirty="0" sz="1550" b="1">
                <a:latin typeface="Verdana"/>
                <a:cs typeface="Verdana"/>
              </a:rPr>
              <a:t>и</a:t>
            </a:r>
            <a:r>
              <a:rPr dirty="0" sz="1550" spc="215" b="1">
                <a:latin typeface="Verdana"/>
                <a:cs typeface="Verdana"/>
              </a:rPr>
              <a:t> </a:t>
            </a:r>
            <a:r>
              <a:rPr dirty="0" sz="1550" spc="-10" b="1">
                <a:latin typeface="Verdana"/>
                <a:cs typeface="Verdana"/>
              </a:rPr>
              <a:t>опытно- </a:t>
            </a:r>
            <a:r>
              <a:rPr dirty="0" sz="1550" b="1">
                <a:latin typeface="Verdana"/>
                <a:cs typeface="Verdana"/>
              </a:rPr>
              <a:t>конструкторская</a:t>
            </a:r>
            <a:r>
              <a:rPr dirty="0" sz="1550" spc="440" b="1">
                <a:latin typeface="Verdana"/>
                <a:cs typeface="Verdana"/>
              </a:rPr>
              <a:t> </a:t>
            </a:r>
            <a:r>
              <a:rPr dirty="0" sz="1550" spc="-10" b="1">
                <a:latin typeface="Verdana"/>
                <a:cs typeface="Verdana"/>
              </a:rPr>
              <a:t>работа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2774569" y="2082101"/>
            <a:ext cx="1320800" cy="2660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b="1">
                <a:latin typeface="Verdana"/>
                <a:cs typeface="Verdana"/>
              </a:rPr>
              <a:t>Июль</a:t>
            </a:r>
            <a:r>
              <a:rPr dirty="0" sz="1550" spc="180" b="1">
                <a:latin typeface="Verdana"/>
                <a:cs typeface="Verdana"/>
              </a:rPr>
              <a:t> </a:t>
            </a:r>
            <a:r>
              <a:rPr dirty="0" sz="1550" spc="-20" b="1">
                <a:latin typeface="Verdana"/>
                <a:cs typeface="Verdana"/>
              </a:rPr>
              <a:t>2026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967351" y="4220146"/>
            <a:ext cx="3741420" cy="75247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R="53975">
              <a:lnSpc>
                <a:spcPct val="100000"/>
              </a:lnSpc>
              <a:spcBef>
                <a:spcPts val="125"/>
              </a:spcBef>
            </a:pPr>
            <a:r>
              <a:rPr dirty="0" sz="1550" b="1">
                <a:latin typeface="Verdana"/>
                <a:cs typeface="Verdana"/>
              </a:rPr>
              <a:t>Этап</a:t>
            </a:r>
            <a:r>
              <a:rPr dirty="0" sz="1550" spc="110" b="1">
                <a:latin typeface="Verdana"/>
                <a:cs typeface="Verdana"/>
              </a:rPr>
              <a:t> </a:t>
            </a:r>
            <a:r>
              <a:rPr dirty="0" sz="1550" spc="-35" b="1">
                <a:latin typeface="Verdana"/>
                <a:cs typeface="Verdana"/>
              </a:rPr>
              <a:t>3:</a:t>
            </a:r>
            <a:endParaRPr sz="1550">
              <a:latin typeface="Verdana"/>
              <a:cs typeface="Verdana"/>
            </a:endParaRPr>
          </a:p>
          <a:p>
            <a:pPr algn="ctr" marL="12065" marR="5080">
              <a:lnSpc>
                <a:spcPct val="100899"/>
              </a:lnSpc>
              <a:spcBef>
                <a:spcPts val="75"/>
              </a:spcBef>
            </a:pPr>
            <a:r>
              <a:rPr dirty="0" sz="1550" b="1">
                <a:latin typeface="Verdana"/>
                <a:cs typeface="Verdana"/>
              </a:rPr>
              <a:t>Разрешительная</a:t>
            </a:r>
            <a:r>
              <a:rPr dirty="0" sz="1550" spc="445" b="1">
                <a:latin typeface="Verdana"/>
                <a:cs typeface="Verdana"/>
              </a:rPr>
              <a:t> </a:t>
            </a:r>
            <a:r>
              <a:rPr dirty="0" sz="1550" spc="-10" b="1">
                <a:latin typeface="Verdana"/>
                <a:cs typeface="Verdana"/>
              </a:rPr>
              <a:t>документация </a:t>
            </a:r>
            <a:r>
              <a:rPr dirty="0" sz="1550" b="1">
                <a:latin typeface="Verdana"/>
                <a:cs typeface="Verdana"/>
              </a:rPr>
              <a:t>и</a:t>
            </a:r>
            <a:r>
              <a:rPr dirty="0" sz="1550" spc="140" b="1">
                <a:latin typeface="Verdana"/>
                <a:cs typeface="Verdana"/>
              </a:rPr>
              <a:t> </a:t>
            </a:r>
            <a:r>
              <a:rPr dirty="0" sz="1550" b="1">
                <a:latin typeface="Verdana"/>
                <a:cs typeface="Verdana"/>
              </a:rPr>
              <a:t>подача</a:t>
            </a:r>
            <a:r>
              <a:rPr dirty="0" sz="1550" spc="70" b="1">
                <a:latin typeface="Verdana"/>
                <a:cs typeface="Verdana"/>
              </a:rPr>
              <a:t> </a:t>
            </a:r>
            <a:r>
              <a:rPr dirty="0" sz="1550" b="1">
                <a:latin typeface="Verdana"/>
                <a:cs typeface="Verdana"/>
              </a:rPr>
              <a:t>заявки</a:t>
            </a:r>
            <a:r>
              <a:rPr dirty="0" sz="1550" spc="140" b="1">
                <a:latin typeface="Verdana"/>
                <a:cs typeface="Verdana"/>
              </a:rPr>
              <a:t> </a:t>
            </a:r>
            <a:r>
              <a:rPr dirty="0" sz="1550" b="1">
                <a:latin typeface="Verdana"/>
                <a:cs typeface="Verdana"/>
              </a:rPr>
              <a:t>на</a:t>
            </a:r>
            <a:r>
              <a:rPr dirty="0" sz="1550" spc="155" b="1">
                <a:latin typeface="Verdana"/>
                <a:cs typeface="Verdana"/>
              </a:rPr>
              <a:t> </a:t>
            </a:r>
            <a:r>
              <a:rPr dirty="0" sz="1550" spc="-10" b="1">
                <a:latin typeface="Verdana"/>
                <a:cs typeface="Verdana"/>
              </a:rPr>
              <a:t>патенты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6006084" y="5203190"/>
            <a:ext cx="1661795" cy="2654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b="1">
                <a:latin typeface="Verdana"/>
                <a:cs typeface="Verdana"/>
              </a:rPr>
              <a:t>Декабрь</a:t>
            </a:r>
            <a:r>
              <a:rPr dirty="0" sz="1550" spc="229" b="1">
                <a:latin typeface="Verdana"/>
                <a:cs typeface="Verdana"/>
              </a:rPr>
              <a:t> </a:t>
            </a:r>
            <a:r>
              <a:rPr dirty="0" sz="1550" spc="-20" b="1">
                <a:latin typeface="Verdana"/>
                <a:cs typeface="Verdana"/>
              </a:rPr>
              <a:t>2026</a:t>
            </a:r>
            <a:endParaRPr sz="1550">
              <a:latin typeface="Verdana"/>
              <a:cs typeface="Verdana"/>
            </a:endParaRPr>
          </a:p>
        </p:txBody>
      </p:sp>
      <p:pic>
        <p:nvPicPr>
          <p:cNvPr id="23" name="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71750" y="2343150"/>
            <a:ext cx="1724025" cy="1666875"/>
          </a:xfrm>
          <a:prstGeom prst="rect">
            <a:avLst/>
          </a:prstGeom>
        </p:spPr>
      </p:pic>
      <p:sp>
        <p:nvSpPr>
          <p:cNvPr id="24" name="object 24" descr=""/>
          <p:cNvSpPr txBox="1"/>
          <p:nvPr/>
        </p:nvSpPr>
        <p:spPr>
          <a:xfrm>
            <a:off x="8305800" y="1096581"/>
            <a:ext cx="3495675" cy="514350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786765" marR="5080" indent="-774700">
              <a:lnSpc>
                <a:spcPct val="105000"/>
              </a:lnSpc>
              <a:spcBef>
                <a:spcPts val="35"/>
              </a:spcBef>
            </a:pPr>
            <a:r>
              <a:rPr dirty="0" sz="1550" b="1">
                <a:latin typeface="Verdana"/>
                <a:cs typeface="Verdana"/>
              </a:rPr>
              <a:t>Этап</a:t>
            </a:r>
            <a:r>
              <a:rPr dirty="0" sz="1550" spc="125" b="1">
                <a:latin typeface="Verdana"/>
                <a:cs typeface="Verdana"/>
              </a:rPr>
              <a:t> </a:t>
            </a:r>
            <a:r>
              <a:rPr dirty="0" sz="1550" b="1">
                <a:latin typeface="Verdana"/>
                <a:cs typeface="Verdana"/>
              </a:rPr>
              <a:t>4:</a:t>
            </a:r>
            <a:r>
              <a:rPr dirty="0" sz="1550" spc="185" b="1">
                <a:latin typeface="Verdana"/>
                <a:cs typeface="Verdana"/>
              </a:rPr>
              <a:t> </a:t>
            </a:r>
            <a:r>
              <a:rPr dirty="0" sz="1550" b="1">
                <a:latin typeface="Verdana"/>
                <a:cs typeface="Verdana"/>
              </a:rPr>
              <a:t>Передача</a:t>
            </a:r>
            <a:r>
              <a:rPr dirty="0" sz="1550" spc="135" b="1">
                <a:latin typeface="Verdana"/>
                <a:cs typeface="Verdana"/>
              </a:rPr>
              <a:t> </a:t>
            </a:r>
            <a:r>
              <a:rPr dirty="0" sz="1550" spc="-10" b="1">
                <a:latin typeface="Verdana"/>
                <a:cs typeface="Verdana"/>
              </a:rPr>
              <a:t>технологии производителю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9218676" y="1831022"/>
            <a:ext cx="1662430" cy="2660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b="1">
                <a:latin typeface="Verdana"/>
                <a:cs typeface="Verdana"/>
              </a:rPr>
              <a:t>Декабрь</a:t>
            </a:r>
            <a:r>
              <a:rPr dirty="0" sz="1550" spc="250" b="1">
                <a:latin typeface="Verdana"/>
                <a:cs typeface="Verdana"/>
              </a:rPr>
              <a:t> </a:t>
            </a:r>
            <a:r>
              <a:rPr dirty="0" sz="1550" spc="-20" b="1">
                <a:latin typeface="Verdana"/>
                <a:cs typeface="Verdana"/>
              </a:rPr>
              <a:t>2027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26" name="object 26" descr=""/>
          <p:cNvSpPr/>
          <p:nvPr/>
        </p:nvSpPr>
        <p:spPr>
          <a:xfrm>
            <a:off x="1609725" y="2352675"/>
            <a:ext cx="581025" cy="409575"/>
          </a:xfrm>
          <a:custGeom>
            <a:avLst/>
            <a:gdLst/>
            <a:ahLst/>
            <a:cxnLst/>
            <a:rect l="l" t="t" r="r" b="b"/>
            <a:pathLst>
              <a:path w="581025" h="409575">
                <a:moveTo>
                  <a:pt x="581025" y="0"/>
                </a:moveTo>
                <a:lnTo>
                  <a:pt x="0" y="0"/>
                </a:lnTo>
                <a:lnTo>
                  <a:pt x="0" y="409575"/>
                </a:lnTo>
                <a:lnTo>
                  <a:pt x="581025" y="409575"/>
                </a:lnTo>
                <a:lnTo>
                  <a:pt x="5810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/>
          <p:nvPr/>
        </p:nvSpPr>
        <p:spPr>
          <a:xfrm>
            <a:off x="7572375" y="2352675"/>
            <a:ext cx="581025" cy="409575"/>
          </a:xfrm>
          <a:custGeom>
            <a:avLst/>
            <a:gdLst/>
            <a:ahLst/>
            <a:cxnLst/>
            <a:rect l="l" t="t" r="r" b="b"/>
            <a:pathLst>
              <a:path w="581025" h="409575">
                <a:moveTo>
                  <a:pt x="581025" y="0"/>
                </a:moveTo>
                <a:lnTo>
                  <a:pt x="0" y="0"/>
                </a:lnTo>
                <a:lnTo>
                  <a:pt x="0" y="409575"/>
                </a:lnTo>
                <a:lnTo>
                  <a:pt x="581025" y="409575"/>
                </a:lnTo>
                <a:lnTo>
                  <a:pt x="5810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8" name="object 2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5619749" cy="904875"/>
          </a:xfrm>
          <a:prstGeom prst="rect">
            <a:avLst/>
          </a:prstGeom>
        </p:spPr>
      </p:pic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714375" y="173989"/>
            <a:ext cx="3702050" cy="44958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456815" algn="l"/>
              </a:tabLst>
            </a:pPr>
            <a:r>
              <a:rPr dirty="0" spc="100"/>
              <a:t>ДОРОЖНАЯ</a:t>
            </a:r>
            <a:r>
              <a:rPr dirty="0"/>
              <a:t>	</a:t>
            </a:r>
            <a:r>
              <a:rPr dirty="0" spc="65"/>
              <a:t>КАРТА</a:t>
            </a:r>
          </a:p>
        </p:txBody>
      </p:sp>
      <p:sp>
        <p:nvSpPr>
          <p:cNvPr id="30" name="object 3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09855">
              <a:lnSpc>
                <a:spcPts val="2150"/>
              </a:lnSpc>
            </a:pPr>
            <a:fld id="{81D60167-4931-47E6-BA6A-407CBD079E47}" type="slidenum">
              <a:rPr dirty="0" spc="-25"/>
              <a:t>13</a:t>
            </a:fld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93664" y="6016752"/>
            <a:ext cx="646176" cy="719327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27135" y="5998464"/>
            <a:ext cx="1914144" cy="72542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42447" y="5946647"/>
            <a:ext cx="1130807" cy="832103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19200" y="792480"/>
            <a:ext cx="2182368" cy="21336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66032" y="780287"/>
            <a:ext cx="2194560" cy="2139695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17664" y="920496"/>
            <a:ext cx="1847087" cy="2005583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070592" y="213359"/>
            <a:ext cx="1920240" cy="271272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556759" y="3724655"/>
            <a:ext cx="1319784" cy="112775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98704" y="6150864"/>
            <a:ext cx="320040" cy="304800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32771" y="53847"/>
            <a:ext cx="6882130" cy="497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34565" algn="l"/>
                <a:tab pos="5374005" algn="l"/>
              </a:tabLst>
            </a:pPr>
            <a:r>
              <a:rPr dirty="0" sz="3100" spc="165" b="0">
                <a:solidFill>
                  <a:srgbClr val="000000"/>
                </a:solidFill>
                <a:latin typeface="Calibri"/>
                <a:cs typeface="Calibri"/>
              </a:rPr>
              <a:t>КОМАНДА,</a:t>
            </a:r>
            <a:r>
              <a:rPr dirty="0" sz="3100" b="0">
                <a:solidFill>
                  <a:srgbClr val="000000"/>
                </a:solidFill>
                <a:latin typeface="Calibri"/>
                <a:cs typeface="Calibri"/>
              </a:rPr>
              <a:t>	</a:t>
            </a:r>
            <a:r>
              <a:rPr dirty="0" sz="3100" spc="210" b="0">
                <a:solidFill>
                  <a:srgbClr val="000000"/>
                </a:solidFill>
                <a:latin typeface="Calibri"/>
                <a:cs typeface="Calibri"/>
              </a:rPr>
              <a:t>КОМПЕТЕНЦНН</a:t>
            </a:r>
            <a:r>
              <a:rPr dirty="0" sz="3100" b="0">
                <a:solidFill>
                  <a:srgbClr val="000000"/>
                </a:solidFill>
                <a:latin typeface="Calibri"/>
                <a:cs typeface="Calibri"/>
              </a:rPr>
              <a:t>	</a:t>
            </a:r>
            <a:r>
              <a:rPr dirty="0" sz="3100" spc="254" b="0">
                <a:solidFill>
                  <a:srgbClr val="0C0C0C"/>
                </a:solidFill>
                <a:latin typeface="Calibri"/>
                <a:cs typeface="Calibri"/>
              </a:rPr>
              <a:t>И</a:t>
            </a:r>
            <a:r>
              <a:rPr dirty="0" sz="3100" spc="110" b="0">
                <a:solidFill>
                  <a:srgbClr val="0C0C0C"/>
                </a:solidFill>
                <a:latin typeface="Calibri"/>
                <a:cs typeface="Calibri"/>
              </a:rPr>
              <a:t> </a:t>
            </a:r>
            <a:r>
              <a:rPr dirty="0" sz="3100" spc="190" b="0">
                <a:solidFill>
                  <a:srgbClr val="0A0A0A"/>
                </a:solidFill>
                <a:latin typeface="Calibri"/>
                <a:cs typeface="Calibri"/>
              </a:rPr>
              <a:t>ОПЫТ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57050" y="3679444"/>
            <a:ext cx="31051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35">
                <a:solidFill>
                  <a:srgbClr val="0A001C"/>
                </a:solidFill>
                <a:latin typeface="Calibri"/>
                <a:cs typeface="Calibri"/>
              </a:rPr>
              <a:t>Рояь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179707" y="2939034"/>
            <a:ext cx="2113915" cy="91948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440690" marR="323215" indent="39370">
              <a:lnSpc>
                <a:spcPts val="2570"/>
              </a:lnSpc>
              <a:spcBef>
                <a:spcPts val="190"/>
              </a:spcBef>
            </a:pPr>
            <a:r>
              <a:rPr dirty="0" sz="2150" spc="-95">
                <a:solidFill>
                  <a:srgbClr val="2D2D2D"/>
                </a:solidFill>
                <a:latin typeface="Lucida Sans Unicode"/>
                <a:cs typeface="Lucida Sans Unicode"/>
              </a:rPr>
              <a:t>Екатерина </a:t>
            </a:r>
            <a:r>
              <a:rPr dirty="0" sz="2150" spc="-155">
                <a:solidFill>
                  <a:srgbClr val="343434"/>
                </a:solidFill>
                <a:latin typeface="Lucida Sans Unicode"/>
                <a:cs typeface="Lucida Sans Unicode"/>
              </a:rPr>
              <a:t>Коршунова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dirty="0" sz="1050" spc="45">
                <a:solidFill>
                  <a:srgbClr val="161616"/>
                </a:solidFill>
                <a:latin typeface="Calibri"/>
                <a:cs typeface="Calibri"/>
              </a:rPr>
              <a:t>f!идер,</a:t>
            </a:r>
            <a:r>
              <a:rPr dirty="0" sz="1050" spc="204">
                <a:solidFill>
                  <a:srgbClr val="161616"/>
                </a:solidFill>
                <a:latin typeface="Calibri"/>
                <a:cs typeface="Calibri"/>
              </a:rPr>
              <a:t> </a:t>
            </a:r>
            <a:r>
              <a:rPr dirty="0" sz="1050">
                <a:latin typeface="Calibri"/>
                <a:cs typeface="Calibri"/>
              </a:rPr>
              <a:t>xммик-смнтвтмк,</a:t>
            </a:r>
            <a:r>
              <a:rPr dirty="0" sz="1050" spc="120"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0C0018"/>
                </a:solidFill>
                <a:latin typeface="Calibri"/>
                <a:cs typeface="Calibri"/>
              </a:rPr>
              <a:t>технолог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978" y="4102607"/>
            <a:ext cx="80264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latin typeface="Calibri"/>
                <a:cs typeface="Calibri"/>
              </a:rPr>
              <a:t>Образование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035291" y="4092762"/>
            <a:ext cx="2429510" cy="372745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75"/>
              </a:spcBef>
            </a:pPr>
            <a:r>
              <a:rPr dirty="0" sz="1100" spc="10">
                <a:latin typeface="Calibri"/>
                <a:cs typeface="Calibri"/>
              </a:rPr>
              <a:t>Студентка</a:t>
            </a:r>
            <a:r>
              <a:rPr dirty="0" sz="1100" spc="10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2</a:t>
            </a:r>
            <a:r>
              <a:rPr dirty="0" sz="1100" spc="114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курса</a:t>
            </a:r>
            <a:r>
              <a:rPr dirty="0" sz="1100" spc="14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магистратуры</a:t>
            </a:r>
            <a:r>
              <a:rPr dirty="0" sz="1100" spc="305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ЯГМУ</a:t>
            </a:r>
            <a:endParaRPr sz="1100">
              <a:latin typeface="Calibri"/>
              <a:cs typeface="Calibri"/>
            </a:endParaRPr>
          </a:p>
          <a:p>
            <a:pPr algn="ctr" marR="2540">
              <a:lnSpc>
                <a:spcPct val="100000"/>
              </a:lnSpc>
              <a:spcBef>
                <a:spcPts val="75"/>
              </a:spcBef>
            </a:pPr>
            <a:r>
              <a:rPr dirty="0" sz="1050" spc="20">
                <a:latin typeface="Calibri"/>
                <a:cs typeface="Calibri"/>
              </a:rPr>
              <a:t>"Промышленная</a:t>
            </a:r>
            <a:r>
              <a:rPr dirty="0" sz="1050" spc="400">
                <a:latin typeface="Calibri"/>
                <a:cs typeface="Calibri"/>
              </a:rPr>
              <a:t> </a:t>
            </a:r>
            <a:r>
              <a:rPr dirty="0" sz="1050" spc="-10">
                <a:latin typeface="Calibri"/>
                <a:cs typeface="Calibri"/>
              </a:rPr>
              <a:t>фармация"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8592" y="5139435"/>
            <a:ext cx="80518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Calibri"/>
                <a:cs typeface="Calibri"/>
              </a:rPr>
              <a:t>Опыт</a:t>
            </a:r>
            <a:r>
              <a:rPr dirty="0" sz="1000" spc="204">
                <a:latin typeface="Calibri"/>
                <a:cs typeface="Calibri"/>
              </a:rPr>
              <a:t> </a:t>
            </a:r>
            <a:r>
              <a:rPr dirty="0" sz="1000" spc="40">
                <a:solidFill>
                  <a:srgbClr val="000824"/>
                </a:solidFill>
                <a:latin typeface="Calibri"/>
                <a:cs typeface="Calibri"/>
              </a:rPr>
              <a:t>работы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981876" y="4547870"/>
            <a:ext cx="2539365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55">
                <a:latin typeface="Calibri"/>
                <a:cs typeface="Calibri"/>
              </a:rPr>
              <a:t>Бакалавриат</a:t>
            </a:r>
            <a:r>
              <a:rPr dirty="0" sz="1050" spc="125">
                <a:latin typeface="Calibri"/>
                <a:cs typeface="Calibri"/>
              </a:rPr>
              <a:t> </a:t>
            </a:r>
            <a:r>
              <a:rPr dirty="0" sz="1050">
                <a:latin typeface="Calibri"/>
                <a:cs typeface="Calibri"/>
              </a:rPr>
              <a:t>-</a:t>
            </a:r>
            <a:r>
              <a:rPr dirty="0" sz="1050" spc="235">
                <a:latin typeface="Calibri"/>
                <a:cs typeface="Calibri"/>
              </a:rPr>
              <a:t> </a:t>
            </a:r>
            <a:r>
              <a:rPr dirty="0" sz="1050">
                <a:latin typeface="Calibri"/>
                <a:cs typeface="Calibri"/>
              </a:rPr>
              <a:t>"био-</a:t>
            </a:r>
            <a:r>
              <a:rPr dirty="0" sz="1050" spc="45">
                <a:latin typeface="Calibri"/>
                <a:cs typeface="Calibri"/>
              </a:rPr>
              <a:t> </a:t>
            </a:r>
            <a:r>
              <a:rPr dirty="0" sz="1050">
                <a:latin typeface="Calibri"/>
                <a:cs typeface="Calibri"/>
              </a:rPr>
              <a:t>и</a:t>
            </a:r>
            <a:r>
              <a:rPr dirty="0" sz="1050" spc="80">
                <a:latin typeface="Calibri"/>
                <a:cs typeface="Calibri"/>
              </a:rPr>
              <a:t> </a:t>
            </a:r>
            <a:r>
              <a:rPr dirty="0" sz="1050" spc="-10">
                <a:latin typeface="Calibri"/>
                <a:cs typeface="Calibri"/>
              </a:rPr>
              <a:t>фармтехнологии"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267828" y="5133085"/>
            <a:ext cx="1938655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60">
                <a:latin typeface="Calibri"/>
                <a:cs typeface="Calibri"/>
              </a:rPr>
              <a:t>хиник-синтетик,</a:t>
            </a:r>
            <a:r>
              <a:rPr dirty="0" sz="1050" spc="105">
                <a:latin typeface="Calibri"/>
                <a:cs typeface="Calibri"/>
              </a:rPr>
              <a:t> </a:t>
            </a:r>
            <a:r>
              <a:rPr dirty="0" sz="1050" spc="10">
                <a:solidFill>
                  <a:srgbClr val="050505"/>
                </a:solidFill>
                <a:latin typeface="Calibri"/>
                <a:cs typeface="Calibri"/>
              </a:rPr>
              <a:t>технолог</a:t>
            </a:r>
            <a:r>
              <a:rPr dirty="0" sz="1050" spc="145">
                <a:solidFill>
                  <a:srgbClr val="050505"/>
                </a:solidFill>
                <a:latin typeface="Calibri"/>
                <a:cs typeface="Calibri"/>
              </a:rPr>
              <a:t> </a:t>
            </a:r>
            <a:r>
              <a:rPr dirty="0" sz="1050" spc="-25">
                <a:latin typeface="Calibri"/>
                <a:cs typeface="Calibri"/>
              </a:rPr>
              <a:t>АФС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912369" y="5450332"/>
            <a:ext cx="2658110" cy="5270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68350" marR="5080" indent="-756285">
              <a:lnSpc>
                <a:spcPct val="110000"/>
              </a:lnSpc>
              <a:spcBef>
                <a:spcPts val="100"/>
              </a:spcBef>
            </a:pPr>
            <a:r>
              <a:rPr dirty="0" sz="1000" spc="75">
                <a:latin typeface="Calibri"/>
                <a:cs typeface="Calibri"/>
              </a:rPr>
              <a:t>Публикации:</a:t>
            </a:r>
            <a:r>
              <a:rPr dirty="0" sz="1000" spc="100">
                <a:latin typeface="Calibri"/>
                <a:cs typeface="Calibri"/>
              </a:rPr>
              <a:t> </a:t>
            </a:r>
            <a:r>
              <a:rPr dirty="0" sz="1000" spc="80">
                <a:latin typeface="Calibri"/>
                <a:cs typeface="Calibri"/>
              </a:rPr>
              <a:t>Статья </a:t>
            </a:r>
            <a:r>
              <a:rPr dirty="0" sz="1000" spc="95">
                <a:latin typeface="Calibri"/>
                <a:cs typeface="Calibri"/>
              </a:rPr>
              <a:t>в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70">
                <a:latin typeface="Calibri"/>
                <a:cs typeface="Calibri"/>
              </a:rPr>
              <a:t>Medicinal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 spc="55">
                <a:latin typeface="Calibri"/>
                <a:cs typeface="Calibri"/>
              </a:rPr>
              <a:t>Chemistry </a:t>
            </a:r>
            <a:r>
              <a:rPr dirty="0" sz="1000" spc="80">
                <a:latin typeface="Calibri"/>
                <a:cs typeface="Calibri"/>
              </a:rPr>
              <a:t>Research</a:t>
            </a:r>
            <a:r>
              <a:rPr dirty="0" sz="1000" spc="114">
                <a:latin typeface="Calibri"/>
                <a:cs typeface="Calibri"/>
              </a:rPr>
              <a:t> </a:t>
            </a:r>
            <a:r>
              <a:rPr dirty="0" sz="1000" spc="65">
                <a:latin typeface="Calibri"/>
                <a:cs typeface="Calibri"/>
              </a:rPr>
              <a:t>(Scopus)</a:t>
            </a:r>
            <a:endParaRPr sz="1000">
              <a:latin typeface="Calibri"/>
              <a:cs typeface="Calibri"/>
            </a:endParaRPr>
          </a:p>
          <a:p>
            <a:pPr marL="29845">
              <a:lnSpc>
                <a:spcPct val="100000"/>
              </a:lnSpc>
              <a:spcBef>
                <a:spcPts val="45"/>
              </a:spcBef>
            </a:pPr>
            <a:r>
              <a:rPr dirty="0" sz="1050" spc="95">
                <a:latin typeface="Calibri"/>
                <a:cs typeface="Calibri"/>
              </a:rPr>
              <a:t>РИНЦ:</a:t>
            </a:r>
            <a:r>
              <a:rPr dirty="0" sz="1050" spc="5">
                <a:latin typeface="Calibri"/>
                <a:cs typeface="Calibri"/>
              </a:rPr>
              <a:t> </a:t>
            </a:r>
            <a:r>
              <a:rPr dirty="0" sz="1050" spc="50">
                <a:latin typeface="Calibri"/>
                <a:cs typeface="Calibri"/>
              </a:rPr>
              <a:t>Ломоносов</a:t>
            </a:r>
            <a:r>
              <a:rPr dirty="0" sz="1050" spc="140">
                <a:latin typeface="Calibri"/>
                <a:cs typeface="Calibri"/>
              </a:rPr>
              <a:t> </a:t>
            </a:r>
            <a:r>
              <a:rPr dirty="0" sz="1050">
                <a:latin typeface="Calibri"/>
                <a:cs typeface="Calibri"/>
              </a:rPr>
              <a:t>2023,</a:t>
            </a:r>
            <a:r>
              <a:rPr dirty="0" sz="1050" spc="70">
                <a:latin typeface="Calibri"/>
                <a:cs typeface="Calibri"/>
              </a:rPr>
              <a:t> </a:t>
            </a:r>
            <a:r>
              <a:rPr dirty="0" sz="1050" spc="50">
                <a:latin typeface="Calibri"/>
                <a:cs typeface="Calibri"/>
              </a:rPr>
              <a:t>Ломоносов</a:t>
            </a:r>
            <a:r>
              <a:rPr dirty="0" sz="1050" spc="195">
                <a:latin typeface="Calibri"/>
                <a:cs typeface="Calibri"/>
              </a:rPr>
              <a:t> </a:t>
            </a:r>
            <a:r>
              <a:rPr dirty="0" sz="1050" spc="-20">
                <a:latin typeface="Calibri"/>
                <a:cs typeface="Calibri"/>
              </a:rPr>
              <a:t>2024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4561608" y="2951734"/>
            <a:ext cx="1206500" cy="666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050" spc="105">
                <a:solidFill>
                  <a:srgbClr val="363636"/>
                </a:solidFill>
                <a:latin typeface="Calibri"/>
                <a:cs typeface="Calibri"/>
              </a:rPr>
              <a:t>Алсу</a:t>
            </a:r>
            <a:endParaRPr sz="20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2150" spc="-10">
                <a:solidFill>
                  <a:srgbClr val="2A2A2A"/>
                </a:solidFill>
                <a:latin typeface="Calibri"/>
                <a:cs typeface="Calibri"/>
              </a:rPr>
              <a:t>Салямова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3675042" y="4108957"/>
            <a:ext cx="3074035" cy="508634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ctr" marL="12700" marR="5080" indent="-4445">
              <a:lnSpc>
                <a:spcPct val="98600"/>
              </a:lnSpc>
              <a:spcBef>
                <a:spcPts val="114"/>
              </a:spcBef>
            </a:pPr>
            <a:r>
              <a:rPr dirty="0" sz="1050" spc="60">
                <a:latin typeface="Calibri"/>
                <a:cs typeface="Calibri"/>
              </a:rPr>
              <a:t>Студентка</a:t>
            </a:r>
            <a:r>
              <a:rPr dirty="0" sz="1050" spc="90">
                <a:latin typeface="Calibri"/>
                <a:cs typeface="Calibri"/>
              </a:rPr>
              <a:t> </a:t>
            </a:r>
            <a:r>
              <a:rPr dirty="0" sz="1050" spc="55">
                <a:latin typeface="Calibri"/>
                <a:cs typeface="Calibri"/>
              </a:rPr>
              <a:t>2</a:t>
            </a:r>
            <a:r>
              <a:rPr dirty="0" sz="1050" spc="85">
                <a:latin typeface="Calibri"/>
                <a:cs typeface="Calibri"/>
              </a:rPr>
              <a:t> </a:t>
            </a:r>
            <a:r>
              <a:rPr dirty="0" sz="1050" spc="20">
                <a:latin typeface="Calibri"/>
                <a:cs typeface="Calibri"/>
              </a:rPr>
              <a:t>курс</a:t>
            </a:r>
            <a:r>
              <a:rPr dirty="0" sz="1050" spc="160">
                <a:latin typeface="Calibri"/>
                <a:cs typeface="Calibri"/>
              </a:rPr>
              <a:t> </a:t>
            </a:r>
            <a:r>
              <a:rPr dirty="0" sz="1050" spc="20">
                <a:latin typeface="Calibri"/>
                <a:cs typeface="Calibri"/>
              </a:rPr>
              <a:t>магистратуры</a:t>
            </a:r>
            <a:r>
              <a:rPr dirty="0" sz="1050" spc="185">
                <a:latin typeface="Calibri"/>
                <a:cs typeface="Calibri"/>
              </a:rPr>
              <a:t> </a:t>
            </a:r>
            <a:r>
              <a:rPr dirty="0" sz="1050" spc="70">
                <a:latin typeface="Calibri"/>
                <a:cs typeface="Calibri"/>
              </a:rPr>
              <a:t>СПХФУ </a:t>
            </a:r>
            <a:r>
              <a:rPr dirty="0" sz="1100">
                <a:latin typeface="Calibri"/>
                <a:cs typeface="Calibri"/>
              </a:rPr>
              <a:t>"Организация</a:t>
            </a:r>
            <a:r>
              <a:rPr dirty="0" sz="1100" spc="3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и</a:t>
            </a:r>
            <a:r>
              <a:rPr dirty="0" sz="1100" spc="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управление</a:t>
            </a:r>
            <a:r>
              <a:rPr dirty="0" sz="1100" spc="2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фармацевтическим </a:t>
            </a:r>
            <a:r>
              <a:rPr dirty="0" sz="1050" spc="-10">
                <a:latin typeface="Calibri"/>
                <a:cs typeface="Calibri"/>
              </a:rPr>
              <a:t>производством»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3941484" y="4703317"/>
            <a:ext cx="2533650" cy="35306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219075" marR="5080" indent="-207010">
              <a:lnSpc>
                <a:spcPct val="104800"/>
              </a:lnSpc>
              <a:spcBef>
                <a:spcPts val="40"/>
              </a:spcBef>
            </a:pPr>
            <a:r>
              <a:rPr dirty="0" sz="1050" spc="55">
                <a:latin typeface="Calibri"/>
                <a:cs typeface="Calibri"/>
              </a:rPr>
              <a:t>Бакалавриат</a:t>
            </a:r>
            <a:r>
              <a:rPr dirty="0" sz="1050" spc="110">
                <a:latin typeface="Calibri"/>
                <a:cs typeface="Calibri"/>
              </a:rPr>
              <a:t> </a:t>
            </a:r>
            <a:r>
              <a:rPr dirty="0" sz="1050">
                <a:latin typeface="Calibri"/>
                <a:cs typeface="Calibri"/>
              </a:rPr>
              <a:t>-</a:t>
            </a:r>
            <a:r>
              <a:rPr dirty="0" sz="1050" spc="75">
                <a:latin typeface="Calibri"/>
                <a:cs typeface="Calibri"/>
              </a:rPr>
              <a:t>”химичвская</a:t>
            </a:r>
            <a:r>
              <a:rPr dirty="0" sz="1050" spc="140">
                <a:latin typeface="Calibri"/>
                <a:cs typeface="Calibri"/>
              </a:rPr>
              <a:t> </a:t>
            </a:r>
            <a:r>
              <a:rPr dirty="0" sz="1050" spc="-10">
                <a:latin typeface="Calibri"/>
                <a:cs typeface="Calibri"/>
              </a:rPr>
              <a:t>технология" </a:t>
            </a:r>
            <a:r>
              <a:rPr dirty="0" sz="1050" spc="50">
                <a:latin typeface="Calibri"/>
                <a:cs typeface="Calibri"/>
              </a:rPr>
              <a:t>(производство</a:t>
            </a:r>
            <a:r>
              <a:rPr dirty="0" sz="1050" spc="160">
                <a:latin typeface="Calibri"/>
                <a:cs typeface="Calibri"/>
              </a:rPr>
              <a:t> </a:t>
            </a:r>
            <a:r>
              <a:rPr dirty="0" sz="1050">
                <a:latin typeface="Calibri"/>
                <a:cs typeface="Calibri"/>
              </a:rPr>
              <a:t>фарм</a:t>
            </a:r>
            <a:r>
              <a:rPr dirty="0" sz="1050" spc="120">
                <a:latin typeface="Calibri"/>
                <a:cs typeface="Calibri"/>
              </a:rPr>
              <a:t> </a:t>
            </a:r>
            <a:r>
              <a:rPr dirty="0" sz="1050" spc="45">
                <a:latin typeface="Calibri"/>
                <a:cs typeface="Calibri"/>
              </a:rPr>
              <a:t>препаратов)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4428016" y="5133085"/>
            <a:ext cx="156210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65">
                <a:latin typeface="Calibri"/>
                <a:cs typeface="Calibri"/>
              </a:rPr>
              <a:t>Специалист</a:t>
            </a:r>
            <a:r>
              <a:rPr dirty="0" sz="1050" spc="110">
                <a:latin typeface="Calibri"/>
                <a:cs typeface="Calibri"/>
              </a:rPr>
              <a:t> </a:t>
            </a:r>
            <a:r>
              <a:rPr dirty="0" sz="1050" spc="80">
                <a:solidFill>
                  <a:srgbClr val="00050F"/>
                </a:solidFill>
                <a:latin typeface="Calibri"/>
                <a:cs typeface="Calibri"/>
              </a:rPr>
              <a:t>по</a:t>
            </a:r>
            <a:r>
              <a:rPr dirty="0" sz="1050" spc="-50">
                <a:solidFill>
                  <a:srgbClr val="00050F"/>
                </a:solidFill>
                <a:latin typeface="Calibri"/>
                <a:cs typeface="Calibri"/>
              </a:rPr>
              <a:t> </a:t>
            </a:r>
            <a:r>
              <a:rPr dirty="0" sz="1050" spc="40">
                <a:latin typeface="Calibri"/>
                <a:cs typeface="Calibri"/>
              </a:rPr>
              <a:t>качеству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6785268" y="2935732"/>
            <a:ext cx="2886075" cy="923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89305">
              <a:lnSpc>
                <a:spcPts val="2535"/>
              </a:lnSpc>
              <a:spcBef>
                <a:spcPts val="100"/>
              </a:spcBef>
            </a:pPr>
            <a:r>
              <a:rPr dirty="0" sz="2200" spc="-10">
                <a:solidFill>
                  <a:srgbClr val="282828"/>
                </a:solidFill>
                <a:latin typeface="Calibri"/>
                <a:cs typeface="Calibri"/>
              </a:rPr>
              <a:t>Валентина</a:t>
            </a:r>
            <a:endParaRPr sz="2200">
              <a:latin typeface="Calibri"/>
              <a:cs typeface="Calibri"/>
            </a:endParaRPr>
          </a:p>
          <a:p>
            <a:pPr marL="792480">
              <a:lnSpc>
                <a:spcPts val="2475"/>
              </a:lnSpc>
            </a:pPr>
            <a:r>
              <a:rPr dirty="0" sz="2150" spc="-10">
                <a:solidFill>
                  <a:srgbClr val="282828"/>
                </a:solidFill>
                <a:latin typeface="Calibri"/>
                <a:cs typeface="Calibri"/>
              </a:rPr>
              <a:t>Удалова</a:t>
            </a:r>
            <a:endParaRPr sz="21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1050" spc="50">
                <a:latin typeface="Calibri"/>
                <a:cs typeface="Calibri"/>
              </a:rPr>
              <a:t>Бизнес-</a:t>
            </a:r>
            <a:r>
              <a:rPr dirty="0" sz="1050" spc="55">
                <a:latin typeface="Calibri"/>
                <a:cs typeface="Calibri"/>
              </a:rPr>
              <a:t>планмрование,</a:t>
            </a:r>
            <a:r>
              <a:rPr dirty="0" sz="1050" spc="335">
                <a:latin typeface="Calibri"/>
                <a:cs typeface="Calibri"/>
              </a:rPr>
              <a:t> </a:t>
            </a:r>
            <a:r>
              <a:rPr dirty="0" sz="1050">
                <a:latin typeface="Calibri"/>
                <a:cs typeface="Calibri"/>
              </a:rPr>
              <a:t>продукт-</a:t>
            </a:r>
            <a:r>
              <a:rPr dirty="0" sz="1050" spc="-10">
                <a:latin typeface="Calibri"/>
                <a:cs typeface="Calibri"/>
              </a:rPr>
              <a:t>менеджмвнт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10124710" y="2958084"/>
            <a:ext cx="1651635" cy="8978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2385"/>
              </a:lnSpc>
              <a:spcBef>
                <a:spcPts val="100"/>
              </a:spcBef>
            </a:pPr>
            <a:r>
              <a:rPr dirty="0" sz="2000" spc="-20">
                <a:solidFill>
                  <a:srgbClr val="3A3A3A"/>
                </a:solidFill>
                <a:latin typeface="Lucida Sans Unicode"/>
                <a:cs typeface="Lucida Sans Unicode"/>
              </a:rPr>
              <a:t>Јада</a:t>
            </a:r>
            <a:endParaRPr sz="2000">
              <a:latin typeface="Lucida Sans Unicode"/>
              <a:cs typeface="Lucida Sans Unicode"/>
            </a:endParaRPr>
          </a:p>
          <a:p>
            <a:pPr algn="ctr" marL="6985">
              <a:lnSpc>
                <a:spcPts val="2505"/>
              </a:lnSpc>
            </a:pPr>
            <a:r>
              <a:rPr dirty="0" sz="2100" spc="-10">
                <a:solidFill>
                  <a:srgbClr val="333333"/>
                </a:solidFill>
                <a:latin typeface="Lucida Sans Unicode"/>
                <a:cs typeface="Lucida Sans Unicode"/>
              </a:rPr>
              <a:t>Седако</a:t>
            </a:r>
            <a:r>
              <a:rPr dirty="0" baseline="1322" sz="3150" spc="-15">
                <a:solidFill>
                  <a:srgbClr val="333333"/>
                </a:solidFill>
                <a:latin typeface="Lucida Sans Unicode"/>
                <a:cs typeface="Lucida Sans Unicode"/>
              </a:rPr>
              <a:t>в</a:t>
            </a:r>
            <a:r>
              <a:rPr dirty="0" sz="2100" spc="-10">
                <a:solidFill>
                  <a:srgbClr val="333333"/>
                </a:solidFill>
                <a:latin typeface="Lucida Sans Unicode"/>
                <a:cs typeface="Lucida Sans Unicode"/>
              </a:rPr>
              <a:t>а</a:t>
            </a:r>
            <a:endParaRPr sz="21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710"/>
              </a:spcBef>
            </a:pPr>
            <a:r>
              <a:rPr dirty="0" sz="1050">
                <a:latin typeface="Calibri"/>
                <a:cs typeface="Calibri"/>
              </a:rPr>
              <a:t>Докумвнтацмя,</a:t>
            </a:r>
            <a:r>
              <a:rPr dirty="0" sz="1050" spc="490">
                <a:latin typeface="Calibri"/>
                <a:cs typeface="Calibri"/>
              </a:rPr>
              <a:t> </a:t>
            </a:r>
            <a:r>
              <a:rPr dirty="0" sz="1050" spc="-10">
                <a:latin typeface="Calibri"/>
                <a:cs typeface="Calibri"/>
              </a:rPr>
              <a:t>маркетмнг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6957556" y="4102607"/>
            <a:ext cx="2540635" cy="356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Студентка</a:t>
            </a:r>
            <a:r>
              <a:rPr dirty="0" sz="1100" spc="185">
                <a:latin typeface="Calibri"/>
                <a:cs typeface="Calibri"/>
              </a:rPr>
              <a:t> </a:t>
            </a:r>
            <a:r>
              <a:rPr dirty="0" sz="1100" spc="-40">
                <a:latin typeface="Calibri"/>
                <a:cs typeface="Calibri"/>
              </a:rPr>
              <a:t>1</a:t>
            </a:r>
            <a:r>
              <a:rPr dirty="0" sz="1100" spc="3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курса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магистратуры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 spc="45">
                <a:latin typeface="Calibri"/>
                <a:cs typeface="Calibri"/>
              </a:rPr>
              <a:t>СПХФУ</a:t>
            </a:r>
            <a:endParaRPr sz="1100">
              <a:latin typeface="Calibri"/>
              <a:cs typeface="Calibri"/>
            </a:endParaRPr>
          </a:p>
          <a:p>
            <a:pPr algn="ctr" marL="5080">
              <a:lnSpc>
                <a:spcPct val="100000"/>
              </a:lnSpc>
              <a:spcBef>
                <a:spcPts val="25"/>
              </a:spcBef>
            </a:pPr>
            <a:r>
              <a:rPr dirty="0" sz="1050" spc="10">
                <a:latin typeface="Calibri"/>
                <a:cs typeface="Calibri"/>
              </a:rPr>
              <a:t>"Медицинская</a:t>
            </a:r>
            <a:r>
              <a:rPr dirty="0" sz="1050" spc="360">
                <a:latin typeface="Calibri"/>
                <a:cs typeface="Calibri"/>
              </a:rPr>
              <a:t> </a:t>
            </a:r>
            <a:r>
              <a:rPr dirty="0" sz="1050" spc="-10">
                <a:latin typeface="Calibri"/>
                <a:cs typeface="Calibri"/>
              </a:rPr>
              <a:t>химия"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9917163" y="4102607"/>
            <a:ext cx="2056130" cy="356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Студентка</a:t>
            </a:r>
            <a:r>
              <a:rPr dirty="0" sz="1100" spc="2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2</a:t>
            </a:r>
            <a:r>
              <a:rPr dirty="0" sz="1100" spc="1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курса</a:t>
            </a:r>
            <a:r>
              <a:rPr dirty="0" sz="1100" spc="18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бакалавриата</a:t>
            </a:r>
            <a:endParaRPr sz="1100">
              <a:latin typeface="Calibri"/>
              <a:cs typeface="Calibri"/>
            </a:endParaRPr>
          </a:p>
          <a:p>
            <a:pPr algn="ctr" marL="8890">
              <a:lnSpc>
                <a:spcPct val="100000"/>
              </a:lnSpc>
              <a:spcBef>
                <a:spcPts val="25"/>
              </a:spcBef>
            </a:pPr>
            <a:r>
              <a:rPr dirty="0" sz="1050">
                <a:latin typeface="Calibri"/>
                <a:cs typeface="Calibri"/>
              </a:rPr>
              <a:t>"Хммия«,</a:t>
            </a:r>
            <a:r>
              <a:rPr dirty="0" sz="1050" spc="65">
                <a:latin typeface="Calibri"/>
                <a:cs typeface="Calibri"/>
              </a:rPr>
              <a:t> </a:t>
            </a:r>
            <a:r>
              <a:rPr dirty="0" sz="1050" spc="70">
                <a:latin typeface="Calibri"/>
                <a:cs typeface="Calibri"/>
              </a:rPr>
              <a:t>СПХФУ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7252148" y="4548123"/>
            <a:ext cx="1955164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75">
                <a:latin typeface="Calibri"/>
                <a:cs typeface="Calibri"/>
              </a:rPr>
              <a:t>Бакалавриат</a:t>
            </a:r>
            <a:r>
              <a:rPr dirty="0" sz="1000" spc="114">
                <a:latin typeface="Calibri"/>
                <a:cs typeface="Calibri"/>
              </a:rPr>
              <a:t> </a:t>
            </a:r>
            <a:r>
              <a:rPr dirty="0" sz="1000" spc="-265">
                <a:solidFill>
                  <a:srgbClr val="0E0E0E"/>
                </a:solidFill>
                <a:latin typeface="Calibri"/>
                <a:cs typeface="Calibri"/>
              </a:rPr>
              <a:t>—</a:t>
            </a:r>
            <a:r>
              <a:rPr dirty="0" sz="1000" spc="5">
                <a:solidFill>
                  <a:srgbClr val="0E0E0E"/>
                </a:solidFill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•Химия»,</a:t>
            </a:r>
            <a:r>
              <a:rPr dirty="0" sz="1000" spc="225">
                <a:latin typeface="Calibri"/>
                <a:cs typeface="Calibri"/>
              </a:rPr>
              <a:t> </a:t>
            </a:r>
            <a:r>
              <a:rPr dirty="0" sz="1000" spc="90">
                <a:latin typeface="Calibri"/>
                <a:cs typeface="Calibri"/>
              </a:rPr>
              <a:t>СПБГУ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7702284" y="5139435"/>
            <a:ext cx="105664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80">
                <a:latin typeface="Calibri"/>
                <a:cs typeface="Calibri"/>
              </a:rPr>
              <a:t>хмник-</a:t>
            </a:r>
            <a:r>
              <a:rPr dirty="0" sz="1000" spc="70">
                <a:latin typeface="Calibri"/>
                <a:cs typeface="Calibri"/>
              </a:rPr>
              <a:t>аналитик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6498972" y="6173978"/>
            <a:ext cx="1538605" cy="3778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114">
                <a:solidFill>
                  <a:srgbClr val="757575"/>
                </a:solidFill>
                <a:latin typeface="Calibri"/>
                <a:cs typeface="Calibri"/>
              </a:rPr>
              <a:t>М</a:t>
            </a:r>
            <a:r>
              <a:rPr dirty="0" sz="750" spc="114">
                <a:solidFill>
                  <a:srgbClr val="6B6B6B"/>
                </a:solidFill>
                <a:latin typeface="Calibri"/>
                <a:cs typeface="Calibri"/>
              </a:rPr>
              <a:t>И</a:t>
            </a:r>
            <a:r>
              <a:rPr dirty="0" sz="750" spc="114">
                <a:solidFill>
                  <a:srgbClr val="464646"/>
                </a:solidFill>
                <a:latin typeface="Calibri"/>
                <a:cs typeface="Calibri"/>
              </a:rPr>
              <a:t>N</a:t>
            </a:r>
            <a:r>
              <a:rPr dirty="0" sz="750" spc="114">
                <a:solidFill>
                  <a:srgbClr val="696969"/>
                </a:solidFill>
                <a:latin typeface="Calibri"/>
                <a:cs typeface="Calibri"/>
              </a:rPr>
              <a:t>И</a:t>
            </a:r>
            <a:r>
              <a:rPr dirty="0" sz="750" spc="114">
                <a:solidFill>
                  <a:srgbClr val="707070"/>
                </a:solidFill>
                <a:latin typeface="Calibri"/>
                <a:cs typeface="Calibri"/>
              </a:rPr>
              <a:t>С</a:t>
            </a:r>
            <a:r>
              <a:rPr dirty="0" sz="750" spc="-50">
                <a:solidFill>
                  <a:srgbClr val="707070"/>
                </a:solidFill>
                <a:latin typeface="Calibri"/>
                <a:cs typeface="Calibri"/>
              </a:rPr>
              <a:t> </a:t>
            </a:r>
            <a:r>
              <a:rPr dirty="0" sz="750" spc="65">
                <a:solidFill>
                  <a:srgbClr val="525252"/>
                </a:solidFill>
                <a:latin typeface="Calibri"/>
                <a:cs typeface="Calibri"/>
              </a:rPr>
              <a:t>ТЕ</a:t>
            </a:r>
            <a:r>
              <a:rPr dirty="0" sz="750" spc="-20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750" spc="60">
                <a:solidFill>
                  <a:srgbClr val="4D4D4D"/>
                </a:solidFill>
                <a:latin typeface="Calibri"/>
                <a:cs typeface="Calibri"/>
              </a:rPr>
              <a:t>PC </a:t>
            </a:r>
            <a:r>
              <a:rPr dirty="0" sz="750" spc="65">
                <a:solidFill>
                  <a:srgbClr val="464646"/>
                </a:solidFill>
                <a:latin typeface="Calibri"/>
                <a:cs typeface="Calibri"/>
              </a:rPr>
              <a:t>TBO</a:t>
            </a:r>
            <a:r>
              <a:rPr dirty="0" sz="750" spc="355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dirty="0" sz="750" spc="114">
                <a:solidFill>
                  <a:srgbClr val="545454"/>
                </a:solidFill>
                <a:latin typeface="Calibri"/>
                <a:cs typeface="Calibri"/>
              </a:rPr>
              <a:t>N</a:t>
            </a:r>
            <a:r>
              <a:rPr dirty="0" sz="750" spc="114">
                <a:solidFill>
                  <a:srgbClr val="565656"/>
                </a:solidFill>
                <a:latin typeface="Calibri"/>
                <a:cs typeface="Calibri"/>
              </a:rPr>
              <a:t>А</a:t>
            </a:r>
            <a:r>
              <a:rPr dirty="0" sz="750" spc="-15">
                <a:solidFill>
                  <a:srgbClr val="565656"/>
                </a:solidFill>
                <a:latin typeface="Calibri"/>
                <a:cs typeface="Calibri"/>
              </a:rPr>
              <a:t> </a:t>
            </a:r>
            <a:r>
              <a:rPr dirty="0" sz="750">
                <a:solidFill>
                  <a:srgbClr val="626262"/>
                </a:solidFill>
                <a:latin typeface="Calibri"/>
                <a:cs typeface="Calibri"/>
              </a:rPr>
              <a:t>У</a:t>
            </a:r>
            <a:r>
              <a:rPr dirty="0" sz="750">
                <a:solidFill>
                  <a:srgbClr val="505050"/>
                </a:solidFill>
                <a:latin typeface="Calibri"/>
                <a:cs typeface="Calibri"/>
              </a:rPr>
              <a:t>К</a:t>
            </a:r>
            <a:r>
              <a:rPr dirty="0" sz="750" spc="-30">
                <a:solidFill>
                  <a:srgbClr val="505050"/>
                </a:solidFill>
                <a:latin typeface="Calibri"/>
                <a:cs typeface="Calibri"/>
              </a:rPr>
              <a:t> </a:t>
            </a:r>
            <a:r>
              <a:rPr dirty="0" sz="750" spc="-50">
                <a:solidFill>
                  <a:srgbClr val="5D5D5D"/>
                </a:solidFill>
                <a:latin typeface="Calibri"/>
                <a:cs typeface="Calibri"/>
              </a:rPr>
              <a:t>И</a:t>
            </a:r>
            <a:endParaRPr sz="750">
              <a:latin typeface="Calibri"/>
              <a:cs typeface="Calibri"/>
            </a:endParaRPr>
          </a:p>
          <a:p>
            <a:pPr marL="12700" marR="5080">
              <a:lnSpc>
                <a:spcPct val="104000"/>
              </a:lnSpc>
            </a:pPr>
            <a:r>
              <a:rPr dirty="0" sz="750">
                <a:solidFill>
                  <a:srgbClr val="525252"/>
                </a:solidFill>
                <a:latin typeface="Calibri"/>
                <a:cs typeface="Calibri"/>
              </a:rPr>
              <a:t>И</a:t>
            </a:r>
            <a:r>
              <a:rPr dirty="0" sz="750" spc="200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750">
                <a:solidFill>
                  <a:srgbClr val="525252"/>
                </a:solidFill>
                <a:latin typeface="Calibri"/>
                <a:cs typeface="Calibri"/>
              </a:rPr>
              <a:t>ВЫ</a:t>
            </a:r>
            <a:r>
              <a:rPr dirty="0" sz="750" spc="220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750">
                <a:solidFill>
                  <a:srgbClr val="707070"/>
                </a:solidFill>
                <a:latin typeface="Calibri"/>
                <a:cs typeface="Calibri"/>
              </a:rPr>
              <a:t>С</a:t>
            </a:r>
            <a:r>
              <a:rPr dirty="0" sz="750" spc="-60">
                <a:solidFill>
                  <a:srgbClr val="707070"/>
                </a:solidFill>
                <a:latin typeface="Calibri"/>
                <a:cs typeface="Calibri"/>
              </a:rPr>
              <a:t> </a:t>
            </a:r>
            <a:r>
              <a:rPr dirty="0" sz="750">
                <a:solidFill>
                  <a:srgbClr val="797979"/>
                </a:solidFill>
                <a:latin typeface="Calibri"/>
                <a:cs typeface="Calibri"/>
              </a:rPr>
              <a:t>Ш</a:t>
            </a:r>
            <a:r>
              <a:rPr dirty="0" sz="750" spc="35">
                <a:solidFill>
                  <a:srgbClr val="797979"/>
                </a:solidFill>
                <a:latin typeface="Calibri"/>
                <a:cs typeface="Calibri"/>
              </a:rPr>
              <a:t> </a:t>
            </a:r>
            <a:r>
              <a:rPr dirty="0" sz="750">
                <a:solidFill>
                  <a:srgbClr val="797979"/>
                </a:solidFill>
                <a:latin typeface="Calibri"/>
                <a:cs typeface="Calibri"/>
              </a:rPr>
              <a:t>Е</a:t>
            </a:r>
            <a:r>
              <a:rPr dirty="0" sz="750" spc="-70">
                <a:solidFill>
                  <a:srgbClr val="797979"/>
                </a:solidFill>
                <a:latin typeface="Calibri"/>
                <a:cs typeface="Calibri"/>
              </a:rPr>
              <a:t> </a:t>
            </a:r>
            <a:r>
              <a:rPr dirty="0" sz="750">
                <a:solidFill>
                  <a:srgbClr val="606060"/>
                </a:solidFill>
                <a:latin typeface="Calibri"/>
                <a:cs typeface="Calibri"/>
              </a:rPr>
              <a:t>ГО</a:t>
            </a:r>
            <a:r>
              <a:rPr dirty="0" sz="750" spc="430">
                <a:solidFill>
                  <a:srgbClr val="606060"/>
                </a:solidFill>
                <a:latin typeface="Calibri"/>
                <a:cs typeface="Calibri"/>
              </a:rPr>
              <a:t> </a:t>
            </a:r>
            <a:r>
              <a:rPr dirty="0" sz="750">
                <a:solidFill>
                  <a:srgbClr val="6B6B6B"/>
                </a:solidFill>
                <a:latin typeface="Calibri"/>
                <a:cs typeface="Calibri"/>
              </a:rPr>
              <a:t>О</a:t>
            </a:r>
            <a:r>
              <a:rPr dirty="0" sz="750" spc="55">
                <a:solidFill>
                  <a:srgbClr val="6B6B6B"/>
                </a:solidFill>
                <a:latin typeface="Calibri"/>
                <a:cs typeface="Calibri"/>
              </a:rPr>
              <a:t> </a:t>
            </a:r>
            <a:r>
              <a:rPr dirty="0" sz="750">
                <a:solidFill>
                  <a:srgbClr val="383838"/>
                </a:solidFill>
                <a:latin typeface="Calibri"/>
                <a:cs typeface="Calibri"/>
              </a:rPr>
              <a:t>УРА</a:t>
            </a:r>
            <a:r>
              <a:rPr dirty="0" sz="750" spc="265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750">
                <a:solidFill>
                  <a:srgbClr val="646464"/>
                </a:solidFill>
                <a:latin typeface="Calibri"/>
                <a:cs typeface="Calibri"/>
              </a:rPr>
              <a:t>ДO</a:t>
            </a:r>
            <a:r>
              <a:rPr dirty="0" sz="750" spc="-35">
                <a:solidFill>
                  <a:srgbClr val="646464"/>
                </a:solidFill>
                <a:latin typeface="Calibri"/>
                <a:cs typeface="Calibri"/>
              </a:rPr>
              <a:t> </a:t>
            </a:r>
            <a:r>
              <a:rPr dirty="0" sz="750">
                <a:solidFill>
                  <a:srgbClr val="7C7C7C"/>
                </a:solidFill>
                <a:latin typeface="Calibri"/>
                <a:cs typeface="Calibri"/>
              </a:rPr>
              <a:t>В</a:t>
            </a:r>
            <a:r>
              <a:rPr dirty="0" sz="750" spc="20">
                <a:solidFill>
                  <a:srgbClr val="7C7C7C"/>
                </a:solidFill>
                <a:latin typeface="Calibri"/>
                <a:cs typeface="Calibri"/>
              </a:rPr>
              <a:t> </a:t>
            </a:r>
            <a:r>
              <a:rPr dirty="0" sz="750">
                <a:solidFill>
                  <a:srgbClr val="464646"/>
                </a:solidFill>
                <a:latin typeface="Calibri"/>
                <a:cs typeface="Calibri"/>
              </a:rPr>
              <a:t>АН</a:t>
            </a:r>
            <a:r>
              <a:rPr dirty="0" sz="750" spc="165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dirty="0" sz="750">
                <a:solidFill>
                  <a:srgbClr val="4F4F4F"/>
                </a:solidFill>
                <a:latin typeface="Calibri"/>
                <a:cs typeface="Calibri"/>
              </a:rPr>
              <a:t>И</a:t>
            </a:r>
            <a:r>
              <a:rPr dirty="0" sz="750" spc="-30">
                <a:solidFill>
                  <a:srgbClr val="4F4F4F"/>
                </a:solidFill>
                <a:latin typeface="Calibri"/>
                <a:cs typeface="Calibri"/>
              </a:rPr>
              <a:t> </a:t>
            </a:r>
            <a:r>
              <a:rPr dirty="0" sz="750" spc="-50">
                <a:solidFill>
                  <a:srgbClr val="5E5E5E"/>
                </a:solidFill>
                <a:latin typeface="Calibri"/>
                <a:cs typeface="Calibri"/>
              </a:rPr>
              <a:t>Я</a:t>
            </a:r>
            <a:r>
              <a:rPr dirty="0" sz="750" spc="500">
                <a:solidFill>
                  <a:srgbClr val="5E5E5E"/>
                </a:solidFill>
                <a:latin typeface="Calibri"/>
                <a:cs typeface="Calibri"/>
              </a:rPr>
              <a:t> </a:t>
            </a:r>
            <a:r>
              <a:rPr dirty="0" sz="750">
                <a:solidFill>
                  <a:srgbClr val="494949"/>
                </a:solidFill>
                <a:latin typeface="Calibri"/>
                <a:cs typeface="Calibri"/>
              </a:rPr>
              <a:t>РО</a:t>
            </a:r>
            <a:r>
              <a:rPr dirty="0" sz="750" spc="229">
                <a:solidFill>
                  <a:srgbClr val="494949"/>
                </a:solidFill>
                <a:latin typeface="Calibri"/>
                <a:cs typeface="Calibri"/>
              </a:rPr>
              <a:t> </a:t>
            </a:r>
            <a:r>
              <a:rPr dirty="0" sz="750">
                <a:solidFill>
                  <a:srgbClr val="7B7B7B"/>
                </a:solidFill>
                <a:latin typeface="Calibri"/>
                <a:cs typeface="Calibri"/>
              </a:rPr>
              <a:t>С</a:t>
            </a:r>
            <a:r>
              <a:rPr dirty="0" sz="750" spc="-45">
                <a:solidFill>
                  <a:srgbClr val="7B7B7B"/>
                </a:solidFill>
                <a:latin typeface="Calibri"/>
                <a:cs typeface="Calibri"/>
              </a:rPr>
              <a:t> </a:t>
            </a:r>
            <a:r>
              <a:rPr dirty="0" sz="750">
                <a:solidFill>
                  <a:srgbClr val="757575"/>
                </a:solidFill>
                <a:latin typeface="Calibri"/>
                <a:cs typeface="Calibri"/>
              </a:rPr>
              <a:t>С</a:t>
            </a:r>
            <a:r>
              <a:rPr dirty="0" sz="750" spc="-100">
                <a:solidFill>
                  <a:srgbClr val="757575"/>
                </a:solidFill>
                <a:latin typeface="Calibri"/>
                <a:cs typeface="Calibri"/>
              </a:rPr>
              <a:t> </a:t>
            </a:r>
            <a:r>
              <a:rPr dirty="0" sz="750">
                <a:solidFill>
                  <a:srgbClr val="3F3F3F"/>
                </a:solidFill>
                <a:latin typeface="Calibri"/>
                <a:cs typeface="Calibri"/>
              </a:rPr>
              <a:t>l4</a:t>
            </a:r>
            <a:r>
              <a:rPr dirty="0" sz="750" spc="-7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dirty="0" sz="750">
                <a:solidFill>
                  <a:srgbClr val="494949"/>
                </a:solidFill>
                <a:latin typeface="Calibri"/>
                <a:cs typeface="Calibri"/>
              </a:rPr>
              <a:t>Й</a:t>
            </a:r>
            <a:r>
              <a:rPr dirty="0" sz="750" spc="-30">
                <a:solidFill>
                  <a:srgbClr val="494949"/>
                </a:solidFill>
                <a:latin typeface="Calibri"/>
                <a:cs typeface="Calibri"/>
              </a:rPr>
              <a:t> </a:t>
            </a:r>
            <a:r>
              <a:rPr dirty="0" sz="750" spc="50">
                <a:solidFill>
                  <a:srgbClr val="747474"/>
                </a:solidFill>
                <a:latin typeface="Calibri"/>
                <a:cs typeface="Calibri"/>
              </a:rPr>
              <a:t>С</a:t>
            </a:r>
            <a:r>
              <a:rPr dirty="0" sz="750" spc="50">
                <a:solidFill>
                  <a:srgbClr val="464646"/>
                </a:solidFill>
                <a:latin typeface="Calibri"/>
                <a:cs typeface="Calibri"/>
              </a:rPr>
              <a:t>КО</a:t>
            </a:r>
            <a:r>
              <a:rPr dirty="0" sz="750" spc="9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dirty="0" sz="750" spc="50">
                <a:solidFill>
                  <a:srgbClr val="444444"/>
                </a:solidFill>
                <a:latin typeface="Calibri"/>
                <a:cs typeface="Calibri"/>
              </a:rPr>
              <a:t>Й</a:t>
            </a:r>
            <a:r>
              <a:rPr dirty="0" sz="750" spc="16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dirty="0" sz="750" spc="135">
                <a:solidFill>
                  <a:srgbClr val="3F3F3F"/>
                </a:solidFill>
                <a:latin typeface="Calibri"/>
                <a:cs typeface="Calibri"/>
              </a:rPr>
              <a:t>ФЕДЕРАЦИИ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10183024" y="5139435"/>
            <a:ext cx="153352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60">
                <a:latin typeface="Calibri"/>
                <a:cs typeface="Calibri"/>
              </a:rPr>
              <a:t>менеджер</a:t>
            </a:r>
            <a:r>
              <a:rPr dirty="0" sz="1000" spc="50">
                <a:latin typeface="Calibri"/>
                <a:cs typeface="Calibri"/>
              </a:rPr>
              <a:t> </a:t>
            </a:r>
            <a:r>
              <a:rPr dirty="0" sz="1000" spc="60">
                <a:solidFill>
                  <a:srgbClr val="00050F"/>
                </a:solidFill>
                <a:latin typeface="Calibri"/>
                <a:cs typeface="Calibri"/>
              </a:rPr>
              <a:t>по </a:t>
            </a:r>
            <a:r>
              <a:rPr dirty="0" sz="1000" spc="60">
                <a:solidFill>
                  <a:srgbClr val="070707"/>
                </a:solidFill>
                <a:latin typeface="Calibri"/>
                <a:cs typeface="Calibri"/>
              </a:rPr>
              <a:t>продажаN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323975"/>
            <a:ext cx="12192000" cy="4391025"/>
            <a:chOff x="0" y="1323975"/>
            <a:chExt cx="12192000" cy="43910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781175"/>
              <a:ext cx="12191999" cy="330517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4162425" y="1323974"/>
              <a:ext cx="3800475" cy="4391025"/>
            </a:xfrm>
            <a:custGeom>
              <a:avLst/>
              <a:gdLst/>
              <a:ahLst/>
              <a:cxnLst/>
              <a:rect l="l" t="t" r="r" b="b"/>
              <a:pathLst>
                <a:path w="3800475" h="4391025">
                  <a:moveTo>
                    <a:pt x="3800475" y="0"/>
                  </a:moveTo>
                  <a:lnTo>
                    <a:pt x="19050" y="0"/>
                  </a:lnTo>
                  <a:lnTo>
                    <a:pt x="19050" y="3676650"/>
                  </a:lnTo>
                  <a:lnTo>
                    <a:pt x="0" y="3676650"/>
                  </a:lnTo>
                  <a:lnTo>
                    <a:pt x="0" y="4391025"/>
                  </a:lnTo>
                  <a:lnTo>
                    <a:pt x="3790950" y="4391025"/>
                  </a:lnTo>
                  <a:lnTo>
                    <a:pt x="3790950" y="4210050"/>
                  </a:lnTo>
                  <a:lnTo>
                    <a:pt x="3800475" y="4210050"/>
                  </a:lnTo>
                  <a:lnTo>
                    <a:pt x="38004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382904" y="6253797"/>
            <a:ext cx="25400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latin typeface="Trebuchet MS"/>
                <a:cs typeface="Trebuchet MS"/>
              </a:rPr>
              <a:t>16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003935" y="2270442"/>
            <a:ext cx="2078355" cy="483870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15"/>
              </a:spcBef>
            </a:pPr>
            <a:r>
              <a:rPr dirty="0" sz="1400" b="1" i="1">
                <a:solidFill>
                  <a:srgbClr val="FFFFFF"/>
                </a:solidFill>
                <a:latin typeface="Trebuchet MS"/>
                <a:cs typeface="Trebuchet MS"/>
              </a:rPr>
              <a:t>Екатерина</a:t>
            </a:r>
            <a:r>
              <a:rPr dirty="0" sz="1400" spc="-35" b="1" i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10" b="1" i="1">
                <a:solidFill>
                  <a:srgbClr val="FFFFFF"/>
                </a:solidFill>
                <a:latin typeface="Trebuchet MS"/>
                <a:cs typeface="Trebuchet MS"/>
              </a:rPr>
              <a:t>Коршунова,</a:t>
            </a:r>
            <a:endParaRPr sz="1400">
              <a:latin typeface="Trebuchet MS"/>
              <a:cs typeface="Trebuchet MS"/>
            </a:endParaRPr>
          </a:p>
          <a:p>
            <a:pPr algn="ctr" marR="1905">
              <a:lnSpc>
                <a:spcPct val="100000"/>
              </a:lnSpc>
              <a:spcBef>
                <a:spcPts val="125"/>
              </a:spcBef>
            </a:pPr>
            <a:r>
              <a:rPr dirty="0" sz="1400" i="1">
                <a:solidFill>
                  <a:srgbClr val="FFFFFF"/>
                </a:solidFill>
                <a:latin typeface="Trebuchet MS"/>
                <a:cs typeface="Trebuchet MS"/>
              </a:rPr>
              <a:t>лидер</a:t>
            </a:r>
            <a:r>
              <a:rPr dirty="0" sz="1400" spc="-40" i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10" i="1">
                <a:solidFill>
                  <a:srgbClr val="FFFFFF"/>
                </a:solidFill>
                <a:latin typeface="Trebuchet MS"/>
                <a:cs typeface="Trebuchet MS"/>
              </a:rPr>
              <a:t>проекта:</a:t>
            </a:r>
            <a:endParaRPr sz="1400">
              <a:latin typeface="Trebuchet MS"/>
              <a:cs typeface="Trebuchet MS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629274" cy="895350"/>
          </a:xfrm>
          <a:prstGeom prst="rect">
            <a:avLst/>
          </a:prstGeom>
        </p:spPr>
      </p:pic>
      <p:grpSp>
        <p:nvGrpSpPr>
          <p:cNvPr id="8" name="object 8" descr=""/>
          <p:cNvGrpSpPr/>
          <p:nvPr/>
        </p:nvGrpSpPr>
        <p:grpSpPr>
          <a:xfrm>
            <a:off x="1352550" y="1304925"/>
            <a:ext cx="6677025" cy="3067050"/>
            <a:chOff x="1352550" y="1304925"/>
            <a:chExt cx="6677025" cy="3067050"/>
          </a:xfrm>
        </p:grpSpPr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2550" y="2895600"/>
              <a:ext cx="1381125" cy="1476375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4162425" y="1304925"/>
              <a:ext cx="3867150" cy="466725"/>
            </a:xfrm>
            <a:custGeom>
              <a:avLst/>
              <a:gdLst/>
              <a:ahLst/>
              <a:cxnLst/>
              <a:rect l="l" t="t" r="r" b="b"/>
              <a:pathLst>
                <a:path w="3867150" h="466725">
                  <a:moveTo>
                    <a:pt x="3867150" y="0"/>
                  </a:moveTo>
                  <a:lnTo>
                    <a:pt x="0" y="0"/>
                  </a:lnTo>
                  <a:lnTo>
                    <a:pt x="0" y="466725"/>
                  </a:lnTo>
                  <a:lnTo>
                    <a:pt x="3867150" y="466725"/>
                  </a:lnTo>
                  <a:lnTo>
                    <a:pt x="38671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6327" rIns="0" bIns="0" rtlCol="0" vert="horz">
            <a:spAutoFit/>
          </a:bodyPr>
          <a:lstStyle/>
          <a:p>
            <a:pPr marL="490855">
              <a:lnSpc>
                <a:spcPct val="100000"/>
              </a:lnSpc>
              <a:spcBef>
                <a:spcPts val="105"/>
              </a:spcBef>
            </a:pPr>
            <a:r>
              <a:rPr dirty="0" sz="3600" spc="-10"/>
              <a:t>КОНТАКТЫ</a:t>
            </a:r>
            <a:endParaRPr sz="3600"/>
          </a:p>
        </p:txBody>
      </p:sp>
      <p:grpSp>
        <p:nvGrpSpPr>
          <p:cNvPr id="12" name="object 12" descr=""/>
          <p:cNvGrpSpPr/>
          <p:nvPr/>
        </p:nvGrpSpPr>
        <p:grpSpPr>
          <a:xfrm>
            <a:off x="3409950" y="85725"/>
            <a:ext cx="1466850" cy="723900"/>
            <a:chOff x="3409950" y="85725"/>
            <a:chExt cx="1466850" cy="723900"/>
          </a:xfrm>
        </p:grpSpPr>
        <p:pic>
          <p:nvPicPr>
            <p:cNvPr id="13" name="object 13" descr="">
              <a:hlinkClick r:id="rId5"/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09950" y="200025"/>
              <a:ext cx="485775" cy="48577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29075" y="85725"/>
              <a:ext cx="847725" cy="723900"/>
            </a:xfrm>
            <a:prstGeom prst="rect">
              <a:avLst/>
            </a:prstGeom>
          </p:spPr>
        </p:pic>
      </p:grpSp>
      <p:sp>
        <p:nvSpPr>
          <p:cNvPr id="15" name="object 15" descr=""/>
          <p:cNvSpPr txBox="1"/>
          <p:nvPr/>
        </p:nvSpPr>
        <p:spPr>
          <a:xfrm>
            <a:off x="4162425" y="1304925"/>
            <a:ext cx="3867150" cy="441007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algn="ctr" marL="8255">
              <a:lnSpc>
                <a:spcPct val="100000"/>
              </a:lnSpc>
              <a:spcBef>
                <a:spcPts val="240"/>
              </a:spcBef>
            </a:pPr>
            <a:r>
              <a:rPr dirty="0" sz="2400" spc="-10" b="1" i="1">
                <a:solidFill>
                  <a:srgbClr val="D66CCC"/>
                </a:solidFill>
                <a:latin typeface="Trebuchet MS"/>
                <a:cs typeface="Trebuchet MS"/>
              </a:rPr>
              <a:t>Сайт: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30"/>
              </a:spcBef>
            </a:pPr>
            <a:endParaRPr sz="2400">
              <a:latin typeface="Trebuchet MS"/>
              <a:cs typeface="Trebuchet MS"/>
            </a:endParaRPr>
          </a:p>
          <a:p>
            <a:pPr algn="ctr" marR="57785">
              <a:lnSpc>
                <a:spcPct val="100000"/>
              </a:lnSpc>
            </a:pPr>
            <a:r>
              <a:rPr dirty="0" sz="2000" spc="-10" b="1" i="1">
                <a:solidFill>
                  <a:srgbClr val="D66CCC"/>
                </a:solidFill>
                <a:latin typeface="Trebuchet MS"/>
                <a:cs typeface="Trebuchet MS"/>
              </a:rPr>
              <a:t>https://applegem.tilda.ws/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4381500" y="1714500"/>
            <a:ext cx="6457950" cy="3314700"/>
            <a:chOff x="4381500" y="1714500"/>
            <a:chExt cx="6457950" cy="3314700"/>
          </a:xfrm>
        </p:grpSpPr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429750" y="2905125"/>
              <a:ext cx="1409700" cy="136207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81500" y="1714500"/>
              <a:ext cx="3429000" cy="3314700"/>
            </a:xfrm>
            <a:prstGeom prst="rect">
              <a:avLst/>
            </a:prstGeom>
          </p:spPr>
        </p:pic>
      </p:grpSp>
      <p:sp>
        <p:nvSpPr>
          <p:cNvPr id="19" name="object 19" descr=""/>
          <p:cNvSpPr txBox="1"/>
          <p:nvPr/>
        </p:nvSpPr>
        <p:spPr>
          <a:xfrm>
            <a:off x="9216135" y="2277173"/>
            <a:ext cx="1864360" cy="46228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715645" marR="5080" indent="-702945">
              <a:lnSpc>
                <a:spcPct val="102800"/>
              </a:lnSpc>
              <a:spcBef>
                <a:spcPts val="80"/>
              </a:spcBef>
            </a:pPr>
            <a:r>
              <a:rPr dirty="0" sz="1400" b="1" i="1">
                <a:solidFill>
                  <a:srgbClr val="FFFFFF"/>
                </a:solidFill>
                <a:latin typeface="Trebuchet MS"/>
                <a:cs typeface="Trebuchet MS"/>
              </a:rPr>
              <a:t>Профиль</a:t>
            </a:r>
            <a:r>
              <a:rPr dirty="0" sz="1400" spc="-60" b="1" i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b="1" i="1">
                <a:solidFill>
                  <a:srgbClr val="FFFFFF"/>
                </a:solidFill>
                <a:latin typeface="Trebuchet MS"/>
                <a:cs typeface="Trebuchet MS"/>
              </a:rPr>
              <a:t>проекта</a:t>
            </a:r>
            <a:r>
              <a:rPr dirty="0" sz="1400" spc="-10" b="1" i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25" b="1" i="1">
                <a:solidFill>
                  <a:srgbClr val="FFFFFF"/>
                </a:solidFill>
                <a:latin typeface="Trebuchet MS"/>
                <a:cs typeface="Trebuchet MS"/>
              </a:rPr>
              <a:t>на </a:t>
            </a:r>
            <a:r>
              <a:rPr dirty="0" sz="1400" spc="-20" b="1" i="1">
                <a:solidFill>
                  <a:srgbClr val="FFFFFF"/>
                </a:solidFill>
                <a:latin typeface="Trebuchet MS"/>
                <a:cs typeface="Trebuchet MS"/>
              </a:rPr>
              <a:t>НТИ: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1100" y="5857875"/>
            <a:ext cx="2352675" cy="73342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81700" y="5505448"/>
            <a:ext cx="1590675" cy="123825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19525" y="5743575"/>
            <a:ext cx="1914525" cy="73342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5038724" cy="9144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50912" y="191388"/>
            <a:ext cx="3274695" cy="44958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110"/>
              <a:t>НАША</a:t>
            </a:r>
            <a:r>
              <a:rPr dirty="0" spc="370"/>
              <a:t> </a:t>
            </a:r>
            <a:r>
              <a:rPr dirty="0" spc="114"/>
              <a:t>ЛИНЕЙКА</a:t>
            </a:r>
          </a:p>
        </p:txBody>
      </p:sp>
      <p:grpSp>
        <p:nvGrpSpPr>
          <p:cNvPr id="7" name="object 7" descr=""/>
          <p:cNvGrpSpPr/>
          <p:nvPr/>
        </p:nvGrpSpPr>
        <p:grpSpPr>
          <a:xfrm>
            <a:off x="5172138" y="466788"/>
            <a:ext cx="2266950" cy="400050"/>
            <a:chOff x="5172138" y="466788"/>
            <a:chExt cx="2266950" cy="400050"/>
          </a:xfrm>
        </p:grpSpPr>
        <p:sp>
          <p:nvSpPr>
            <p:cNvPr id="8" name="object 8" descr=""/>
            <p:cNvSpPr/>
            <p:nvPr/>
          </p:nvSpPr>
          <p:spPr>
            <a:xfrm>
              <a:off x="5186426" y="481076"/>
              <a:ext cx="2238375" cy="371475"/>
            </a:xfrm>
            <a:custGeom>
              <a:avLst/>
              <a:gdLst/>
              <a:ahLst/>
              <a:cxnLst/>
              <a:rect l="l" t="t" r="r" b="b"/>
              <a:pathLst>
                <a:path w="2238375" h="371475">
                  <a:moveTo>
                    <a:pt x="2238375" y="0"/>
                  </a:moveTo>
                  <a:lnTo>
                    <a:pt x="0" y="0"/>
                  </a:lnTo>
                  <a:lnTo>
                    <a:pt x="0" y="371475"/>
                  </a:lnTo>
                  <a:lnTo>
                    <a:pt x="2238375" y="371475"/>
                  </a:lnTo>
                  <a:lnTo>
                    <a:pt x="22383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186426" y="481076"/>
              <a:ext cx="2238375" cy="371475"/>
            </a:xfrm>
            <a:custGeom>
              <a:avLst/>
              <a:gdLst/>
              <a:ahLst/>
              <a:cxnLst/>
              <a:rect l="l" t="t" r="r" b="b"/>
              <a:pathLst>
                <a:path w="2238375" h="371475">
                  <a:moveTo>
                    <a:pt x="0" y="371475"/>
                  </a:moveTo>
                  <a:lnTo>
                    <a:pt x="2238375" y="371475"/>
                  </a:lnTo>
                  <a:lnTo>
                    <a:pt x="2238375" y="0"/>
                  </a:lnTo>
                  <a:lnTo>
                    <a:pt x="0" y="0"/>
                  </a:lnTo>
                  <a:lnTo>
                    <a:pt x="0" y="371475"/>
                  </a:lnTo>
                  <a:close/>
                </a:path>
              </a:pathLst>
            </a:custGeom>
            <a:ln w="28575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5261228" y="492442"/>
            <a:ext cx="203708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i="1">
                <a:latin typeface="Calibri"/>
                <a:cs typeface="Calibri"/>
              </a:rPr>
              <a:t>Для</a:t>
            </a:r>
            <a:r>
              <a:rPr dirty="0" sz="1800" spc="-20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детей</a:t>
            </a:r>
            <a:r>
              <a:rPr dirty="0" sz="1800" spc="-15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с</a:t>
            </a:r>
            <a:r>
              <a:rPr dirty="0" sz="1800" spc="15" i="1">
                <a:latin typeface="Calibri"/>
                <a:cs typeface="Calibri"/>
              </a:rPr>
              <a:t> </a:t>
            </a:r>
            <a:r>
              <a:rPr dirty="0" sz="1800" spc="-15" i="1">
                <a:latin typeface="Calibri"/>
                <a:cs typeface="Calibri"/>
              </a:rPr>
              <a:t>3-</a:t>
            </a:r>
            <a:r>
              <a:rPr dirty="0" sz="1800" i="1">
                <a:latin typeface="Calibri"/>
                <a:cs typeface="Calibri"/>
              </a:rPr>
              <a:t>х</a:t>
            </a:r>
            <a:r>
              <a:rPr dirty="0" sz="1800" spc="-20" i="1">
                <a:latin typeface="Calibri"/>
                <a:cs typeface="Calibri"/>
              </a:rPr>
              <a:t> </a:t>
            </a:r>
            <a:r>
              <a:rPr dirty="0" sz="1800" spc="-25" i="1">
                <a:latin typeface="Calibri"/>
                <a:cs typeface="Calibri"/>
              </a:rPr>
              <a:t>лет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9550" y="1666875"/>
            <a:ext cx="3324225" cy="4029075"/>
          </a:xfrm>
          <a:prstGeom prst="rect">
            <a:avLst/>
          </a:prstGeom>
        </p:spPr>
      </p:pic>
      <p:grpSp>
        <p:nvGrpSpPr>
          <p:cNvPr id="12" name="object 12" descr=""/>
          <p:cNvGrpSpPr/>
          <p:nvPr/>
        </p:nvGrpSpPr>
        <p:grpSpPr>
          <a:xfrm>
            <a:off x="3638550" y="819150"/>
            <a:ext cx="8553450" cy="5467350"/>
            <a:chOff x="3638550" y="819150"/>
            <a:chExt cx="8553450" cy="5467350"/>
          </a:xfrm>
        </p:grpSpPr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48300" y="3228975"/>
              <a:ext cx="1981200" cy="2466975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53275" y="819150"/>
              <a:ext cx="5038725" cy="546735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38550" y="1600200"/>
              <a:ext cx="1819275" cy="2238375"/>
            </a:xfrm>
            <a:prstGeom prst="rect">
              <a:avLst/>
            </a:prstGeom>
          </p:spPr>
        </p:pic>
      </p:grpSp>
      <p:sp>
        <p:nvSpPr>
          <p:cNvPr id="16" name="object 16" descr=""/>
          <p:cNvSpPr txBox="1"/>
          <p:nvPr/>
        </p:nvSpPr>
        <p:spPr>
          <a:xfrm>
            <a:off x="267970" y="1013777"/>
            <a:ext cx="521271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i="1">
                <a:latin typeface="Calibri"/>
                <a:cs typeface="Calibri"/>
              </a:rPr>
              <a:t>Подходит</a:t>
            </a:r>
            <a:r>
              <a:rPr dirty="0" sz="1800" spc="10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для</a:t>
            </a:r>
            <a:r>
              <a:rPr dirty="0" sz="1800" spc="-85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детей</a:t>
            </a:r>
            <a:r>
              <a:rPr dirty="0" sz="1800" spc="-15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с</a:t>
            </a:r>
            <a:r>
              <a:rPr dirty="0" sz="1800" spc="-55" i="1">
                <a:latin typeface="Calibri"/>
                <a:cs typeface="Calibri"/>
              </a:rPr>
              <a:t> </a:t>
            </a:r>
            <a:r>
              <a:rPr dirty="0" sz="1800" spc="-10" i="1">
                <a:latin typeface="Calibri"/>
                <a:cs typeface="Calibri"/>
              </a:rPr>
              <a:t>непереносимостью</a:t>
            </a:r>
            <a:r>
              <a:rPr dirty="0" sz="1800" spc="-15" i="1">
                <a:latin typeface="Calibri"/>
                <a:cs typeface="Calibri"/>
              </a:rPr>
              <a:t> </a:t>
            </a:r>
            <a:r>
              <a:rPr dirty="0" sz="1800" spc="-10" i="1">
                <a:latin typeface="Calibri"/>
                <a:cs typeface="Calibri"/>
              </a:rPr>
              <a:t>лактозы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324478" y="4409376"/>
            <a:ext cx="211074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i="1">
                <a:latin typeface="Calibri"/>
                <a:cs typeface="Calibri"/>
              </a:rPr>
              <a:t>Очень</a:t>
            </a:r>
            <a:r>
              <a:rPr dirty="0" sz="1800" spc="-20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мягкие</a:t>
            </a:r>
            <a:r>
              <a:rPr dirty="0" sz="1800" spc="-35" i="1">
                <a:latin typeface="Calibri"/>
                <a:cs typeface="Calibri"/>
              </a:rPr>
              <a:t> </a:t>
            </a:r>
            <a:r>
              <a:rPr dirty="0" sz="1800" spc="-10" i="1">
                <a:latin typeface="Calibri"/>
                <a:cs typeface="Calibri"/>
              </a:rPr>
              <a:t>формы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2138298" y="1379727"/>
            <a:ext cx="933450" cy="268605"/>
          </a:xfrm>
          <a:custGeom>
            <a:avLst/>
            <a:gdLst/>
            <a:ahLst/>
            <a:cxnLst/>
            <a:rect l="l" t="t" r="r" b="b"/>
            <a:pathLst>
              <a:path w="933450" h="268605">
                <a:moveTo>
                  <a:pt x="77469" y="167894"/>
                </a:moveTo>
                <a:lnTo>
                  <a:pt x="73406" y="167894"/>
                </a:lnTo>
                <a:lnTo>
                  <a:pt x="70862" y="170434"/>
                </a:lnTo>
                <a:lnTo>
                  <a:pt x="0" y="239522"/>
                </a:lnTo>
                <a:lnTo>
                  <a:pt x="95250" y="267208"/>
                </a:lnTo>
                <a:lnTo>
                  <a:pt x="98551" y="268097"/>
                </a:lnTo>
                <a:lnTo>
                  <a:pt x="102107" y="266192"/>
                </a:lnTo>
                <a:lnTo>
                  <a:pt x="103124" y="262889"/>
                </a:lnTo>
                <a:lnTo>
                  <a:pt x="104012" y="259461"/>
                </a:lnTo>
                <a:lnTo>
                  <a:pt x="102107" y="255905"/>
                </a:lnTo>
                <a:lnTo>
                  <a:pt x="98806" y="255016"/>
                </a:lnTo>
                <a:lnTo>
                  <a:pt x="55950" y="242570"/>
                </a:lnTo>
                <a:lnTo>
                  <a:pt x="13843" y="242570"/>
                </a:lnTo>
                <a:lnTo>
                  <a:pt x="10700" y="230377"/>
                </a:lnTo>
                <a:lnTo>
                  <a:pt x="10160" y="230377"/>
                </a:lnTo>
                <a:lnTo>
                  <a:pt x="33529" y="224527"/>
                </a:lnTo>
                <a:lnTo>
                  <a:pt x="79756" y="179324"/>
                </a:lnTo>
                <a:lnTo>
                  <a:pt x="82295" y="176911"/>
                </a:lnTo>
                <a:lnTo>
                  <a:pt x="82423" y="172974"/>
                </a:lnTo>
                <a:lnTo>
                  <a:pt x="79882" y="170434"/>
                </a:lnTo>
                <a:lnTo>
                  <a:pt x="77469" y="167894"/>
                </a:lnTo>
                <a:close/>
              </a:path>
              <a:path w="933450" h="268605">
                <a:moveTo>
                  <a:pt x="13969" y="230377"/>
                </a:moveTo>
                <a:lnTo>
                  <a:pt x="10700" y="230377"/>
                </a:lnTo>
                <a:lnTo>
                  <a:pt x="13843" y="242570"/>
                </a:lnTo>
                <a:lnTo>
                  <a:pt x="19929" y="241046"/>
                </a:lnTo>
                <a:lnTo>
                  <a:pt x="16637" y="241046"/>
                </a:lnTo>
                <a:lnTo>
                  <a:pt x="13969" y="230377"/>
                </a:lnTo>
                <a:close/>
              </a:path>
              <a:path w="933450" h="268605">
                <a:moveTo>
                  <a:pt x="36455" y="236908"/>
                </a:moveTo>
                <a:lnTo>
                  <a:pt x="13843" y="242570"/>
                </a:lnTo>
                <a:lnTo>
                  <a:pt x="55950" y="242570"/>
                </a:lnTo>
                <a:lnTo>
                  <a:pt x="36455" y="236908"/>
                </a:lnTo>
                <a:close/>
              </a:path>
              <a:path w="933450" h="268605">
                <a:moveTo>
                  <a:pt x="13969" y="230377"/>
                </a:moveTo>
                <a:lnTo>
                  <a:pt x="16637" y="241046"/>
                </a:lnTo>
                <a:lnTo>
                  <a:pt x="24437" y="233418"/>
                </a:lnTo>
                <a:lnTo>
                  <a:pt x="13969" y="230377"/>
                </a:lnTo>
                <a:close/>
              </a:path>
              <a:path w="933450" h="268605">
                <a:moveTo>
                  <a:pt x="24437" y="233418"/>
                </a:moveTo>
                <a:lnTo>
                  <a:pt x="16637" y="241046"/>
                </a:lnTo>
                <a:lnTo>
                  <a:pt x="19929" y="241046"/>
                </a:lnTo>
                <a:lnTo>
                  <a:pt x="36455" y="236908"/>
                </a:lnTo>
                <a:lnTo>
                  <a:pt x="24437" y="233418"/>
                </a:lnTo>
                <a:close/>
              </a:path>
              <a:path w="933450" h="268605">
                <a:moveTo>
                  <a:pt x="930401" y="0"/>
                </a:moveTo>
                <a:lnTo>
                  <a:pt x="33529" y="224527"/>
                </a:lnTo>
                <a:lnTo>
                  <a:pt x="24437" y="233418"/>
                </a:lnTo>
                <a:lnTo>
                  <a:pt x="36455" y="236908"/>
                </a:lnTo>
                <a:lnTo>
                  <a:pt x="933450" y="12319"/>
                </a:lnTo>
                <a:lnTo>
                  <a:pt x="930401" y="0"/>
                </a:lnTo>
                <a:close/>
              </a:path>
              <a:path w="933450" h="268605">
                <a:moveTo>
                  <a:pt x="33529" y="224527"/>
                </a:moveTo>
                <a:lnTo>
                  <a:pt x="10160" y="230377"/>
                </a:lnTo>
                <a:lnTo>
                  <a:pt x="13969" y="230377"/>
                </a:lnTo>
                <a:lnTo>
                  <a:pt x="24437" y="233418"/>
                </a:lnTo>
                <a:lnTo>
                  <a:pt x="33529" y="2245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9" name="object 19" descr=""/>
          <p:cNvGrpSpPr/>
          <p:nvPr/>
        </p:nvGrpSpPr>
        <p:grpSpPr>
          <a:xfrm>
            <a:off x="4192778" y="1198880"/>
            <a:ext cx="8006080" cy="4306570"/>
            <a:chOff x="4192778" y="1198880"/>
            <a:chExt cx="8006080" cy="4306570"/>
          </a:xfrm>
        </p:grpSpPr>
        <p:sp>
          <p:nvSpPr>
            <p:cNvPr id="20" name="object 20" descr=""/>
            <p:cNvSpPr/>
            <p:nvPr/>
          </p:nvSpPr>
          <p:spPr>
            <a:xfrm>
              <a:off x="5466334" y="1198879"/>
              <a:ext cx="1689100" cy="1569720"/>
            </a:xfrm>
            <a:custGeom>
              <a:avLst/>
              <a:gdLst/>
              <a:ahLst/>
              <a:cxnLst/>
              <a:rect l="l" t="t" r="r" b="b"/>
              <a:pathLst>
                <a:path w="1689100" h="1569720">
                  <a:moveTo>
                    <a:pt x="649859" y="1467739"/>
                  </a:moveTo>
                  <a:lnTo>
                    <a:pt x="647319" y="1464564"/>
                  </a:lnTo>
                  <a:lnTo>
                    <a:pt x="640334" y="1463802"/>
                  </a:lnTo>
                  <a:lnTo>
                    <a:pt x="637159" y="1466342"/>
                  </a:lnTo>
                  <a:lnTo>
                    <a:pt x="630085" y="1534096"/>
                  </a:lnTo>
                  <a:lnTo>
                    <a:pt x="11557" y="165354"/>
                  </a:lnTo>
                  <a:lnTo>
                    <a:pt x="0" y="170561"/>
                  </a:lnTo>
                  <a:lnTo>
                    <a:pt x="618642" y="1539544"/>
                  </a:lnTo>
                  <a:lnTo>
                    <a:pt x="565785" y="1501902"/>
                  </a:lnTo>
                  <a:lnTo>
                    <a:pt x="562991" y="1499870"/>
                  </a:lnTo>
                  <a:lnTo>
                    <a:pt x="558927" y="1500632"/>
                  </a:lnTo>
                  <a:lnTo>
                    <a:pt x="556895" y="1503426"/>
                  </a:lnTo>
                  <a:lnTo>
                    <a:pt x="554863" y="1506347"/>
                  </a:lnTo>
                  <a:lnTo>
                    <a:pt x="555625" y="1510284"/>
                  </a:lnTo>
                  <a:lnTo>
                    <a:pt x="558419" y="1512316"/>
                  </a:lnTo>
                  <a:lnTo>
                    <a:pt x="639191" y="1569720"/>
                  </a:lnTo>
                  <a:lnTo>
                    <a:pt x="640118" y="1560830"/>
                  </a:lnTo>
                  <a:lnTo>
                    <a:pt x="649478" y="1471168"/>
                  </a:lnTo>
                  <a:lnTo>
                    <a:pt x="649859" y="1467739"/>
                  </a:lnTo>
                  <a:close/>
                </a:path>
                <a:path w="1689100" h="1569720">
                  <a:moveTo>
                    <a:pt x="1688592" y="474345"/>
                  </a:moveTo>
                  <a:lnTo>
                    <a:pt x="1622933" y="400050"/>
                  </a:lnTo>
                  <a:lnTo>
                    <a:pt x="1620647" y="397383"/>
                  </a:lnTo>
                  <a:lnTo>
                    <a:pt x="1616583" y="397129"/>
                  </a:lnTo>
                  <a:lnTo>
                    <a:pt x="1614043" y="399542"/>
                  </a:lnTo>
                  <a:lnTo>
                    <a:pt x="1611376" y="401828"/>
                  </a:lnTo>
                  <a:lnTo>
                    <a:pt x="1611122" y="405892"/>
                  </a:lnTo>
                  <a:lnTo>
                    <a:pt x="1613408" y="408432"/>
                  </a:lnTo>
                  <a:lnTo>
                    <a:pt x="1656372" y="457111"/>
                  </a:lnTo>
                  <a:lnTo>
                    <a:pt x="274447" y="0"/>
                  </a:lnTo>
                  <a:lnTo>
                    <a:pt x="270510" y="12065"/>
                  </a:lnTo>
                  <a:lnTo>
                    <a:pt x="1652397" y="469036"/>
                  </a:lnTo>
                  <a:lnTo>
                    <a:pt x="1589024" y="482473"/>
                  </a:lnTo>
                  <a:lnTo>
                    <a:pt x="1585595" y="483235"/>
                  </a:lnTo>
                  <a:lnTo>
                    <a:pt x="1583309" y="486537"/>
                  </a:lnTo>
                  <a:lnTo>
                    <a:pt x="1584833" y="493395"/>
                  </a:lnTo>
                  <a:lnTo>
                    <a:pt x="1588135" y="495554"/>
                  </a:lnTo>
                  <a:lnTo>
                    <a:pt x="1591564" y="494919"/>
                  </a:lnTo>
                  <a:lnTo>
                    <a:pt x="1679003" y="476377"/>
                  </a:lnTo>
                  <a:lnTo>
                    <a:pt x="1688592" y="4743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92778" y="1309116"/>
              <a:ext cx="102870" cy="194310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305425" y="3400425"/>
              <a:ext cx="123825" cy="285750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58050" y="5314950"/>
              <a:ext cx="76198" cy="133350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219950" y="5238750"/>
              <a:ext cx="200025" cy="266700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296150" y="5191125"/>
              <a:ext cx="123823" cy="276225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286625" y="5343525"/>
              <a:ext cx="142875" cy="123825"/>
            </a:xfrm>
            <a:prstGeom prst="rect">
              <a:avLst/>
            </a:prstGeom>
          </p:spPr>
        </p:pic>
        <p:sp>
          <p:nvSpPr>
            <p:cNvPr id="27" name="object 27" descr=""/>
            <p:cNvSpPr/>
            <p:nvPr/>
          </p:nvSpPr>
          <p:spPr>
            <a:xfrm>
              <a:off x="11368151" y="4414900"/>
              <a:ext cx="824230" cy="704850"/>
            </a:xfrm>
            <a:custGeom>
              <a:avLst/>
              <a:gdLst/>
              <a:ahLst/>
              <a:cxnLst/>
              <a:rect l="l" t="t" r="r" b="b"/>
              <a:pathLst>
                <a:path w="824229" h="704850">
                  <a:moveTo>
                    <a:pt x="823849" y="0"/>
                  </a:moveTo>
                  <a:lnTo>
                    <a:pt x="0" y="0"/>
                  </a:lnTo>
                  <a:lnTo>
                    <a:pt x="0" y="704850"/>
                  </a:lnTo>
                  <a:lnTo>
                    <a:pt x="823849" y="704850"/>
                  </a:lnTo>
                  <a:lnTo>
                    <a:pt x="8238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1368151" y="4414900"/>
              <a:ext cx="824230" cy="704850"/>
            </a:xfrm>
            <a:custGeom>
              <a:avLst/>
              <a:gdLst/>
              <a:ahLst/>
              <a:cxnLst/>
              <a:rect l="l" t="t" r="r" b="b"/>
              <a:pathLst>
                <a:path w="824229" h="704850">
                  <a:moveTo>
                    <a:pt x="823849" y="0"/>
                  </a:moveTo>
                  <a:lnTo>
                    <a:pt x="0" y="0"/>
                  </a:lnTo>
                  <a:lnTo>
                    <a:pt x="0" y="704850"/>
                  </a:lnTo>
                  <a:lnTo>
                    <a:pt x="823849" y="704850"/>
                  </a:lnTo>
                </a:path>
              </a:pathLst>
            </a:custGeom>
            <a:ln w="12701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 txBox="1"/>
          <p:nvPr/>
        </p:nvSpPr>
        <p:spPr>
          <a:xfrm>
            <a:off x="6179439" y="1998027"/>
            <a:ext cx="119316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i="1">
                <a:latin typeface="Calibri"/>
                <a:cs typeface="Calibri"/>
              </a:rPr>
              <a:t>Баланс</a:t>
            </a:r>
            <a:r>
              <a:rPr dirty="0" sz="1800" spc="-45" i="1">
                <a:latin typeface="Calibri"/>
                <a:cs typeface="Calibri"/>
              </a:rPr>
              <a:t> </a:t>
            </a:r>
            <a:r>
              <a:rPr dirty="0" sz="1800" spc="-25" i="1">
                <a:latin typeface="Calibri"/>
                <a:cs typeface="Calibri"/>
              </a:rPr>
              <a:t>БЖУ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8163941" y="357441"/>
            <a:ext cx="289433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i="1">
                <a:latin typeface="Calibri"/>
                <a:cs typeface="Calibri"/>
              </a:rPr>
              <a:t>Содержит</a:t>
            </a:r>
            <a:r>
              <a:rPr dirty="0" sz="1800" spc="-75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пищевые</a:t>
            </a:r>
            <a:r>
              <a:rPr dirty="0" sz="1800" spc="-40" i="1">
                <a:latin typeface="Calibri"/>
                <a:cs typeface="Calibri"/>
              </a:rPr>
              <a:t> </a:t>
            </a:r>
            <a:r>
              <a:rPr dirty="0" sz="1800" spc="-10" i="1">
                <a:latin typeface="Calibri"/>
                <a:cs typeface="Calibri"/>
              </a:rPr>
              <a:t>волокна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3252851" y="4929187"/>
            <a:ext cx="828675" cy="704850"/>
          </a:xfrm>
          <a:prstGeom prst="rect">
            <a:avLst/>
          </a:prstGeom>
          <a:solidFill>
            <a:srgbClr val="FFFFFF"/>
          </a:solidFill>
          <a:ln w="12701">
            <a:solidFill>
              <a:srgbClr val="6F2F9F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121920">
              <a:lnSpc>
                <a:spcPts val="1255"/>
              </a:lnSpc>
            </a:pPr>
            <a:r>
              <a:rPr dirty="0" sz="1200" spc="-10">
                <a:latin typeface="Calibri"/>
                <a:cs typeface="Calibri"/>
              </a:rPr>
              <a:t>Ккал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250</a:t>
            </a:r>
            <a:endParaRPr sz="1200">
              <a:latin typeface="Calibri"/>
              <a:cs typeface="Calibri"/>
            </a:endParaRPr>
          </a:p>
          <a:p>
            <a:pPr marL="190500" marR="177165" indent="-19050">
              <a:lnSpc>
                <a:spcPts val="1430"/>
              </a:lnSpc>
              <a:spcBef>
                <a:spcPts val="45"/>
              </a:spcBef>
            </a:pPr>
            <a:r>
              <a:rPr dirty="0" sz="1200">
                <a:latin typeface="Calibri"/>
                <a:cs typeface="Calibri"/>
              </a:rPr>
              <a:t>Б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–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15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г </a:t>
            </a:r>
            <a:r>
              <a:rPr dirty="0" sz="1200">
                <a:latin typeface="Calibri"/>
                <a:cs typeface="Calibri"/>
              </a:rPr>
              <a:t>Ж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–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5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г</a:t>
            </a:r>
            <a:endParaRPr sz="1200">
              <a:latin typeface="Calibri"/>
              <a:cs typeface="Calibri"/>
            </a:endParaRPr>
          </a:p>
          <a:p>
            <a:pPr marL="204470">
              <a:lnSpc>
                <a:spcPts val="1375"/>
              </a:lnSpc>
              <a:spcBef>
                <a:spcPts val="15"/>
              </a:spcBef>
            </a:pPr>
            <a:r>
              <a:rPr dirty="0" sz="1200">
                <a:latin typeface="Calibri"/>
                <a:cs typeface="Calibri"/>
              </a:rPr>
              <a:t>У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-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34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г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4681601" y="3786251"/>
            <a:ext cx="828675" cy="704850"/>
          </a:xfrm>
          <a:prstGeom prst="rect">
            <a:avLst/>
          </a:prstGeom>
          <a:solidFill>
            <a:srgbClr val="FFFFFF"/>
          </a:solidFill>
          <a:ln w="12701">
            <a:solidFill>
              <a:srgbClr val="6F2F9F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127635">
              <a:lnSpc>
                <a:spcPts val="1275"/>
              </a:lnSpc>
            </a:pPr>
            <a:r>
              <a:rPr dirty="0" sz="1200" spc="-10">
                <a:latin typeface="Calibri"/>
                <a:cs typeface="Calibri"/>
              </a:rPr>
              <a:t>Ккал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265</a:t>
            </a:r>
            <a:endParaRPr sz="1200">
              <a:latin typeface="Calibri"/>
              <a:cs typeface="Calibri"/>
            </a:endParaRPr>
          </a:p>
          <a:p>
            <a:pPr marL="196215" marR="171450" indent="-19050">
              <a:lnSpc>
                <a:spcPts val="1430"/>
              </a:lnSpc>
              <a:spcBef>
                <a:spcPts val="45"/>
              </a:spcBef>
            </a:pPr>
            <a:r>
              <a:rPr dirty="0" sz="1200">
                <a:latin typeface="Calibri"/>
                <a:cs typeface="Calibri"/>
              </a:rPr>
              <a:t>Б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–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15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г </a:t>
            </a:r>
            <a:r>
              <a:rPr dirty="0" sz="1200">
                <a:latin typeface="Calibri"/>
                <a:cs typeface="Calibri"/>
              </a:rPr>
              <a:t>Ж –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5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г</a:t>
            </a:r>
            <a:endParaRPr sz="1200">
              <a:latin typeface="Calibri"/>
              <a:cs typeface="Calibri"/>
            </a:endParaRPr>
          </a:p>
          <a:p>
            <a:pPr marL="210185">
              <a:lnSpc>
                <a:spcPts val="1350"/>
              </a:lnSpc>
              <a:spcBef>
                <a:spcPts val="15"/>
              </a:spcBef>
            </a:pPr>
            <a:r>
              <a:rPr dirty="0" sz="1200">
                <a:latin typeface="Calibri"/>
                <a:cs typeface="Calibri"/>
              </a:rPr>
              <a:t>У -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40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г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11374501" y="4376356"/>
            <a:ext cx="817880" cy="7626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75895" marR="110489" indent="-49530">
              <a:lnSpc>
                <a:spcPct val="100899"/>
              </a:lnSpc>
              <a:spcBef>
                <a:spcPts val="90"/>
              </a:spcBef>
            </a:pPr>
            <a:r>
              <a:rPr dirty="0" sz="1200">
                <a:latin typeface="Calibri"/>
                <a:cs typeface="Calibri"/>
              </a:rPr>
              <a:t>Ккал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233 </a:t>
            </a:r>
            <a:r>
              <a:rPr dirty="0" sz="1200">
                <a:latin typeface="Calibri"/>
                <a:cs typeface="Calibri"/>
              </a:rPr>
              <a:t>Б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–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15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г </a:t>
            </a:r>
            <a:r>
              <a:rPr dirty="0" sz="1200">
                <a:latin typeface="Calibri"/>
                <a:cs typeface="Calibri"/>
              </a:rPr>
              <a:t>Ж –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5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г</a:t>
            </a:r>
            <a:r>
              <a:rPr dirty="0" sz="1200" spc="5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У -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32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г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1100" y="5857875"/>
            <a:ext cx="2352675" cy="73342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81700" y="5505448"/>
            <a:ext cx="1590675" cy="123825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19525" y="5743575"/>
            <a:ext cx="1914525" cy="73342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4952999" cy="762000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10115550" y="4683126"/>
            <a:ext cx="1714500" cy="1389380"/>
            <a:chOff x="10115550" y="4683126"/>
            <a:chExt cx="1714500" cy="1389380"/>
          </a:xfrm>
        </p:grpSpPr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325225" y="5257800"/>
              <a:ext cx="504825" cy="50482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115550" y="4962525"/>
              <a:ext cx="1471549" cy="110966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125075" y="4686300"/>
              <a:ext cx="1457325" cy="1085850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0123550" y="4684712"/>
              <a:ext cx="1460500" cy="1089025"/>
            </a:xfrm>
            <a:custGeom>
              <a:avLst/>
              <a:gdLst/>
              <a:ahLst/>
              <a:cxnLst/>
              <a:rect l="l" t="t" r="r" b="b"/>
              <a:pathLst>
                <a:path w="1460500" h="1089025">
                  <a:moveTo>
                    <a:pt x="0" y="1089025"/>
                  </a:moveTo>
                  <a:lnTo>
                    <a:pt x="1460500" y="1089025"/>
                  </a:lnTo>
                  <a:lnTo>
                    <a:pt x="1460500" y="0"/>
                  </a:lnTo>
                  <a:lnTo>
                    <a:pt x="0" y="0"/>
                  </a:lnTo>
                  <a:lnTo>
                    <a:pt x="0" y="1089025"/>
                  </a:lnTo>
                  <a:close/>
                </a:path>
              </a:pathLst>
            </a:custGeom>
            <a:ln w="3175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795019" y="85089"/>
            <a:ext cx="3275965" cy="44958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110"/>
              <a:t>НАША</a:t>
            </a:r>
            <a:r>
              <a:rPr dirty="0" spc="380"/>
              <a:t> </a:t>
            </a:r>
            <a:r>
              <a:rPr dirty="0" spc="114"/>
              <a:t>ЛИНЕЙКА</a:t>
            </a:r>
          </a:p>
        </p:txBody>
      </p:sp>
      <p:pic>
        <p:nvPicPr>
          <p:cNvPr id="12" name="object 12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3825" y="1895475"/>
            <a:ext cx="5105400" cy="2190750"/>
          </a:xfrm>
          <a:prstGeom prst="rect">
            <a:avLst/>
          </a:prstGeom>
        </p:spPr>
      </p:pic>
      <p:sp>
        <p:nvSpPr>
          <p:cNvPr id="13" name="object 13" descr=""/>
          <p:cNvSpPr txBox="1"/>
          <p:nvPr/>
        </p:nvSpPr>
        <p:spPr>
          <a:xfrm>
            <a:off x="2453894" y="694372"/>
            <a:ext cx="156845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 i="1">
                <a:latin typeface="Calibri"/>
                <a:cs typeface="Calibri"/>
              </a:rPr>
              <a:t>Мягкие</a:t>
            </a:r>
            <a:r>
              <a:rPr dirty="0" sz="1800" spc="-60" b="1" i="1">
                <a:latin typeface="Calibri"/>
                <a:cs typeface="Calibri"/>
              </a:rPr>
              <a:t> </a:t>
            </a:r>
            <a:r>
              <a:rPr dirty="0" sz="1800" spc="-20" b="1" i="1">
                <a:latin typeface="Calibri"/>
                <a:cs typeface="Calibri"/>
              </a:rPr>
              <a:t>формы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01662" y="3447478"/>
            <a:ext cx="872490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i="1">
                <a:latin typeface="Calibri"/>
                <a:cs typeface="Calibri"/>
              </a:rPr>
              <a:t>*</a:t>
            </a:r>
            <a:r>
              <a:rPr dirty="0" sz="600" spc="15" i="1">
                <a:latin typeface="Calibri"/>
                <a:cs typeface="Calibri"/>
              </a:rPr>
              <a:t> </a:t>
            </a:r>
            <a:r>
              <a:rPr dirty="0" sz="600" spc="-10" i="1">
                <a:latin typeface="Calibri"/>
                <a:cs typeface="Calibri"/>
              </a:rPr>
              <a:t>Обогащен</a:t>
            </a:r>
            <a:r>
              <a:rPr dirty="0" sz="600" spc="10" i="1">
                <a:latin typeface="Calibri"/>
                <a:cs typeface="Calibri"/>
              </a:rPr>
              <a:t> </a:t>
            </a:r>
            <a:r>
              <a:rPr dirty="0" sz="600" spc="-10" i="1">
                <a:latin typeface="Calibri"/>
                <a:cs typeface="Calibri"/>
              </a:rPr>
              <a:t>витаминами</a:t>
            </a:r>
            <a:endParaRPr sz="600">
              <a:latin typeface="Calibri"/>
              <a:cs typeface="Calibri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5057838" y="466788"/>
            <a:ext cx="2486025" cy="400050"/>
            <a:chOff x="5057838" y="466788"/>
            <a:chExt cx="2486025" cy="400050"/>
          </a:xfrm>
        </p:grpSpPr>
        <p:sp>
          <p:nvSpPr>
            <p:cNvPr id="16" name="object 16" descr=""/>
            <p:cNvSpPr/>
            <p:nvPr/>
          </p:nvSpPr>
          <p:spPr>
            <a:xfrm>
              <a:off x="5072126" y="481076"/>
              <a:ext cx="2457450" cy="371475"/>
            </a:xfrm>
            <a:custGeom>
              <a:avLst/>
              <a:gdLst/>
              <a:ahLst/>
              <a:cxnLst/>
              <a:rect l="l" t="t" r="r" b="b"/>
              <a:pathLst>
                <a:path w="2457450" h="371475">
                  <a:moveTo>
                    <a:pt x="2457450" y="0"/>
                  </a:moveTo>
                  <a:lnTo>
                    <a:pt x="0" y="0"/>
                  </a:lnTo>
                  <a:lnTo>
                    <a:pt x="0" y="371475"/>
                  </a:lnTo>
                  <a:lnTo>
                    <a:pt x="2457450" y="371475"/>
                  </a:lnTo>
                  <a:lnTo>
                    <a:pt x="2457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5072126" y="481076"/>
              <a:ext cx="2457450" cy="371475"/>
            </a:xfrm>
            <a:custGeom>
              <a:avLst/>
              <a:gdLst/>
              <a:ahLst/>
              <a:cxnLst/>
              <a:rect l="l" t="t" r="r" b="b"/>
              <a:pathLst>
                <a:path w="2457450" h="371475">
                  <a:moveTo>
                    <a:pt x="0" y="371475"/>
                  </a:moveTo>
                  <a:lnTo>
                    <a:pt x="2457450" y="371475"/>
                  </a:lnTo>
                  <a:lnTo>
                    <a:pt x="2457450" y="0"/>
                  </a:lnTo>
                  <a:lnTo>
                    <a:pt x="0" y="0"/>
                  </a:lnTo>
                  <a:lnTo>
                    <a:pt x="0" y="371475"/>
                  </a:lnTo>
                  <a:close/>
                </a:path>
              </a:pathLst>
            </a:custGeom>
            <a:ln w="28575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5145404" y="492442"/>
            <a:ext cx="220726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i="1">
                <a:latin typeface="Calibri"/>
                <a:cs typeface="Calibri"/>
              </a:rPr>
              <a:t>Для</a:t>
            </a:r>
            <a:r>
              <a:rPr dirty="0" sz="1800" spc="-25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детей</a:t>
            </a:r>
            <a:r>
              <a:rPr dirty="0" sz="1800" spc="-20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с</a:t>
            </a:r>
            <a:r>
              <a:rPr dirty="0" sz="1800" spc="10" i="1">
                <a:latin typeface="Calibri"/>
                <a:cs typeface="Calibri"/>
              </a:rPr>
              <a:t> </a:t>
            </a:r>
            <a:r>
              <a:rPr dirty="0" sz="1800" spc="-15" i="1">
                <a:latin typeface="Calibri"/>
                <a:cs typeface="Calibri"/>
              </a:rPr>
              <a:t>7-</a:t>
            </a:r>
            <a:r>
              <a:rPr dirty="0" sz="1800" i="1">
                <a:latin typeface="Calibri"/>
                <a:cs typeface="Calibri"/>
              </a:rPr>
              <a:t>ми</a:t>
            </a:r>
            <a:r>
              <a:rPr dirty="0" sz="1800" spc="-25" i="1">
                <a:latin typeface="Calibri"/>
                <a:cs typeface="Calibri"/>
              </a:rPr>
              <a:t> лет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574357" y="883348"/>
            <a:ext cx="6318885" cy="87121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050" marR="5080">
              <a:lnSpc>
                <a:spcPct val="106000"/>
              </a:lnSpc>
              <a:spcBef>
                <a:spcPts val="100"/>
              </a:spcBef>
            </a:pPr>
            <a:r>
              <a:rPr dirty="0" sz="1800" i="1">
                <a:latin typeface="Calibri"/>
                <a:cs typeface="Calibri"/>
              </a:rPr>
              <a:t>Высокое</a:t>
            </a:r>
            <a:r>
              <a:rPr dirty="0" sz="1800" spc="-30" i="1">
                <a:latin typeface="Calibri"/>
                <a:cs typeface="Calibri"/>
              </a:rPr>
              <a:t> </a:t>
            </a:r>
            <a:r>
              <a:rPr dirty="0" sz="1800" spc="-10" i="1">
                <a:latin typeface="Calibri"/>
                <a:cs typeface="Calibri"/>
              </a:rPr>
              <a:t>содержание</a:t>
            </a:r>
            <a:r>
              <a:rPr dirty="0" sz="1800" spc="-25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белка,</a:t>
            </a:r>
            <a:r>
              <a:rPr dirty="0" sz="1800" spc="-65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полезных</a:t>
            </a:r>
            <a:r>
              <a:rPr dirty="0" sz="1800" spc="-25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жиров,</a:t>
            </a:r>
            <a:r>
              <a:rPr dirty="0" sz="1800" spc="5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пищевых</a:t>
            </a:r>
            <a:r>
              <a:rPr dirty="0" sz="1800" spc="-90" i="1">
                <a:latin typeface="Calibri"/>
                <a:cs typeface="Calibri"/>
              </a:rPr>
              <a:t> </a:t>
            </a:r>
            <a:r>
              <a:rPr dirty="0" sz="1800" spc="-10" i="1">
                <a:latin typeface="Calibri"/>
                <a:cs typeface="Calibri"/>
              </a:rPr>
              <a:t>волокон </a:t>
            </a:r>
            <a:r>
              <a:rPr dirty="0" sz="1800" i="1">
                <a:latin typeface="Calibri"/>
                <a:cs typeface="Calibri"/>
              </a:rPr>
              <a:t>Содержат</a:t>
            </a:r>
            <a:r>
              <a:rPr dirty="0" sz="1800" spc="-20" i="1">
                <a:latin typeface="Calibri"/>
                <a:cs typeface="Calibri"/>
              </a:rPr>
              <a:t> </a:t>
            </a:r>
            <a:r>
              <a:rPr dirty="0" sz="1800" spc="-10" i="1">
                <a:latin typeface="Calibri"/>
                <a:cs typeface="Calibri"/>
              </a:rPr>
              <a:t>необходимые</a:t>
            </a:r>
            <a:r>
              <a:rPr dirty="0" sz="1800" spc="-45" i="1">
                <a:latin typeface="Calibri"/>
                <a:cs typeface="Calibri"/>
              </a:rPr>
              <a:t> </a:t>
            </a:r>
            <a:r>
              <a:rPr dirty="0" sz="1800" spc="-10" i="1">
                <a:latin typeface="Calibri"/>
                <a:cs typeface="Calibri"/>
              </a:rPr>
              <a:t>витамины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075"/>
              </a:lnSpc>
            </a:pPr>
            <a:r>
              <a:rPr dirty="0" sz="1800" i="1">
                <a:latin typeface="Calibri"/>
                <a:cs typeface="Calibri"/>
              </a:rPr>
              <a:t>Подходят</a:t>
            </a:r>
            <a:r>
              <a:rPr dirty="0" sz="1800" spc="5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для</a:t>
            </a:r>
            <a:r>
              <a:rPr dirty="0" sz="1800" spc="-90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детей</a:t>
            </a:r>
            <a:r>
              <a:rPr dirty="0" sz="1800" spc="-20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с</a:t>
            </a:r>
            <a:r>
              <a:rPr dirty="0" sz="1800" spc="-60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непереносимостью</a:t>
            </a:r>
            <a:r>
              <a:rPr dirty="0" sz="1800" spc="-20" i="1">
                <a:latin typeface="Calibri"/>
                <a:cs typeface="Calibri"/>
              </a:rPr>
              <a:t> </a:t>
            </a:r>
            <a:r>
              <a:rPr dirty="0" sz="1800" spc="-10" i="1">
                <a:latin typeface="Calibri"/>
                <a:cs typeface="Calibri"/>
              </a:rPr>
              <a:t>лактозы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8443214" y="573722"/>
            <a:ext cx="239268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 i="1">
                <a:latin typeface="Calibri"/>
                <a:cs typeface="Calibri"/>
              </a:rPr>
              <a:t>Более</a:t>
            </a:r>
            <a:r>
              <a:rPr dirty="0" sz="1800" spc="-30" b="1" i="1">
                <a:latin typeface="Calibri"/>
                <a:cs typeface="Calibri"/>
              </a:rPr>
              <a:t> </a:t>
            </a:r>
            <a:r>
              <a:rPr dirty="0" sz="1800" b="1" i="1">
                <a:latin typeface="Calibri"/>
                <a:cs typeface="Calibri"/>
              </a:rPr>
              <a:t>твердые</a:t>
            </a:r>
            <a:r>
              <a:rPr dirty="0" sz="1800" spc="-25" b="1" i="1">
                <a:latin typeface="Calibri"/>
                <a:cs typeface="Calibri"/>
              </a:rPr>
              <a:t> </a:t>
            </a:r>
            <a:r>
              <a:rPr dirty="0" sz="1800" spc="-10" b="1" i="1">
                <a:latin typeface="Calibri"/>
                <a:cs typeface="Calibri"/>
              </a:rPr>
              <a:t>формы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190500" y="904875"/>
            <a:ext cx="352425" cy="895350"/>
            <a:chOff x="190500" y="904875"/>
            <a:chExt cx="352425" cy="895350"/>
          </a:xfrm>
        </p:grpSpPr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0500" y="904875"/>
              <a:ext cx="342900" cy="35242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0025" y="1200150"/>
              <a:ext cx="342900" cy="35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0025" y="1457325"/>
              <a:ext cx="342900" cy="342900"/>
            </a:xfrm>
            <a:prstGeom prst="rect">
              <a:avLst/>
            </a:prstGeom>
          </p:spPr>
        </p:pic>
      </p:grpSp>
      <p:grpSp>
        <p:nvGrpSpPr>
          <p:cNvPr id="25" name="object 25" descr=""/>
          <p:cNvGrpSpPr/>
          <p:nvPr/>
        </p:nvGrpSpPr>
        <p:grpSpPr>
          <a:xfrm>
            <a:off x="133350" y="676275"/>
            <a:ext cx="12058650" cy="5405755"/>
            <a:chOff x="133350" y="676275"/>
            <a:chExt cx="12058650" cy="5405755"/>
          </a:xfrm>
        </p:grpSpPr>
        <p:sp>
          <p:nvSpPr>
            <p:cNvPr id="26" name="object 26" descr=""/>
            <p:cNvSpPr/>
            <p:nvPr/>
          </p:nvSpPr>
          <p:spPr>
            <a:xfrm>
              <a:off x="1468247" y="3795394"/>
              <a:ext cx="2353310" cy="635000"/>
            </a:xfrm>
            <a:custGeom>
              <a:avLst/>
              <a:gdLst/>
              <a:ahLst/>
              <a:cxnLst/>
              <a:rect l="l" t="t" r="r" b="b"/>
              <a:pathLst>
                <a:path w="2353310" h="635000">
                  <a:moveTo>
                    <a:pt x="555879" y="19304"/>
                  </a:moveTo>
                  <a:lnTo>
                    <a:pt x="450215" y="21336"/>
                  </a:lnTo>
                  <a:lnTo>
                    <a:pt x="453263" y="21336"/>
                  </a:lnTo>
                  <a:lnTo>
                    <a:pt x="450469" y="24257"/>
                  </a:lnTo>
                  <a:lnTo>
                    <a:pt x="450596" y="31369"/>
                  </a:lnTo>
                  <a:lnTo>
                    <a:pt x="450723" y="31369"/>
                  </a:lnTo>
                  <a:lnTo>
                    <a:pt x="453440" y="33985"/>
                  </a:lnTo>
                  <a:lnTo>
                    <a:pt x="521665" y="32702"/>
                  </a:lnTo>
                  <a:lnTo>
                    <a:pt x="0" y="350520"/>
                  </a:lnTo>
                  <a:lnTo>
                    <a:pt x="6731" y="361315"/>
                  </a:lnTo>
                  <a:lnTo>
                    <a:pt x="528281" y="43611"/>
                  </a:lnTo>
                  <a:lnTo>
                    <a:pt x="497586" y="100457"/>
                  </a:lnTo>
                  <a:lnTo>
                    <a:pt x="495935" y="103632"/>
                  </a:lnTo>
                  <a:lnTo>
                    <a:pt x="497078" y="107442"/>
                  </a:lnTo>
                  <a:lnTo>
                    <a:pt x="503174" y="110744"/>
                  </a:lnTo>
                  <a:lnTo>
                    <a:pt x="506984" y="109601"/>
                  </a:lnTo>
                  <a:lnTo>
                    <a:pt x="508762" y="106553"/>
                  </a:lnTo>
                  <a:lnTo>
                    <a:pt x="555256" y="20447"/>
                  </a:lnTo>
                  <a:lnTo>
                    <a:pt x="555879" y="19304"/>
                  </a:lnTo>
                  <a:close/>
                </a:path>
                <a:path w="2353310" h="635000">
                  <a:moveTo>
                    <a:pt x="1126617" y="629285"/>
                  </a:moveTo>
                  <a:lnTo>
                    <a:pt x="854011" y="86918"/>
                  </a:lnTo>
                  <a:lnTo>
                    <a:pt x="911098" y="124079"/>
                  </a:lnTo>
                  <a:lnTo>
                    <a:pt x="915035" y="123190"/>
                  </a:lnTo>
                  <a:lnTo>
                    <a:pt x="918845" y="117348"/>
                  </a:lnTo>
                  <a:lnTo>
                    <a:pt x="918083" y="113411"/>
                  </a:lnTo>
                  <a:lnTo>
                    <a:pt x="915035" y="111506"/>
                  </a:lnTo>
                  <a:lnTo>
                    <a:pt x="844842" y="65786"/>
                  </a:lnTo>
                  <a:lnTo>
                    <a:pt x="831977" y="57404"/>
                  </a:lnTo>
                  <a:lnTo>
                    <a:pt x="825881" y="156337"/>
                  </a:lnTo>
                  <a:lnTo>
                    <a:pt x="825627" y="159893"/>
                  </a:lnTo>
                  <a:lnTo>
                    <a:pt x="828294" y="162814"/>
                  </a:lnTo>
                  <a:lnTo>
                    <a:pt x="835279" y="163322"/>
                  </a:lnTo>
                  <a:lnTo>
                    <a:pt x="838327" y="160655"/>
                  </a:lnTo>
                  <a:lnTo>
                    <a:pt x="838581" y="157099"/>
                  </a:lnTo>
                  <a:lnTo>
                    <a:pt x="842581" y="92595"/>
                  </a:lnTo>
                  <a:lnTo>
                    <a:pt x="1115314" y="635000"/>
                  </a:lnTo>
                  <a:lnTo>
                    <a:pt x="1126617" y="629285"/>
                  </a:lnTo>
                  <a:close/>
                </a:path>
                <a:path w="2353310" h="635000">
                  <a:moveTo>
                    <a:pt x="2352802" y="378333"/>
                  </a:moveTo>
                  <a:lnTo>
                    <a:pt x="954151" y="31432"/>
                  </a:lnTo>
                  <a:lnTo>
                    <a:pt x="973416" y="25781"/>
                  </a:lnTo>
                  <a:lnTo>
                    <a:pt x="1019810" y="12192"/>
                  </a:lnTo>
                  <a:lnTo>
                    <a:pt x="1021715" y="8763"/>
                  </a:lnTo>
                  <a:lnTo>
                    <a:pt x="1020699" y="5334"/>
                  </a:lnTo>
                  <a:lnTo>
                    <a:pt x="1019683" y="2032"/>
                  </a:lnTo>
                  <a:lnTo>
                    <a:pt x="1016254" y="0"/>
                  </a:lnTo>
                  <a:lnTo>
                    <a:pt x="917702" y="28829"/>
                  </a:lnTo>
                  <a:lnTo>
                    <a:pt x="988822" y="97917"/>
                  </a:lnTo>
                  <a:lnTo>
                    <a:pt x="991362" y="100457"/>
                  </a:lnTo>
                  <a:lnTo>
                    <a:pt x="995172" y="100457"/>
                  </a:lnTo>
                  <a:lnTo>
                    <a:pt x="1000252" y="95377"/>
                  </a:lnTo>
                  <a:lnTo>
                    <a:pt x="1000125" y="91313"/>
                  </a:lnTo>
                  <a:lnTo>
                    <a:pt x="997712" y="88900"/>
                  </a:lnTo>
                  <a:lnTo>
                    <a:pt x="951293" y="43789"/>
                  </a:lnTo>
                  <a:lnTo>
                    <a:pt x="2349754" y="390652"/>
                  </a:lnTo>
                  <a:lnTo>
                    <a:pt x="2352802" y="3783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47637" y="3986276"/>
              <a:ext cx="1419860" cy="1400175"/>
            </a:xfrm>
            <a:custGeom>
              <a:avLst/>
              <a:gdLst/>
              <a:ahLst/>
              <a:cxnLst/>
              <a:rect l="l" t="t" r="r" b="b"/>
              <a:pathLst>
                <a:path w="1419860" h="1400175">
                  <a:moveTo>
                    <a:pt x="709612" y="0"/>
                  </a:moveTo>
                  <a:lnTo>
                    <a:pt x="660585" y="1615"/>
                  </a:lnTo>
                  <a:lnTo>
                    <a:pt x="660881" y="1615"/>
                  </a:lnTo>
                  <a:lnTo>
                    <a:pt x="613162" y="6390"/>
                  </a:lnTo>
                  <a:lnTo>
                    <a:pt x="566446" y="14223"/>
                  </a:lnTo>
                  <a:lnTo>
                    <a:pt x="520825" y="25007"/>
                  </a:lnTo>
                  <a:lnTo>
                    <a:pt x="476402" y="38639"/>
                  </a:lnTo>
                  <a:lnTo>
                    <a:pt x="433281" y="55014"/>
                  </a:lnTo>
                  <a:lnTo>
                    <a:pt x="391567" y="74029"/>
                  </a:lnTo>
                  <a:lnTo>
                    <a:pt x="351366" y="95579"/>
                  </a:lnTo>
                  <a:lnTo>
                    <a:pt x="312782" y="119559"/>
                  </a:lnTo>
                  <a:lnTo>
                    <a:pt x="275922" y="145866"/>
                  </a:lnTo>
                  <a:lnTo>
                    <a:pt x="240891" y="174394"/>
                  </a:lnTo>
                  <a:lnTo>
                    <a:pt x="207794" y="205041"/>
                  </a:lnTo>
                  <a:lnTo>
                    <a:pt x="176738" y="237701"/>
                  </a:lnTo>
                  <a:lnTo>
                    <a:pt x="147828" y="272270"/>
                  </a:lnTo>
                  <a:lnTo>
                    <a:pt x="121168" y="308644"/>
                  </a:lnTo>
                  <a:lnTo>
                    <a:pt x="96867" y="346719"/>
                  </a:lnTo>
                  <a:lnTo>
                    <a:pt x="75028" y="386390"/>
                  </a:lnTo>
                  <a:lnTo>
                    <a:pt x="55757" y="427553"/>
                  </a:lnTo>
                  <a:lnTo>
                    <a:pt x="39161" y="470104"/>
                  </a:lnTo>
                  <a:lnTo>
                    <a:pt x="25345" y="513938"/>
                  </a:lnTo>
                  <a:lnTo>
                    <a:pt x="14415" y="558951"/>
                  </a:lnTo>
                  <a:lnTo>
                    <a:pt x="6477" y="605040"/>
                  </a:lnTo>
                  <a:lnTo>
                    <a:pt x="1637" y="652098"/>
                  </a:lnTo>
                  <a:lnTo>
                    <a:pt x="0" y="700024"/>
                  </a:lnTo>
                  <a:lnTo>
                    <a:pt x="1637" y="747949"/>
                  </a:lnTo>
                  <a:lnTo>
                    <a:pt x="6477" y="795007"/>
                  </a:lnTo>
                  <a:lnTo>
                    <a:pt x="14416" y="841096"/>
                  </a:lnTo>
                  <a:lnTo>
                    <a:pt x="25347" y="886109"/>
                  </a:lnTo>
                  <a:lnTo>
                    <a:pt x="39165" y="929943"/>
                  </a:lnTo>
                  <a:lnTo>
                    <a:pt x="55764" y="972494"/>
                  </a:lnTo>
                  <a:lnTo>
                    <a:pt x="75038" y="1013657"/>
                  </a:lnTo>
                  <a:lnTo>
                    <a:pt x="96882" y="1053328"/>
                  </a:lnTo>
                  <a:lnTo>
                    <a:pt x="121190" y="1091403"/>
                  </a:lnTo>
                  <a:lnTo>
                    <a:pt x="147856" y="1127777"/>
                  </a:lnTo>
                  <a:lnTo>
                    <a:pt x="176774" y="1162346"/>
                  </a:lnTo>
                  <a:lnTo>
                    <a:pt x="207840" y="1195006"/>
                  </a:lnTo>
                  <a:lnTo>
                    <a:pt x="240946" y="1225653"/>
                  </a:lnTo>
                  <a:lnTo>
                    <a:pt x="275988" y="1254181"/>
                  </a:lnTo>
                  <a:lnTo>
                    <a:pt x="312860" y="1280488"/>
                  </a:lnTo>
                  <a:lnTo>
                    <a:pt x="351456" y="1304468"/>
                  </a:lnTo>
                  <a:lnTo>
                    <a:pt x="391671" y="1326018"/>
                  </a:lnTo>
                  <a:lnTo>
                    <a:pt x="433398" y="1345033"/>
                  </a:lnTo>
                  <a:lnTo>
                    <a:pt x="476533" y="1361408"/>
                  </a:lnTo>
                  <a:lnTo>
                    <a:pt x="520968" y="1375040"/>
                  </a:lnTo>
                  <a:lnTo>
                    <a:pt x="566600" y="1385824"/>
                  </a:lnTo>
                  <a:lnTo>
                    <a:pt x="613322" y="1393657"/>
                  </a:lnTo>
                  <a:lnTo>
                    <a:pt x="661027" y="1398432"/>
                  </a:lnTo>
                  <a:lnTo>
                    <a:pt x="709612" y="1400048"/>
                  </a:lnTo>
                  <a:lnTo>
                    <a:pt x="758197" y="1398432"/>
                  </a:lnTo>
                  <a:lnTo>
                    <a:pt x="805904" y="1393657"/>
                  </a:lnTo>
                  <a:lnTo>
                    <a:pt x="852627" y="1385824"/>
                  </a:lnTo>
                  <a:lnTo>
                    <a:pt x="898260" y="1375040"/>
                  </a:lnTo>
                  <a:lnTo>
                    <a:pt x="942698" y="1361408"/>
                  </a:lnTo>
                  <a:lnTo>
                    <a:pt x="985836" y="1345033"/>
                  </a:lnTo>
                  <a:lnTo>
                    <a:pt x="1027566" y="1326018"/>
                  </a:lnTo>
                  <a:lnTo>
                    <a:pt x="1067784" y="1304468"/>
                  </a:lnTo>
                  <a:lnTo>
                    <a:pt x="1106384" y="1280488"/>
                  </a:lnTo>
                  <a:lnTo>
                    <a:pt x="1143259" y="1254181"/>
                  </a:lnTo>
                  <a:lnTo>
                    <a:pt x="1178305" y="1225653"/>
                  </a:lnTo>
                  <a:lnTo>
                    <a:pt x="1211416" y="1195006"/>
                  </a:lnTo>
                  <a:lnTo>
                    <a:pt x="1242485" y="1162346"/>
                  </a:lnTo>
                  <a:lnTo>
                    <a:pt x="1271408" y="1127777"/>
                  </a:lnTo>
                  <a:lnTo>
                    <a:pt x="1298078" y="1091403"/>
                  </a:lnTo>
                  <a:lnTo>
                    <a:pt x="1322389" y="1053328"/>
                  </a:lnTo>
                  <a:lnTo>
                    <a:pt x="1344236" y="1013657"/>
                  </a:lnTo>
                  <a:lnTo>
                    <a:pt x="1363513" y="972494"/>
                  </a:lnTo>
                  <a:lnTo>
                    <a:pt x="1380115" y="929943"/>
                  </a:lnTo>
                  <a:lnTo>
                    <a:pt x="1393935" y="886109"/>
                  </a:lnTo>
                  <a:lnTo>
                    <a:pt x="1404869" y="841096"/>
                  </a:lnTo>
                  <a:lnTo>
                    <a:pt x="1412809" y="795007"/>
                  </a:lnTo>
                  <a:lnTo>
                    <a:pt x="1417651" y="747949"/>
                  </a:lnTo>
                  <a:lnTo>
                    <a:pt x="1419288" y="700024"/>
                  </a:lnTo>
                  <a:lnTo>
                    <a:pt x="1417651" y="652098"/>
                  </a:lnTo>
                  <a:lnTo>
                    <a:pt x="1412809" y="605040"/>
                  </a:lnTo>
                  <a:lnTo>
                    <a:pt x="1404869" y="558951"/>
                  </a:lnTo>
                  <a:lnTo>
                    <a:pt x="1393935" y="513938"/>
                  </a:lnTo>
                  <a:lnTo>
                    <a:pt x="1380115" y="470104"/>
                  </a:lnTo>
                  <a:lnTo>
                    <a:pt x="1363513" y="427553"/>
                  </a:lnTo>
                  <a:lnTo>
                    <a:pt x="1344236" y="386390"/>
                  </a:lnTo>
                  <a:lnTo>
                    <a:pt x="1322389" y="346719"/>
                  </a:lnTo>
                  <a:lnTo>
                    <a:pt x="1298078" y="308644"/>
                  </a:lnTo>
                  <a:lnTo>
                    <a:pt x="1271408" y="272270"/>
                  </a:lnTo>
                  <a:lnTo>
                    <a:pt x="1242485" y="237701"/>
                  </a:lnTo>
                  <a:lnTo>
                    <a:pt x="1211416" y="205041"/>
                  </a:lnTo>
                  <a:lnTo>
                    <a:pt x="1178305" y="174394"/>
                  </a:lnTo>
                  <a:lnTo>
                    <a:pt x="1143259" y="145866"/>
                  </a:lnTo>
                  <a:lnTo>
                    <a:pt x="1106384" y="119559"/>
                  </a:lnTo>
                  <a:lnTo>
                    <a:pt x="1067784" y="95579"/>
                  </a:lnTo>
                  <a:lnTo>
                    <a:pt x="1027566" y="74029"/>
                  </a:lnTo>
                  <a:lnTo>
                    <a:pt x="985836" y="55014"/>
                  </a:lnTo>
                  <a:lnTo>
                    <a:pt x="942698" y="38639"/>
                  </a:lnTo>
                  <a:lnTo>
                    <a:pt x="898260" y="25007"/>
                  </a:lnTo>
                  <a:lnTo>
                    <a:pt x="852627" y="14223"/>
                  </a:lnTo>
                  <a:lnTo>
                    <a:pt x="805904" y="6390"/>
                  </a:lnTo>
                  <a:lnTo>
                    <a:pt x="758197" y="1615"/>
                  </a:lnTo>
                  <a:lnTo>
                    <a:pt x="7096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47637" y="3986276"/>
              <a:ext cx="1419860" cy="1400175"/>
            </a:xfrm>
            <a:custGeom>
              <a:avLst/>
              <a:gdLst/>
              <a:ahLst/>
              <a:cxnLst/>
              <a:rect l="l" t="t" r="r" b="b"/>
              <a:pathLst>
                <a:path w="1419860" h="1400175">
                  <a:moveTo>
                    <a:pt x="0" y="700024"/>
                  </a:moveTo>
                  <a:lnTo>
                    <a:pt x="1637" y="747949"/>
                  </a:lnTo>
                  <a:lnTo>
                    <a:pt x="6477" y="795007"/>
                  </a:lnTo>
                  <a:lnTo>
                    <a:pt x="14416" y="841096"/>
                  </a:lnTo>
                  <a:lnTo>
                    <a:pt x="25347" y="886109"/>
                  </a:lnTo>
                  <a:lnTo>
                    <a:pt x="39165" y="929943"/>
                  </a:lnTo>
                  <a:lnTo>
                    <a:pt x="55764" y="972494"/>
                  </a:lnTo>
                  <a:lnTo>
                    <a:pt x="75038" y="1013657"/>
                  </a:lnTo>
                  <a:lnTo>
                    <a:pt x="96882" y="1053328"/>
                  </a:lnTo>
                  <a:lnTo>
                    <a:pt x="121190" y="1091403"/>
                  </a:lnTo>
                  <a:lnTo>
                    <a:pt x="147856" y="1127777"/>
                  </a:lnTo>
                  <a:lnTo>
                    <a:pt x="176774" y="1162346"/>
                  </a:lnTo>
                  <a:lnTo>
                    <a:pt x="207840" y="1195006"/>
                  </a:lnTo>
                  <a:lnTo>
                    <a:pt x="240946" y="1225653"/>
                  </a:lnTo>
                  <a:lnTo>
                    <a:pt x="275988" y="1254181"/>
                  </a:lnTo>
                  <a:lnTo>
                    <a:pt x="312860" y="1280488"/>
                  </a:lnTo>
                  <a:lnTo>
                    <a:pt x="351456" y="1304468"/>
                  </a:lnTo>
                  <a:lnTo>
                    <a:pt x="391671" y="1326018"/>
                  </a:lnTo>
                  <a:lnTo>
                    <a:pt x="433398" y="1345033"/>
                  </a:lnTo>
                  <a:lnTo>
                    <a:pt x="476533" y="1361408"/>
                  </a:lnTo>
                  <a:lnTo>
                    <a:pt x="520968" y="1375040"/>
                  </a:lnTo>
                  <a:lnTo>
                    <a:pt x="566600" y="1385824"/>
                  </a:lnTo>
                  <a:lnTo>
                    <a:pt x="613322" y="1393657"/>
                  </a:lnTo>
                  <a:lnTo>
                    <a:pt x="661027" y="1398432"/>
                  </a:lnTo>
                  <a:lnTo>
                    <a:pt x="709612" y="1400048"/>
                  </a:lnTo>
                  <a:lnTo>
                    <a:pt x="758197" y="1398432"/>
                  </a:lnTo>
                  <a:lnTo>
                    <a:pt x="805904" y="1393657"/>
                  </a:lnTo>
                  <a:lnTo>
                    <a:pt x="852627" y="1385824"/>
                  </a:lnTo>
                  <a:lnTo>
                    <a:pt x="898260" y="1375040"/>
                  </a:lnTo>
                  <a:lnTo>
                    <a:pt x="942698" y="1361408"/>
                  </a:lnTo>
                  <a:lnTo>
                    <a:pt x="985836" y="1345033"/>
                  </a:lnTo>
                  <a:lnTo>
                    <a:pt x="1027566" y="1326018"/>
                  </a:lnTo>
                  <a:lnTo>
                    <a:pt x="1067784" y="1304468"/>
                  </a:lnTo>
                  <a:lnTo>
                    <a:pt x="1106384" y="1280488"/>
                  </a:lnTo>
                  <a:lnTo>
                    <a:pt x="1143259" y="1254181"/>
                  </a:lnTo>
                  <a:lnTo>
                    <a:pt x="1178305" y="1225653"/>
                  </a:lnTo>
                  <a:lnTo>
                    <a:pt x="1211416" y="1195006"/>
                  </a:lnTo>
                  <a:lnTo>
                    <a:pt x="1242485" y="1162346"/>
                  </a:lnTo>
                  <a:lnTo>
                    <a:pt x="1271408" y="1127777"/>
                  </a:lnTo>
                  <a:lnTo>
                    <a:pt x="1298078" y="1091403"/>
                  </a:lnTo>
                  <a:lnTo>
                    <a:pt x="1322389" y="1053328"/>
                  </a:lnTo>
                  <a:lnTo>
                    <a:pt x="1344236" y="1013657"/>
                  </a:lnTo>
                  <a:lnTo>
                    <a:pt x="1363513" y="972494"/>
                  </a:lnTo>
                  <a:lnTo>
                    <a:pt x="1380115" y="929943"/>
                  </a:lnTo>
                  <a:lnTo>
                    <a:pt x="1393935" y="886109"/>
                  </a:lnTo>
                  <a:lnTo>
                    <a:pt x="1404869" y="841096"/>
                  </a:lnTo>
                  <a:lnTo>
                    <a:pt x="1412809" y="795007"/>
                  </a:lnTo>
                  <a:lnTo>
                    <a:pt x="1417651" y="747949"/>
                  </a:lnTo>
                  <a:lnTo>
                    <a:pt x="1419288" y="700024"/>
                  </a:lnTo>
                  <a:lnTo>
                    <a:pt x="1417651" y="652098"/>
                  </a:lnTo>
                  <a:lnTo>
                    <a:pt x="1412809" y="605040"/>
                  </a:lnTo>
                  <a:lnTo>
                    <a:pt x="1404869" y="558951"/>
                  </a:lnTo>
                  <a:lnTo>
                    <a:pt x="1393935" y="513938"/>
                  </a:lnTo>
                  <a:lnTo>
                    <a:pt x="1380115" y="470104"/>
                  </a:lnTo>
                  <a:lnTo>
                    <a:pt x="1363513" y="427553"/>
                  </a:lnTo>
                  <a:lnTo>
                    <a:pt x="1344236" y="386390"/>
                  </a:lnTo>
                  <a:lnTo>
                    <a:pt x="1322389" y="346719"/>
                  </a:lnTo>
                  <a:lnTo>
                    <a:pt x="1298078" y="308644"/>
                  </a:lnTo>
                  <a:lnTo>
                    <a:pt x="1271408" y="272270"/>
                  </a:lnTo>
                  <a:lnTo>
                    <a:pt x="1242485" y="237701"/>
                  </a:lnTo>
                  <a:lnTo>
                    <a:pt x="1211416" y="205041"/>
                  </a:lnTo>
                  <a:lnTo>
                    <a:pt x="1178305" y="174394"/>
                  </a:lnTo>
                  <a:lnTo>
                    <a:pt x="1143259" y="145866"/>
                  </a:lnTo>
                  <a:lnTo>
                    <a:pt x="1106384" y="119559"/>
                  </a:lnTo>
                  <a:lnTo>
                    <a:pt x="1067784" y="95579"/>
                  </a:lnTo>
                  <a:lnTo>
                    <a:pt x="1027566" y="74029"/>
                  </a:lnTo>
                  <a:lnTo>
                    <a:pt x="985836" y="55014"/>
                  </a:lnTo>
                  <a:lnTo>
                    <a:pt x="942698" y="38639"/>
                  </a:lnTo>
                  <a:lnTo>
                    <a:pt x="898260" y="25007"/>
                  </a:lnTo>
                  <a:lnTo>
                    <a:pt x="852627" y="14223"/>
                  </a:lnTo>
                  <a:lnTo>
                    <a:pt x="805904" y="6390"/>
                  </a:lnTo>
                  <a:lnTo>
                    <a:pt x="758197" y="1615"/>
                  </a:lnTo>
                  <a:lnTo>
                    <a:pt x="709612" y="0"/>
                  </a:lnTo>
                  <a:lnTo>
                    <a:pt x="661027" y="1600"/>
                  </a:lnTo>
                  <a:lnTo>
                    <a:pt x="613322" y="6364"/>
                  </a:lnTo>
                  <a:lnTo>
                    <a:pt x="566600" y="14186"/>
                  </a:lnTo>
                  <a:lnTo>
                    <a:pt x="520968" y="24963"/>
                  </a:lnTo>
                  <a:lnTo>
                    <a:pt x="476533" y="38589"/>
                  </a:lnTo>
                  <a:lnTo>
                    <a:pt x="433398" y="54961"/>
                  </a:lnTo>
                  <a:lnTo>
                    <a:pt x="391671" y="73973"/>
                  </a:lnTo>
                  <a:lnTo>
                    <a:pt x="351456" y="95522"/>
                  </a:lnTo>
                  <a:lnTo>
                    <a:pt x="312860" y="119503"/>
                  </a:lnTo>
                  <a:lnTo>
                    <a:pt x="275988" y="145812"/>
                  </a:lnTo>
                  <a:lnTo>
                    <a:pt x="240946" y="174343"/>
                  </a:lnTo>
                  <a:lnTo>
                    <a:pt x="207840" y="204993"/>
                  </a:lnTo>
                  <a:lnTo>
                    <a:pt x="176774" y="237658"/>
                  </a:lnTo>
                  <a:lnTo>
                    <a:pt x="147856" y="272232"/>
                  </a:lnTo>
                  <a:lnTo>
                    <a:pt x="121190" y="308611"/>
                  </a:lnTo>
                  <a:lnTo>
                    <a:pt x="96882" y="346691"/>
                  </a:lnTo>
                  <a:lnTo>
                    <a:pt x="75038" y="386367"/>
                  </a:lnTo>
                  <a:lnTo>
                    <a:pt x="55764" y="427535"/>
                  </a:lnTo>
                  <a:lnTo>
                    <a:pt x="39165" y="470091"/>
                  </a:lnTo>
                  <a:lnTo>
                    <a:pt x="25347" y="513929"/>
                  </a:lnTo>
                  <a:lnTo>
                    <a:pt x="14416" y="558946"/>
                  </a:lnTo>
                  <a:lnTo>
                    <a:pt x="6477" y="605037"/>
                  </a:lnTo>
                  <a:lnTo>
                    <a:pt x="1637" y="652098"/>
                  </a:lnTo>
                  <a:lnTo>
                    <a:pt x="0" y="700024"/>
                  </a:lnTo>
                  <a:close/>
                </a:path>
              </a:pathLst>
            </a:custGeom>
            <a:ln w="12701">
              <a:solidFill>
                <a:srgbClr val="C26FE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814576" y="4376801"/>
              <a:ext cx="1428750" cy="1400175"/>
            </a:xfrm>
            <a:custGeom>
              <a:avLst/>
              <a:gdLst/>
              <a:ahLst/>
              <a:cxnLst/>
              <a:rect l="l" t="t" r="r" b="b"/>
              <a:pathLst>
                <a:path w="1428750" h="1400175">
                  <a:moveTo>
                    <a:pt x="714375" y="0"/>
                  </a:moveTo>
                  <a:lnTo>
                    <a:pt x="665013" y="1615"/>
                  </a:lnTo>
                  <a:lnTo>
                    <a:pt x="665311" y="1615"/>
                  </a:lnTo>
                  <a:lnTo>
                    <a:pt x="617267" y="6390"/>
                  </a:lnTo>
                  <a:lnTo>
                    <a:pt x="570233" y="14223"/>
                  </a:lnTo>
                  <a:lnTo>
                    <a:pt x="524303" y="25007"/>
                  </a:lnTo>
                  <a:lnTo>
                    <a:pt x="479580" y="38639"/>
                  </a:lnTo>
                  <a:lnTo>
                    <a:pt x="436168" y="55014"/>
                  </a:lnTo>
                  <a:lnTo>
                    <a:pt x="394173" y="74029"/>
                  </a:lnTo>
                  <a:lnTo>
                    <a:pt x="353702" y="95579"/>
                  </a:lnTo>
                  <a:lnTo>
                    <a:pt x="314860" y="119559"/>
                  </a:lnTo>
                  <a:lnTo>
                    <a:pt x="277753" y="145866"/>
                  </a:lnTo>
                  <a:lnTo>
                    <a:pt x="242488" y="174394"/>
                  </a:lnTo>
                  <a:lnTo>
                    <a:pt x="209171" y="205041"/>
                  </a:lnTo>
                  <a:lnTo>
                    <a:pt x="177907" y="237701"/>
                  </a:lnTo>
                  <a:lnTo>
                    <a:pt x="148805" y="272270"/>
                  </a:lnTo>
                  <a:lnTo>
                    <a:pt x="121969" y="308644"/>
                  </a:lnTo>
                  <a:lnTo>
                    <a:pt x="97506" y="346719"/>
                  </a:lnTo>
                  <a:lnTo>
                    <a:pt x="75522" y="386390"/>
                  </a:lnTo>
                  <a:lnTo>
                    <a:pt x="56125" y="427553"/>
                  </a:lnTo>
                  <a:lnTo>
                    <a:pt x="39419" y="470104"/>
                  </a:lnTo>
                  <a:lnTo>
                    <a:pt x="25512" y="513938"/>
                  </a:lnTo>
                  <a:lnTo>
                    <a:pt x="14510" y="558951"/>
                  </a:lnTo>
                  <a:lnTo>
                    <a:pt x="6520" y="605040"/>
                  </a:lnTo>
                  <a:lnTo>
                    <a:pt x="1647" y="652098"/>
                  </a:lnTo>
                  <a:lnTo>
                    <a:pt x="0" y="700024"/>
                  </a:lnTo>
                  <a:lnTo>
                    <a:pt x="1647" y="747949"/>
                  </a:lnTo>
                  <a:lnTo>
                    <a:pt x="6520" y="795009"/>
                  </a:lnTo>
                  <a:lnTo>
                    <a:pt x="14511" y="841098"/>
                  </a:lnTo>
                  <a:lnTo>
                    <a:pt x="25514" y="886114"/>
                  </a:lnTo>
                  <a:lnTo>
                    <a:pt x="39423" y="929950"/>
                  </a:lnTo>
                  <a:lnTo>
                    <a:pt x="56132" y="972504"/>
                  </a:lnTo>
                  <a:lnTo>
                    <a:pt x="75533" y="1013670"/>
                  </a:lnTo>
                  <a:lnTo>
                    <a:pt x="97521" y="1053345"/>
                  </a:lnTo>
                  <a:lnTo>
                    <a:pt x="121990" y="1091423"/>
                  </a:lnTo>
                  <a:lnTo>
                    <a:pt x="148833" y="1127801"/>
                  </a:lnTo>
                  <a:lnTo>
                    <a:pt x="177944" y="1162374"/>
                  </a:lnTo>
                  <a:lnTo>
                    <a:pt x="209216" y="1195038"/>
                  </a:lnTo>
                  <a:lnTo>
                    <a:pt x="242544" y="1225688"/>
                  </a:lnTo>
                  <a:lnTo>
                    <a:pt x="277820" y="1254221"/>
                  </a:lnTo>
                  <a:lnTo>
                    <a:pt x="314938" y="1280531"/>
                  </a:lnTo>
                  <a:lnTo>
                    <a:pt x="353793" y="1304515"/>
                  </a:lnTo>
                  <a:lnTo>
                    <a:pt x="394278" y="1326068"/>
                  </a:lnTo>
                  <a:lnTo>
                    <a:pt x="436286" y="1345086"/>
                  </a:lnTo>
                  <a:lnTo>
                    <a:pt x="479712" y="1361465"/>
                  </a:lnTo>
                  <a:lnTo>
                    <a:pt x="524448" y="1375099"/>
                  </a:lnTo>
                  <a:lnTo>
                    <a:pt x="570388" y="1385885"/>
                  </a:lnTo>
                  <a:lnTo>
                    <a:pt x="617427" y="1393719"/>
                  </a:lnTo>
                  <a:lnTo>
                    <a:pt x="665458" y="1398496"/>
                  </a:lnTo>
                  <a:lnTo>
                    <a:pt x="714375" y="1400111"/>
                  </a:lnTo>
                  <a:lnTo>
                    <a:pt x="763276" y="1398496"/>
                  </a:lnTo>
                  <a:lnTo>
                    <a:pt x="811295" y="1393719"/>
                  </a:lnTo>
                  <a:lnTo>
                    <a:pt x="858324" y="1385885"/>
                  </a:lnTo>
                  <a:lnTo>
                    <a:pt x="904257" y="1375099"/>
                  </a:lnTo>
                  <a:lnTo>
                    <a:pt x="948988" y="1361465"/>
                  </a:lnTo>
                  <a:lnTo>
                    <a:pt x="992409" y="1345086"/>
                  </a:lnTo>
                  <a:lnTo>
                    <a:pt x="1034415" y="1326068"/>
                  </a:lnTo>
                  <a:lnTo>
                    <a:pt x="1074899" y="1304515"/>
                  </a:lnTo>
                  <a:lnTo>
                    <a:pt x="1113755" y="1280531"/>
                  </a:lnTo>
                  <a:lnTo>
                    <a:pt x="1150875" y="1254221"/>
                  </a:lnTo>
                  <a:lnTo>
                    <a:pt x="1186154" y="1225688"/>
                  </a:lnTo>
                  <a:lnTo>
                    <a:pt x="1219485" y="1195038"/>
                  </a:lnTo>
                  <a:lnTo>
                    <a:pt x="1250762" y="1162374"/>
                  </a:lnTo>
                  <a:lnTo>
                    <a:pt x="1279877" y="1127801"/>
                  </a:lnTo>
                  <a:lnTo>
                    <a:pt x="1306725" y="1091423"/>
                  </a:lnTo>
                  <a:lnTo>
                    <a:pt x="1331199" y="1053345"/>
                  </a:lnTo>
                  <a:lnTo>
                    <a:pt x="1353193" y="1013670"/>
                  </a:lnTo>
                  <a:lnTo>
                    <a:pt x="1372600" y="972504"/>
                  </a:lnTo>
                  <a:lnTo>
                    <a:pt x="1389313" y="929950"/>
                  </a:lnTo>
                  <a:lnTo>
                    <a:pt x="1403226" y="886114"/>
                  </a:lnTo>
                  <a:lnTo>
                    <a:pt x="1414233" y="841098"/>
                  </a:lnTo>
                  <a:lnTo>
                    <a:pt x="1422227" y="795009"/>
                  </a:lnTo>
                  <a:lnTo>
                    <a:pt x="1427101" y="747949"/>
                  </a:lnTo>
                  <a:lnTo>
                    <a:pt x="1428750" y="700024"/>
                  </a:lnTo>
                  <a:lnTo>
                    <a:pt x="1427101" y="652098"/>
                  </a:lnTo>
                  <a:lnTo>
                    <a:pt x="1422227" y="605040"/>
                  </a:lnTo>
                  <a:lnTo>
                    <a:pt x="1414233" y="558951"/>
                  </a:lnTo>
                  <a:lnTo>
                    <a:pt x="1403226" y="513938"/>
                  </a:lnTo>
                  <a:lnTo>
                    <a:pt x="1389313" y="470104"/>
                  </a:lnTo>
                  <a:lnTo>
                    <a:pt x="1372600" y="427553"/>
                  </a:lnTo>
                  <a:lnTo>
                    <a:pt x="1353193" y="386390"/>
                  </a:lnTo>
                  <a:lnTo>
                    <a:pt x="1331199" y="346719"/>
                  </a:lnTo>
                  <a:lnTo>
                    <a:pt x="1306725" y="308644"/>
                  </a:lnTo>
                  <a:lnTo>
                    <a:pt x="1279877" y="272270"/>
                  </a:lnTo>
                  <a:lnTo>
                    <a:pt x="1250762" y="237701"/>
                  </a:lnTo>
                  <a:lnTo>
                    <a:pt x="1219485" y="205041"/>
                  </a:lnTo>
                  <a:lnTo>
                    <a:pt x="1186154" y="174394"/>
                  </a:lnTo>
                  <a:lnTo>
                    <a:pt x="1150875" y="145866"/>
                  </a:lnTo>
                  <a:lnTo>
                    <a:pt x="1113755" y="119559"/>
                  </a:lnTo>
                  <a:lnTo>
                    <a:pt x="1074899" y="95579"/>
                  </a:lnTo>
                  <a:lnTo>
                    <a:pt x="1034415" y="74029"/>
                  </a:lnTo>
                  <a:lnTo>
                    <a:pt x="992409" y="55014"/>
                  </a:lnTo>
                  <a:lnTo>
                    <a:pt x="948988" y="38639"/>
                  </a:lnTo>
                  <a:lnTo>
                    <a:pt x="904257" y="25007"/>
                  </a:lnTo>
                  <a:lnTo>
                    <a:pt x="858324" y="14223"/>
                  </a:lnTo>
                  <a:lnTo>
                    <a:pt x="811295" y="6390"/>
                  </a:lnTo>
                  <a:lnTo>
                    <a:pt x="763276" y="1615"/>
                  </a:lnTo>
                  <a:lnTo>
                    <a:pt x="7143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814576" y="4376801"/>
              <a:ext cx="1428750" cy="1400175"/>
            </a:xfrm>
            <a:custGeom>
              <a:avLst/>
              <a:gdLst/>
              <a:ahLst/>
              <a:cxnLst/>
              <a:rect l="l" t="t" r="r" b="b"/>
              <a:pathLst>
                <a:path w="1428750" h="1400175">
                  <a:moveTo>
                    <a:pt x="0" y="700024"/>
                  </a:moveTo>
                  <a:lnTo>
                    <a:pt x="1647" y="747949"/>
                  </a:lnTo>
                  <a:lnTo>
                    <a:pt x="6520" y="795009"/>
                  </a:lnTo>
                  <a:lnTo>
                    <a:pt x="14511" y="841098"/>
                  </a:lnTo>
                  <a:lnTo>
                    <a:pt x="25514" y="886114"/>
                  </a:lnTo>
                  <a:lnTo>
                    <a:pt x="39423" y="929950"/>
                  </a:lnTo>
                  <a:lnTo>
                    <a:pt x="56132" y="972504"/>
                  </a:lnTo>
                  <a:lnTo>
                    <a:pt x="75533" y="1013670"/>
                  </a:lnTo>
                  <a:lnTo>
                    <a:pt x="97521" y="1053345"/>
                  </a:lnTo>
                  <a:lnTo>
                    <a:pt x="121990" y="1091423"/>
                  </a:lnTo>
                  <a:lnTo>
                    <a:pt x="148833" y="1127801"/>
                  </a:lnTo>
                  <a:lnTo>
                    <a:pt x="177944" y="1162374"/>
                  </a:lnTo>
                  <a:lnTo>
                    <a:pt x="209216" y="1195038"/>
                  </a:lnTo>
                  <a:lnTo>
                    <a:pt x="242544" y="1225688"/>
                  </a:lnTo>
                  <a:lnTo>
                    <a:pt x="277820" y="1254221"/>
                  </a:lnTo>
                  <a:lnTo>
                    <a:pt x="314938" y="1280531"/>
                  </a:lnTo>
                  <a:lnTo>
                    <a:pt x="353793" y="1304515"/>
                  </a:lnTo>
                  <a:lnTo>
                    <a:pt x="394278" y="1326068"/>
                  </a:lnTo>
                  <a:lnTo>
                    <a:pt x="436286" y="1345086"/>
                  </a:lnTo>
                  <a:lnTo>
                    <a:pt x="479712" y="1361465"/>
                  </a:lnTo>
                  <a:lnTo>
                    <a:pt x="524448" y="1375099"/>
                  </a:lnTo>
                  <a:lnTo>
                    <a:pt x="570388" y="1385885"/>
                  </a:lnTo>
                  <a:lnTo>
                    <a:pt x="617427" y="1393719"/>
                  </a:lnTo>
                  <a:lnTo>
                    <a:pt x="665458" y="1398496"/>
                  </a:lnTo>
                  <a:lnTo>
                    <a:pt x="714375" y="1400111"/>
                  </a:lnTo>
                  <a:lnTo>
                    <a:pt x="763276" y="1398496"/>
                  </a:lnTo>
                  <a:lnTo>
                    <a:pt x="811295" y="1393719"/>
                  </a:lnTo>
                  <a:lnTo>
                    <a:pt x="858324" y="1385885"/>
                  </a:lnTo>
                  <a:lnTo>
                    <a:pt x="904257" y="1375099"/>
                  </a:lnTo>
                  <a:lnTo>
                    <a:pt x="948988" y="1361465"/>
                  </a:lnTo>
                  <a:lnTo>
                    <a:pt x="992409" y="1345086"/>
                  </a:lnTo>
                  <a:lnTo>
                    <a:pt x="1034415" y="1326068"/>
                  </a:lnTo>
                  <a:lnTo>
                    <a:pt x="1074899" y="1304515"/>
                  </a:lnTo>
                  <a:lnTo>
                    <a:pt x="1113755" y="1280531"/>
                  </a:lnTo>
                  <a:lnTo>
                    <a:pt x="1150875" y="1254221"/>
                  </a:lnTo>
                  <a:lnTo>
                    <a:pt x="1186154" y="1225688"/>
                  </a:lnTo>
                  <a:lnTo>
                    <a:pt x="1219485" y="1195038"/>
                  </a:lnTo>
                  <a:lnTo>
                    <a:pt x="1250762" y="1162374"/>
                  </a:lnTo>
                  <a:lnTo>
                    <a:pt x="1279877" y="1127801"/>
                  </a:lnTo>
                  <a:lnTo>
                    <a:pt x="1306725" y="1091423"/>
                  </a:lnTo>
                  <a:lnTo>
                    <a:pt x="1331199" y="1053345"/>
                  </a:lnTo>
                  <a:lnTo>
                    <a:pt x="1353193" y="1013670"/>
                  </a:lnTo>
                  <a:lnTo>
                    <a:pt x="1372600" y="972504"/>
                  </a:lnTo>
                  <a:lnTo>
                    <a:pt x="1389313" y="929950"/>
                  </a:lnTo>
                  <a:lnTo>
                    <a:pt x="1403226" y="886114"/>
                  </a:lnTo>
                  <a:lnTo>
                    <a:pt x="1414233" y="841098"/>
                  </a:lnTo>
                  <a:lnTo>
                    <a:pt x="1422227" y="795009"/>
                  </a:lnTo>
                  <a:lnTo>
                    <a:pt x="1427101" y="747949"/>
                  </a:lnTo>
                  <a:lnTo>
                    <a:pt x="1428750" y="700024"/>
                  </a:lnTo>
                  <a:lnTo>
                    <a:pt x="1427101" y="652098"/>
                  </a:lnTo>
                  <a:lnTo>
                    <a:pt x="1422227" y="605040"/>
                  </a:lnTo>
                  <a:lnTo>
                    <a:pt x="1414233" y="558951"/>
                  </a:lnTo>
                  <a:lnTo>
                    <a:pt x="1403226" y="513938"/>
                  </a:lnTo>
                  <a:lnTo>
                    <a:pt x="1389313" y="470104"/>
                  </a:lnTo>
                  <a:lnTo>
                    <a:pt x="1372600" y="427553"/>
                  </a:lnTo>
                  <a:lnTo>
                    <a:pt x="1353193" y="386390"/>
                  </a:lnTo>
                  <a:lnTo>
                    <a:pt x="1331199" y="346719"/>
                  </a:lnTo>
                  <a:lnTo>
                    <a:pt x="1306725" y="308644"/>
                  </a:lnTo>
                  <a:lnTo>
                    <a:pt x="1279877" y="272270"/>
                  </a:lnTo>
                  <a:lnTo>
                    <a:pt x="1250762" y="237701"/>
                  </a:lnTo>
                  <a:lnTo>
                    <a:pt x="1219485" y="205041"/>
                  </a:lnTo>
                  <a:lnTo>
                    <a:pt x="1186154" y="174394"/>
                  </a:lnTo>
                  <a:lnTo>
                    <a:pt x="1150875" y="145866"/>
                  </a:lnTo>
                  <a:lnTo>
                    <a:pt x="1113755" y="119559"/>
                  </a:lnTo>
                  <a:lnTo>
                    <a:pt x="1074899" y="95579"/>
                  </a:lnTo>
                  <a:lnTo>
                    <a:pt x="1034415" y="74029"/>
                  </a:lnTo>
                  <a:lnTo>
                    <a:pt x="992409" y="55014"/>
                  </a:lnTo>
                  <a:lnTo>
                    <a:pt x="948988" y="38639"/>
                  </a:lnTo>
                  <a:lnTo>
                    <a:pt x="904257" y="25007"/>
                  </a:lnTo>
                  <a:lnTo>
                    <a:pt x="858324" y="14223"/>
                  </a:lnTo>
                  <a:lnTo>
                    <a:pt x="811295" y="6390"/>
                  </a:lnTo>
                  <a:lnTo>
                    <a:pt x="763276" y="1615"/>
                  </a:lnTo>
                  <a:lnTo>
                    <a:pt x="714375" y="0"/>
                  </a:lnTo>
                  <a:lnTo>
                    <a:pt x="665458" y="1600"/>
                  </a:lnTo>
                  <a:lnTo>
                    <a:pt x="617427" y="6364"/>
                  </a:lnTo>
                  <a:lnTo>
                    <a:pt x="570388" y="14186"/>
                  </a:lnTo>
                  <a:lnTo>
                    <a:pt x="524448" y="24963"/>
                  </a:lnTo>
                  <a:lnTo>
                    <a:pt x="479712" y="38589"/>
                  </a:lnTo>
                  <a:lnTo>
                    <a:pt x="436286" y="54961"/>
                  </a:lnTo>
                  <a:lnTo>
                    <a:pt x="394278" y="73973"/>
                  </a:lnTo>
                  <a:lnTo>
                    <a:pt x="353793" y="95522"/>
                  </a:lnTo>
                  <a:lnTo>
                    <a:pt x="314938" y="119503"/>
                  </a:lnTo>
                  <a:lnTo>
                    <a:pt x="277820" y="145812"/>
                  </a:lnTo>
                  <a:lnTo>
                    <a:pt x="242544" y="174343"/>
                  </a:lnTo>
                  <a:lnTo>
                    <a:pt x="209216" y="204993"/>
                  </a:lnTo>
                  <a:lnTo>
                    <a:pt x="177944" y="237658"/>
                  </a:lnTo>
                  <a:lnTo>
                    <a:pt x="148833" y="272232"/>
                  </a:lnTo>
                  <a:lnTo>
                    <a:pt x="121990" y="308611"/>
                  </a:lnTo>
                  <a:lnTo>
                    <a:pt x="97521" y="346691"/>
                  </a:lnTo>
                  <a:lnTo>
                    <a:pt x="75533" y="386367"/>
                  </a:lnTo>
                  <a:lnTo>
                    <a:pt x="56132" y="427535"/>
                  </a:lnTo>
                  <a:lnTo>
                    <a:pt x="39423" y="470091"/>
                  </a:lnTo>
                  <a:lnTo>
                    <a:pt x="25514" y="513929"/>
                  </a:lnTo>
                  <a:lnTo>
                    <a:pt x="14511" y="558946"/>
                  </a:lnTo>
                  <a:lnTo>
                    <a:pt x="6520" y="605037"/>
                  </a:lnTo>
                  <a:lnTo>
                    <a:pt x="1647" y="652098"/>
                  </a:lnTo>
                  <a:lnTo>
                    <a:pt x="0" y="700024"/>
                  </a:lnTo>
                  <a:close/>
                </a:path>
              </a:pathLst>
            </a:custGeom>
            <a:ln w="12701">
              <a:solidFill>
                <a:srgbClr val="C26FE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3814826" y="3805301"/>
              <a:ext cx="1419225" cy="1400175"/>
            </a:xfrm>
            <a:custGeom>
              <a:avLst/>
              <a:gdLst/>
              <a:ahLst/>
              <a:cxnLst/>
              <a:rect l="l" t="t" r="r" b="b"/>
              <a:pathLst>
                <a:path w="1419225" h="1400175">
                  <a:moveTo>
                    <a:pt x="709549" y="0"/>
                  </a:moveTo>
                  <a:lnTo>
                    <a:pt x="660520" y="1615"/>
                  </a:lnTo>
                  <a:lnTo>
                    <a:pt x="660817" y="1615"/>
                  </a:lnTo>
                  <a:lnTo>
                    <a:pt x="613097" y="6390"/>
                  </a:lnTo>
                  <a:lnTo>
                    <a:pt x="566381" y="14223"/>
                  </a:lnTo>
                  <a:lnTo>
                    <a:pt x="520761" y="25007"/>
                  </a:lnTo>
                  <a:lnTo>
                    <a:pt x="476340" y="38639"/>
                  </a:lnTo>
                  <a:lnTo>
                    <a:pt x="433222" y="55014"/>
                  </a:lnTo>
                  <a:lnTo>
                    <a:pt x="391511" y="74029"/>
                  </a:lnTo>
                  <a:lnTo>
                    <a:pt x="351313" y="95579"/>
                  </a:lnTo>
                  <a:lnTo>
                    <a:pt x="312733" y="119559"/>
                  </a:lnTo>
                  <a:lnTo>
                    <a:pt x="275877" y="145866"/>
                  </a:lnTo>
                  <a:lnTo>
                    <a:pt x="240850" y="174394"/>
                  </a:lnTo>
                  <a:lnTo>
                    <a:pt x="207758" y="205041"/>
                  </a:lnTo>
                  <a:lnTo>
                    <a:pt x="176706" y="237701"/>
                  </a:lnTo>
                  <a:lnTo>
                    <a:pt x="147800" y="272270"/>
                  </a:lnTo>
                  <a:lnTo>
                    <a:pt x="121145" y="308644"/>
                  </a:lnTo>
                  <a:lnTo>
                    <a:pt x="96847" y="346719"/>
                  </a:lnTo>
                  <a:lnTo>
                    <a:pt x="75012" y="386390"/>
                  </a:lnTo>
                  <a:lnTo>
                    <a:pt x="55746" y="427553"/>
                  </a:lnTo>
                  <a:lnTo>
                    <a:pt x="39153" y="470104"/>
                  </a:lnTo>
                  <a:lnTo>
                    <a:pt x="25340" y="513938"/>
                  </a:lnTo>
                  <a:lnTo>
                    <a:pt x="14412" y="558951"/>
                  </a:lnTo>
                  <a:lnTo>
                    <a:pt x="6476" y="605040"/>
                  </a:lnTo>
                  <a:lnTo>
                    <a:pt x="1636" y="652098"/>
                  </a:lnTo>
                  <a:lnTo>
                    <a:pt x="0" y="700024"/>
                  </a:lnTo>
                  <a:lnTo>
                    <a:pt x="1636" y="747949"/>
                  </a:lnTo>
                  <a:lnTo>
                    <a:pt x="6476" y="795007"/>
                  </a:lnTo>
                  <a:lnTo>
                    <a:pt x="14413" y="841096"/>
                  </a:lnTo>
                  <a:lnTo>
                    <a:pt x="25342" y="886109"/>
                  </a:lnTo>
                  <a:lnTo>
                    <a:pt x="39157" y="929943"/>
                  </a:lnTo>
                  <a:lnTo>
                    <a:pt x="55753" y="972494"/>
                  </a:lnTo>
                  <a:lnTo>
                    <a:pt x="75023" y="1013657"/>
                  </a:lnTo>
                  <a:lnTo>
                    <a:pt x="96863" y="1053328"/>
                  </a:lnTo>
                  <a:lnTo>
                    <a:pt x="121166" y="1091403"/>
                  </a:lnTo>
                  <a:lnTo>
                    <a:pt x="147828" y="1127777"/>
                  </a:lnTo>
                  <a:lnTo>
                    <a:pt x="176742" y="1162346"/>
                  </a:lnTo>
                  <a:lnTo>
                    <a:pt x="207803" y="1195006"/>
                  </a:lnTo>
                  <a:lnTo>
                    <a:pt x="240906" y="1225653"/>
                  </a:lnTo>
                  <a:lnTo>
                    <a:pt x="275943" y="1254181"/>
                  </a:lnTo>
                  <a:lnTo>
                    <a:pt x="312811" y="1280488"/>
                  </a:lnTo>
                  <a:lnTo>
                    <a:pt x="351404" y="1304468"/>
                  </a:lnTo>
                  <a:lnTo>
                    <a:pt x="391615" y="1326018"/>
                  </a:lnTo>
                  <a:lnTo>
                    <a:pt x="433339" y="1345033"/>
                  </a:lnTo>
                  <a:lnTo>
                    <a:pt x="476471" y="1361408"/>
                  </a:lnTo>
                  <a:lnTo>
                    <a:pt x="520905" y="1375040"/>
                  </a:lnTo>
                  <a:lnTo>
                    <a:pt x="566536" y="1385824"/>
                  </a:lnTo>
                  <a:lnTo>
                    <a:pt x="613257" y="1393657"/>
                  </a:lnTo>
                  <a:lnTo>
                    <a:pt x="660963" y="1398432"/>
                  </a:lnTo>
                  <a:lnTo>
                    <a:pt x="709549" y="1400048"/>
                  </a:lnTo>
                  <a:lnTo>
                    <a:pt x="758135" y="1398432"/>
                  </a:lnTo>
                  <a:lnTo>
                    <a:pt x="805843" y="1393657"/>
                  </a:lnTo>
                  <a:lnTo>
                    <a:pt x="852567" y="1385824"/>
                  </a:lnTo>
                  <a:lnTo>
                    <a:pt x="898201" y="1375040"/>
                  </a:lnTo>
                  <a:lnTo>
                    <a:pt x="942640" y="1361408"/>
                  </a:lnTo>
                  <a:lnTo>
                    <a:pt x="985777" y="1345033"/>
                  </a:lnTo>
                  <a:lnTo>
                    <a:pt x="1027508" y="1326018"/>
                  </a:lnTo>
                  <a:lnTo>
                    <a:pt x="1067726" y="1304468"/>
                  </a:lnTo>
                  <a:lnTo>
                    <a:pt x="1106326" y="1280488"/>
                  </a:lnTo>
                  <a:lnTo>
                    <a:pt x="1143201" y="1254181"/>
                  </a:lnTo>
                  <a:lnTo>
                    <a:pt x="1178247" y="1225653"/>
                  </a:lnTo>
                  <a:lnTo>
                    <a:pt x="1211357" y="1195006"/>
                  </a:lnTo>
                  <a:lnTo>
                    <a:pt x="1242426" y="1162346"/>
                  </a:lnTo>
                  <a:lnTo>
                    <a:pt x="1271348" y="1127777"/>
                  </a:lnTo>
                  <a:lnTo>
                    <a:pt x="1298017" y="1091403"/>
                  </a:lnTo>
                  <a:lnTo>
                    <a:pt x="1322328" y="1053328"/>
                  </a:lnTo>
                  <a:lnTo>
                    <a:pt x="1344175" y="1013657"/>
                  </a:lnTo>
                  <a:lnTo>
                    <a:pt x="1363452" y="972494"/>
                  </a:lnTo>
                  <a:lnTo>
                    <a:pt x="1380053" y="929943"/>
                  </a:lnTo>
                  <a:lnTo>
                    <a:pt x="1393873" y="886109"/>
                  </a:lnTo>
                  <a:lnTo>
                    <a:pt x="1404806" y="841096"/>
                  </a:lnTo>
                  <a:lnTo>
                    <a:pt x="1412746" y="795007"/>
                  </a:lnTo>
                  <a:lnTo>
                    <a:pt x="1417587" y="747949"/>
                  </a:lnTo>
                  <a:lnTo>
                    <a:pt x="1419225" y="700024"/>
                  </a:lnTo>
                  <a:lnTo>
                    <a:pt x="1417587" y="652098"/>
                  </a:lnTo>
                  <a:lnTo>
                    <a:pt x="1412746" y="605040"/>
                  </a:lnTo>
                  <a:lnTo>
                    <a:pt x="1404806" y="558951"/>
                  </a:lnTo>
                  <a:lnTo>
                    <a:pt x="1393873" y="513938"/>
                  </a:lnTo>
                  <a:lnTo>
                    <a:pt x="1380053" y="470104"/>
                  </a:lnTo>
                  <a:lnTo>
                    <a:pt x="1363452" y="427553"/>
                  </a:lnTo>
                  <a:lnTo>
                    <a:pt x="1344175" y="386390"/>
                  </a:lnTo>
                  <a:lnTo>
                    <a:pt x="1322328" y="346719"/>
                  </a:lnTo>
                  <a:lnTo>
                    <a:pt x="1298017" y="308644"/>
                  </a:lnTo>
                  <a:lnTo>
                    <a:pt x="1271348" y="272270"/>
                  </a:lnTo>
                  <a:lnTo>
                    <a:pt x="1242426" y="237701"/>
                  </a:lnTo>
                  <a:lnTo>
                    <a:pt x="1211357" y="205041"/>
                  </a:lnTo>
                  <a:lnTo>
                    <a:pt x="1178247" y="174394"/>
                  </a:lnTo>
                  <a:lnTo>
                    <a:pt x="1143201" y="145866"/>
                  </a:lnTo>
                  <a:lnTo>
                    <a:pt x="1106326" y="119559"/>
                  </a:lnTo>
                  <a:lnTo>
                    <a:pt x="1067726" y="95579"/>
                  </a:lnTo>
                  <a:lnTo>
                    <a:pt x="1027508" y="74029"/>
                  </a:lnTo>
                  <a:lnTo>
                    <a:pt x="985777" y="55014"/>
                  </a:lnTo>
                  <a:lnTo>
                    <a:pt x="942640" y="38639"/>
                  </a:lnTo>
                  <a:lnTo>
                    <a:pt x="898201" y="25007"/>
                  </a:lnTo>
                  <a:lnTo>
                    <a:pt x="852567" y="14223"/>
                  </a:lnTo>
                  <a:lnTo>
                    <a:pt x="805843" y="6390"/>
                  </a:lnTo>
                  <a:lnTo>
                    <a:pt x="758135" y="1615"/>
                  </a:lnTo>
                  <a:lnTo>
                    <a:pt x="7095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3814826" y="3805301"/>
              <a:ext cx="1419225" cy="1400175"/>
            </a:xfrm>
            <a:custGeom>
              <a:avLst/>
              <a:gdLst/>
              <a:ahLst/>
              <a:cxnLst/>
              <a:rect l="l" t="t" r="r" b="b"/>
              <a:pathLst>
                <a:path w="1419225" h="1400175">
                  <a:moveTo>
                    <a:pt x="0" y="700024"/>
                  </a:moveTo>
                  <a:lnTo>
                    <a:pt x="1636" y="747949"/>
                  </a:lnTo>
                  <a:lnTo>
                    <a:pt x="6476" y="795007"/>
                  </a:lnTo>
                  <a:lnTo>
                    <a:pt x="14413" y="841096"/>
                  </a:lnTo>
                  <a:lnTo>
                    <a:pt x="25342" y="886109"/>
                  </a:lnTo>
                  <a:lnTo>
                    <a:pt x="39157" y="929943"/>
                  </a:lnTo>
                  <a:lnTo>
                    <a:pt x="55753" y="972494"/>
                  </a:lnTo>
                  <a:lnTo>
                    <a:pt x="75023" y="1013657"/>
                  </a:lnTo>
                  <a:lnTo>
                    <a:pt x="96863" y="1053328"/>
                  </a:lnTo>
                  <a:lnTo>
                    <a:pt x="121166" y="1091403"/>
                  </a:lnTo>
                  <a:lnTo>
                    <a:pt x="147828" y="1127777"/>
                  </a:lnTo>
                  <a:lnTo>
                    <a:pt x="176742" y="1162346"/>
                  </a:lnTo>
                  <a:lnTo>
                    <a:pt x="207803" y="1195006"/>
                  </a:lnTo>
                  <a:lnTo>
                    <a:pt x="240906" y="1225653"/>
                  </a:lnTo>
                  <a:lnTo>
                    <a:pt x="275943" y="1254181"/>
                  </a:lnTo>
                  <a:lnTo>
                    <a:pt x="312811" y="1280488"/>
                  </a:lnTo>
                  <a:lnTo>
                    <a:pt x="351404" y="1304468"/>
                  </a:lnTo>
                  <a:lnTo>
                    <a:pt x="391615" y="1326018"/>
                  </a:lnTo>
                  <a:lnTo>
                    <a:pt x="433339" y="1345033"/>
                  </a:lnTo>
                  <a:lnTo>
                    <a:pt x="476471" y="1361408"/>
                  </a:lnTo>
                  <a:lnTo>
                    <a:pt x="520905" y="1375040"/>
                  </a:lnTo>
                  <a:lnTo>
                    <a:pt x="566536" y="1385824"/>
                  </a:lnTo>
                  <a:lnTo>
                    <a:pt x="613257" y="1393657"/>
                  </a:lnTo>
                  <a:lnTo>
                    <a:pt x="660963" y="1398432"/>
                  </a:lnTo>
                  <a:lnTo>
                    <a:pt x="709549" y="1400048"/>
                  </a:lnTo>
                  <a:lnTo>
                    <a:pt x="758135" y="1398432"/>
                  </a:lnTo>
                  <a:lnTo>
                    <a:pt x="805843" y="1393657"/>
                  </a:lnTo>
                  <a:lnTo>
                    <a:pt x="852567" y="1385824"/>
                  </a:lnTo>
                  <a:lnTo>
                    <a:pt x="898201" y="1375040"/>
                  </a:lnTo>
                  <a:lnTo>
                    <a:pt x="942640" y="1361408"/>
                  </a:lnTo>
                  <a:lnTo>
                    <a:pt x="985777" y="1345033"/>
                  </a:lnTo>
                  <a:lnTo>
                    <a:pt x="1027508" y="1326018"/>
                  </a:lnTo>
                  <a:lnTo>
                    <a:pt x="1067726" y="1304468"/>
                  </a:lnTo>
                  <a:lnTo>
                    <a:pt x="1106326" y="1280488"/>
                  </a:lnTo>
                  <a:lnTo>
                    <a:pt x="1143201" y="1254181"/>
                  </a:lnTo>
                  <a:lnTo>
                    <a:pt x="1178247" y="1225653"/>
                  </a:lnTo>
                  <a:lnTo>
                    <a:pt x="1211357" y="1195006"/>
                  </a:lnTo>
                  <a:lnTo>
                    <a:pt x="1242426" y="1162346"/>
                  </a:lnTo>
                  <a:lnTo>
                    <a:pt x="1271348" y="1127777"/>
                  </a:lnTo>
                  <a:lnTo>
                    <a:pt x="1298017" y="1091403"/>
                  </a:lnTo>
                  <a:lnTo>
                    <a:pt x="1322328" y="1053328"/>
                  </a:lnTo>
                  <a:lnTo>
                    <a:pt x="1344175" y="1013657"/>
                  </a:lnTo>
                  <a:lnTo>
                    <a:pt x="1363452" y="972494"/>
                  </a:lnTo>
                  <a:lnTo>
                    <a:pt x="1380053" y="929943"/>
                  </a:lnTo>
                  <a:lnTo>
                    <a:pt x="1393873" y="886109"/>
                  </a:lnTo>
                  <a:lnTo>
                    <a:pt x="1404806" y="841096"/>
                  </a:lnTo>
                  <a:lnTo>
                    <a:pt x="1412746" y="795007"/>
                  </a:lnTo>
                  <a:lnTo>
                    <a:pt x="1417587" y="747949"/>
                  </a:lnTo>
                  <a:lnTo>
                    <a:pt x="1419225" y="700024"/>
                  </a:lnTo>
                  <a:lnTo>
                    <a:pt x="1417587" y="652098"/>
                  </a:lnTo>
                  <a:lnTo>
                    <a:pt x="1412746" y="605040"/>
                  </a:lnTo>
                  <a:lnTo>
                    <a:pt x="1404806" y="558951"/>
                  </a:lnTo>
                  <a:lnTo>
                    <a:pt x="1393873" y="513938"/>
                  </a:lnTo>
                  <a:lnTo>
                    <a:pt x="1380053" y="470104"/>
                  </a:lnTo>
                  <a:lnTo>
                    <a:pt x="1363452" y="427553"/>
                  </a:lnTo>
                  <a:lnTo>
                    <a:pt x="1344175" y="386390"/>
                  </a:lnTo>
                  <a:lnTo>
                    <a:pt x="1322328" y="346719"/>
                  </a:lnTo>
                  <a:lnTo>
                    <a:pt x="1298017" y="308644"/>
                  </a:lnTo>
                  <a:lnTo>
                    <a:pt x="1271348" y="272270"/>
                  </a:lnTo>
                  <a:lnTo>
                    <a:pt x="1242426" y="237701"/>
                  </a:lnTo>
                  <a:lnTo>
                    <a:pt x="1211357" y="205041"/>
                  </a:lnTo>
                  <a:lnTo>
                    <a:pt x="1178247" y="174394"/>
                  </a:lnTo>
                  <a:lnTo>
                    <a:pt x="1143201" y="145866"/>
                  </a:lnTo>
                  <a:lnTo>
                    <a:pt x="1106326" y="119559"/>
                  </a:lnTo>
                  <a:lnTo>
                    <a:pt x="1067726" y="95579"/>
                  </a:lnTo>
                  <a:lnTo>
                    <a:pt x="1027508" y="74029"/>
                  </a:lnTo>
                  <a:lnTo>
                    <a:pt x="985777" y="55014"/>
                  </a:lnTo>
                  <a:lnTo>
                    <a:pt x="942640" y="38639"/>
                  </a:lnTo>
                  <a:lnTo>
                    <a:pt x="898201" y="25007"/>
                  </a:lnTo>
                  <a:lnTo>
                    <a:pt x="852567" y="14223"/>
                  </a:lnTo>
                  <a:lnTo>
                    <a:pt x="805843" y="6390"/>
                  </a:lnTo>
                  <a:lnTo>
                    <a:pt x="758135" y="1615"/>
                  </a:lnTo>
                  <a:lnTo>
                    <a:pt x="709549" y="0"/>
                  </a:lnTo>
                  <a:lnTo>
                    <a:pt x="660963" y="1600"/>
                  </a:lnTo>
                  <a:lnTo>
                    <a:pt x="613257" y="6364"/>
                  </a:lnTo>
                  <a:lnTo>
                    <a:pt x="566536" y="14186"/>
                  </a:lnTo>
                  <a:lnTo>
                    <a:pt x="520905" y="24963"/>
                  </a:lnTo>
                  <a:lnTo>
                    <a:pt x="476471" y="38589"/>
                  </a:lnTo>
                  <a:lnTo>
                    <a:pt x="433339" y="54961"/>
                  </a:lnTo>
                  <a:lnTo>
                    <a:pt x="391615" y="73973"/>
                  </a:lnTo>
                  <a:lnTo>
                    <a:pt x="351404" y="95522"/>
                  </a:lnTo>
                  <a:lnTo>
                    <a:pt x="312811" y="119503"/>
                  </a:lnTo>
                  <a:lnTo>
                    <a:pt x="275943" y="145812"/>
                  </a:lnTo>
                  <a:lnTo>
                    <a:pt x="240906" y="174343"/>
                  </a:lnTo>
                  <a:lnTo>
                    <a:pt x="207803" y="204993"/>
                  </a:lnTo>
                  <a:lnTo>
                    <a:pt x="176742" y="237658"/>
                  </a:lnTo>
                  <a:lnTo>
                    <a:pt x="147828" y="272232"/>
                  </a:lnTo>
                  <a:lnTo>
                    <a:pt x="121166" y="308611"/>
                  </a:lnTo>
                  <a:lnTo>
                    <a:pt x="96863" y="346691"/>
                  </a:lnTo>
                  <a:lnTo>
                    <a:pt x="75023" y="386367"/>
                  </a:lnTo>
                  <a:lnTo>
                    <a:pt x="55752" y="427535"/>
                  </a:lnTo>
                  <a:lnTo>
                    <a:pt x="39157" y="470091"/>
                  </a:lnTo>
                  <a:lnTo>
                    <a:pt x="25342" y="513929"/>
                  </a:lnTo>
                  <a:lnTo>
                    <a:pt x="14413" y="558946"/>
                  </a:lnTo>
                  <a:lnTo>
                    <a:pt x="6476" y="605037"/>
                  </a:lnTo>
                  <a:lnTo>
                    <a:pt x="1636" y="652098"/>
                  </a:lnTo>
                  <a:lnTo>
                    <a:pt x="0" y="700024"/>
                  </a:lnTo>
                  <a:close/>
                </a:path>
              </a:pathLst>
            </a:custGeom>
            <a:ln w="12701">
              <a:solidFill>
                <a:srgbClr val="C26F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3350" y="4429188"/>
              <a:ext cx="1442974" cy="957262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2875" y="4152900"/>
              <a:ext cx="1428750" cy="933450"/>
            </a:xfrm>
            <a:prstGeom prst="rect">
              <a:avLst/>
            </a:prstGeom>
          </p:spPr>
        </p:pic>
        <p:sp>
          <p:nvSpPr>
            <p:cNvPr id="35" name="object 35" descr=""/>
            <p:cNvSpPr/>
            <p:nvPr/>
          </p:nvSpPr>
          <p:spPr>
            <a:xfrm>
              <a:off x="141287" y="4151248"/>
              <a:ext cx="1431925" cy="936625"/>
            </a:xfrm>
            <a:custGeom>
              <a:avLst/>
              <a:gdLst/>
              <a:ahLst/>
              <a:cxnLst/>
              <a:rect l="l" t="t" r="r" b="b"/>
              <a:pathLst>
                <a:path w="1431925" h="936625">
                  <a:moveTo>
                    <a:pt x="0" y="936625"/>
                  </a:moveTo>
                  <a:lnTo>
                    <a:pt x="1431925" y="936625"/>
                  </a:lnTo>
                  <a:lnTo>
                    <a:pt x="1431925" y="0"/>
                  </a:lnTo>
                  <a:lnTo>
                    <a:pt x="0" y="0"/>
                  </a:lnTo>
                  <a:lnTo>
                    <a:pt x="0" y="936625"/>
                  </a:lnTo>
                  <a:close/>
                </a:path>
              </a:pathLst>
            </a:custGeom>
            <a:ln w="3175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809750" y="4953000"/>
              <a:ext cx="1433449" cy="757237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819275" y="4676775"/>
              <a:ext cx="1419225" cy="733425"/>
            </a:xfrm>
            <a:prstGeom prst="rect">
              <a:avLst/>
            </a:prstGeom>
          </p:spPr>
        </p:pic>
        <p:sp>
          <p:nvSpPr>
            <p:cNvPr id="38" name="object 38" descr=""/>
            <p:cNvSpPr/>
            <p:nvPr/>
          </p:nvSpPr>
          <p:spPr>
            <a:xfrm>
              <a:off x="1817751" y="4675123"/>
              <a:ext cx="1422400" cy="736600"/>
            </a:xfrm>
            <a:custGeom>
              <a:avLst/>
              <a:gdLst/>
              <a:ahLst/>
              <a:cxnLst/>
              <a:rect l="l" t="t" r="r" b="b"/>
              <a:pathLst>
                <a:path w="1422400" h="736600">
                  <a:moveTo>
                    <a:pt x="0" y="736600"/>
                  </a:moveTo>
                  <a:lnTo>
                    <a:pt x="1422400" y="736600"/>
                  </a:lnTo>
                  <a:lnTo>
                    <a:pt x="1422400" y="0"/>
                  </a:lnTo>
                  <a:lnTo>
                    <a:pt x="0" y="0"/>
                  </a:lnTo>
                  <a:lnTo>
                    <a:pt x="0" y="736600"/>
                  </a:lnTo>
                  <a:close/>
                </a:path>
              </a:pathLst>
            </a:custGeom>
            <a:ln w="3175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19525" y="4343463"/>
              <a:ext cx="1395349" cy="900112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29050" y="4067175"/>
              <a:ext cx="1381125" cy="876300"/>
            </a:xfrm>
            <a:prstGeom prst="rect">
              <a:avLst/>
            </a:prstGeom>
          </p:spPr>
        </p:pic>
        <p:sp>
          <p:nvSpPr>
            <p:cNvPr id="41" name="object 41" descr=""/>
            <p:cNvSpPr/>
            <p:nvPr/>
          </p:nvSpPr>
          <p:spPr>
            <a:xfrm>
              <a:off x="3827526" y="4065523"/>
              <a:ext cx="1384300" cy="879475"/>
            </a:xfrm>
            <a:custGeom>
              <a:avLst/>
              <a:gdLst/>
              <a:ahLst/>
              <a:cxnLst/>
              <a:rect l="l" t="t" r="r" b="b"/>
              <a:pathLst>
                <a:path w="1384300" h="879475">
                  <a:moveTo>
                    <a:pt x="0" y="879475"/>
                  </a:moveTo>
                  <a:lnTo>
                    <a:pt x="1384300" y="879475"/>
                  </a:lnTo>
                  <a:lnTo>
                    <a:pt x="1384300" y="0"/>
                  </a:lnTo>
                  <a:lnTo>
                    <a:pt x="0" y="0"/>
                  </a:lnTo>
                  <a:lnTo>
                    <a:pt x="0" y="879475"/>
                  </a:lnTo>
                  <a:close/>
                </a:path>
              </a:pathLst>
            </a:custGeom>
            <a:ln w="3175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229225" y="676275"/>
              <a:ext cx="6962775" cy="3533775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200775" y="4610163"/>
              <a:ext cx="1309624" cy="1338199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210300" y="4333875"/>
              <a:ext cx="1295400" cy="1314450"/>
            </a:xfrm>
            <a:prstGeom prst="rect">
              <a:avLst/>
            </a:prstGeom>
          </p:spPr>
        </p:pic>
        <p:sp>
          <p:nvSpPr>
            <p:cNvPr id="45" name="object 45" descr=""/>
            <p:cNvSpPr/>
            <p:nvPr/>
          </p:nvSpPr>
          <p:spPr>
            <a:xfrm>
              <a:off x="6208776" y="4332287"/>
              <a:ext cx="1298575" cy="1317625"/>
            </a:xfrm>
            <a:custGeom>
              <a:avLst/>
              <a:gdLst/>
              <a:ahLst/>
              <a:cxnLst/>
              <a:rect l="l" t="t" r="r" b="b"/>
              <a:pathLst>
                <a:path w="1298575" h="1317625">
                  <a:moveTo>
                    <a:pt x="0" y="1317625"/>
                  </a:moveTo>
                  <a:lnTo>
                    <a:pt x="1298575" y="1317625"/>
                  </a:lnTo>
                  <a:lnTo>
                    <a:pt x="1298575" y="0"/>
                  </a:lnTo>
                  <a:lnTo>
                    <a:pt x="0" y="0"/>
                  </a:lnTo>
                  <a:lnTo>
                    <a:pt x="0" y="1317625"/>
                  </a:lnTo>
                  <a:close/>
                </a:path>
              </a:pathLst>
            </a:custGeom>
            <a:ln w="3175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6" name="object 46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172450" y="4791138"/>
              <a:ext cx="1319149" cy="1290574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181975" y="4514850"/>
              <a:ext cx="1304925" cy="1266825"/>
            </a:xfrm>
            <a:prstGeom prst="rect">
              <a:avLst/>
            </a:prstGeom>
          </p:spPr>
        </p:pic>
        <p:sp>
          <p:nvSpPr>
            <p:cNvPr id="48" name="object 48" descr=""/>
            <p:cNvSpPr/>
            <p:nvPr/>
          </p:nvSpPr>
          <p:spPr>
            <a:xfrm>
              <a:off x="8180451" y="4513262"/>
              <a:ext cx="1308100" cy="1270000"/>
            </a:xfrm>
            <a:custGeom>
              <a:avLst/>
              <a:gdLst/>
              <a:ahLst/>
              <a:cxnLst/>
              <a:rect l="l" t="t" r="r" b="b"/>
              <a:pathLst>
                <a:path w="1308100" h="1270000">
                  <a:moveTo>
                    <a:pt x="0" y="1270000"/>
                  </a:moveTo>
                  <a:lnTo>
                    <a:pt x="1308100" y="1270000"/>
                  </a:lnTo>
                  <a:lnTo>
                    <a:pt x="1308100" y="0"/>
                  </a:lnTo>
                  <a:lnTo>
                    <a:pt x="0" y="0"/>
                  </a:lnTo>
                  <a:lnTo>
                    <a:pt x="0" y="1270000"/>
                  </a:lnTo>
                  <a:close/>
                </a:path>
              </a:pathLst>
            </a:custGeom>
            <a:ln w="3175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7343775" y="3662298"/>
              <a:ext cx="2800985" cy="916940"/>
            </a:xfrm>
            <a:custGeom>
              <a:avLst/>
              <a:gdLst/>
              <a:ahLst/>
              <a:cxnLst/>
              <a:rect l="l" t="t" r="r" b="b"/>
              <a:pathLst>
                <a:path w="2800984" h="916939">
                  <a:moveTo>
                    <a:pt x="674751" y="0"/>
                  </a:moveTo>
                  <a:lnTo>
                    <a:pt x="577469" y="32766"/>
                  </a:lnTo>
                  <a:lnTo>
                    <a:pt x="575691" y="36322"/>
                  </a:lnTo>
                  <a:lnTo>
                    <a:pt x="576834" y="39751"/>
                  </a:lnTo>
                  <a:lnTo>
                    <a:pt x="577850" y="43053"/>
                  </a:lnTo>
                  <a:lnTo>
                    <a:pt x="581533" y="44831"/>
                  </a:lnTo>
                  <a:lnTo>
                    <a:pt x="646264" y="22961"/>
                  </a:lnTo>
                  <a:lnTo>
                    <a:pt x="0" y="762635"/>
                  </a:lnTo>
                  <a:lnTo>
                    <a:pt x="9525" y="771017"/>
                  </a:lnTo>
                  <a:lnTo>
                    <a:pt x="655713" y="31432"/>
                  </a:lnTo>
                  <a:lnTo>
                    <a:pt x="643509" y="94996"/>
                  </a:lnTo>
                  <a:lnTo>
                    <a:pt x="642874" y="98425"/>
                  </a:lnTo>
                  <a:lnTo>
                    <a:pt x="645160" y="101727"/>
                  </a:lnTo>
                  <a:lnTo>
                    <a:pt x="652018" y="102997"/>
                  </a:lnTo>
                  <a:lnTo>
                    <a:pt x="655320" y="100838"/>
                  </a:lnTo>
                  <a:lnTo>
                    <a:pt x="655955" y="97409"/>
                  </a:lnTo>
                  <a:lnTo>
                    <a:pt x="673709" y="5334"/>
                  </a:lnTo>
                  <a:lnTo>
                    <a:pt x="674751" y="0"/>
                  </a:lnTo>
                  <a:close/>
                </a:path>
                <a:path w="2800984" h="916939">
                  <a:moveTo>
                    <a:pt x="1382141" y="826135"/>
                  </a:moveTo>
                  <a:lnTo>
                    <a:pt x="1044625" y="87312"/>
                  </a:lnTo>
                  <a:lnTo>
                    <a:pt x="1097534" y="124714"/>
                  </a:lnTo>
                  <a:lnTo>
                    <a:pt x="1100455" y="126746"/>
                  </a:lnTo>
                  <a:lnTo>
                    <a:pt x="1104392" y="125984"/>
                  </a:lnTo>
                  <a:lnTo>
                    <a:pt x="1106424" y="123190"/>
                  </a:lnTo>
                  <a:lnTo>
                    <a:pt x="1108456" y="120269"/>
                  </a:lnTo>
                  <a:lnTo>
                    <a:pt x="1107821" y="116332"/>
                  </a:lnTo>
                  <a:lnTo>
                    <a:pt x="1036472" y="66040"/>
                  </a:lnTo>
                  <a:lnTo>
                    <a:pt x="1023874" y="57150"/>
                  </a:lnTo>
                  <a:lnTo>
                    <a:pt x="1014095" y="155829"/>
                  </a:lnTo>
                  <a:lnTo>
                    <a:pt x="1013714" y="159258"/>
                  </a:lnTo>
                  <a:lnTo>
                    <a:pt x="1016254" y="162433"/>
                  </a:lnTo>
                  <a:lnTo>
                    <a:pt x="1019810" y="162687"/>
                  </a:lnTo>
                  <a:lnTo>
                    <a:pt x="1023239" y="163068"/>
                  </a:lnTo>
                  <a:lnTo>
                    <a:pt x="1026414" y="160528"/>
                  </a:lnTo>
                  <a:lnTo>
                    <a:pt x="1026668" y="157099"/>
                  </a:lnTo>
                  <a:lnTo>
                    <a:pt x="1033106" y="92583"/>
                  </a:lnTo>
                  <a:lnTo>
                    <a:pt x="1370584" y="831342"/>
                  </a:lnTo>
                  <a:lnTo>
                    <a:pt x="1382141" y="826135"/>
                  </a:lnTo>
                  <a:close/>
                </a:path>
                <a:path w="2800984" h="916939">
                  <a:moveTo>
                    <a:pt x="2800477" y="905891"/>
                  </a:moveTo>
                  <a:lnTo>
                    <a:pt x="1391221" y="42037"/>
                  </a:lnTo>
                  <a:lnTo>
                    <a:pt x="1456055" y="43434"/>
                  </a:lnTo>
                  <a:lnTo>
                    <a:pt x="1459611" y="43561"/>
                  </a:lnTo>
                  <a:lnTo>
                    <a:pt x="1462532" y="40767"/>
                  </a:lnTo>
                  <a:lnTo>
                    <a:pt x="1415516" y="29845"/>
                  </a:lnTo>
                  <a:lnTo>
                    <a:pt x="1378737" y="29044"/>
                  </a:lnTo>
                  <a:lnTo>
                    <a:pt x="1378737" y="41770"/>
                  </a:lnTo>
                  <a:lnTo>
                    <a:pt x="1373632" y="32258"/>
                  </a:lnTo>
                  <a:lnTo>
                    <a:pt x="1378610" y="41529"/>
                  </a:lnTo>
                  <a:lnTo>
                    <a:pt x="1378737" y="41770"/>
                  </a:lnTo>
                  <a:lnTo>
                    <a:pt x="1378737" y="29044"/>
                  </a:lnTo>
                  <a:lnTo>
                    <a:pt x="1357249" y="28575"/>
                  </a:lnTo>
                  <a:lnTo>
                    <a:pt x="1404112" y="115951"/>
                  </a:lnTo>
                  <a:lnTo>
                    <a:pt x="1405890" y="118999"/>
                  </a:lnTo>
                  <a:lnTo>
                    <a:pt x="1409700" y="120142"/>
                  </a:lnTo>
                  <a:lnTo>
                    <a:pt x="1415796" y="116840"/>
                  </a:lnTo>
                  <a:lnTo>
                    <a:pt x="1417066" y="113030"/>
                  </a:lnTo>
                  <a:lnTo>
                    <a:pt x="1384719" y="52895"/>
                  </a:lnTo>
                  <a:lnTo>
                    <a:pt x="2793873" y="916686"/>
                  </a:lnTo>
                  <a:lnTo>
                    <a:pt x="2800477" y="9058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3075" y="2619921"/>
            <a:ext cx="4187825" cy="990053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695325" y="2590800"/>
            <a:ext cx="4286250" cy="3162300"/>
            <a:chOff x="695325" y="2590800"/>
            <a:chExt cx="4286250" cy="3162300"/>
          </a:xfrm>
        </p:grpSpPr>
        <p:sp>
          <p:nvSpPr>
            <p:cNvPr id="4" name="object 4" descr=""/>
            <p:cNvSpPr/>
            <p:nvPr/>
          </p:nvSpPr>
          <p:spPr>
            <a:xfrm>
              <a:off x="723900" y="2628900"/>
              <a:ext cx="4191000" cy="3095625"/>
            </a:xfrm>
            <a:custGeom>
              <a:avLst/>
              <a:gdLst/>
              <a:ahLst/>
              <a:cxnLst/>
              <a:rect l="l" t="t" r="r" b="b"/>
              <a:pathLst>
                <a:path w="4191000" h="3095625">
                  <a:moveTo>
                    <a:pt x="3662172" y="3095625"/>
                  </a:moveTo>
                  <a:lnTo>
                    <a:pt x="528878" y="3095625"/>
                  </a:lnTo>
                  <a:lnTo>
                    <a:pt x="477875" y="3093262"/>
                  </a:lnTo>
                  <a:lnTo>
                    <a:pt x="428320" y="3086328"/>
                  </a:lnTo>
                  <a:lnTo>
                    <a:pt x="380352" y="3075025"/>
                  </a:lnTo>
                  <a:lnTo>
                    <a:pt x="334225" y="3059569"/>
                  </a:lnTo>
                  <a:lnTo>
                    <a:pt x="290068" y="3040189"/>
                  </a:lnTo>
                  <a:lnTo>
                    <a:pt x="248158" y="3017100"/>
                  </a:lnTo>
                  <a:lnTo>
                    <a:pt x="208762" y="2990507"/>
                  </a:lnTo>
                  <a:lnTo>
                    <a:pt x="172123" y="2960611"/>
                  </a:lnTo>
                  <a:lnTo>
                    <a:pt x="138379" y="2927731"/>
                  </a:lnTo>
                  <a:lnTo>
                    <a:pt x="107810" y="2891916"/>
                  </a:lnTo>
                  <a:lnTo>
                    <a:pt x="80530" y="2853563"/>
                  </a:lnTo>
                  <a:lnTo>
                    <a:pt x="56807" y="2812669"/>
                  </a:lnTo>
                  <a:lnTo>
                    <a:pt x="36906" y="2769489"/>
                  </a:lnTo>
                  <a:lnTo>
                    <a:pt x="21081" y="2724531"/>
                  </a:lnTo>
                  <a:lnTo>
                    <a:pt x="9486" y="2677795"/>
                  </a:lnTo>
                  <a:lnTo>
                    <a:pt x="2374" y="2629408"/>
                  </a:lnTo>
                  <a:lnTo>
                    <a:pt x="0" y="2579624"/>
                  </a:lnTo>
                  <a:lnTo>
                    <a:pt x="0" y="0"/>
                  </a:lnTo>
                  <a:lnTo>
                    <a:pt x="4191000" y="0"/>
                  </a:lnTo>
                  <a:lnTo>
                    <a:pt x="4191000" y="2579624"/>
                  </a:lnTo>
                  <a:lnTo>
                    <a:pt x="4188587" y="2629408"/>
                  </a:lnTo>
                  <a:lnTo>
                    <a:pt x="4181475" y="2677795"/>
                  </a:lnTo>
                  <a:lnTo>
                    <a:pt x="4169917" y="2724531"/>
                  </a:lnTo>
                  <a:lnTo>
                    <a:pt x="4154042" y="2769489"/>
                  </a:lnTo>
                  <a:lnTo>
                    <a:pt x="4134230" y="2812669"/>
                  </a:lnTo>
                  <a:lnTo>
                    <a:pt x="4110482" y="2853563"/>
                  </a:lnTo>
                  <a:lnTo>
                    <a:pt x="4083177" y="2891916"/>
                  </a:lnTo>
                  <a:lnTo>
                    <a:pt x="4052570" y="2927731"/>
                  </a:lnTo>
                  <a:lnTo>
                    <a:pt x="4018915" y="2960611"/>
                  </a:lnTo>
                  <a:lnTo>
                    <a:pt x="3982212" y="2990507"/>
                  </a:lnTo>
                  <a:lnTo>
                    <a:pt x="3942841" y="3017100"/>
                  </a:lnTo>
                  <a:lnTo>
                    <a:pt x="3900932" y="3040189"/>
                  </a:lnTo>
                  <a:lnTo>
                    <a:pt x="3856736" y="3059569"/>
                  </a:lnTo>
                  <a:lnTo>
                    <a:pt x="3810635" y="3075025"/>
                  </a:lnTo>
                  <a:lnTo>
                    <a:pt x="3762629" y="3086328"/>
                  </a:lnTo>
                  <a:lnTo>
                    <a:pt x="3713099" y="3093262"/>
                  </a:lnTo>
                  <a:lnTo>
                    <a:pt x="3662172" y="3095625"/>
                  </a:lnTo>
                  <a:close/>
                </a:path>
              </a:pathLst>
            </a:custGeom>
            <a:ln w="57150">
              <a:solidFill>
                <a:srgbClr val="F7ADA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4850" y="2590800"/>
              <a:ext cx="4276725" cy="1019175"/>
            </a:xfrm>
            <a:prstGeom prst="rect">
              <a:avLst/>
            </a:prstGeom>
          </p:spPr>
        </p:pic>
      </p:grpSp>
      <p:sp>
        <p:nvSpPr>
          <p:cNvPr id="6" name="object 6" descr=""/>
          <p:cNvSpPr/>
          <p:nvPr/>
        </p:nvSpPr>
        <p:spPr>
          <a:xfrm>
            <a:off x="6791325" y="2619375"/>
            <a:ext cx="4200525" cy="3105150"/>
          </a:xfrm>
          <a:custGeom>
            <a:avLst/>
            <a:gdLst/>
            <a:ahLst/>
            <a:cxnLst/>
            <a:rect l="l" t="t" r="r" b="b"/>
            <a:pathLst>
              <a:path w="4200525" h="3105150">
                <a:moveTo>
                  <a:pt x="3568065" y="3105150"/>
                </a:moveTo>
                <a:lnTo>
                  <a:pt x="632459" y="3105150"/>
                </a:lnTo>
                <a:lnTo>
                  <a:pt x="574801" y="3103029"/>
                </a:lnTo>
                <a:lnTo>
                  <a:pt x="518668" y="3096806"/>
                </a:lnTo>
                <a:lnTo>
                  <a:pt x="464311" y="3086658"/>
                </a:lnTo>
                <a:lnTo>
                  <a:pt x="411733" y="3072777"/>
                </a:lnTo>
                <a:lnTo>
                  <a:pt x="361315" y="3055315"/>
                </a:lnTo>
                <a:lnTo>
                  <a:pt x="313181" y="3034487"/>
                </a:lnTo>
                <a:lnTo>
                  <a:pt x="267716" y="3010471"/>
                </a:lnTo>
                <a:lnTo>
                  <a:pt x="224917" y="2983420"/>
                </a:lnTo>
                <a:lnTo>
                  <a:pt x="185166" y="2953512"/>
                </a:lnTo>
                <a:lnTo>
                  <a:pt x="148717" y="2921000"/>
                </a:lnTo>
                <a:lnTo>
                  <a:pt x="115697" y="2886075"/>
                </a:lnTo>
                <a:lnTo>
                  <a:pt x="86359" y="2848737"/>
                </a:lnTo>
                <a:lnTo>
                  <a:pt x="60832" y="2809494"/>
                </a:lnTo>
                <a:lnTo>
                  <a:pt x="39497" y="2768219"/>
                </a:lnTo>
                <a:lnTo>
                  <a:pt x="22605" y="2725166"/>
                </a:lnTo>
                <a:lnTo>
                  <a:pt x="10159" y="2680589"/>
                </a:lnTo>
                <a:lnTo>
                  <a:pt x="2540" y="2634615"/>
                </a:lnTo>
                <a:lnTo>
                  <a:pt x="0" y="2587498"/>
                </a:lnTo>
                <a:lnTo>
                  <a:pt x="0" y="0"/>
                </a:lnTo>
                <a:lnTo>
                  <a:pt x="4200525" y="0"/>
                </a:lnTo>
                <a:lnTo>
                  <a:pt x="4200525" y="2587498"/>
                </a:lnTo>
                <a:lnTo>
                  <a:pt x="4197858" y="2634615"/>
                </a:lnTo>
                <a:lnTo>
                  <a:pt x="4190365" y="2680589"/>
                </a:lnTo>
                <a:lnTo>
                  <a:pt x="4177919" y="2725166"/>
                </a:lnTo>
                <a:lnTo>
                  <a:pt x="4160901" y="2768219"/>
                </a:lnTo>
                <a:lnTo>
                  <a:pt x="4139565" y="2809494"/>
                </a:lnTo>
                <a:lnTo>
                  <a:pt x="4114165" y="2848737"/>
                </a:lnTo>
                <a:lnTo>
                  <a:pt x="4084828" y="2886075"/>
                </a:lnTo>
                <a:lnTo>
                  <a:pt x="4051807" y="2921000"/>
                </a:lnTo>
                <a:lnTo>
                  <a:pt x="4015358" y="2953512"/>
                </a:lnTo>
                <a:lnTo>
                  <a:pt x="3975607" y="2983420"/>
                </a:lnTo>
                <a:lnTo>
                  <a:pt x="3932808" y="3010471"/>
                </a:lnTo>
                <a:lnTo>
                  <a:pt x="3887216" y="3034487"/>
                </a:lnTo>
                <a:lnTo>
                  <a:pt x="3839209" y="3055315"/>
                </a:lnTo>
                <a:lnTo>
                  <a:pt x="3788791" y="3072777"/>
                </a:lnTo>
                <a:lnTo>
                  <a:pt x="3736213" y="3086658"/>
                </a:lnTo>
                <a:lnTo>
                  <a:pt x="3681729" y="3096806"/>
                </a:lnTo>
                <a:lnTo>
                  <a:pt x="3625596" y="3103029"/>
                </a:lnTo>
                <a:lnTo>
                  <a:pt x="3568065" y="3105150"/>
                </a:lnTo>
                <a:close/>
              </a:path>
            </a:pathLst>
          </a:custGeom>
          <a:ln w="57150">
            <a:solidFill>
              <a:srgbClr val="F7ADAD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81100" y="5857875"/>
            <a:ext cx="2352675" cy="733425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81700" y="5505448"/>
            <a:ext cx="1590675" cy="123825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19525" y="5743575"/>
            <a:ext cx="1914525" cy="733425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6968108" y="3722941"/>
            <a:ext cx="3560445" cy="178879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298450" marR="5080" indent="-286385">
              <a:lnSpc>
                <a:spcPts val="1650"/>
              </a:lnSpc>
              <a:spcBef>
                <a:spcPts val="204"/>
              </a:spcBef>
              <a:buFont typeface="Calibri"/>
              <a:buChar char="-"/>
              <a:tabLst>
                <a:tab pos="298450" algn="l"/>
              </a:tabLst>
            </a:pPr>
            <a:r>
              <a:rPr dirty="0" sz="1400">
                <a:latin typeface="Verdana"/>
                <a:cs typeface="Verdana"/>
              </a:rPr>
              <a:t>восполняют</a:t>
            </a:r>
            <a:r>
              <a:rPr dirty="0" sz="1400" spc="-40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рацион,</a:t>
            </a:r>
            <a:r>
              <a:rPr dirty="0" sz="1400" spc="-75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но</a:t>
            </a:r>
            <a:r>
              <a:rPr dirty="0" sz="1400" spc="-45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требуют </a:t>
            </a:r>
            <a:r>
              <a:rPr dirty="0" sz="1400">
                <a:latin typeface="Verdana"/>
                <a:cs typeface="Verdana"/>
              </a:rPr>
              <a:t>жёсткого</a:t>
            </a:r>
            <a:r>
              <a:rPr dirty="0" sz="1400" spc="-75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контроля</a:t>
            </a:r>
            <a:r>
              <a:rPr dirty="0" sz="1400" spc="-65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за</a:t>
            </a:r>
            <a:r>
              <a:rPr dirty="0" sz="1400" spc="15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количеством съеденного</a:t>
            </a:r>
            <a:endParaRPr sz="1400">
              <a:latin typeface="Verdana"/>
              <a:cs typeface="Verdana"/>
            </a:endParaRPr>
          </a:p>
          <a:p>
            <a:pPr marL="298450" indent="-285750">
              <a:lnSpc>
                <a:spcPct val="100000"/>
              </a:lnSpc>
              <a:spcBef>
                <a:spcPts val="80"/>
              </a:spcBef>
              <a:buFont typeface="Calibri"/>
              <a:buChar char="-"/>
              <a:tabLst>
                <a:tab pos="298450" algn="l"/>
              </a:tabLst>
            </a:pPr>
            <a:r>
              <a:rPr dirty="0" sz="1400">
                <a:latin typeface="Verdana"/>
                <a:cs typeface="Verdana"/>
              </a:rPr>
              <a:t>нельзя</a:t>
            </a:r>
            <a:r>
              <a:rPr dirty="0" sz="1400" spc="15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использовать</a:t>
            </a:r>
            <a:r>
              <a:rPr dirty="0" sz="1400" spc="-20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как</a:t>
            </a:r>
            <a:r>
              <a:rPr dirty="0" sz="1400" spc="-55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перекус</a:t>
            </a:r>
            <a:endParaRPr sz="1400">
              <a:latin typeface="Verdana"/>
              <a:cs typeface="Verdana"/>
            </a:endParaRPr>
          </a:p>
          <a:p>
            <a:pPr marL="298450" indent="-285750">
              <a:lnSpc>
                <a:spcPct val="100000"/>
              </a:lnSpc>
              <a:spcBef>
                <a:spcPts val="120"/>
              </a:spcBef>
              <a:buFont typeface="Calibri"/>
              <a:buChar char="-"/>
              <a:tabLst>
                <a:tab pos="298450" algn="l"/>
              </a:tabLst>
            </a:pPr>
            <a:r>
              <a:rPr dirty="0" sz="1400">
                <a:latin typeface="Verdana"/>
                <a:cs typeface="Verdana"/>
              </a:rPr>
              <a:t>неудобны</a:t>
            </a:r>
            <a:r>
              <a:rPr dirty="0" sz="1400" spc="-15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в</a:t>
            </a:r>
            <a:r>
              <a:rPr dirty="0" sz="1400" spc="-95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оформлении</a:t>
            </a:r>
            <a:endParaRPr sz="1400">
              <a:latin typeface="Verdana"/>
              <a:cs typeface="Verdana"/>
            </a:endParaRPr>
          </a:p>
          <a:p>
            <a:pPr marL="298450" marR="528955" indent="-286385">
              <a:lnSpc>
                <a:spcPts val="1650"/>
              </a:lnSpc>
              <a:spcBef>
                <a:spcPts val="204"/>
              </a:spcBef>
              <a:buFont typeface="Calibri"/>
              <a:buChar char="-"/>
              <a:tabLst>
                <a:tab pos="298450" algn="l"/>
              </a:tabLst>
            </a:pPr>
            <a:r>
              <a:rPr dirty="0" sz="1400">
                <a:latin typeface="Verdana"/>
                <a:cs typeface="Verdana"/>
              </a:rPr>
              <a:t>вызывают</a:t>
            </a:r>
            <a:r>
              <a:rPr dirty="0" sz="1400" spc="5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недоверие</a:t>
            </a:r>
            <a:r>
              <a:rPr dirty="0" sz="1400" spc="-65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у</a:t>
            </a:r>
            <a:r>
              <a:rPr dirty="0" sz="1400" spc="15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части </a:t>
            </a:r>
            <a:r>
              <a:rPr dirty="0" sz="1400" spc="-10">
                <a:latin typeface="Verdana"/>
                <a:cs typeface="Verdana"/>
              </a:rPr>
              <a:t>родителей</a:t>
            </a:r>
            <a:endParaRPr sz="1400">
              <a:latin typeface="Verdana"/>
              <a:cs typeface="Verdana"/>
            </a:endParaRPr>
          </a:p>
          <a:p>
            <a:pPr marL="298450" indent="-285750">
              <a:lnSpc>
                <a:spcPct val="100000"/>
              </a:lnSpc>
              <a:spcBef>
                <a:spcPts val="75"/>
              </a:spcBef>
              <a:buFont typeface="Calibri"/>
              <a:buChar char="-"/>
              <a:tabLst>
                <a:tab pos="298450" algn="l"/>
              </a:tabLst>
            </a:pPr>
            <a:r>
              <a:rPr dirty="0" sz="1400">
                <a:latin typeface="Verdana"/>
                <a:cs typeface="Verdana"/>
              </a:rPr>
              <a:t>зачастую</a:t>
            </a:r>
            <a:r>
              <a:rPr dirty="0" sz="1400" spc="-65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невкусны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122044" y="3852164"/>
            <a:ext cx="3266440" cy="15303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98450" marR="398780" indent="-285750">
              <a:lnSpc>
                <a:spcPct val="99800"/>
              </a:lnSpc>
              <a:spcBef>
                <a:spcPts val="125"/>
              </a:spcBef>
              <a:buFont typeface="Calibri"/>
              <a:buChar char="-"/>
              <a:tabLst>
                <a:tab pos="298450" algn="l"/>
              </a:tabLst>
            </a:pPr>
            <a:r>
              <a:rPr dirty="0" sz="1400">
                <a:latin typeface="Verdana"/>
                <a:cs typeface="Verdana"/>
              </a:rPr>
              <a:t>все</a:t>
            </a:r>
            <a:r>
              <a:rPr dirty="0" sz="1400" spc="-15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в</a:t>
            </a:r>
            <a:r>
              <a:rPr dirty="0" sz="1400" spc="-15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том</a:t>
            </a:r>
            <a:r>
              <a:rPr dirty="0" sz="1400" spc="-10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или</a:t>
            </a:r>
            <a:r>
              <a:rPr dirty="0" sz="1400" spc="-5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ином</a:t>
            </a:r>
            <a:r>
              <a:rPr dirty="0" sz="1400" spc="-10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виде </a:t>
            </a:r>
            <a:r>
              <a:rPr dirty="0" sz="1400">
                <a:latin typeface="Verdana"/>
                <a:cs typeface="Verdana"/>
              </a:rPr>
              <a:t>содержат</a:t>
            </a:r>
            <a:r>
              <a:rPr dirty="0" sz="1400" spc="-10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сахар</a:t>
            </a:r>
            <a:r>
              <a:rPr dirty="0" sz="1400" spc="-35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(многие</a:t>
            </a:r>
            <a:r>
              <a:rPr dirty="0" sz="1400" spc="-70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-</a:t>
            </a:r>
            <a:r>
              <a:rPr dirty="0" sz="1400" spc="-25">
                <a:latin typeface="Verdana"/>
                <a:cs typeface="Verdana"/>
              </a:rPr>
              <a:t> </a:t>
            </a:r>
            <a:r>
              <a:rPr dirty="0" sz="1400" spc="-50">
                <a:latin typeface="Verdana"/>
                <a:cs typeface="Verdana"/>
              </a:rPr>
              <a:t>в </a:t>
            </a:r>
            <a:r>
              <a:rPr dirty="0" sz="1400">
                <a:latin typeface="Verdana"/>
                <a:cs typeface="Verdana"/>
              </a:rPr>
              <a:t>больших</a:t>
            </a:r>
            <a:r>
              <a:rPr dirty="0" sz="1400" spc="-45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количествах), </a:t>
            </a:r>
            <a:r>
              <a:rPr dirty="0" sz="1400">
                <a:latin typeface="Verdana"/>
                <a:cs typeface="Verdana"/>
              </a:rPr>
              <a:t>вызывают</a:t>
            </a:r>
            <a:r>
              <a:rPr dirty="0" sz="1400" spc="-20">
                <a:latin typeface="Verdana"/>
                <a:cs typeface="Verdana"/>
              </a:rPr>
              <a:t> риски</a:t>
            </a:r>
            <a:endParaRPr sz="1400">
              <a:latin typeface="Verdana"/>
              <a:cs typeface="Verdana"/>
            </a:endParaRPr>
          </a:p>
          <a:p>
            <a:pPr marL="298450" marR="5080" indent="-285750">
              <a:lnSpc>
                <a:spcPct val="100600"/>
              </a:lnSpc>
              <a:spcBef>
                <a:spcPts val="40"/>
              </a:spcBef>
              <a:buFont typeface="Calibri"/>
              <a:buChar char="-"/>
              <a:tabLst>
                <a:tab pos="298450" algn="l"/>
              </a:tabLst>
            </a:pPr>
            <a:r>
              <a:rPr dirty="0" sz="1400">
                <a:latin typeface="Verdana"/>
                <a:cs typeface="Verdana"/>
              </a:rPr>
              <a:t>не</a:t>
            </a:r>
            <a:r>
              <a:rPr dirty="0" sz="1400" spc="15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подходят</a:t>
            </a:r>
            <a:r>
              <a:rPr dirty="0" sz="1400" spc="-65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детям-аллергикам, </a:t>
            </a:r>
            <a:r>
              <a:rPr dirty="0" sz="1400">
                <a:latin typeface="Verdana"/>
                <a:cs typeface="Verdana"/>
              </a:rPr>
              <a:t>детям</a:t>
            </a:r>
            <a:r>
              <a:rPr dirty="0" sz="1400" spc="5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с</a:t>
            </a:r>
            <a:r>
              <a:rPr dirty="0" sz="1400" spc="-60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избыточной</a:t>
            </a:r>
            <a:r>
              <a:rPr dirty="0" sz="1400" spc="-65">
                <a:latin typeface="Verdana"/>
                <a:cs typeface="Verdana"/>
              </a:rPr>
              <a:t> </a:t>
            </a:r>
            <a:r>
              <a:rPr dirty="0" sz="1400" spc="-10">
                <a:latin typeface="Verdana"/>
                <a:cs typeface="Verdana"/>
              </a:rPr>
              <a:t>массой </a:t>
            </a:r>
            <a:r>
              <a:rPr dirty="0" sz="1400">
                <a:latin typeface="Verdana"/>
                <a:cs typeface="Verdana"/>
              </a:rPr>
              <a:t>тела</a:t>
            </a:r>
            <a:r>
              <a:rPr dirty="0" sz="1400" spc="5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и</a:t>
            </a:r>
            <a:r>
              <a:rPr dirty="0" sz="1400" spc="-55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другим</a:t>
            </a:r>
            <a:r>
              <a:rPr dirty="0" sz="1400" spc="-55">
                <a:latin typeface="Verdana"/>
                <a:cs typeface="Verdana"/>
              </a:rPr>
              <a:t> </a:t>
            </a:r>
            <a:r>
              <a:rPr dirty="0" sz="1400">
                <a:latin typeface="Verdana"/>
                <a:cs typeface="Verdana"/>
              </a:rPr>
              <a:t>группам</a:t>
            </a:r>
            <a:r>
              <a:rPr dirty="0" sz="1400" spc="15">
                <a:latin typeface="Verdana"/>
                <a:cs typeface="Verdana"/>
              </a:rPr>
              <a:t> </a:t>
            </a:r>
            <a:r>
              <a:rPr dirty="0" sz="1400" spc="-20">
                <a:latin typeface="Verdana"/>
                <a:cs typeface="Verdana"/>
              </a:rPr>
              <a:t>детей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06717" y="800988"/>
            <a:ext cx="10669905" cy="15081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700" b="1">
                <a:solidFill>
                  <a:srgbClr val="0D0D0D"/>
                </a:solidFill>
                <a:latin typeface="Tahoma"/>
                <a:cs typeface="Tahoma"/>
              </a:rPr>
              <a:t>Родители</a:t>
            </a:r>
            <a:r>
              <a:rPr dirty="0" sz="2700" spc="-6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700" b="1">
                <a:solidFill>
                  <a:srgbClr val="0D0D0D"/>
                </a:solidFill>
                <a:latin typeface="Tahoma"/>
                <a:cs typeface="Tahoma"/>
              </a:rPr>
              <a:t>хотят</a:t>
            </a:r>
            <a:r>
              <a:rPr dirty="0" sz="2700" spc="-8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700" b="1">
                <a:solidFill>
                  <a:srgbClr val="0D0D0D"/>
                </a:solidFill>
                <a:latin typeface="Tahoma"/>
                <a:cs typeface="Tahoma"/>
              </a:rPr>
              <a:t>купить</a:t>
            </a:r>
            <a:r>
              <a:rPr dirty="0" sz="2700" spc="-8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700" b="1">
                <a:solidFill>
                  <a:srgbClr val="0D0D0D"/>
                </a:solidFill>
                <a:latin typeface="Tahoma"/>
                <a:cs typeface="Tahoma"/>
              </a:rPr>
              <a:t>полезный</a:t>
            </a:r>
            <a:r>
              <a:rPr dirty="0" sz="2700" spc="-6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700" b="1">
                <a:solidFill>
                  <a:srgbClr val="0D0D0D"/>
                </a:solidFill>
                <a:latin typeface="Tahoma"/>
                <a:cs typeface="Tahoma"/>
              </a:rPr>
              <a:t>витаминный</a:t>
            </a:r>
            <a:r>
              <a:rPr dirty="0" sz="2700" spc="-6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700" b="1">
                <a:solidFill>
                  <a:srgbClr val="0D0D0D"/>
                </a:solidFill>
                <a:latin typeface="Tahoma"/>
                <a:cs typeface="Tahoma"/>
              </a:rPr>
              <a:t>перекус</a:t>
            </a:r>
            <a:r>
              <a:rPr dirty="0" sz="2700" spc="-25" b="1">
                <a:solidFill>
                  <a:srgbClr val="0D0D0D"/>
                </a:solidFill>
                <a:latin typeface="Tahoma"/>
                <a:cs typeface="Tahoma"/>
              </a:rPr>
              <a:t> для </a:t>
            </a:r>
            <a:r>
              <a:rPr dirty="0" sz="2700" b="1">
                <a:solidFill>
                  <a:srgbClr val="0D0D0D"/>
                </a:solidFill>
                <a:latin typeface="Tahoma"/>
                <a:cs typeface="Tahoma"/>
              </a:rPr>
              <a:t>ребёнка,</a:t>
            </a:r>
            <a:r>
              <a:rPr dirty="0" sz="2700" spc="-9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700" b="1">
                <a:solidFill>
                  <a:srgbClr val="0D0D0D"/>
                </a:solidFill>
                <a:latin typeface="Tahoma"/>
                <a:cs typeface="Tahoma"/>
              </a:rPr>
              <a:t>а</a:t>
            </a:r>
            <a:r>
              <a:rPr dirty="0" sz="2700" spc="-4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700" b="1">
                <a:solidFill>
                  <a:srgbClr val="0D0D0D"/>
                </a:solidFill>
                <a:latin typeface="Tahoma"/>
                <a:cs typeface="Tahoma"/>
              </a:rPr>
              <a:t>получают</a:t>
            </a:r>
            <a:r>
              <a:rPr dirty="0" sz="2700" spc="-6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700" b="1">
                <a:solidFill>
                  <a:srgbClr val="0D0D0D"/>
                </a:solidFill>
                <a:latin typeface="Tahoma"/>
                <a:cs typeface="Tahoma"/>
              </a:rPr>
              <a:t>риски</a:t>
            </a:r>
            <a:r>
              <a:rPr dirty="0" sz="2700" spc="-4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700" b="1">
                <a:solidFill>
                  <a:srgbClr val="0D0D0D"/>
                </a:solidFill>
                <a:latin typeface="Tahoma"/>
                <a:cs typeface="Tahoma"/>
              </a:rPr>
              <a:t>и</a:t>
            </a:r>
            <a:r>
              <a:rPr dirty="0" sz="2700" spc="-35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700" b="1">
                <a:solidFill>
                  <a:srgbClr val="0D0D0D"/>
                </a:solidFill>
                <a:latin typeface="Tahoma"/>
                <a:cs typeface="Tahoma"/>
              </a:rPr>
              <a:t>"скрытые"</a:t>
            </a:r>
            <a:r>
              <a:rPr dirty="0" sz="2700" spc="-50" b="1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dirty="0" sz="2700" spc="-10" b="1">
                <a:solidFill>
                  <a:srgbClr val="0D0D0D"/>
                </a:solidFill>
                <a:latin typeface="Tahoma"/>
                <a:cs typeface="Tahoma"/>
              </a:rPr>
              <a:t>сахара.</a:t>
            </a:r>
            <a:endParaRPr sz="27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305"/>
              </a:spcBef>
            </a:pPr>
            <a:r>
              <a:rPr dirty="0" sz="2400" b="1">
                <a:solidFill>
                  <a:srgbClr val="828282"/>
                </a:solidFill>
                <a:latin typeface="Tahoma"/>
                <a:cs typeface="Tahoma"/>
              </a:rPr>
              <a:t>Существующие</a:t>
            </a:r>
            <a:r>
              <a:rPr dirty="0" sz="2400" spc="-70" b="1">
                <a:solidFill>
                  <a:srgbClr val="828282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828282"/>
                </a:solidFill>
                <a:latin typeface="Tahoma"/>
                <a:cs typeface="Tahoma"/>
              </a:rPr>
              <a:t>решения</a:t>
            </a:r>
            <a:r>
              <a:rPr dirty="0" sz="2400" spc="-100" b="1">
                <a:solidFill>
                  <a:srgbClr val="828282"/>
                </a:solidFill>
                <a:latin typeface="Tahoma"/>
                <a:cs typeface="Tahoma"/>
              </a:rPr>
              <a:t> </a:t>
            </a:r>
            <a:r>
              <a:rPr dirty="0" sz="2400" spc="-10" b="1">
                <a:solidFill>
                  <a:srgbClr val="828282"/>
                </a:solidFill>
                <a:latin typeface="Tahoma"/>
                <a:cs typeface="Tahoma"/>
              </a:rPr>
              <a:t>неудобны: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321675" y="2856801"/>
            <a:ext cx="960119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 b="1">
                <a:latin typeface="Tahoma"/>
                <a:cs typeface="Tahoma"/>
              </a:rPr>
              <a:t>БАДы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763395" y="2709481"/>
            <a:ext cx="2035175" cy="763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Tahoma"/>
                <a:cs typeface="Tahoma"/>
              </a:rPr>
              <a:t>Витаминные</a:t>
            </a:r>
            <a:endParaRPr sz="2400">
              <a:latin typeface="Tahoma"/>
              <a:cs typeface="Tahoma"/>
            </a:endParaRPr>
          </a:p>
          <a:p>
            <a:pPr algn="r" marR="36830">
              <a:lnSpc>
                <a:spcPct val="100000"/>
              </a:lnSpc>
              <a:spcBef>
                <a:spcPts val="50"/>
              </a:spcBef>
            </a:pPr>
            <a:r>
              <a:rPr dirty="0" sz="2400" spc="-10" b="1">
                <a:latin typeface="Tahoma"/>
                <a:cs typeface="Tahoma"/>
              </a:rPr>
              <a:t>батончики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525" y="0"/>
            <a:ext cx="5619749" cy="866775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1252" rIns="0" bIns="0" rtlCol="0" vert="horz">
            <a:spAutoFit/>
          </a:bodyPr>
          <a:lstStyle/>
          <a:p>
            <a:pPr marL="810260">
              <a:lnSpc>
                <a:spcPct val="100000"/>
              </a:lnSpc>
              <a:spcBef>
                <a:spcPts val="130"/>
              </a:spcBef>
            </a:pPr>
            <a:r>
              <a:rPr dirty="0" spc="100"/>
              <a:t>ПРОБЛЕМАТИКА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0" y="-9840"/>
            <a:ext cx="1174115" cy="266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50"/>
              </a:lnSpc>
            </a:pPr>
            <a:r>
              <a:rPr dirty="0" sz="1800" spc="-10">
                <a:latin typeface="Trebuchet MS"/>
                <a:cs typeface="Trebuchet MS"/>
              </a:rPr>
              <a:t>Разработка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5275" y="6153150"/>
            <a:ext cx="447675" cy="44767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39500" y="137924"/>
            <a:ext cx="754735" cy="75473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4571999" cy="828675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92417" y="231774"/>
            <a:ext cx="3735704" cy="3924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400"/>
              <a:t>ФИНАНСОВАЯ</a:t>
            </a:r>
            <a:r>
              <a:rPr dirty="0" sz="2400" spc="-70"/>
              <a:t> </a:t>
            </a:r>
            <a:r>
              <a:rPr dirty="0" sz="2400" spc="-10"/>
              <a:t>МОДЕЛЬ</a:t>
            </a:r>
            <a:endParaRPr sz="2400"/>
          </a:p>
        </p:txBody>
      </p:sp>
      <p:sp>
        <p:nvSpPr>
          <p:cNvPr id="8" name="object 8" descr=""/>
          <p:cNvSpPr txBox="1"/>
          <p:nvPr/>
        </p:nvSpPr>
        <p:spPr>
          <a:xfrm>
            <a:off x="363854" y="6239194"/>
            <a:ext cx="254000" cy="291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50"/>
              </a:lnSpc>
            </a:pPr>
            <a:r>
              <a:rPr dirty="0" sz="1800" spc="-25">
                <a:latin typeface="Trebuchet MS"/>
                <a:cs typeface="Trebuchet MS"/>
              </a:rPr>
              <a:t>17</a:t>
            </a:r>
            <a:endParaRPr sz="1800">
              <a:latin typeface="Trebuchet MS"/>
              <a:cs typeface="Trebuchet MS"/>
            </a:endParaRPr>
          </a:p>
        </p:txBody>
      </p:sp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1014412" y="906525"/>
          <a:ext cx="10606405" cy="56006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0870"/>
                <a:gridCol w="5087620"/>
                <a:gridCol w="4819015"/>
              </a:tblGrid>
              <a:tr h="72580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dirty="0" sz="1800" spc="280">
                          <a:latin typeface="Trebuchet MS"/>
                          <a:cs typeface="Trebuchet MS"/>
                        </a:rPr>
                        <a:t>№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279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marL="3175">
                        <a:lnSpc>
                          <a:spcPts val="1630"/>
                        </a:lnSpc>
                      </a:pPr>
                      <a:r>
                        <a:rPr dirty="0" sz="1800" spc="-10">
                          <a:latin typeface="Trebuchet MS"/>
                          <a:cs typeface="Trebuchet MS"/>
                        </a:rPr>
                        <a:t>Себестоимость</a:t>
                      </a:r>
                      <a:r>
                        <a:rPr dirty="0" sz="1800" spc="-9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20">
                          <a:latin typeface="Trebuchet MS"/>
                          <a:cs typeface="Trebuchet MS"/>
                        </a:rPr>
                        <a:t>конечного</a:t>
                      </a:r>
                      <a:r>
                        <a:rPr dirty="0" sz="1800" spc="-13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45">
                          <a:latin typeface="Trebuchet MS"/>
                          <a:cs typeface="Trebuchet MS"/>
                        </a:rPr>
                        <a:t>продукта</a:t>
                      </a:r>
                      <a:r>
                        <a:rPr dirty="0" sz="1800" spc="-8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55">
                          <a:latin typeface="Trebuchet MS"/>
                          <a:cs typeface="Trebuchet MS"/>
                        </a:rPr>
                        <a:t>(по</a:t>
                      </a:r>
                      <a:r>
                        <a:rPr dirty="0" sz="1800" spc="-13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30">
                          <a:latin typeface="Trebuchet MS"/>
                          <a:cs typeface="Trebuchet MS"/>
                        </a:rPr>
                        <a:t>переменным</a:t>
                      </a:r>
                      <a:r>
                        <a:rPr dirty="0" sz="1800" spc="-10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10">
                          <a:latin typeface="Trebuchet MS"/>
                          <a:cs typeface="Trebuchet MS"/>
                        </a:rPr>
                        <a:t>затратам)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algn="ctr" marL="1460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1800">
                          <a:latin typeface="Trebuchet MS"/>
                          <a:cs typeface="Trebuchet MS"/>
                        </a:rPr>
                        <a:t>Батончик</a:t>
                      </a:r>
                      <a:r>
                        <a:rPr dirty="0" sz="1800" spc="-21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>
                          <a:latin typeface="Trebuchet MS"/>
                          <a:cs typeface="Trebuchet MS"/>
                        </a:rPr>
                        <a:t>50</a:t>
                      </a:r>
                      <a:r>
                        <a:rPr dirty="0" sz="1800" spc="-13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110">
                          <a:latin typeface="Trebuchet MS"/>
                          <a:cs typeface="Trebuchet MS"/>
                        </a:rPr>
                        <a:t>г</a:t>
                      </a:r>
                      <a:r>
                        <a:rPr dirty="0" sz="1800" spc="-17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110" b="1">
                          <a:latin typeface="Trebuchet MS"/>
                          <a:cs typeface="Trebuchet MS"/>
                        </a:rPr>
                        <a:t>68,2</a:t>
                      </a:r>
                      <a:r>
                        <a:rPr dirty="0" sz="1800" spc="-17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60" b="1">
                          <a:latin typeface="Trebuchet MS"/>
                          <a:cs typeface="Trebuchet MS"/>
                        </a:rPr>
                        <a:t>руб,</a:t>
                      </a:r>
                      <a:r>
                        <a:rPr dirty="0" sz="1800" spc="-16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25" b="1">
                          <a:latin typeface="Trebuchet MS"/>
                          <a:cs typeface="Trebuchet MS"/>
                        </a:rPr>
                        <a:t>роз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92100">
                <a:tc>
                  <a:txBody>
                    <a:bodyPr/>
                    <a:lstStyle/>
                    <a:p>
                      <a:pPr marL="92075">
                        <a:lnSpc>
                          <a:spcPts val="1490"/>
                        </a:lnSpc>
                      </a:pPr>
                      <a:r>
                        <a:rPr dirty="0" sz="1800" spc="-50">
                          <a:latin typeface="Trebuchet MS"/>
                          <a:cs typeface="Trebuchet MS"/>
                        </a:rPr>
                        <a:t>1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ts val="1655"/>
                        </a:lnSpc>
                      </a:pPr>
                      <a:r>
                        <a:rPr dirty="0" sz="1800" spc="-10">
                          <a:latin typeface="Trebuchet MS"/>
                          <a:cs typeface="Trebuchet MS"/>
                        </a:rPr>
                        <a:t>Сырье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6520">
                        <a:lnSpc>
                          <a:spcPts val="1660"/>
                        </a:lnSpc>
                      </a:pPr>
                      <a:r>
                        <a:rPr dirty="0" sz="1800" spc="-25">
                          <a:latin typeface="Calibri"/>
                          <a:cs typeface="Calibri"/>
                        </a:rPr>
                        <a:t>53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92075">
                        <a:lnSpc>
                          <a:spcPts val="1490"/>
                        </a:lnSpc>
                      </a:pPr>
                      <a:r>
                        <a:rPr dirty="0" sz="1800" spc="-50">
                          <a:latin typeface="Trebuchet MS"/>
                          <a:cs typeface="Trebuchet MS"/>
                        </a:rPr>
                        <a:t>2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ts val="1660"/>
                        </a:lnSpc>
                      </a:pPr>
                      <a:r>
                        <a:rPr dirty="0" sz="1800" spc="-10">
                          <a:latin typeface="Trebuchet MS"/>
                          <a:cs typeface="Trebuchet MS"/>
                        </a:rPr>
                        <a:t>Упаковка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6520">
                        <a:lnSpc>
                          <a:spcPts val="1660"/>
                        </a:lnSpc>
                      </a:pPr>
                      <a:r>
                        <a:rPr dirty="0" sz="1800" spc="-50">
                          <a:latin typeface="Trebuchet MS"/>
                          <a:cs typeface="Trebuchet MS"/>
                        </a:rPr>
                        <a:t>9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92075">
                        <a:lnSpc>
                          <a:spcPts val="1495"/>
                        </a:lnSpc>
                      </a:pPr>
                      <a:r>
                        <a:rPr dirty="0" sz="1800" spc="-50">
                          <a:latin typeface="Trebuchet MS"/>
                          <a:cs typeface="Trebuchet MS"/>
                        </a:rPr>
                        <a:t>3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ts val="1664"/>
                        </a:lnSpc>
                      </a:pPr>
                      <a:r>
                        <a:rPr dirty="0" sz="1800" spc="-25">
                          <a:latin typeface="Trebuchet MS"/>
                          <a:cs typeface="Trebuchet MS"/>
                        </a:rPr>
                        <a:t>Затраты</a:t>
                      </a:r>
                      <a:r>
                        <a:rPr dirty="0" sz="1800" spc="-11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>
                          <a:latin typeface="Trebuchet MS"/>
                          <a:cs typeface="Trebuchet MS"/>
                        </a:rPr>
                        <a:t>на</a:t>
                      </a:r>
                      <a:r>
                        <a:rPr dirty="0" sz="1800" spc="-18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10">
                          <a:latin typeface="Trebuchet MS"/>
                          <a:cs typeface="Trebuchet MS"/>
                        </a:rPr>
                        <a:t>маркетинг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6520">
                        <a:lnSpc>
                          <a:spcPts val="1664"/>
                        </a:lnSpc>
                      </a:pPr>
                      <a:r>
                        <a:rPr dirty="0" sz="1800" spc="-25">
                          <a:latin typeface="Trebuchet MS"/>
                          <a:cs typeface="Trebuchet MS"/>
                        </a:rPr>
                        <a:t>6,2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927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83820">
                        <a:lnSpc>
                          <a:spcPts val="1670"/>
                        </a:lnSpc>
                      </a:pPr>
                      <a:r>
                        <a:rPr dirty="0" sz="1800" spc="-10" b="1">
                          <a:latin typeface="Trebuchet MS"/>
                          <a:cs typeface="Trebuchet MS"/>
                        </a:rPr>
                        <a:t>Себестоимость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6520">
                        <a:lnSpc>
                          <a:spcPts val="1670"/>
                        </a:lnSpc>
                      </a:pPr>
                      <a:r>
                        <a:rPr dirty="0" sz="1800" spc="-110" b="1">
                          <a:latin typeface="Trebuchet MS"/>
                          <a:cs typeface="Trebuchet MS"/>
                        </a:rPr>
                        <a:t>68,2</a:t>
                      </a:r>
                      <a:r>
                        <a:rPr dirty="0" sz="1800" spc="-16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25" b="1">
                          <a:latin typeface="Trebuchet MS"/>
                          <a:cs typeface="Trebuchet MS"/>
                        </a:rPr>
                        <a:t>руб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92075">
                        <a:lnSpc>
                          <a:spcPts val="1500"/>
                        </a:lnSpc>
                      </a:pPr>
                      <a:r>
                        <a:rPr dirty="0" sz="1800" spc="-50">
                          <a:latin typeface="Trebuchet MS"/>
                          <a:cs typeface="Trebuchet MS"/>
                        </a:rPr>
                        <a:t>4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ts val="1670"/>
                        </a:lnSpc>
                      </a:pPr>
                      <a:r>
                        <a:rPr dirty="0" sz="1800" spc="-10">
                          <a:latin typeface="Trebuchet MS"/>
                          <a:cs typeface="Trebuchet MS"/>
                        </a:rPr>
                        <a:t>Маржинальность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6520">
                        <a:lnSpc>
                          <a:spcPts val="1670"/>
                        </a:lnSpc>
                      </a:pPr>
                      <a:r>
                        <a:rPr dirty="0" sz="1800" spc="-20">
                          <a:latin typeface="Trebuchet MS"/>
                          <a:cs typeface="Trebuchet MS"/>
                        </a:rPr>
                        <a:t>17,1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92735">
                <a:tc>
                  <a:txBody>
                    <a:bodyPr/>
                    <a:lstStyle/>
                    <a:p>
                      <a:pPr marL="92075">
                        <a:lnSpc>
                          <a:spcPts val="1505"/>
                        </a:lnSpc>
                      </a:pPr>
                      <a:r>
                        <a:rPr dirty="0" sz="1800" spc="-50">
                          <a:latin typeface="Trebuchet MS"/>
                          <a:cs typeface="Trebuchet MS"/>
                        </a:rPr>
                        <a:t>5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ts val="1675"/>
                        </a:lnSpc>
                      </a:pPr>
                      <a:r>
                        <a:rPr dirty="0" sz="1800" spc="-40">
                          <a:latin typeface="Trebuchet MS"/>
                          <a:cs typeface="Trebuchet MS"/>
                        </a:rPr>
                        <a:t>Контрактное</a:t>
                      </a:r>
                      <a:r>
                        <a:rPr dirty="0" sz="1800" spc="-5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10">
                          <a:latin typeface="Trebuchet MS"/>
                          <a:cs typeface="Trebuchet MS"/>
                        </a:rPr>
                        <a:t>производство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6520">
                        <a:lnSpc>
                          <a:spcPts val="1675"/>
                        </a:lnSpc>
                      </a:pPr>
                      <a:r>
                        <a:rPr dirty="0" sz="1800" spc="-25">
                          <a:latin typeface="Trebuchet MS"/>
                          <a:cs typeface="Trebuchet MS"/>
                        </a:rPr>
                        <a:t>21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70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80010">
                        <a:lnSpc>
                          <a:spcPts val="1675"/>
                        </a:lnSpc>
                      </a:pPr>
                      <a:r>
                        <a:rPr dirty="0" sz="1800" spc="-10" b="1">
                          <a:latin typeface="Trebuchet MS"/>
                          <a:cs typeface="Trebuchet MS"/>
                        </a:rPr>
                        <a:t>Итого: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6520">
                        <a:lnSpc>
                          <a:spcPts val="1675"/>
                        </a:lnSpc>
                      </a:pPr>
                      <a:r>
                        <a:rPr dirty="0" sz="1800" spc="-95" b="1">
                          <a:latin typeface="Trebuchet MS"/>
                          <a:cs typeface="Trebuchet MS"/>
                        </a:rPr>
                        <a:t>107</a:t>
                      </a:r>
                      <a:r>
                        <a:rPr dirty="0" sz="1800" spc="-21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25" b="1">
                          <a:latin typeface="Trebuchet MS"/>
                          <a:cs typeface="Trebuchet MS"/>
                        </a:rPr>
                        <a:t>руб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marL="12700">
                        <a:lnSpc>
                          <a:spcPts val="1960"/>
                        </a:lnSpc>
                      </a:pPr>
                      <a:r>
                        <a:rPr dirty="0" sz="1800" spc="-55">
                          <a:latin typeface="Trebuchet MS"/>
                          <a:cs typeface="Trebuchet MS"/>
                        </a:rPr>
                        <a:t>ZIP-</a:t>
                      </a:r>
                      <a:r>
                        <a:rPr dirty="0" sz="1800" spc="-30">
                          <a:latin typeface="Trebuchet MS"/>
                          <a:cs typeface="Trebuchet MS"/>
                        </a:rPr>
                        <a:t>пакет</a:t>
                      </a:r>
                      <a:r>
                        <a:rPr dirty="0" sz="1800" spc="-19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>
                          <a:latin typeface="Trebuchet MS"/>
                          <a:cs typeface="Trebuchet MS"/>
                        </a:rPr>
                        <a:t>50</a:t>
                      </a:r>
                      <a:r>
                        <a:rPr dirty="0" sz="1800" spc="-11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50">
                          <a:latin typeface="Trebuchet MS"/>
                          <a:cs typeface="Trebuchet MS"/>
                        </a:rPr>
                        <a:t>г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54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915">
                        <a:lnSpc>
                          <a:spcPts val="1930"/>
                        </a:lnSpc>
                      </a:pPr>
                      <a:r>
                        <a:rPr dirty="0" sz="1800" spc="-10">
                          <a:latin typeface="Trebuchet MS"/>
                          <a:cs typeface="Trebuchet MS"/>
                        </a:rPr>
                        <a:t>Сырье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ts val="1935"/>
                        </a:lnSpc>
                      </a:pPr>
                      <a:r>
                        <a:rPr dirty="0" sz="1800" spc="-25">
                          <a:latin typeface="Calibri"/>
                          <a:cs typeface="Calibri"/>
                        </a:rPr>
                        <a:t>44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4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915">
                        <a:lnSpc>
                          <a:spcPts val="1935"/>
                        </a:lnSpc>
                      </a:pPr>
                      <a:r>
                        <a:rPr dirty="0" sz="1800" spc="-10">
                          <a:latin typeface="Trebuchet MS"/>
                          <a:cs typeface="Trebuchet MS"/>
                        </a:rPr>
                        <a:t>Упаковка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ts val="1935"/>
                        </a:lnSpc>
                      </a:pPr>
                      <a:r>
                        <a:rPr dirty="0" sz="1800" spc="-25">
                          <a:latin typeface="Trebuchet MS"/>
                          <a:cs typeface="Trebuchet MS"/>
                        </a:rPr>
                        <a:t>15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4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915">
                        <a:lnSpc>
                          <a:spcPts val="1935"/>
                        </a:lnSpc>
                      </a:pPr>
                      <a:r>
                        <a:rPr dirty="0" sz="1800" spc="-25">
                          <a:latin typeface="Trebuchet MS"/>
                          <a:cs typeface="Trebuchet MS"/>
                        </a:rPr>
                        <a:t>Затраты</a:t>
                      </a:r>
                      <a:r>
                        <a:rPr dirty="0" sz="1800" spc="-11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>
                          <a:latin typeface="Trebuchet MS"/>
                          <a:cs typeface="Trebuchet MS"/>
                        </a:rPr>
                        <a:t>на</a:t>
                      </a:r>
                      <a:r>
                        <a:rPr dirty="0" sz="1800" spc="-18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10">
                          <a:latin typeface="Trebuchet MS"/>
                          <a:cs typeface="Trebuchet MS"/>
                        </a:rPr>
                        <a:t>маркетинг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ts val="1935"/>
                        </a:lnSpc>
                      </a:pPr>
                      <a:r>
                        <a:rPr dirty="0" sz="1800" spc="-50">
                          <a:latin typeface="Trebuchet MS"/>
                          <a:cs typeface="Trebuchet MS"/>
                        </a:rPr>
                        <a:t>6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4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70485">
                        <a:lnSpc>
                          <a:spcPts val="1945"/>
                        </a:lnSpc>
                      </a:pPr>
                      <a:r>
                        <a:rPr dirty="0" sz="1800" spc="-10" b="1">
                          <a:latin typeface="Trebuchet MS"/>
                          <a:cs typeface="Trebuchet MS"/>
                        </a:rPr>
                        <a:t>Себестоимость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ts val="1945"/>
                        </a:lnSpc>
                      </a:pPr>
                      <a:r>
                        <a:rPr dirty="0" sz="1800" spc="-95" b="1">
                          <a:latin typeface="Trebuchet MS"/>
                          <a:cs typeface="Trebuchet MS"/>
                        </a:rPr>
                        <a:t>65</a:t>
                      </a:r>
                      <a:r>
                        <a:rPr dirty="0" sz="1800" spc="-15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25" b="1">
                          <a:latin typeface="Trebuchet MS"/>
                          <a:cs typeface="Trebuchet MS"/>
                        </a:rPr>
                        <a:t>руб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4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915">
                        <a:lnSpc>
                          <a:spcPts val="1945"/>
                        </a:lnSpc>
                      </a:pPr>
                      <a:r>
                        <a:rPr dirty="0" sz="1800" spc="-10">
                          <a:latin typeface="Trebuchet MS"/>
                          <a:cs typeface="Trebuchet MS"/>
                        </a:rPr>
                        <a:t>Маржинальность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ts val="1945"/>
                        </a:lnSpc>
                      </a:pPr>
                      <a:r>
                        <a:rPr dirty="0" sz="1800" spc="-20">
                          <a:latin typeface="Trebuchet MS"/>
                          <a:cs typeface="Trebuchet MS"/>
                        </a:rPr>
                        <a:t>16,2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4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915">
                        <a:lnSpc>
                          <a:spcPts val="1950"/>
                        </a:lnSpc>
                      </a:pPr>
                      <a:r>
                        <a:rPr dirty="0" sz="1800" spc="-40">
                          <a:latin typeface="Trebuchet MS"/>
                          <a:cs typeface="Trebuchet MS"/>
                        </a:rPr>
                        <a:t>Контрактное</a:t>
                      </a:r>
                      <a:r>
                        <a:rPr dirty="0" sz="1800" spc="-5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10">
                          <a:latin typeface="Trebuchet MS"/>
                          <a:cs typeface="Trebuchet MS"/>
                        </a:rPr>
                        <a:t>производство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ts val="1950"/>
                        </a:lnSpc>
                      </a:pPr>
                      <a:r>
                        <a:rPr dirty="0" sz="1800" spc="-20">
                          <a:latin typeface="Trebuchet MS"/>
                          <a:cs typeface="Trebuchet MS"/>
                        </a:rPr>
                        <a:t>20,3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4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9850">
                        <a:lnSpc>
                          <a:spcPts val="1955"/>
                        </a:lnSpc>
                      </a:pPr>
                      <a:r>
                        <a:rPr dirty="0" sz="1800" spc="-10" b="1">
                          <a:latin typeface="Trebuchet MS"/>
                          <a:cs typeface="Trebuchet MS"/>
                        </a:rPr>
                        <a:t>Итого: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ts val="1955"/>
                        </a:lnSpc>
                      </a:pPr>
                      <a:r>
                        <a:rPr dirty="0" sz="1800" spc="-105" b="1">
                          <a:latin typeface="Trebuchet MS"/>
                          <a:cs typeface="Trebuchet MS"/>
                        </a:rPr>
                        <a:t>101,5</a:t>
                      </a:r>
                      <a:r>
                        <a:rPr dirty="0" sz="1800" spc="-204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800" spc="-25" b="1">
                          <a:latin typeface="Trebuchet MS"/>
                          <a:cs typeface="Trebuchet MS"/>
                        </a:rPr>
                        <a:t>руб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0" y="-9840"/>
            <a:ext cx="1174115" cy="266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50"/>
              </a:lnSpc>
            </a:pPr>
            <a:r>
              <a:rPr dirty="0" sz="1800" spc="-10">
                <a:latin typeface="Trebuchet MS"/>
                <a:cs typeface="Trebuchet MS"/>
              </a:rPr>
              <a:t>Разработка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5275" y="6153150"/>
            <a:ext cx="447675" cy="44767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39500" y="137924"/>
            <a:ext cx="754735" cy="75473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9525"/>
            <a:ext cx="4724399" cy="914400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3429000" y="3771900"/>
            <a:ext cx="1304925" cy="752475"/>
            <a:chOff x="3429000" y="3771900"/>
            <a:chExt cx="1304925" cy="752475"/>
          </a:xfrm>
        </p:grpSpPr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38675" y="4419600"/>
              <a:ext cx="95250" cy="104775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3686175" y="3848099"/>
              <a:ext cx="1038225" cy="628650"/>
            </a:xfrm>
            <a:custGeom>
              <a:avLst/>
              <a:gdLst/>
              <a:ahLst/>
              <a:cxnLst/>
              <a:rect l="l" t="t" r="r" b="b"/>
              <a:pathLst>
                <a:path w="1038225" h="628650">
                  <a:moveTo>
                    <a:pt x="257810" y="177038"/>
                  </a:moveTo>
                  <a:lnTo>
                    <a:pt x="228727" y="136779"/>
                  </a:lnTo>
                  <a:lnTo>
                    <a:pt x="196469" y="104267"/>
                  </a:lnTo>
                  <a:lnTo>
                    <a:pt x="157734" y="73025"/>
                  </a:lnTo>
                  <a:lnTo>
                    <a:pt x="113157" y="43307"/>
                  </a:lnTo>
                  <a:lnTo>
                    <a:pt x="63246" y="15367"/>
                  </a:lnTo>
                  <a:lnTo>
                    <a:pt x="34544" y="1524"/>
                  </a:lnTo>
                  <a:lnTo>
                    <a:pt x="3683" y="1524"/>
                  </a:lnTo>
                  <a:lnTo>
                    <a:pt x="0" y="0"/>
                  </a:lnTo>
                  <a:lnTo>
                    <a:pt x="57404" y="26797"/>
                  </a:lnTo>
                  <a:lnTo>
                    <a:pt x="106553" y="54229"/>
                  </a:lnTo>
                  <a:lnTo>
                    <a:pt x="149352" y="82677"/>
                  </a:lnTo>
                  <a:lnTo>
                    <a:pt x="188468" y="114046"/>
                  </a:lnTo>
                  <a:lnTo>
                    <a:pt x="219075" y="144780"/>
                  </a:lnTo>
                  <a:lnTo>
                    <a:pt x="243586" y="177419"/>
                  </a:lnTo>
                  <a:lnTo>
                    <a:pt x="243332" y="177038"/>
                  </a:lnTo>
                  <a:lnTo>
                    <a:pt x="257810" y="177038"/>
                  </a:lnTo>
                  <a:close/>
                </a:path>
                <a:path w="1038225" h="628650">
                  <a:moveTo>
                    <a:pt x="703326" y="569595"/>
                  </a:moveTo>
                  <a:lnTo>
                    <a:pt x="701929" y="569214"/>
                  </a:lnTo>
                  <a:lnTo>
                    <a:pt x="701598" y="569214"/>
                  </a:lnTo>
                  <a:lnTo>
                    <a:pt x="703326" y="569595"/>
                  </a:lnTo>
                  <a:close/>
                </a:path>
                <a:path w="1038225" h="628650">
                  <a:moveTo>
                    <a:pt x="1037971" y="616331"/>
                  </a:moveTo>
                  <a:lnTo>
                    <a:pt x="978154" y="614553"/>
                  </a:lnTo>
                  <a:lnTo>
                    <a:pt x="906526" y="608457"/>
                  </a:lnTo>
                  <a:lnTo>
                    <a:pt x="837819" y="598932"/>
                  </a:lnTo>
                  <a:lnTo>
                    <a:pt x="838568" y="598932"/>
                  </a:lnTo>
                  <a:lnTo>
                    <a:pt x="836549" y="598678"/>
                  </a:lnTo>
                  <a:lnTo>
                    <a:pt x="801370" y="592455"/>
                  </a:lnTo>
                  <a:lnTo>
                    <a:pt x="767207" y="585343"/>
                  </a:lnTo>
                  <a:lnTo>
                    <a:pt x="734949" y="577723"/>
                  </a:lnTo>
                  <a:lnTo>
                    <a:pt x="701522" y="569214"/>
                  </a:lnTo>
                  <a:lnTo>
                    <a:pt x="701281" y="569163"/>
                  </a:lnTo>
                  <a:lnTo>
                    <a:pt x="699681" y="568744"/>
                  </a:lnTo>
                  <a:lnTo>
                    <a:pt x="700887" y="569010"/>
                  </a:lnTo>
                  <a:lnTo>
                    <a:pt x="700214" y="568744"/>
                  </a:lnTo>
                  <a:lnTo>
                    <a:pt x="700024" y="568744"/>
                  </a:lnTo>
                  <a:lnTo>
                    <a:pt x="668528" y="559689"/>
                  </a:lnTo>
                  <a:lnTo>
                    <a:pt x="606552" y="538861"/>
                  </a:lnTo>
                  <a:lnTo>
                    <a:pt x="548132" y="515620"/>
                  </a:lnTo>
                  <a:lnTo>
                    <a:pt x="496443" y="491490"/>
                  </a:lnTo>
                  <a:lnTo>
                    <a:pt x="494411" y="490347"/>
                  </a:lnTo>
                  <a:lnTo>
                    <a:pt x="494157" y="490347"/>
                  </a:lnTo>
                  <a:lnTo>
                    <a:pt x="445389" y="463169"/>
                  </a:lnTo>
                  <a:lnTo>
                    <a:pt x="401701" y="434467"/>
                  </a:lnTo>
                  <a:lnTo>
                    <a:pt x="362966" y="403352"/>
                  </a:lnTo>
                  <a:lnTo>
                    <a:pt x="331724" y="371856"/>
                  </a:lnTo>
                  <a:lnTo>
                    <a:pt x="307594" y="339217"/>
                  </a:lnTo>
                  <a:lnTo>
                    <a:pt x="286131" y="290830"/>
                  </a:lnTo>
                  <a:lnTo>
                    <a:pt x="280797" y="242697"/>
                  </a:lnTo>
                  <a:lnTo>
                    <a:pt x="271653" y="205232"/>
                  </a:lnTo>
                  <a:lnTo>
                    <a:pt x="258064" y="177419"/>
                  </a:lnTo>
                  <a:lnTo>
                    <a:pt x="243586" y="177419"/>
                  </a:lnTo>
                  <a:lnTo>
                    <a:pt x="249174" y="187706"/>
                  </a:lnTo>
                  <a:lnTo>
                    <a:pt x="252349" y="193294"/>
                  </a:lnTo>
                  <a:lnTo>
                    <a:pt x="259969" y="210058"/>
                  </a:lnTo>
                  <a:lnTo>
                    <a:pt x="270383" y="274447"/>
                  </a:lnTo>
                  <a:lnTo>
                    <a:pt x="270510" y="276479"/>
                  </a:lnTo>
                  <a:lnTo>
                    <a:pt x="287401" y="329438"/>
                  </a:lnTo>
                  <a:lnTo>
                    <a:pt x="308864" y="363601"/>
                  </a:lnTo>
                  <a:lnTo>
                    <a:pt x="337820" y="396748"/>
                  </a:lnTo>
                  <a:lnTo>
                    <a:pt x="373380" y="428879"/>
                  </a:lnTo>
                  <a:lnTo>
                    <a:pt x="415163" y="459105"/>
                  </a:lnTo>
                  <a:lnTo>
                    <a:pt x="462534" y="487934"/>
                  </a:lnTo>
                  <a:lnTo>
                    <a:pt x="515112" y="514731"/>
                  </a:lnTo>
                  <a:lnTo>
                    <a:pt x="572135" y="539496"/>
                  </a:lnTo>
                  <a:lnTo>
                    <a:pt x="633095" y="561721"/>
                  </a:lnTo>
                  <a:lnTo>
                    <a:pt x="697484" y="581152"/>
                  </a:lnTo>
                  <a:lnTo>
                    <a:pt x="764540" y="597916"/>
                  </a:lnTo>
                  <a:lnTo>
                    <a:pt x="834009" y="611124"/>
                  </a:lnTo>
                  <a:lnTo>
                    <a:pt x="905129" y="621030"/>
                  </a:lnTo>
                  <a:lnTo>
                    <a:pt x="977392" y="626999"/>
                  </a:lnTo>
                  <a:lnTo>
                    <a:pt x="1014095" y="628650"/>
                  </a:lnTo>
                  <a:lnTo>
                    <a:pt x="1014476" y="628650"/>
                  </a:lnTo>
                  <a:lnTo>
                    <a:pt x="1025398" y="622427"/>
                  </a:lnTo>
                  <a:lnTo>
                    <a:pt x="1034542" y="628142"/>
                  </a:lnTo>
                  <a:lnTo>
                    <a:pt x="1037717" y="628142"/>
                  </a:lnTo>
                  <a:lnTo>
                    <a:pt x="1037742" y="626999"/>
                  </a:lnTo>
                  <a:lnTo>
                    <a:pt x="1037844" y="622427"/>
                  </a:lnTo>
                  <a:lnTo>
                    <a:pt x="1037971" y="616331"/>
                  </a:lnTo>
                  <a:close/>
                </a:path>
              </a:pathLst>
            </a:custGeom>
            <a:solidFill>
              <a:srgbClr val="446FC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29000" y="3771900"/>
              <a:ext cx="285750" cy="95250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5175503" y="3751040"/>
            <a:ext cx="5031105" cy="6997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75"/>
              </a:lnSpc>
            </a:pPr>
            <a:r>
              <a:rPr dirty="0" sz="1800" b="1">
                <a:latin typeface="Calibri"/>
                <a:cs typeface="Calibri"/>
              </a:rPr>
              <a:t>Этап</a:t>
            </a:r>
            <a:r>
              <a:rPr dirty="0" sz="1800" spc="-1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2: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Масштабирование</a:t>
            </a:r>
            <a:r>
              <a:rPr dirty="0" sz="1800" spc="-2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и</a:t>
            </a:r>
            <a:r>
              <a:rPr dirty="0" sz="1800" spc="-3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окупаемость</a:t>
            </a:r>
            <a:r>
              <a:rPr dirty="0" sz="1800" spc="-5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(2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spc="-20" b="1">
                <a:latin typeface="Calibri"/>
                <a:cs typeface="Calibri"/>
              </a:rPr>
              <a:t>год)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45"/>
              </a:spcBef>
              <a:tabLst>
                <a:tab pos="1439545" algn="l"/>
                <a:tab pos="2205355" algn="l"/>
                <a:tab pos="3154680" algn="l"/>
                <a:tab pos="4732020" algn="l"/>
              </a:tabLst>
            </a:pPr>
            <a:r>
              <a:rPr dirty="0" sz="1800" spc="-10">
                <a:latin typeface="Calibri"/>
                <a:cs typeface="Calibri"/>
              </a:rPr>
              <a:t>Увеличение</a:t>
            </a:r>
            <a:r>
              <a:rPr dirty="0" sz="1800">
                <a:latin typeface="Calibri"/>
                <a:cs typeface="Calibri"/>
              </a:rPr>
              <a:t>	</a:t>
            </a:r>
            <a:r>
              <a:rPr dirty="0" sz="1800" spc="-20">
                <a:latin typeface="Calibri"/>
                <a:cs typeface="Calibri"/>
              </a:rPr>
              <a:t>доли</a:t>
            </a:r>
            <a:r>
              <a:rPr dirty="0" sz="1800">
                <a:latin typeface="Calibri"/>
                <a:cs typeface="Calibri"/>
              </a:rPr>
              <a:t>	</a:t>
            </a:r>
            <a:r>
              <a:rPr dirty="0" sz="1800" spc="-10">
                <a:latin typeface="Calibri"/>
                <a:cs typeface="Calibri"/>
              </a:rPr>
              <a:t>рынка,</a:t>
            </a:r>
            <a:r>
              <a:rPr dirty="0" sz="1800">
                <a:latin typeface="Calibri"/>
                <a:cs typeface="Calibri"/>
              </a:rPr>
              <a:t>	</a:t>
            </a:r>
            <a:r>
              <a:rPr dirty="0" sz="1800" spc="-10">
                <a:latin typeface="Calibri"/>
                <a:cs typeface="Calibri"/>
              </a:rPr>
              <a:t>оптимизация</a:t>
            </a:r>
            <a:r>
              <a:rPr dirty="0" sz="1800">
                <a:latin typeface="Calibri"/>
                <a:cs typeface="Calibri"/>
              </a:rPr>
              <a:t>	</a:t>
            </a:r>
            <a:r>
              <a:rPr dirty="0" sz="1800" spc="-25">
                <a:latin typeface="Calibri"/>
                <a:cs typeface="Calibri"/>
              </a:rPr>
              <a:t>зат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0190305" y="4147121"/>
            <a:ext cx="75247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5315" algn="l"/>
              </a:tabLst>
            </a:pPr>
            <a:r>
              <a:rPr dirty="0" sz="1800" spc="-25">
                <a:latin typeface="Calibri"/>
                <a:cs typeface="Calibri"/>
              </a:rPr>
              <a:t>рат</a:t>
            </a:r>
            <a:r>
              <a:rPr dirty="0" sz="1800">
                <a:latin typeface="Calibri"/>
                <a:cs typeface="Calibri"/>
              </a:rPr>
              <a:t>	</a:t>
            </a:r>
            <a:r>
              <a:rPr dirty="0" sz="1800" spc="-50">
                <a:latin typeface="Calibri"/>
                <a:cs typeface="Calibri"/>
              </a:rPr>
              <a:t>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162803" y="4316793"/>
            <a:ext cx="4975225" cy="8648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3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достижение</a:t>
            </a:r>
            <a:r>
              <a:rPr dirty="0" sz="1800" spc="-7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полной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окупаемости</a:t>
            </a:r>
            <a:r>
              <a:rPr dirty="0" sz="1800" spc="-9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инвестиций. Планируемый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объем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продаж: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50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000</a:t>
            </a:r>
            <a:r>
              <a:rPr dirty="0" sz="1800" spc="-10">
                <a:latin typeface="Calibri"/>
                <a:cs typeface="Calibri"/>
              </a:rPr>
              <a:t> упак/квартал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162803" y="5251830"/>
            <a:ext cx="5775960" cy="6546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700"/>
              </a:lnSpc>
              <a:spcBef>
                <a:spcPts val="100"/>
              </a:spcBef>
              <a:tabLst>
                <a:tab pos="1487170" algn="l"/>
                <a:tab pos="1925320" algn="l"/>
                <a:tab pos="2744470" algn="l"/>
                <a:tab pos="3074670" algn="l"/>
                <a:tab pos="4620260" algn="l"/>
              </a:tabLst>
            </a:pPr>
            <a:r>
              <a:rPr dirty="0" sz="1800" spc="-10">
                <a:latin typeface="Calibri"/>
                <a:cs typeface="Calibri"/>
              </a:rPr>
              <a:t>Закрепление</a:t>
            </a:r>
            <a:r>
              <a:rPr dirty="0" sz="1800">
                <a:latin typeface="Calibri"/>
                <a:cs typeface="Calibri"/>
              </a:rPr>
              <a:t>	</a:t>
            </a:r>
            <a:r>
              <a:rPr dirty="0" sz="1800" spc="-25">
                <a:latin typeface="Calibri"/>
                <a:cs typeface="Calibri"/>
              </a:rPr>
              <a:t>на</a:t>
            </a:r>
            <a:r>
              <a:rPr dirty="0" sz="1800">
                <a:latin typeface="Calibri"/>
                <a:cs typeface="Calibri"/>
              </a:rPr>
              <a:t>	</a:t>
            </a:r>
            <a:r>
              <a:rPr dirty="0" sz="1800" spc="-20">
                <a:latin typeface="Calibri"/>
                <a:cs typeface="Calibri"/>
              </a:rPr>
              <a:t>рынке</a:t>
            </a:r>
            <a:r>
              <a:rPr dirty="0" sz="1800">
                <a:latin typeface="Calibri"/>
                <a:cs typeface="Calibri"/>
              </a:rPr>
              <a:t>	</a:t>
            </a:r>
            <a:r>
              <a:rPr dirty="0" sz="1800" spc="-50">
                <a:latin typeface="Calibri"/>
                <a:cs typeface="Calibri"/>
              </a:rPr>
              <a:t>и</a:t>
            </a:r>
            <a:r>
              <a:rPr dirty="0" sz="1800">
                <a:latin typeface="Calibri"/>
                <a:cs typeface="Calibri"/>
              </a:rPr>
              <a:t>	</a:t>
            </a:r>
            <a:r>
              <a:rPr dirty="0" sz="1800" spc="-10">
                <a:latin typeface="Calibri"/>
                <a:cs typeface="Calibri"/>
              </a:rPr>
              <a:t>значительное</a:t>
            </a:r>
            <a:r>
              <a:rPr dirty="0" sz="1800">
                <a:latin typeface="Calibri"/>
                <a:cs typeface="Calibri"/>
              </a:rPr>
              <a:t>	</a:t>
            </a:r>
            <a:r>
              <a:rPr dirty="0" sz="1800" spc="-10">
                <a:latin typeface="Calibri"/>
                <a:cs typeface="Calibri"/>
              </a:rPr>
              <a:t>увеличение рентабельности.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2070099" y="2835274"/>
            <a:ext cx="8140700" cy="1546225"/>
            <a:chOff x="2070099" y="2835274"/>
            <a:chExt cx="8140700" cy="1546225"/>
          </a:xfrm>
        </p:grpSpPr>
        <p:sp>
          <p:nvSpPr>
            <p:cNvPr id="15" name="object 15" descr=""/>
            <p:cNvSpPr/>
            <p:nvPr/>
          </p:nvSpPr>
          <p:spPr>
            <a:xfrm>
              <a:off x="2076450" y="2841625"/>
              <a:ext cx="8128000" cy="1520825"/>
            </a:xfrm>
            <a:custGeom>
              <a:avLst/>
              <a:gdLst/>
              <a:ahLst/>
              <a:cxnLst/>
              <a:rect l="l" t="t" r="r" b="b"/>
              <a:pathLst>
                <a:path w="8128000" h="1520825">
                  <a:moveTo>
                    <a:pt x="8128000" y="0"/>
                  </a:moveTo>
                  <a:lnTo>
                    <a:pt x="0" y="0"/>
                  </a:lnTo>
                  <a:lnTo>
                    <a:pt x="0" y="1520825"/>
                  </a:lnTo>
                  <a:lnTo>
                    <a:pt x="8128000" y="1520825"/>
                  </a:lnTo>
                  <a:lnTo>
                    <a:pt x="8128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070100" y="2835275"/>
              <a:ext cx="8140700" cy="1546225"/>
            </a:xfrm>
            <a:custGeom>
              <a:avLst/>
              <a:gdLst/>
              <a:ahLst/>
              <a:cxnLst/>
              <a:rect l="l" t="t" r="r" b="b"/>
              <a:pathLst>
                <a:path w="8140700" h="1546225">
                  <a:moveTo>
                    <a:pt x="6350" y="0"/>
                  </a:moveTo>
                  <a:lnTo>
                    <a:pt x="6350" y="1546225"/>
                  </a:lnTo>
                </a:path>
                <a:path w="8140700" h="1546225">
                  <a:moveTo>
                    <a:pt x="8134350" y="0"/>
                  </a:moveTo>
                  <a:lnTo>
                    <a:pt x="8134350" y="1546225"/>
                  </a:lnTo>
                </a:path>
                <a:path w="8140700" h="1546225">
                  <a:moveTo>
                    <a:pt x="0" y="6350"/>
                  </a:moveTo>
                  <a:lnTo>
                    <a:pt x="8140700" y="6350"/>
                  </a:lnTo>
                </a:path>
              </a:pathLst>
            </a:custGeom>
            <a:ln w="127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2070100" y="4362450"/>
              <a:ext cx="8140700" cy="0"/>
            </a:xfrm>
            <a:custGeom>
              <a:avLst/>
              <a:gdLst/>
              <a:ahLst/>
              <a:cxnLst/>
              <a:rect l="l" t="t" r="r" b="b"/>
              <a:pathLst>
                <a:path w="8140700" h="0">
                  <a:moveTo>
                    <a:pt x="0" y="0"/>
                  </a:moveTo>
                  <a:lnTo>
                    <a:pt x="8140700" y="0"/>
                  </a:lnTo>
                </a:path>
              </a:pathLst>
            </a:custGeom>
            <a:ln w="3810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661987" y="988123"/>
            <a:ext cx="9413240" cy="2767330"/>
          </a:xfrm>
          <a:prstGeom prst="rect">
            <a:avLst/>
          </a:prstGeom>
        </p:spPr>
        <p:txBody>
          <a:bodyPr wrap="square" lIns="0" tIns="1581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dirty="0" sz="1800" b="1">
                <a:latin typeface="Calibri"/>
                <a:cs typeface="Calibri"/>
              </a:rPr>
              <a:t>Этап</a:t>
            </a:r>
            <a:r>
              <a:rPr dirty="0" sz="1800" spc="1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1:</a:t>
            </a:r>
            <a:r>
              <a:rPr dirty="0" sz="1800" spc="-4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Запуск</a:t>
            </a:r>
            <a:r>
              <a:rPr dirty="0" sz="1800" spc="1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производства</a:t>
            </a:r>
            <a:r>
              <a:rPr dirty="0" sz="1800" spc="-6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(1</a:t>
            </a:r>
            <a:r>
              <a:rPr dirty="0" sz="1800" spc="-10" b="1">
                <a:latin typeface="Calibri"/>
                <a:cs typeface="Calibri"/>
              </a:rPr>
              <a:t> </a:t>
            </a:r>
            <a:r>
              <a:rPr dirty="0" sz="1800" spc="-20" b="1">
                <a:latin typeface="Calibri"/>
                <a:cs typeface="Calibri"/>
              </a:rPr>
              <a:t>год)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45"/>
              </a:spcBef>
            </a:pPr>
            <a:r>
              <a:rPr dirty="0" sz="1800">
                <a:latin typeface="Calibri"/>
                <a:cs typeface="Calibri"/>
              </a:rPr>
              <a:t>Поиск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ниши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и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формирование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стабильных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каналов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сбыта.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ts val="3300"/>
              </a:lnSpc>
              <a:spcBef>
                <a:spcPts val="229"/>
              </a:spcBef>
            </a:pPr>
            <a:r>
              <a:rPr dirty="0" sz="1800" spc="-10">
                <a:latin typeface="Calibri"/>
                <a:cs typeface="Calibri"/>
              </a:rPr>
              <a:t>Планируемый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объем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продаж: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на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старте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-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4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000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упак/квартал;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к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концу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года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-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25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000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упак/квартал Выход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на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точку </a:t>
            </a:r>
            <a:r>
              <a:rPr dirty="0" sz="1800" spc="-10">
                <a:latin typeface="Calibri"/>
                <a:cs typeface="Calibri"/>
              </a:rPr>
              <a:t>безубыточности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и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подтверждение</a:t>
            </a:r>
            <a:r>
              <a:rPr dirty="0" sz="1800" spc="3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жизнеспособности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проекта</a:t>
            </a:r>
            <a:endParaRPr sz="1800">
              <a:latin typeface="Calibri"/>
              <a:cs typeface="Calibri"/>
            </a:endParaRPr>
          </a:p>
          <a:p>
            <a:pPr marL="1507490" marR="182245">
              <a:lnSpc>
                <a:spcPct val="104900"/>
              </a:lnSpc>
              <a:spcBef>
                <a:spcPts val="1235"/>
              </a:spcBef>
            </a:pPr>
            <a:r>
              <a:rPr dirty="0" sz="1850" spc="-55" b="1">
                <a:latin typeface="Trebuchet MS"/>
                <a:cs typeface="Trebuchet MS"/>
              </a:rPr>
              <a:t>Точка</a:t>
            </a:r>
            <a:r>
              <a:rPr dirty="0" sz="1850" spc="-110" b="1">
                <a:latin typeface="Trebuchet MS"/>
                <a:cs typeface="Trebuchet MS"/>
              </a:rPr>
              <a:t> </a:t>
            </a:r>
            <a:r>
              <a:rPr dirty="0" sz="1850" b="1">
                <a:latin typeface="Trebuchet MS"/>
                <a:cs typeface="Trebuchet MS"/>
              </a:rPr>
              <a:t>безубыточности</a:t>
            </a:r>
            <a:r>
              <a:rPr dirty="0" sz="1850" spc="-45" b="1">
                <a:latin typeface="Trebuchet MS"/>
                <a:cs typeface="Trebuchet MS"/>
              </a:rPr>
              <a:t> </a:t>
            </a:r>
            <a:r>
              <a:rPr dirty="0" sz="1850" spc="-95" b="1">
                <a:latin typeface="Trebuchet MS"/>
                <a:cs typeface="Trebuchet MS"/>
              </a:rPr>
              <a:t>=</a:t>
            </a:r>
            <a:r>
              <a:rPr dirty="0" sz="1850" spc="-155" b="1">
                <a:latin typeface="Trebuchet MS"/>
                <a:cs typeface="Trebuchet MS"/>
              </a:rPr>
              <a:t> </a:t>
            </a:r>
            <a:r>
              <a:rPr dirty="0" sz="1850" b="1">
                <a:latin typeface="Trebuchet MS"/>
                <a:cs typeface="Trebuchet MS"/>
              </a:rPr>
              <a:t>Постоянные</a:t>
            </a:r>
            <a:r>
              <a:rPr dirty="0" sz="1850" spc="-25" b="1">
                <a:latin typeface="Trebuchet MS"/>
                <a:cs typeface="Trebuchet MS"/>
              </a:rPr>
              <a:t> </a:t>
            </a:r>
            <a:r>
              <a:rPr dirty="0" sz="1850" b="1">
                <a:latin typeface="Trebuchet MS"/>
                <a:cs typeface="Trebuchet MS"/>
              </a:rPr>
              <a:t>затраты</a:t>
            </a:r>
            <a:r>
              <a:rPr dirty="0" sz="1850" spc="-50" b="1">
                <a:latin typeface="Trebuchet MS"/>
                <a:cs typeface="Trebuchet MS"/>
              </a:rPr>
              <a:t> </a:t>
            </a:r>
            <a:r>
              <a:rPr dirty="0" sz="1850" b="1">
                <a:latin typeface="Trebuchet MS"/>
                <a:cs typeface="Trebuchet MS"/>
              </a:rPr>
              <a:t>/</a:t>
            </a:r>
            <a:r>
              <a:rPr dirty="0" sz="1850" spc="-95" b="1">
                <a:latin typeface="Trebuchet MS"/>
                <a:cs typeface="Trebuchet MS"/>
              </a:rPr>
              <a:t> </a:t>
            </a:r>
            <a:r>
              <a:rPr dirty="0" sz="1850" b="1">
                <a:latin typeface="Trebuchet MS"/>
                <a:cs typeface="Trebuchet MS"/>
              </a:rPr>
              <a:t>(Цена</a:t>
            </a:r>
            <a:r>
              <a:rPr dirty="0" sz="1850" spc="-175" b="1">
                <a:latin typeface="Trebuchet MS"/>
                <a:cs typeface="Trebuchet MS"/>
              </a:rPr>
              <a:t> </a:t>
            </a:r>
            <a:r>
              <a:rPr dirty="0" sz="1850" spc="-50" b="1">
                <a:latin typeface="Trebuchet MS"/>
                <a:cs typeface="Trebuchet MS"/>
              </a:rPr>
              <a:t>-</a:t>
            </a:r>
            <a:r>
              <a:rPr dirty="0" sz="1850" spc="-95" b="1">
                <a:latin typeface="Trebuchet MS"/>
                <a:cs typeface="Trebuchet MS"/>
              </a:rPr>
              <a:t> </a:t>
            </a:r>
            <a:r>
              <a:rPr dirty="0" sz="1850" spc="-10" b="1">
                <a:latin typeface="Trebuchet MS"/>
                <a:cs typeface="Trebuchet MS"/>
              </a:rPr>
              <a:t>Переменные затраты)</a:t>
            </a:r>
            <a:endParaRPr sz="1850">
              <a:latin typeface="Trebuchet MS"/>
              <a:cs typeface="Trebuchet MS"/>
            </a:endParaRPr>
          </a:p>
          <a:p>
            <a:pPr marL="1507490">
              <a:lnSpc>
                <a:spcPct val="100000"/>
              </a:lnSpc>
              <a:spcBef>
                <a:spcPts val="30"/>
              </a:spcBef>
            </a:pPr>
            <a:r>
              <a:rPr dirty="0" sz="1850" spc="-85" b="1">
                <a:latin typeface="Trebuchet MS"/>
                <a:cs typeface="Trebuchet MS"/>
              </a:rPr>
              <a:t>250</a:t>
            </a:r>
            <a:r>
              <a:rPr dirty="0" sz="1850" spc="-120" b="1">
                <a:latin typeface="Trebuchet MS"/>
                <a:cs typeface="Trebuchet MS"/>
              </a:rPr>
              <a:t> </a:t>
            </a:r>
            <a:r>
              <a:rPr dirty="0" sz="1850" spc="-90" b="1">
                <a:latin typeface="Trebuchet MS"/>
                <a:cs typeface="Trebuchet MS"/>
              </a:rPr>
              <a:t>000</a:t>
            </a:r>
            <a:r>
              <a:rPr dirty="0" sz="1850" spc="-195" b="1">
                <a:latin typeface="Trebuchet MS"/>
                <a:cs typeface="Trebuchet MS"/>
              </a:rPr>
              <a:t> </a:t>
            </a:r>
            <a:r>
              <a:rPr dirty="0" sz="1850" b="1">
                <a:latin typeface="Trebuchet MS"/>
                <a:cs typeface="Trebuchet MS"/>
              </a:rPr>
              <a:t>/</a:t>
            </a:r>
            <a:r>
              <a:rPr dirty="0" sz="1850" spc="-145" b="1">
                <a:latin typeface="Trebuchet MS"/>
                <a:cs typeface="Trebuchet MS"/>
              </a:rPr>
              <a:t> </a:t>
            </a:r>
            <a:r>
              <a:rPr dirty="0" sz="1850" spc="-90" b="1">
                <a:latin typeface="Trebuchet MS"/>
                <a:cs typeface="Trebuchet MS"/>
              </a:rPr>
              <a:t>(107</a:t>
            </a:r>
            <a:r>
              <a:rPr dirty="0" sz="1850" spc="-170" b="1">
                <a:latin typeface="Trebuchet MS"/>
                <a:cs typeface="Trebuchet MS"/>
              </a:rPr>
              <a:t> </a:t>
            </a:r>
            <a:r>
              <a:rPr dirty="0" sz="1850" spc="180" b="1">
                <a:latin typeface="Trebuchet MS"/>
                <a:cs typeface="Trebuchet MS"/>
              </a:rPr>
              <a:t>–</a:t>
            </a:r>
            <a:r>
              <a:rPr dirty="0" sz="1850" spc="-145" b="1">
                <a:latin typeface="Trebuchet MS"/>
                <a:cs typeface="Trebuchet MS"/>
              </a:rPr>
              <a:t> </a:t>
            </a:r>
            <a:r>
              <a:rPr dirty="0" sz="1850" spc="-150" b="1">
                <a:latin typeface="Trebuchet MS"/>
                <a:cs typeface="Trebuchet MS"/>
              </a:rPr>
              <a:t>6G)</a:t>
            </a:r>
            <a:r>
              <a:rPr dirty="0" sz="1850" spc="-120" b="1">
                <a:latin typeface="Trebuchet MS"/>
                <a:cs typeface="Trebuchet MS"/>
              </a:rPr>
              <a:t> </a:t>
            </a:r>
            <a:r>
              <a:rPr dirty="0" sz="1850" spc="-95" b="1">
                <a:latin typeface="Trebuchet MS"/>
                <a:cs typeface="Trebuchet MS"/>
              </a:rPr>
              <a:t>=</a:t>
            </a:r>
            <a:r>
              <a:rPr dirty="0" sz="1850" spc="-195" b="1">
                <a:latin typeface="Trebuchet MS"/>
                <a:cs typeface="Trebuchet MS"/>
              </a:rPr>
              <a:t> </a:t>
            </a:r>
            <a:r>
              <a:rPr dirty="0" sz="1850" spc="-85" b="1">
                <a:latin typeface="Trebuchet MS"/>
                <a:cs typeface="Trebuchet MS"/>
              </a:rPr>
              <a:t>250</a:t>
            </a:r>
            <a:r>
              <a:rPr dirty="0" sz="1850" spc="-120" b="1">
                <a:latin typeface="Trebuchet MS"/>
                <a:cs typeface="Trebuchet MS"/>
              </a:rPr>
              <a:t> </a:t>
            </a:r>
            <a:r>
              <a:rPr dirty="0" sz="1850" spc="-85" b="1">
                <a:latin typeface="Trebuchet MS"/>
                <a:cs typeface="Trebuchet MS"/>
              </a:rPr>
              <a:t>000</a:t>
            </a:r>
            <a:r>
              <a:rPr dirty="0" sz="1850" spc="-114" b="1">
                <a:latin typeface="Trebuchet MS"/>
                <a:cs typeface="Trebuchet MS"/>
              </a:rPr>
              <a:t> </a:t>
            </a:r>
            <a:r>
              <a:rPr dirty="0" sz="1850" b="1">
                <a:latin typeface="Trebuchet MS"/>
                <a:cs typeface="Trebuchet MS"/>
              </a:rPr>
              <a:t>/</a:t>
            </a:r>
            <a:r>
              <a:rPr dirty="0" sz="1850" spc="-145" b="1">
                <a:latin typeface="Trebuchet MS"/>
                <a:cs typeface="Trebuchet MS"/>
              </a:rPr>
              <a:t> </a:t>
            </a:r>
            <a:r>
              <a:rPr dirty="0" sz="1850" spc="-105" b="1">
                <a:latin typeface="Trebuchet MS"/>
                <a:cs typeface="Trebuchet MS"/>
              </a:rPr>
              <a:t>38,8</a:t>
            </a:r>
            <a:r>
              <a:rPr dirty="0" sz="1850" spc="-120" b="1">
                <a:latin typeface="Trebuchet MS"/>
                <a:cs typeface="Trebuchet MS"/>
              </a:rPr>
              <a:t> </a:t>
            </a:r>
            <a:r>
              <a:rPr dirty="0" sz="1850" spc="-90" b="1">
                <a:latin typeface="Trebuchet MS"/>
                <a:cs typeface="Trebuchet MS"/>
              </a:rPr>
              <a:t>≈</a:t>
            </a:r>
            <a:r>
              <a:rPr dirty="0" sz="1850" spc="-120" b="1">
                <a:latin typeface="Trebuchet MS"/>
                <a:cs typeface="Trebuchet MS"/>
              </a:rPr>
              <a:t> </a:t>
            </a:r>
            <a:r>
              <a:rPr dirty="0" sz="1850" spc="-95" b="1">
                <a:latin typeface="Trebuchet MS"/>
                <a:cs typeface="Trebuchet MS"/>
              </a:rPr>
              <a:t>6500</a:t>
            </a:r>
            <a:r>
              <a:rPr dirty="0" sz="1850" spc="-114" b="1">
                <a:latin typeface="Trebuchet MS"/>
                <a:cs typeface="Trebuchet MS"/>
              </a:rPr>
              <a:t> </a:t>
            </a:r>
            <a:r>
              <a:rPr dirty="0" sz="1850" b="1">
                <a:latin typeface="Trebuchet MS"/>
                <a:cs typeface="Trebuchet MS"/>
              </a:rPr>
              <a:t>упаковок</a:t>
            </a:r>
            <a:r>
              <a:rPr dirty="0" sz="1850" spc="-170" b="1">
                <a:latin typeface="Trebuchet MS"/>
                <a:cs typeface="Trebuchet MS"/>
              </a:rPr>
              <a:t> </a:t>
            </a:r>
            <a:r>
              <a:rPr dirty="0" sz="1850" spc="-30" b="1">
                <a:solidFill>
                  <a:srgbClr val="FF0000"/>
                </a:solidFill>
                <a:latin typeface="Trebuchet MS"/>
                <a:cs typeface="Trebuchet MS"/>
              </a:rPr>
              <a:t>в</a:t>
            </a:r>
            <a:r>
              <a:rPr dirty="0" sz="1850" spc="-120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850" spc="-10" b="1">
                <a:solidFill>
                  <a:srgbClr val="FF0000"/>
                </a:solidFill>
                <a:latin typeface="Trebuchet MS"/>
                <a:cs typeface="Trebuchet MS"/>
              </a:rPr>
              <a:t>квартал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363854" y="6232844"/>
            <a:ext cx="254000" cy="291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50"/>
              </a:lnSpc>
            </a:pPr>
            <a:r>
              <a:rPr dirty="0" sz="1800" spc="-25">
                <a:latin typeface="Trebuchet MS"/>
                <a:cs typeface="Trebuchet MS"/>
              </a:rPr>
              <a:t>18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480694" y="242569"/>
            <a:ext cx="3740785" cy="3924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400"/>
              <a:t>ФИНАНСОВАЯ</a:t>
            </a:r>
            <a:r>
              <a:rPr dirty="0" sz="2400" spc="-55"/>
              <a:t> </a:t>
            </a:r>
            <a:r>
              <a:rPr dirty="0" sz="2400" spc="-10"/>
              <a:t>МОДЕЛЬ</a:t>
            </a:r>
            <a:endParaRPr sz="2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753224" cy="9144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29725" y="4162424"/>
            <a:ext cx="2962275" cy="269557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1826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130"/>
              </a:spcBef>
            </a:pPr>
            <a:r>
              <a:rPr dirty="0" spc="95"/>
              <a:t>ЗАПРОС</a:t>
            </a:r>
            <a:r>
              <a:rPr dirty="0" spc="275"/>
              <a:t> </a:t>
            </a:r>
            <a:r>
              <a:rPr dirty="0" spc="125"/>
              <a:t>КОМПАНИИ-</a:t>
            </a:r>
            <a:r>
              <a:rPr dirty="0" spc="90"/>
              <a:t>ПАРТНЕРА</a:t>
            </a:r>
          </a:p>
        </p:txBody>
      </p: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81100" y="5857875"/>
            <a:ext cx="2352675" cy="73342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81700" y="5505448"/>
            <a:ext cx="1590675" cy="123825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19525" y="5743575"/>
            <a:ext cx="1914525" cy="733425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1714500"/>
            <a:ext cx="3333114" cy="3214243"/>
          </a:xfrm>
          <a:prstGeom prst="rect">
            <a:avLst/>
          </a:prstGeom>
        </p:spPr>
      </p:pic>
      <p:sp>
        <p:nvSpPr>
          <p:cNvPr id="9" name="object 9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Индустриальный партнёр:</a:t>
            </a:r>
          </a:p>
          <a:p>
            <a:pPr>
              <a:lnSpc>
                <a:spcPct val="100000"/>
              </a:lnSpc>
              <a:spcBef>
                <a:spcPts val="1035"/>
              </a:spcBef>
            </a:pPr>
          </a:p>
          <a:p>
            <a:pPr marL="12700" marR="5080">
              <a:lnSpc>
                <a:spcPts val="2110"/>
              </a:lnSpc>
            </a:pPr>
            <a:r>
              <a:rPr dirty="0" b="0">
                <a:latin typeface="Verdana"/>
                <a:cs typeface="Verdana"/>
              </a:rPr>
              <a:t>-</a:t>
            </a:r>
            <a:r>
              <a:rPr dirty="0" spc="-45" b="0">
                <a:latin typeface="Verdana"/>
                <a:cs typeface="Verdana"/>
              </a:rPr>
              <a:t> </a:t>
            </a:r>
            <a:r>
              <a:rPr dirty="0" b="0">
                <a:latin typeface="Verdana"/>
                <a:cs typeface="Verdana"/>
              </a:rPr>
              <a:t>Выйти</a:t>
            </a:r>
            <a:r>
              <a:rPr dirty="0" spc="-55" b="0">
                <a:latin typeface="Verdana"/>
                <a:cs typeface="Verdana"/>
              </a:rPr>
              <a:t> </a:t>
            </a:r>
            <a:r>
              <a:rPr dirty="0" b="0">
                <a:latin typeface="Verdana"/>
                <a:cs typeface="Verdana"/>
              </a:rPr>
              <a:t>на</a:t>
            </a:r>
            <a:r>
              <a:rPr dirty="0" spc="-15" b="0">
                <a:latin typeface="Verdana"/>
                <a:cs typeface="Verdana"/>
              </a:rPr>
              <a:t> </a:t>
            </a:r>
            <a:r>
              <a:rPr dirty="0" b="0">
                <a:latin typeface="Verdana"/>
                <a:cs typeface="Verdana"/>
              </a:rPr>
              <a:t>новый</a:t>
            </a:r>
            <a:r>
              <a:rPr dirty="0" spc="-15" b="0">
                <a:latin typeface="Verdana"/>
                <a:cs typeface="Verdana"/>
              </a:rPr>
              <a:t> </a:t>
            </a:r>
            <a:r>
              <a:rPr dirty="0" b="0">
                <a:latin typeface="Verdana"/>
                <a:cs typeface="Verdana"/>
              </a:rPr>
              <a:t>рынок,</a:t>
            </a:r>
            <a:r>
              <a:rPr dirty="0" spc="-45" b="0">
                <a:latin typeface="Verdana"/>
                <a:cs typeface="Verdana"/>
              </a:rPr>
              <a:t> </a:t>
            </a:r>
            <a:r>
              <a:rPr dirty="0" b="0">
                <a:latin typeface="Verdana"/>
                <a:cs typeface="Verdana"/>
              </a:rPr>
              <a:t>новый</a:t>
            </a:r>
            <a:r>
              <a:rPr dirty="0" spc="-90" b="0">
                <a:latin typeface="Verdana"/>
                <a:cs typeface="Verdana"/>
              </a:rPr>
              <a:t> </a:t>
            </a:r>
            <a:r>
              <a:rPr dirty="0" b="0">
                <a:latin typeface="Verdana"/>
                <a:cs typeface="Verdana"/>
              </a:rPr>
              <a:t>сегмент</a:t>
            </a:r>
            <a:r>
              <a:rPr dirty="0" spc="15" b="0">
                <a:latin typeface="Verdana"/>
                <a:cs typeface="Verdana"/>
              </a:rPr>
              <a:t> </a:t>
            </a:r>
            <a:r>
              <a:rPr dirty="0" b="0">
                <a:latin typeface="Verdana"/>
                <a:cs typeface="Verdana"/>
              </a:rPr>
              <a:t>целевой</a:t>
            </a:r>
            <a:r>
              <a:rPr dirty="0" spc="-15" b="0">
                <a:latin typeface="Verdana"/>
                <a:cs typeface="Verdana"/>
              </a:rPr>
              <a:t> </a:t>
            </a:r>
            <a:r>
              <a:rPr dirty="0" b="0">
                <a:latin typeface="Verdana"/>
                <a:cs typeface="Verdana"/>
              </a:rPr>
              <a:t>аудитории</a:t>
            </a:r>
            <a:r>
              <a:rPr dirty="0" spc="-15" b="0">
                <a:latin typeface="Verdana"/>
                <a:cs typeface="Verdana"/>
              </a:rPr>
              <a:t> </a:t>
            </a:r>
            <a:r>
              <a:rPr dirty="0" spc="-10" b="0">
                <a:latin typeface="Verdana"/>
                <a:cs typeface="Verdana"/>
              </a:rPr>
              <a:t>(родители </a:t>
            </a:r>
            <a:r>
              <a:rPr dirty="0" b="0">
                <a:latin typeface="Verdana"/>
                <a:cs typeface="Verdana"/>
              </a:rPr>
              <a:t>с</a:t>
            </a:r>
            <a:r>
              <a:rPr dirty="0" spc="-25" b="0">
                <a:latin typeface="Verdana"/>
                <a:cs typeface="Verdana"/>
              </a:rPr>
              <a:t> </a:t>
            </a:r>
            <a:r>
              <a:rPr dirty="0" spc="-10" b="0">
                <a:latin typeface="Verdana"/>
                <a:cs typeface="Verdana"/>
              </a:rPr>
              <a:t>детьми)</a:t>
            </a: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dirty="0" b="0">
                <a:latin typeface="Verdana"/>
                <a:cs typeface="Verdana"/>
              </a:rPr>
              <a:t>-</a:t>
            </a:r>
            <a:r>
              <a:rPr dirty="0" spc="-35" b="0">
                <a:latin typeface="Verdana"/>
                <a:cs typeface="Verdana"/>
              </a:rPr>
              <a:t> </a:t>
            </a:r>
            <a:r>
              <a:rPr dirty="0" b="0">
                <a:latin typeface="Verdana"/>
                <a:cs typeface="Verdana"/>
              </a:rPr>
              <a:t>Сделать</a:t>
            </a:r>
            <a:r>
              <a:rPr dirty="0" spc="-45" b="0">
                <a:latin typeface="Verdana"/>
                <a:cs typeface="Verdana"/>
              </a:rPr>
              <a:t> </a:t>
            </a:r>
            <a:r>
              <a:rPr dirty="0" b="0">
                <a:latin typeface="Verdana"/>
                <a:cs typeface="Verdana"/>
              </a:rPr>
              <a:t>продукт</a:t>
            </a:r>
            <a:r>
              <a:rPr dirty="0" spc="-10" b="0">
                <a:latin typeface="Verdana"/>
                <a:cs typeface="Verdana"/>
              </a:rPr>
              <a:t> </a:t>
            </a:r>
            <a:r>
              <a:rPr dirty="0" b="0">
                <a:latin typeface="Verdana"/>
                <a:cs typeface="Verdana"/>
              </a:rPr>
              <a:t>без</a:t>
            </a:r>
            <a:r>
              <a:rPr dirty="0" spc="-35" b="0">
                <a:latin typeface="Verdana"/>
                <a:cs typeface="Verdana"/>
              </a:rPr>
              <a:t> </a:t>
            </a:r>
            <a:r>
              <a:rPr dirty="0" b="0">
                <a:latin typeface="Verdana"/>
                <a:cs typeface="Verdana"/>
              </a:rPr>
              <a:t>сахара</a:t>
            </a:r>
            <a:r>
              <a:rPr dirty="0" spc="-20" b="0">
                <a:latin typeface="Verdana"/>
                <a:cs typeface="Verdana"/>
              </a:rPr>
              <a:t> </a:t>
            </a:r>
            <a:r>
              <a:rPr dirty="0" b="0">
                <a:latin typeface="Verdana"/>
                <a:cs typeface="Verdana"/>
              </a:rPr>
              <a:t>для</a:t>
            </a:r>
            <a:r>
              <a:rPr dirty="0" spc="-95" b="0">
                <a:latin typeface="Verdana"/>
                <a:cs typeface="Verdana"/>
              </a:rPr>
              <a:t> </a:t>
            </a:r>
            <a:r>
              <a:rPr dirty="0" b="0">
                <a:latin typeface="Verdana"/>
                <a:cs typeface="Verdana"/>
              </a:rPr>
              <a:t>детей</a:t>
            </a:r>
            <a:r>
              <a:rPr dirty="0" spc="-20" b="0">
                <a:latin typeface="Verdana"/>
                <a:cs typeface="Verdana"/>
              </a:rPr>
              <a:t> </a:t>
            </a:r>
            <a:r>
              <a:rPr dirty="0" b="0">
                <a:latin typeface="Verdana"/>
                <a:cs typeface="Verdana"/>
              </a:rPr>
              <a:t>(незанятая</a:t>
            </a:r>
            <a:r>
              <a:rPr dirty="0" spc="-20" b="0">
                <a:latin typeface="Verdana"/>
                <a:cs typeface="Verdana"/>
              </a:rPr>
              <a:t> </a:t>
            </a:r>
            <a:r>
              <a:rPr dirty="0" spc="-10" b="0">
                <a:latin typeface="Verdana"/>
                <a:cs typeface="Verdana"/>
              </a:rPr>
              <a:t>ниша).</a:t>
            </a:r>
          </a:p>
          <a:p>
            <a:pPr marL="12700" marR="817880">
              <a:lnSpc>
                <a:spcPct val="100800"/>
              </a:lnSpc>
            </a:pPr>
            <a:r>
              <a:rPr dirty="0" b="0">
                <a:latin typeface="Verdana"/>
                <a:cs typeface="Verdana"/>
              </a:rPr>
              <a:t>Подтвердит</a:t>
            </a:r>
            <a:r>
              <a:rPr dirty="0" spc="-40" b="0">
                <a:latin typeface="Verdana"/>
                <a:cs typeface="Verdana"/>
              </a:rPr>
              <a:t> </a:t>
            </a:r>
            <a:r>
              <a:rPr dirty="0" b="0">
                <a:latin typeface="Verdana"/>
                <a:cs typeface="Verdana"/>
              </a:rPr>
              <a:t>ценности</a:t>
            </a:r>
            <a:r>
              <a:rPr dirty="0" spc="-65" b="0">
                <a:latin typeface="Verdana"/>
                <a:cs typeface="Verdana"/>
              </a:rPr>
              <a:t> </a:t>
            </a:r>
            <a:r>
              <a:rPr dirty="0" b="0">
                <a:latin typeface="Verdana"/>
                <a:cs typeface="Verdana"/>
              </a:rPr>
              <a:t>компании,</a:t>
            </a:r>
            <a:r>
              <a:rPr dirty="0" spc="-95" b="0">
                <a:latin typeface="Verdana"/>
                <a:cs typeface="Verdana"/>
              </a:rPr>
              <a:t> </a:t>
            </a:r>
            <a:r>
              <a:rPr dirty="0" b="0">
                <a:latin typeface="Verdana"/>
                <a:cs typeface="Verdana"/>
              </a:rPr>
              <a:t>усилит</a:t>
            </a:r>
            <a:r>
              <a:rPr dirty="0" spc="-100" b="0">
                <a:latin typeface="Verdana"/>
                <a:cs typeface="Verdana"/>
              </a:rPr>
              <a:t> </a:t>
            </a:r>
            <a:r>
              <a:rPr dirty="0" spc="-10" b="0">
                <a:latin typeface="Verdana"/>
                <a:cs typeface="Verdana"/>
              </a:rPr>
              <a:t>конкурентоспособность, </a:t>
            </a:r>
            <a:r>
              <a:rPr dirty="0" b="0">
                <a:latin typeface="Verdana"/>
                <a:cs typeface="Verdana"/>
              </a:rPr>
              <a:t>уникальность</a:t>
            </a:r>
            <a:r>
              <a:rPr dirty="0" spc="-10" b="0">
                <a:latin typeface="Verdana"/>
                <a:cs typeface="Verdana"/>
              </a:rPr>
              <a:t> </a:t>
            </a:r>
            <a:r>
              <a:rPr dirty="0" b="0">
                <a:latin typeface="Verdana"/>
                <a:cs typeface="Verdana"/>
              </a:rPr>
              <a:t>и</a:t>
            </a:r>
            <a:r>
              <a:rPr dirty="0" spc="-120" b="0">
                <a:latin typeface="Verdana"/>
                <a:cs typeface="Verdana"/>
              </a:rPr>
              <a:t> </a:t>
            </a:r>
            <a:r>
              <a:rPr dirty="0" spc="-10" b="0">
                <a:latin typeface="Verdana"/>
                <a:cs typeface="Verdana"/>
              </a:rPr>
              <a:t>доверие</a:t>
            </a:r>
          </a:p>
          <a:p>
            <a:pPr marL="12700" marR="10160">
              <a:lnSpc>
                <a:spcPct val="100800"/>
              </a:lnSpc>
              <a:spcBef>
                <a:spcPts val="2105"/>
              </a:spcBef>
            </a:pPr>
            <a:r>
              <a:rPr dirty="0" b="0">
                <a:latin typeface="Calibri"/>
                <a:cs typeface="Calibri"/>
              </a:rPr>
              <a:t>-</a:t>
            </a:r>
            <a:r>
              <a:rPr dirty="0" spc="-25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У</a:t>
            </a:r>
            <a:r>
              <a:rPr dirty="0" b="0">
                <a:latin typeface="Verdana"/>
                <a:cs typeface="Verdana"/>
              </a:rPr>
              <a:t>меньшить</a:t>
            </a:r>
            <a:r>
              <a:rPr dirty="0" spc="-30" b="0">
                <a:latin typeface="Verdana"/>
                <a:cs typeface="Verdana"/>
              </a:rPr>
              <a:t> </a:t>
            </a:r>
            <a:r>
              <a:rPr dirty="0" b="0">
                <a:latin typeface="Verdana"/>
                <a:cs typeface="Verdana"/>
              </a:rPr>
              <a:t>затраты</a:t>
            </a:r>
            <a:r>
              <a:rPr dirty="0" spc="-5" b="0">
                <a:latin typeface="Verdana"/>
                <a:cs typeface="Verdana"/>
              </a:rPr>
              <a:t> </a:t>
            </a:r>
            <a:r>
              <a:rPr dirty="0" b="0">
                <a:latin typeface="Verdana"/>
                <a:cs typeface="Verdana"/>
              </a:rPr>
              <a:t>на</a:t>
            </a:r>
            <a:r>
              <a:rPr dirty="0" spc="-25" b="0">
                <a:latin typeface="Verdana"/>
                <a:cs typeface="Verdana"/>
              </a:rPr>
              <a:t> </a:t>
            </a:r>
            <a:r>
              <a:rPr dirty="0" b="0">
                <a:latin typeface="Verdana"/>
                <a:cs typeface="Verdana"/>
              </a:rPr>
              <a:t>процедуру</a:t>
            </a:r>
            <a:r>
              <a:rPr dirty="0" spc="-75" b="0">
                <a:latin typeface="Verdana"/>
                <a:cs typeface="Verdana"/>
              </a:rPr>
              <a:t> </a:t>
            </a:r>
            <a:r>
              <a:rPr dirty="0" b="0">
                <a:latin typeface="Verdana"/>
                <a:cs typeface="Verdana"/>
              </a:rPr>
              <a:t>одобрения</a:t>
            </a:r>
            <a:r>
              <a:rPr dirty="0" spc="-85" b="0">
                <a:latin typeface="Verdana"/>
                <a:cs typeface="Verdana"/>
              </a:rPr>
              <a:t> </a:t>
            </a:r>
            <a:r>
              <a:rPr dirty="0" b="0">
                <a:latin typeface="Verdana"/>
                <a:cs typeface="Verdana"/>
              </a:rPr>
              <a:t>за</a:t>
            </a:r>
            <a:r>
              <a:rPr dirty="0" spc="-30" b="0">
                <a:latin typeface="Verdana"/>
                <a:cs typeface="Verdana"/>
              </a:rPr>
              <a:t> </a:t>
            </a:r>
            <a:r>
              <a:rPr dirty="0" b="0">
                <a:latin typeface="Verdana"/>
                <a:cs typeface="Verdana"/>
              </a:rPr>
              <a:t>счет</a:t>
            </a:r>
            <a:r>
              <a:rPr dirty="0" spc="10" b="0">
                <a:latin typeface="Verdana"/>
                <a:cs typeface="Verdana"/>
              </a:rPr>
              <a:t> </a:t>
            </a:r>
            <a:r>
              <a:rPr dirty="0" b="0">
                <a:latin typeface="Verdana"/>
                <a:cs typeface="Verdana"/>
              </a:rPr>
              <a:t>создания</a:t>
            </a:r>
            <a:r>
              <a:rPr dirty="0" spc="-100" b="0">
                <a:latin typeface="Verdana"/>
                <a:cs typeface="Verdana"/>
              </a:rPr>
              <a:t> </a:t>
            </a:r>
            <a:r>
              <a:rPr dirty="0" spc="-10" b="0">
                <a:latin typeface="Verdana"/>
                <a:cs typeface="Verdana"/>
              </a:rPr>
              <a:t>именно </a:t>
            </a:r>
            <a:r>
              <a:rPr dirty="0" b="0">
                <a:latin typeface="Verdana"/>
                <a:cs typeface="Verdana"/>
              </a:rPr>
              <a:t>пищевой</a:t>
            </a:r>
            <a:r>
              <a:rPr dirty="0" spc="-55" b="0">
                <a:latin typeface="Verdana"/>
                <a:cs typeface="Verdana"/>
              </a:rPr>
              <a:t> </a:t>
            </a:r>
            <a:r>
              <a:rPr dirty="0" spc="-10" b="0">
                <a:latin typeface="Verdana"/>
                <a:cs typeface="Verdana"/>
              </a:rPr>
              <a:t>продукции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382270" y="6270783"/>
            <a:ext cx="254000" cy="305435"/>
          </a:xfrm>
          <a:prstGeom prst="rect">
            <a:avLst/>
          </a:prstGeom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1800" spc="-25">
                <a:latin typeface="Calibri"/>
                <a:cs typeface="Calibri"/>
              </a:rPr>
              <a:t>22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2026-01-02T12:08:34Z</dcterms:created>
  <dcterms:modified xsi:type="dcterms:W3CDTF">2026-01-02T12:08:34Z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2026-01-02T00:00:00Z</vt:filetime>
  </property>
  <property fmtid="{D5CDD505-2E9C-101B-9397-08002B2CF9AE}" pid="3" name="LastSaved">
    <vt:filetime>2026-01-02T00:00:00Z</vt:filetime>
  </property>
</Properties>
</file>