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9" r:id="rId3"/>
    <p:sldId id="271" r:id="rId4"/>
    <p:sldId id="272" r:id="rId5"/>
    <p:sldId id="273" r:id="rId6"/>
    <p:sldId id="274" r:id="rId7"/>
    <p:sldId id="278" r:id="rId8"/>
    <p:sldId id="275" r:id="rId9"/>
    <p:sldId id="276" r:id="rId10"/>
    <p:sldId id="277" r:id="rId11"/>
    <p:sldId id="270" r:id="rId12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2D0"/>
    <a:srgbClr val="FF7171"/>
    <a:srgbClr val="FFFFFF"/>
    <a:srgbClr val="C00000"/>
    <a:srgbClr val="E59595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75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png"/><Relationship Id="rId15" Type="http://schemas.microsoft.com/office/2007/relationships/hdphoto" Target="../media/hdphoto4.wdp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png"/><Relationship Id="rId15" Type="http://schemas.microsoft.com/office/2007/relationships/hdphoto" Target="../media/hdphoto4.wdp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5" Type="http://schemas.microsoft.com/office/2007/relationships/hdphoto" Target="../media/hdphoto6.wdp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3.png"/><Relationship Id="rId7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5.png"/><Relationship Id="rId10" Type="http://schemas.openxmlformats.org/officeDocument/2006/relationships/image" Target="../media/image5.png"/><Relationship Id="rId4" Type="http://schemas.openxmlformats.org/officeDocument/2006/relationships/image" Target="../media/image24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0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Лидер: </a:t>
            </a:r>
          </a:p>
          <a:p>
            <a:pPr algn="r"/>
            <a:r>
              <a:rPr lang="ru-RU" altLang="ru-RU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Елеева</a:t>
            </a:r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Илона Альбертовна</a:t>
            </a:r>
          </a:p>
          <a:p>
            <a:pPr algn="r"/>
            <a:r>
              <a:rPr lang="ru-RU" altLang="ru-RU" sz="20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Участники команды:</a:t>
            </a: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Богатырева Анастасия Анатольевна</a:t>
            </a: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Грабская Анастасия Михайловна</a:t>
            </a: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Гумашян София Кареновна</a:t>
            </a:r>
          </a:p>
          <a:p>
            <a:pPr algn="r"/>
            <a:r>
              <a:rPr lang="ru-RU" altLang="ru-RU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Ущенко</a:t>
            </a:r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Лилия Сергеевна</a:t>
            </a:r>
          </a:p>
          <a:p>
            <a:pPr algn="r"/>
            <a:r>
              <a:rPr lang="ru-RU" alt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Тимченко Алёна Романовна</a:t>
            </a:r>
          </a:p>
          <a:p>
            <a:pPr algn="r"/>
            <a:endParaRPr lang="ru-RU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endParaRPr lang="en-US" alt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752507" y="6400613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</a:t>
            </a:r>
            <a:r>
              <a:rPr lang="ru-RU" sz="140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ноября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335283" y="3350307"/>
            <a:ext cx="55402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EXPRO23 Онлайн-платформа</a:t>
            </a:r>
            <a:r>
              <a:rPr lang="en-US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“</a:t>
            </a:r>
            <a:r>
              <a:rPr lang="en-US" altLang="ru-RU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Pre.Eng</a:t>
            </a:r>
            <a:r>
              <a:rPr lang="en-US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”</a:t>
            </a:r>
            <a:r>
              <a:rPr lang="ru-RU" alt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для изучения английского языка для дошкольников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26080" y="283578"/>
            <a:ext cx="4355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Целевая аудитория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51285" y="4432710"/>
            <a:ext cx="206959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Муниципальный департамент образования</a:t>
            </a:r>
          </a:p>
          <a:p>
            <a:pPr algn="ctr"/>
            <a:r>
              <a:rPr lang="ru-RU" sz="1700" dirty="0">
                <a:solidFill>
                  <a:srgbClr val="000000"/>
                </a:solidFill>
                <a:latin typeface="Century Gothic" panose="020B0502020202020204" pitchFamily="34" charset="0"/>
              </a:rPr>
              <a:t>(города Ростова-на-Дону)</a:t>
            </a:r>
            <a:endParaRPr lang="ru-RU" sz="1700" dirty="0"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55245" y="4432710"/>
            <a:ext cx="226287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latin typeface="Century Gothic" panose="020B0502020202020204" pitchFamily="34" charset="0"/>
              </a:rPr>
              <a:t>Частные образовательные организации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(137 детских садов в Ростове-на-Дону)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834914" y="4393498"/>
            <a:ext cx="210474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latin typeface="Century Gothic" panose="020B0502020202020204" pitchFamily="34" charset="0"/>
              </a:rPr>
              <a:t>Педагоги дополнительного образования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147287" y="4393498"/>
            <a:ext cx="28258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entury Gothic" panose="020B0502020202020204" pitchFamily="34" charset="0"/>
              </a:rPr>
              <a:t>Родители</a:t>
            </a:r>
          </a:p>
          <a:p>
            <a:pPr algn="ctr"/>
            <a:r>
              <a:rPr lang="ru-RU" dirty="0">
                <a:latin typeface="Century Gothic" panose="020B0502020202020204" pitchFamily="34" charset="0"/>
              </a:rPr>
              <a:t>(В группе детского сада каждая 4-я семья заинтересована в изучении иностранного языка их ребёнком)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7A5DB687-0D39-FD9C-0D44-E7E638651834}"/>
              </a:ext>
            </a:extLst>
          </p:cNvPr>
          <p:cNvGrpSpPr/>
          <p:nvPr/>
        </p:nvGrpSpPr>
        <p:grpSpPr>
          <a:xfrm>
            <a:off x="1426081" y="1873498"/>
            <a:ext cx="2520000" cy="2520000"/>
            <a:chOff x="1426081" y="1873498"/>
            <a:chExt cx="2520000" cy="2520000"/>
          </a:xfrm>
        </p:grpSpPr>
        <p:sp>
          <p:nvSpPr>
            <p:cNvPr id="11" name="Овал 10"/>
            <p:cNvSpPr/>
            <p:nvPr/>
          </p:nvSpPr>
          <p:spPr>
            <a:xfrm>
              <a:off x="1426081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7E4DECB-B392-E26B-FEFB-928CE410E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64899" y="2341309"/>
              <a:ext cx="1442364" cy="1442364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D1203A0-F444-C945-5F0B-C384D6A34D57}"/>
              </a:ext>
            </a:extLst>
          </p:cNvPr>
          <p:cNvGrpSpPr/>
          <p:nvPr/>
        </p:nvGrpSpPr>
        <p:grpSpPr>
          <a:xfrm>
            <a:off x="6627287" y="1873498"/>
            <a:ext cx="2520000" cy="2520000"/>
            <a:chOff x="6627287" y="1873498"/>
            <a:chExt cx="2520000" cy="2520000"/>
          </a:xfrm>
        </p:grpSpPr>
        <p:sp>
          <p:nvSpPr>
            <p:cNvPr id="18" name="Овал 17"/>
            <p:cNvSpPr/>
            <p:nvPr/>
          </p:nvSpPr>
          <p:spPr>
            <a:xfrm>
              <a:off x="6627287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45B2F45-FE49-BF63-ADF6-8B8997E81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13074" y="2484887"/>
              <a:ext cx="1348426" cy="1348426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6310927-0001-9C59-24F5-233FD38B122A}"/>
              </a:ext>
            </a:extLst>
          </p:cNvPr>
          <p:cNvGrpSpPr/>
          <p:nvPr/>
        </p:nvGrpSpPr>
        <p:grpSpPr>
          <a:xfrm>
            <a:off x="4026684" y="1873498"/>
            <a:ext cx="2520000" cy="2520000"/>
            <a:chOff x="4026684" y="1873498"/>
            <a:chExt cx="2520000" cy="2520000"/>
          </a:xfrm>
        </p:grpSpPr>
        <p:sp>
          <p:nvSpPr>
            <p:cNvPr id="17" name="Овал 16"/>
            <p:cNvSpPr/>
            <p:nvPr/>
          </p:nvSpPr>
          <p:spPr>
            <a:xfrm>
              <a:off x="4026684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9835BFB1-0D68-92D3-F8CA-29093C09E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49496" y="2341309"/>
              <a:ext cx="1492004" cy="1492004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662C65C1-E469-7E66-A5C1-2E613C1D7148}"/>
              </a:ext>
            </a:extLst>
          </p:cNvPr>
          <p:cNvGrpSpPr/>
          <p:nvPr/>
        </p:nvGrpSpPr>
        <p:grpSpPr>
          <a:xfrm>
            <a:off x="9227890" y="1873498"/>
            <a:ext cx="2520000" cy="2520000"/>
            <a:chOff x="9227890" y="1873498"/>
            <a:chExt cx="2520000" cy="2520000"/>
          </a:xfrm>
        </p:grpSpPr>
        <p:sp>
          <p:nvSpPr>
            <p:cNvPr id="19" name="Овал 18"/>
            <p:cNvSpPr/>
            <p:nvPr/>
          </p:nvSpPr>
          <p:spPr>
            <a:xfrm>
              <a:off x="9227890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29384124-E90D-2313-B7D5-60B595B96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88773" y="2383497"/>
              <a:ext cx="1437047" cy="14370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775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26080" y="283578"/>
            <a:ext cx="4669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Решаемая проблема 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688841" y="1016564"/>
            <a:ext cx="236235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Муниципальный департамент образования</a:t>
            </a:r>
            <a:endParaRPr lang="ru-RU" sz="1400" b="1" dirty="0">
              <a:latin typeface="Century Gothic" panose="020B0502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84329" y="1016564"/>
            <a:ext cx="24374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Частные образовательные организации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820063" y="1016564"/>
            <a:ext cx="25071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Педагоги дополнительного образования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970378" y="1016564"/>
            <a:ext cx="1442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Родители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14400" y="3625644"/>
            <a:ext cx="211981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неактуальная квалификация преподавателей (низкий уровень использования педагогом ИКТ-технологий в образовании).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247004" y="3618103"/>
            <a:ext cx="191588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ограничения в методических ресурсах.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631887" y="3618103"/>
            <a:ext cx="211981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выбор подходящих образовательных программ для изучения английского языка дошкольниками.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327315" y="3623185"/>
            <a:ext cx="236629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малое количество современных программ для обучения английскому языку, направленных на работу с детьми дошкольного возраста.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413D529-9213-FADF-EFC9-F60675720CCD}"/>
              </a:ext>
            </a:extLst>
          </p:cNvPr>
          <p:cNvGrpSpPr/>
          <p:nvPr/>
        </p:nvGrpSpPr>
        <p:grpSpPr>
          <a:xfrm>
            <a:off x="2008418" y="1800544"/>
            <a:ext cx="1728000" cy="1728000"/>
            <a:chOff x="1426081" y="1873498"/>
            <a:chExt cx="2520000" cy="2520000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DED176B-96CE-E410-57A6-67678C43CAF7}"/>
                </a:ext>
              </a:extLst>
            </p:cNvPr>
            <p:cNvSpPr/>
            <p:nvPr/>
          </p:nvSpPr>
          <p:spPr>
            <a:xfrm>
              <a:off x="1426081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10CCCC29-0C44-2F73-953B-EFBA9A5A5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64899" y="2341309"/>
              <a:ext cx="1442364" cy="1442364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196BDE7-4BCE-E79B-D5FA-8D764F6D128C}"/>
              </a:ext>
            </a:extLst>
          </p:cNvPr>
          <p:cNvGrpSpPr/>
          <p:nvPr/>
        </p:nvGrpSpPr>
        <p:grpSpPr>
          <a:xfrm>
            <a:off x="7209624" y="1800544"/>
            <a:ext cx="1728000" cy="1728000"/>
            <a:chOff x="6627287" y="1873498"/>
            <a:chExt cx="2520000" cy="252000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7CACA06-64EB-5DC5-9C11-A4AF070B0575}"/>
                </a:ext>
              </a:extLst>
            </p:cNvPr>
            <p:cNvSpPr/>
            <p:nvPr/>
          </p:nvSpPr>
          <p:spPr>
            <a:xfrm>
              <a:off x="6627287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54CA3F6D-37F1-50EB-24D2-B07E0D091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13074" y="2484887"/>
              <a:ext cx="1348426" cy="1348426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E6E73EC-DBA4-802C-77A5-18563C0D81CE}"/>
              </a:ext>
            </a:extLst>
          </p:cNvPr>
          <p:cNvGrpSpPr/>
          <p:nvPr/>
        </p:nvGrpSpPr>
        <p:grpSpPr>
          <a:xfrm>
            <a:off x="4640419" y="1804048"/>
            <a:ext cx="1728000" cy="1728000"/>
            <a:chOff x="4026684" y="1873498"/>
            <a:chExt cx="2520000" cy="2520000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B6A14887-1B70-D43A-FD51-457381FDE249}"/>
                </a:ext>
              </a:extLst>
            </p:cNvPr>
            <p:cNvSpPr/>
            <p:nvPr/>
          </p:nvSpPr>
          <p:spPr>
            <a:xfrm>
              <a:off x="4026684" y="1873498"/>
              <a:ext cx="2520000" cy="25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2B24FEC-B872-7C74-3086-14E19CFFA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49496" y="2341309"/>
              <a:ext cx="1492004" cy="1492004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822B233-F7D5-9269-BA62-AA3DF994BCC9}"/>
              </a:ext>
            </a:extLst>
          </p:cNvPr>
          <p:cNvGrpSpPr/>
          <p:nvPr/>
        </p:nvGrpSpPr>
        <p:grpSpPr>
          <a:xfrm>
            <a:off x="9819010" y="1800544"/>
            <a:ext cx="1728000" cy="1728000"/>
            <a:chOff x="9810227" y="1568073"/>
            <a:chExt cx="1728000" cy="1728000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E92EA577-4C4D-2CBC-96FB-8D52927EBAFD}"/>
                </a:ext>
              </a:extLst>
            </p:cNvPr>
            <p:cNvSpPr/>
            <p:nvPr/>
          </p:nvSpPr>
          <p:spPr>
            <a:xfrm>
              <a:off x="9810227" y="1568073"/>
              <a:ext cx="1728000" cy="172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CD66170C-ED3C-F964-B8FB-CAE882DBC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199912" y="1935915"/>
              <a:ext cx="966199" cy="966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552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26080" y="283578"/>
            <a:ext cx="4935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Основные</a:t>
            </a:r>
            <a:r>
              <a:rPr lang="ru-RU" sz="3200" b="1" dirty="0"/>
              <a:t> </a:t>
            </a:r>
            <a:r>
              <a:rPr lang="ru-RU" sz="3200" b="1" dirty="0">
                <a:latin typeface="Century Gothic" panose="020B0502020202020204" pitchFamily="34" charset="0"/>
              </a:rPr>
              <a:t>конкуренты</a:t>
            </a:r>
            <a:r>
              <a:rPr lang="ru-RU" sz="3200" b="1" dirty="0"/>
              <a:t> </a:t>
            </a:r>
            <a:endParaRPr lang="ru-RU" sz="2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A55FBEC-CADF-A96D-5423-B54BE66C6C1E}"/>
              </a:ext>
            </a:extLst>
          </p:cNvPr>
          <p:cNvGrpSpPr/>
          <p:nvPr/>
        </p:nvGrpSpPr>
        <p:grpSpPr>
          <a:xfrm>
            <a:off x="1426081" y="1873498"/>
            <a:ext cx="2520000" cy="2981665"/>
            <a:chOff x="1426081" y="1873498"/>
            <a:chExt cx="2520000" cy="2981665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1674955" y="4393498"/>
              <a:ext cx="20695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Century Gothic" panose="020B0502020202020204" pitchFamily="34" charset="0"/>
                </a:rPr>
                <a:t>Skyeng</a:t>
              </a:r>
              <a:endParaRPr lang="ru-RU" sz="2400" b="1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D8A07AF5-32D9-CC19-A275-A8897F83460C}"/>
                </a:ext>
              </a:extLst>
            </p:cNvPr>
            <p:cNvGrpSpPr/>
            <p:nvPr/>
          </p:nvGrpSpPr>
          <p:grpSpPr>
            <a:xfrm>
              <a:off x="1426081" y="1873498"/>
              <a:ext cx="2520000" cy="2520000"/>
              <a:chOff x="1426081" y="1873498"/>
              <a:chExt cx="2520000" cy="2520000"/>
            </a:xfrm>
          </p:grpSpPr>
          <p:sp>
            <p:nvSpPr>
              <p:cNvPr id="50" name="Овал 49"/>
              <p:cNvSpPr/>
              <p:nvPr/>
            </p:nvSpPr>
            <p:spPr>
              <a:xfrm>
                <a:off x="1426081" y="1873498"/>
                <a:ext cx="2520000" cy="252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861171C3-C3CB-2E5D-5FB0-6F00B7383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3730" y="2804652"/>
                <a:ext cx="2163494" cy="738394"/>
              </a:xfrm>
              <a:prstGeom prst="rect">
                <a:avLst/>
              </a:prstGeom>
            </p:spPr>
          </p:pic>
        </p:grp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7CD7D38-292C-219A-C2D4-6BB26580FAB1}"/>
              </a:ext>
            </a:extLst>
          </p:cNvPr>
          <p:cNvGrpSpPr/>
          <p:nvPr/>
        </p:nvGrpSpPr>
        <p:grpSpPr>
          <a:xfrm>
            <a:off x="4026684" y="1873498"/>
            <a:ext cx="2520000" cy="2981663"/>
            <a:chOff x="4026684" y="1873498"/>
            <a:chExt cx="2520000" cy="2981663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2B2AAB90-E485-90C1-2CC9-8120F8ED6257}"/>
                </a:ext>
              </a:extLst>
            </p:cNvPr>
            <p:cNvSpPr/>
            <p:nvPr/>
          </p:nvSpPr>
          <p:spPr>
            <a:xfrm>
              <a:off x="4211589" y="4393496"/>
              <a:ext cx="21501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rPr>
                <a:t>PuzzleEnglish</a:t>
              </a:r>
              <a:endParaRPr lang="ru-RU" sz="2400" b="1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E9FAF938-EBE9-7511-F869-B22FB2F1B951}"/>
                </a:ext>
              </a:extLst>
            </p:cNvPr>
            <p:cNvGrpSpPr/>
            <p:nvPr/>
          </p:nvGrpSpPr>
          <p:grpSpPr>
            <a:xfrm>
              <a:off x="4026684" y="1873498"/>
              <a:ext cx="2520000" cy="2520000"/>
              <a:chOff x="4026684" y="1873498"/>
              <a:chExt cx="2520000" cy="2520000"/>
            </a:xfrm>
          </p:grpSpPr>
          <p:sp>
            <p:nvSpPr>
              <p:cNvPr id="51" name="Овал 50"/>
              <p:cNvSpPr/>
              <p:nvPr/>
            </p:nvSpPr>
            <p:spPr>
              <a:xfrm>
                <a:off x="4026684" y="1873498"/>
                <a:ext cx="2520000" cy="2520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8" name="Picture 4" descr="Промокоды Puzzle English - скидки по купонам до 70% на Ноябрь 2023">
                <a:extLst>
                  <a:ext uri="{FF2B5EF4-FFF2-40B4-BE49-F238E27FC236}">
                    <a16:creationId xmlns:a16="http://schemas.microsoft.com/office/drawing/2014/main" id="{16175F00-C369-C0EB-961C-C3ED9DF2AE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2202" y="2558909"/>
                <a:ext cx="1932960" cy="12533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BAC978D-6E18-2B85-7814-7C1E466078A5}"/>
              </a:ext>
            </a:extLst>
          </p:cNvPr>
          <p:cNvGrpSpPr/>
          <p:nvPr/>
        </p:nvGrpSpPr>
        <p:grpSpPr>
          <a:xfrm>
            <a:off x="6546683" y="1873498"/>
            <a:ext cx="2845647" cy="3350995"/>
            <a:chOff x="6546683" y="1873498"/>
            <a:chExt cx="2845647" cy="3350995"/>
          </a:xfrm>
        </p:grpSpPr>
        <p:sp>
          <p:nvSpPr>
            <p:cNvPr id="52" name="Овал 51"/>
            <p:cNvSpPr/>
            <p:nvPr/>
          </p:nvSpPr>
          <p:spPr>
            <a:xfrm>
              <a:off x="6627287" y="1873498"/>
              <a:ext cx="2520000" cy="25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0323950-161B-9026-54C4-1EB26A01ADE7}"/>
                </a:ext>
              </a:extLst>
            </p:cNvPr>
            <p:cNvSpPr/>
            <p:nvPr/>
          </p:nvSpPr>
          <p:spPr>
            <a:xfrm>
              <a:off x="6546683" y="4393496"/>
              <a:ext cx="284564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rPr>
                <a:t>Study-languages-online.com</a:t>
              </a:r>
              <a:endParaRPr lang="ru-RU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335CE9C4-1725-8BE2-C110-D685747E5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5266" y="2263542"/>
              <a:ext cx="1844040" cy="1844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0018BEEA-B059-9853-8DF6-2C01484BAABD}"/>
              </a:ext>
            </a:extLst>
          </p:cNvPr>
          <p:cNvGrpSpPr/>
          <p:nvPr/>
        </p:nvGrpSpPr>
        <p:grpSpPr>
          <a:xfrm>
            <a:off x="9227890" y="1873498"/>
            <a:ext cx="2520000" cy="2981663"/>
            <a:chOff x="9227890" y="1873498"/>
            <a:chExt cx="2520000" cy="2981663"/>
          </a:xfrm>
        </p:grpSpPr>
        <p:sp>
          <p:nvSpPr>
            <p:cNvPr id="53" name="Овал 52"/>
            <p:cNvSpPr/>
            <p:nvPr/>
          </p:nvSpPr>
          <p:spPr>
            <a:xfrm>
              <a:off x="9227890" y="1873498"/>
              <a:ext cx="2520000" cy="25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7C2632B-D6BF-9C6E-901F-CA60A7B21CFB}"/>
                </a:ext>
              </a:extLst>
            </p:cNvPr>
            <p:cNvSpPr/>
            <p:nvPr/>
          </p:nvSpPr>
          <p:spPr>
            <a:xfrm>
              <a:off x="9411754" y="4393496"/>
              <a:ext cx="21522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err="1">
                  <a:solidFill>
                    <a:srgbClr val="00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rPr>
                <a:t>Полиглотики</a:t>
              </a:r>
              <a:endParaRPr lang="ru-RU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2FC74845-EC5A-1E37-3309-C98ECDAF58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6131" y="2804652"/>
              <a:ext cx="2249234" cy="529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4689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26080" y="283578"/>
            <a:ext cx="5348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Предлагаемое решение 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59176" y="3125499"/>
            <a:ext cx="83776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онлайн-платформа для изучения английского языка для дошкольников, содержащая в себе </a:t>
            </a:r>
            <a:r>
              <a:rPr lang="ru-RU" sz="28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видеоуроки</a:t>
            </a:r>
            <a:r>
              <a:rPr lang="ru-RU" sz="2800" dirty="0">
                <a:latin typeface="Century Gothic" panose="020B0502020202020204" pitchFamily="34" charset="0"/>
                <a:ea typeface="Times New Roman" panose="02020603050405020304" pitchFamily="18" charset="0"/>
              </a:rPr>
              <a:t>, мини-игры, упражнения и методические рекомендации для родителей и педагогов.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C84F399-B3CE-F798-3231-EFFD041EED33}"/>
              </a:ext>
            </a:extLst>
          </p:cNvPr>
          <p:cNvGrpSpPr/>
          <p:nvPr/>
        </p:nvGrpSpPr>
        <p:grpSpPr>
          <a:xfrm>
            <a:off x="4080387" y="1476458"/>
            <a:ext cx="4332942" cy="1446550"/>
            <a:chOff x="4080387" y="1476458"/>
            <a:chExt cx="4332942" cy="144655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CE269A28-C3FB-779C-D157-72D63C3C771D}"/>
                </a:ext>
              </a:extLst>
            </p:cNvPr>
            <p:cNvSpPr/>
            <p:nvPr/>
          </p:nvSpPr>
          <p:spPr>
            <a:xfrm>
              <a:off x="4080387" y="1651819"/>
              <a:ext cx="1877961" cy="118970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FBF126-E6D2-6573-5B63-5548AF6D75C4}"/>
                </a:ext>
              </a:extLst>
            </p:cNvPr>
            <p:cNvSpPr txBox="1"/>
            <p:nvPr/>
          </p:nvSpPr>
          <p:spPr>
            <a:xfrm>
              <a:off x="4165794" y="1476458"/>
              <a:ext cx="424753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Pre</a:t>
              </a:r>
              <a:r>
                <a:rPr lang="en-US" sz="8800" b="1" dirty="0" err="1">
                  <a:solidFill>
                    <a:srgbClr val="A162D0"/>
                  </a:solidFill>
                  <a:latin typeface="Century Gothic" panose="020B0502020202020204" pitchFamily="34" charset="0"/>
                </a:rPr>
                <a:t>.</a:t>
              </a:r>
              <a:r>
                <a:rPr lang="en-US" sz="8800" b="1" dirty="0" err="1">
                  <a:solidFill>
                    <a:srgbClr val="FF7171"/>
                  </a:solidFill>
                  <a:latin typeface="Century Gothic" panose="020B0502020202020204" pitchFamily="34" charset="0"/>
                </a:rPr>
                <a:t>Eng</a:t>
              </a:r>
              <a:endParaRPr lang="ru-RU" sz="8800" b="1" dirty="0">
                <a:solidFill>
                  <a:srgbClr val="FF717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470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717550" y="13965"/>
            <a:ext cx="4863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Бизнес-модель 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698045"/>
              </p:ext>
            </p:extLst>
          </p:nvPr>
        </p:nvGraphicFramePr>
        <p:xfrm>
          <a:off x="1496690" y="598740"/>
          <a:ext cx="10670486" cy="597139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57193">
                  <a:extLst>
                    <a:ext uri="{9D8B030D-6E8A-4147-A177-3AD203B41FA5}">
                      <a16:colId xmlns:a16="http://schemas.microsoft.com/office/drawing/2014/main" val="3587171282"/>
                    </a:ext>
                  </a:extLst>
                </a:gridCol>
                <a:gridCol w="1519717">
                  <a:extLst>
                    <a:ext uri="{9D8B030D-6E8A-4147-A177-3AD203B41FA5}">
                      <a16:colId xmlns:a16="http://schemas.microsoft.com/office/drawing/2014/main" val="2481069464"/>
                    </a:ext>
                  </a:extLst>
                </a:gridCol>
                <a:gridCol w="1867345">
                  <a:extLst>
                    <a:ext uri="{9D8B030D-6E8A-4147-A177-3AD203B41FA5}">
                      <a16:colId xmlns:a16="http://schemas.microsoft.com/office/drawing/2014/main" val="2992646635"/>
                    </a:ext>
                  </a:extLst>
                </a:gridCol>
                <a:gridCol w="1363535">
                  <a:extLst>
                    <a:ext uri="{9D8B030D-6E8A-4147-A177-3AD203B41FA5}">
                      <a16:colId xmlns:a16="http://schemas.microsoft.com/office/drawing/2014/main" val="2807261220"/>
                    </a:ext>
                  </a:extLst>
                </a:gridCol>
                <a:gridCol w="1445623">
                  <a:extLst>
                    <a:ext uri="{9D8B030D-6E8A-4147-A177-3AD203B41FA5}">
                      <a16:colId xmlns:a16="http://schemas.microsoft.com/office/drawing/2014/main" val="1923389347"/>
                    </a:ext>
                  </a:extLst>
                </a:gridCol>
                <a:gridCol w="2717073">
                  <a:extLst>
                    <a:ext uri="{9D8B030D-6E8A-4147-A177-3AD203B41FA5}">
                      <a16:colId xmlns:a16="http://schemas.microsoft.com/office/drawing/2014/main" val="4092264642"/>
                    </a:ext>
                  </a:extLst>
                </a:gridCol>
              </a:tblGrid>
              <a:tr h="142895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LEAN CANVAS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226239"/>
                  </a:ext>
                </a:extLst>
              </a:tr>
              <a:tr h="285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2.1. </a:t>
                      </a: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Проблема 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4. Решение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Уникальная ценн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ость/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Ценностное предложение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9. Скрытое 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преимущество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1.1. 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Сегменты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потребителей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817377"/>
                  </a:ext>
                </a:extLst>
              </a:tr>
              <a:tr h="22863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 Муниципальный департамент образования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– неактуальная квалификация преподавателей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 Частные образовательные организации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– малое количество программ обучения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 Педагоги дополнительного образования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– ограниченные ресурсы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 Родители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- выбор подходящих образовательных программ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r>
                        <a:rPr lang="ru-RU" sz="900" u="sng">
                          <a:solidFill>
                            <a:schemeClr val="tx1"/>
                          </a:solidFill>
                          <a:effectLst/>
                        </a:rPr>
                        <a:t> Муниципальный департамент образования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 - Возможность актуализировать знания, навыки и умения педагогов посредством внедрения нового инструментария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ru-RU" sz="900" u="sng">
                          <a:solidFill>
                            <a:schemeClr val="tx1"/>
                          </a:solidFill>
                          <a:effectLst/>
                        </a:rPr>
                        <a:t>Частные образовательные организации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 - готовые и качественные материалы, специализированы под дошкольный возраст; персональный план занятий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r>
                        <a:rPr lang="ru-RU" sz="900" u="sng">
                          <a:solidFill>
                            <a:schemeClr val="tx1"/>
                          </a:solidFill>
                          <a:effectLst/>
                        </a:rPr>
                        <a:t> Педагоги дополнительного образования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 - предоставить доступ к актуальным и качественным образовательным материалам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r>
                        <a:rPr lang="ru-RU" sz="900" u="sng">
                          <a:solidFill>
                            <a:schemeClr val="tx1"/>
                          </a:solidFill>
                          <a:effectLst/>
                        </a:rPr>
                        <a:t> Родители 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- дополнительные образовательные мероприятия/программы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1. Наш продукт помогает 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муниципальному департаменту образования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 который хочет обеспечить полноценную и разностороннюю поддержку образования, тем, что решает проблему нехватки программ и материалов для обучения и помогает расширить возможности отечественного образования с помощью использования интерактивности, ИКТ технологий и обучения на англ. языке и готовых качественных материалов.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2. Наш продукт помогает 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частным образовательным организациям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 которые хотят создать условия для разностороннего развития дошкольников, тем, что решает проблему малого наличия программ обучения англ. языку и помогает повысить статус организации с помощью современных и разнообразных методов обучения и наличия материалов, соответствующих дошкольному возрасту.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3. Наш продукт помогает 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педагогам дополнительного образования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 которые хотят развить социальные и учебные навыки, творческое мышление, тем, что решает проблему ограниченности ресурсов и недостатка времени и помогает расширить профессиональный круг и развить профессиональные навыки с помощью создания онлайн-платформы для обмена опытом и информацией и предоставления доступа к актуальным и качественным образовательным материалам.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4. Наш продукт помогает </a:t>
                      </a:r>
                      <a:r>
                        <a:rPr lang="ru-RU" sz="900" u="sng" dirty="0">
                          <a:solidFill>
                            <a:schemeClr val="tx1"/>
                          </a:solidFill>
                          <a:effectLst/>
                        </a:rPr>
                        <a:t>родителям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 которые хотят вовлекать детей в дополнительные образовательные мероприятия, тем, что решает проблему отсутствия возможностей для практики и помогает улучшить академические результаты (письма, чтения) с помощью предоставления доступа к качественным онлайн-ресурсам и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</a:rPr>
                        <a:t>видеоурокам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и дополнительных образовательных мероприятий.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Невозможно легко скопировать или купить.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Платформа создана педагогами, специализирующимися на преподавании английского языка детям дошкольного возраста;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Наличие таймера экранного времени, пауз для динамических пауз и гимнастик для глаз;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Возможность практиковать словарь с помощью голосового помощника и камеры (ребенку озвучивается слово на английском языке, ему нужно навести камеру на этот предмет)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Муниципальный департамент образования;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Родители;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Педагоги дополнительного образования;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Частные образовательные организации.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633037"/>
                  </a:ext>
                </a:extLst>
              </a:tr>
              <a:tr h="285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2.2. 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Существующие</a:t>
                      </a: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b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альтернативы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8. 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Ключевые метрики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5. 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Каналы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1.2. </a:t>
                      </a: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Ранние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последователи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610328"/>
                  </a:ext>
                </a:extLst>
              </a:tr>
              <a:tr h="1095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Платформы и приложения для обучения дошкольников иностранному языку: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EnglishCLUB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Уроки английского для детей,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dinolingo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</a:rPr>
                        <a:t>Полиглотики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PuzzleEnglish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Skesmart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</a:rPr>
                        <a:t>Инглекс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UchiDom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Detrova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 School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effectLst/>
                        </a:rPr>
                        <a:t>NovaKid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Toki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Q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</a:rPr>
                        <a:t>ша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Количество оформленных платных подписок на доступ к контенту платформы;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Количество продлений подписок у пользователей;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«Время жизни» клиента в продукте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Родительские чаты в мессенджерах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Реклама в сети Интернет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1. Муниципальный департамент образования -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2. Частные образовательные организации – заведующие и методисты детских садов № 263, 83, Частный Монтессори сад «Умнички»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3. Педагоги дополнительного образования – студенты 4 курса кафедры дошкольного образования ЮФУ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4. Родители – родители детей группы №6 детского сада 263; группы №10 детского сада 305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995292"/>
                  </a:ext>
                </a:extLst>
              </a:tr>
              <a:tr h="1428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7. Структура издержек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6. Потоки прибыли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401479"/>
                  </a:ext>
                </a:extLst>
              </a:tr>
              <a:tr h="857366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Заработная плата программистов, занимающихся созданием самой платформы.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Затраты на обслуживание онлайн-платформы (техподдержка)</a:t>
                      </a:r>
                      <a:b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Затраты на создание игрового контента (мини-игры) и анимированных видео.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Покупка рекламы для продвижения онлайн-платформы</a:t>
                      </a:r>
                      <a:b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Заработная плата для специалистов, разрабатывающих наполнение платформы (методических рекомендаций, содержание видео, игр)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Родители или детские сады будут оплачивать подписку на месяц за занятия (в среднем 5000)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8" marR="1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4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61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254446" y="237985"/>
            <a:ext cx="4863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Экономика проекта: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D16A75-AE8D-4F60-9DE6-7975BA17464B}"/>
              </a:ext>
            </a:extLst>
          </p:cNvPr>
          <p:cNvSpPr txBox="1"/>
          <p:nvPr/>
        </p:nvSpPr>
        <p:spPr>
          <a:xfrm>
            <a:off x="2138061" y="878397"/>
            <a:ext cx="3594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Структура издержек: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9DBA22-4500-4E77-BF2C-F2F9438018C6}"/>
              </a:ext>
            </a:extLst>
          </p:cNvPr>
          <p:cNvSpPr txBox="1"/>
          <p:nvPr/>
        </p:nvSpPr>
        <p:spPr>
          <a:xfrm>
            <a:off x="2440249" y="1337755"/>
            <a:ext cx="2989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Создание платформы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  <a:sym typeface="Symbol" panose="05050102010706020507" pitchFamily="18" charset="2"/>
              </a:rPr>
              <a:t> 300 000 руб.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D01482-A059-4867-A851-4BB80F10C15F}"/>
              </a:ext>
            </a:extLst>
          </p:cNvPr>
          <p:cNvSpPr txBox="1"/>
          <p:nvPr/>
        </p:nvSpPr>
        <p:spPr>
          <a:xfrm>
            <a:off x="2123688" y="4772014"/>
            <a:ext cx="3622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Реклама в социальных сетях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  <a:sym typeface="Symbol" panose="05050102010706020507" pitchFamily="18" charset="2"/>
              </a:rPr>
              <a:t> 10 000 руб./мес.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146337-656B-4DA9-9EF8-B86B00347BA5}"/>
              </a:ext>
            </a:extLst>
          </p:cNvPr>
          <p:cNvSpPr txBox="1"/>
          <p:nvPr/>
        </p:nvSpPr>
        <p:spPr>
          <a:xfrm>
            <a:off x="1814400" y="3842114"/>
            <a:ext cx="43537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Заработная плата специалиста технической поддержки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  <a:sym typeface="Symbol" panose="05050102010706020507" pitchFamily="18" charset="2"/>
              </a:rPr>
              <a:t> 40 000 руб./мес.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704FCA-A412-45F3-9333-9DA15A444445}"/>
              </a:ext>
            </a:extLst>
          </p:cNvPr>
          <p:cNvSpPr txBox="1"/>
          <p:nvPr/>
        </p:nvSpPr>
        <p:spPr>
          <a:xfrm>
            <a:off x="1725034" y="1986485"/>
            <a:ext cx="45187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Заработная плата специалиста по созданию векторных </a:t>
            </a:r>
            <a:r>
              <a:rPr lang="ru-RU" sz="1600" dirty="0" err="1">
                <a:latin typeface="Century Gothic" panose="020B0502020202020204" pitchFamily="34" charset="0"/>
              </a:rPr>
              <a:t>анимаций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  <a:sym typeface="Symbol" panose="05050102010706020507" pitchFamily="18" charset="2"/>
              </a:rPr>
              <a:t> 80 000 руб./мес.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1AC732-92F1-4F71-96EE-CBC2BA136375}"/>
              </a:ext>
            </a:extLst>
          </p:cNvPr>
          <p:cNvSpPr txBox="1"/>
          <p:nvPr/>
        </p:nvSpPr>
        <p:spPr>
          <a:xfrm>
            <a:off x="1814400" y="2912214"/>
            <a:ext cx="43537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Заработная плата специалиста по созданию обучающего контента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  <a:sym typeface="Symbol" panose="05050102010706020507" pitchFamily="18" charset="2"/>
              </a:rPr>
              <a:t> 75 000 руб./мес.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83F6C5-1998-47BE-8F80-5FE080CE5B76}"/>
              </a:ext>
            </a:extLst>
          </p:cNvPr>
          <p:cNvSpPr txBox="1"/>
          <p:nvPr/>
        </p:nvSpPr>
        <p:spPr>
          <a:xfrm>
            <a:off x="1757003" y="5424915"/>
            <a:ext cx="4353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Итого: </a:t>
            </a:r>
          </a:p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Начальное вложение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sym typeface="Symbol" panose="05050102010706020507" pitchFamily="18" charset="2"/>
              </a:rPr>
              <a:t> 505 000 руб.</a:t>
            </a:r>
          </a:p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sym typeface="Symbol" panose="05050102010706020507" pitchFamily="18" charset="2"/>
              </a:rPr>
              <a:t>Ежемесячное поддержание работы платформы  205 000 руб.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Правая круглая скобка 50">
            <a:extLst>
              <a:ext uri="{FF2B5EF4-FFF2-40B4-BE49-F238E27FC236}">
                <a16:creationId xmlns:a16="http://schemas.microsoft.com/office/drawing/2014/main" id="{75202341-8C0F-438C-BDEF-DE04BC6CEA7E}"/>
              </a:ext>
            </a:extLst>
          </p:cNvPr>
          <p:cNvSpPr/>
          <p:nvPr/>
        </p:nvSpPr>
        <p:spPr>
          <a:xfrm>
            <a:off x="6048876" y="1107347"/>
            <a:ext cx="297495" cy="4986697"/>
          </a:xfrm>
          <a:prstGeom prst="rightBracket">
            <a:avLst>
              <a:gd name="adj" fmla="val 123677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AA1E5B-58E6-4D8C-8CD2-1E9B7BC2E08C}"/>
              </a:ext>
            </a:extLst>
          </p:cNvPr>
          <p:cNvSpPr txBox="1"/>
          <p:nvPr/>
        </p:nvSpPr>
        <p:spPr>
          <a:xfrm>
            <a:off x="7687308" y="876090"/>
            <a:ext cx="2837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Потоки прибыли: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7B0807E0-D705-4826-9611-B4576B07ED75}"/>
              </a:ext>
            </a:extLst>
          </p:cNvPr>
          <p:cNvSpPr/>
          <p:nvPr/>
        </p:nvSpPr>
        <p:spPr>
          <a:xfrm>
            <a:off x="7013736" y="1337755"/>
            <a:ext cx="41847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Основной источник дохода – оформленные платные подписки на полный доступ к контенту платформы.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7A9B146F-B6FE-463D-9FF8-D7FC55CF8E92}"/>
              </a:ext>
            </a:extLst>
          </p:cNvPr>
          <p:cNvSpPr/>
          <p:nvPr/>
        </p:nvSpPr>
        <p:spPr>
          <a:xfrm flipH="1" flipV="1">
            <a:off x="8934467" y="2450915"/>
            <a:ext cx="297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entury Gothic" panose="020B0502020202020204" pitchFamily="34" charset="0"/>
                <a:sym typeface="Symbol" panose="05050102010706020507" pitchFamily="18" charset="2"/>
              </a:rPr>
              <a:t></a:t>
            </a:r>
            <a:endParaRPr lang="ru-RU" sz="28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74744D5-9223-43D9-A97C-ED93E585077E}"/>
              </a:ext>
            </a:extLst>
          </p:cNvPr>
          <p:cNvSpPr txBox="1"/>
          <p:nvPr/>
        </p:nvSpPr>
        <p:spPr>
          <a:xfrm>
            <a:off x="8109698" y="2789469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1 700 руб./мес.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7BD21F0-E777-4738-91C8-1E4F60EE107B}"/>
              </a:ext>
            </a:extLst>
          </p:cNvPr>
          <p:cNvSpPr/>
          <p:nvPr/>
        </p:nvSpPr>
        <p:spPr>
          <a:xfrm>
            <a:off x="6592656" y="3210138"/>
            <a:ext cx="5104044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Возьмём среднее количество детей на 1 детский сад = 120 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120:4=30 (каждая 4 семья заинтересована)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ru-RU" sz="900" i="1" kern="0" dirty="0">
              <a:latin typeface="Century Gothic" panose="020B0502020202020204" pitchFamily="34" charset="0"/>
              <a:ea typeface="Calibri" panose="020F0502020204030204" pitchFamily="34" charset="0"/>
              <a:cs typeface="Helvetica Neue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30 семей, заинтересованных в обучении англ. языку: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30*137=4110 обучающихся (</a:t>
            </a:r>
            <a:r>
              <a:rPr lang="en-US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137</a:t>
            </a: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 дет. садов в г. </a:t>
            </a:r>
            <a:r>
              <a:rPr lang="ru-RU" sz="1600" i="1" kern="0" dirty="0" err="1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Ростове</a:t>
            </a: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-на-Дону)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ru-RU" sz="900" i="1" kern="0" dirty="0">
              <a:latin typeface="Century Gothic" panose="020B0502020202020204" pitchFamily="34" charset="0"/>
              <a:ea typeface="Calibri" panose="020F0502020204030204" pitchFamily="34" charset="0"/>
              <a:cs typeface="Helvetica Neue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Допустим, что четверть от числа обучающихся – покупатели подписки: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4110:4=1027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ru-RU" sz="900" i="1" kern="0" dirty="0">
              <a:latin typeface="Century Gothic" panose="020B0502020202020204" pitchFamily="34" charset="0"/>
              <a:ea typeface="Calibri" panose="020F0502020204030204" pitchFamily="34" charset="0"/>
              <a:cs typeface="Helvetica Neue"/>
            </a:endParaRPr>
          </a:p>
          <a:p>
            <a:pPr algn="ctr"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1027*1 700 (стоимость подписки) = </a:t>
            </a:r>
            <a:r>
              <a:rPr lang="ru-RU" sz="1600" b="1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1745900 </a:t>
            </a:r>
            <a:r>
              <a:rPr lang="ru-RU" sz="1600" i="1" kern="0" dirty="0">
                <a:latin typeface="Century Gothic" panose="020B0502020202020204" pitchFamily="34" charset="0"/>
                <a:ea typeface="Calibri" panose="020F0502020204030204" pitchFamily="34" charset="0"/>
                <a:cs typeface="Helvetica Neue"/>
              </a:rPr>
              <a:t>руб./мес.</a:t>
            </a:r>
            <a:endParaRPr lang="ru-RU" sz="1600" i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142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256577" y="320873"/>
            <a:ext cx="6658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Уровень готовности продукта  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CCE33D8-5BE2-F11A-5E49-663B1560F899}"/>
              </a:ext>
            </a:extLst>
          </p:cNvPr>
          <p:cNvSpPr/>
          <p:nvPr/>
        </p:nvSpPr>
        <p:spPr>
          <a:xfrm>
            <a:off x="4996779" y="1073838"/>
            <a:ext cx="2788377" cy="125852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atin typeface="Century Gothic" panose="020B0502020202020204" pitchFamily="34" charset="0"/>
              </a:rPr>
              <a:t>TRL-1</a:t>
            </a:r>
            <a:endParaRPr lang="ru-RU" sz="6600" b="1" dirty="0"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76C8CF3-F316-B8E4-DC8E-953E6FE2F945}"/>
              </a:ext>
            </a:extLst>
          </p:cNvPr>
          <p:cNvSpPr/>
          <p:nvPr/>
        </p:nvSpPr>
        <p:spPr>
          <a:xfrm>
            <a:off x="2590801" y="2500557"/>
            <a:ext cx="7600332" cy="7374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C</a:t>
            </a:r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формулирована идея, основные принципы наблюдались и были документированы</a:t>
            </a:r>
            <a:r>
              <a:rPr 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;</a:t>
            </a:r>
            <a:endParaRPr lang="ru-RU" sz="1800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D6F5267-123A-96A5-54C5-12B49C6ADDE2}"/>
              </a:ext>
            </a:extLst>
          </p:cNvPr>
          <p:cNvSpPr/>
          <p:nvPr/>
        </p:nvSpPr>
        <p:spPr>
          <a:xfrm>
            <a:off x="2590801" y="3460887"/>
            <a:ext cx="7600332" cy="7374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Проведен анализ существующих на рынке решений;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1BED171-396F-4774-08F9-A70447D499FD}"/>
              </a:ext>
            </a:extLst>
          </p:cNvPr>
          <p:cNvSpPr/>
          <p:nvPr/>
        </p:nvSpPr>
        <p:spPr>
          <a:xfrm>
            <a:off x="2590801" y="4401436"/>
            <a:ext cx="7600332" cy="7374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Определена потребность в новом продукт; 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AD2485D-8B28-63FE-F091-998386A0ECD2}"/>
              </a:ext>
            </a:extLst>
          </p:cNvPr>
          <p:cNvSpPr/>
          <p:nvPr/>
        </p:nvSpPr>
        <p:spPr>
          <a:xfrm>
            <a:off x="2590801" y="5341985"/>
            <a:ext cx="7600332" cy="7374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Сформулировано перспективное решение.</a:t>
            </a:r>
            <a:endParaRPr lang="ru-RU" sz="1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1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345477" y="308532"/>
            <a:ext cx="9952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entury Gothic" panose="020B0502020202020204" pitchFamily="34" charset="0"/>
              </a:rPr>
              <a:t>План дальнейшего развития стартап-проекта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0EC94A1-EBD0-A24C-72DA-DCEED0EBD8F4}"/>
              </a:ext>
            </a:extLst>
          </p:cNvPr>
          <p:cNvSpPr/>
          <p:nvPr/>
        </p:nvSpPr>
        <p:spPr>
          <a:xfrm>
            <a:off x="2737863" y="1308915"/>
            <a:ext cx="7600332" cy="73741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Корректировка концепции с учетом рекомендаций экспертов и программиста;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D02A8E5-C9C7-E252-DA92-F837264685AB}"/>
              </a:ext>
            </a:extLst>
          </p:cNvPr>
          <p:cNvSpPr/>
          <p:nvPr/>
        </p:nvSpPr>
        <p:spPr>
          <a:xfrm>
            <a:off x="2737863" y="2105925"/>
            <a:ext cx="7600332" cy="4615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Конечное формулирование концепции;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7E294B9C-56FC-2C78-351F-6044E44BE337}"/>
              </a:ext>
            </a:extLst>
          </p:cNvPr>
          <p:cNvSpPr/>
          <p:nvPr/>
        </p:nvSpPr>
        <p:spPr>
          <a:xfrm>
            <a:off x="2737863" y="2627065"/>
            <a:ext cx="7600332" cy="46154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Создание ТЗ для программиста – изготовление MVP продукта;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1DE6ACD-F8D0-9122-183E-EC39964E56E6}"/>
              </a:ext>
            </a:extLst>
          </p:cNvPr>
          <p:cNvSpPr/>
          <p:nvPr/>
        </p:nvSpPr>
        <p:spPr>
          <a:xfrm>
            <a:off x="2737863" y="3148205"/>
            <a:ext cx="7600332" cy="73741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Проверка компонентов и/или прототипов в соответствующей среде;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05FAE14D-4C38-D772-E601-A664C91D0CA3}"/>
              </a:ext>
            </a:extLst>
          </p:cNvPr>
          <p:cNvSpPr/>
          <p:nvPr/>
        </p:nvSpPr>
        <p:spPr>
          <a:xfrm>
            <a:off x="2737863" y="3945216"/>
            <a:ext cx="7600332" cy="73741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Анализ результатов апробации MVP; уточнение и корректировка продукта;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F7C814D-FA9A-F639-9137-B1AE0D58B36F}"/>
              </a:ext>
            </a:extLst>
          </p:cNvPr>
          <p:cNvSpPr/>
          <p:nvPr/>
        </p:nvSpPr>
        <p:spPr>
          <a:xfrm>
            <a:off x="2737863" y="4742227"/>
            <a:ext cx="7600332" cy="42654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Создание конечного продукта;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7B2DD9E-FE3F-D175-B88C-09CA9A6166C7}"/>
              </a:ext>
            </a:extLst>
          </p:cNvPr>
          <p:cNvSpPr/>
          <p:nvPr/>
        </p:nvSpPr>
        <p:spPr>
          <a:xfrm>
            <a:off x="2737863" y="5228368"/>
            <a:ext cx="7600332" cy="42654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Тестирование среди ранних последователей продукта;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E9DCBF04-3A97-376C-E98F-61EACEC42369}"/>
              </a:ext>
            </a:extLst>
          </p:cNvPr>
          <p:cNvSpPr/>
          <p:nvPr/>
        </p:nvSpPr>
        <p:spPr>
          <a:xfrm>
            <a:off x="2737863" y="5714509"/>
            <a:ext cx="7600332" cy="426549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Выпуск продукта для широкой аудитории.</a:t>
            </a:r>
          </a:p>
        </p:txBody>
      </p:sp>
    </p:spTree>
    <p:extLst>
      <p:ext uri="{BB962C8B-B14F-4D97-AF65-F5344CB8AC3E}">
        <p14:creationId xmlns:p14="http://schemas.microsoft.com/office/powerpoint/2010/main" val="3860435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345477" y="308532"/>
            <a:ext cx="9952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entury Gothic" panose="020B0502020202020204" pitchFamily="34" charset="0"/>
              </a:rPr>
              <a:t>Команда проекта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1FC051DB-3616-0887-FA50-CED4F3908D6A}"/>
              </a:ext>
            </a:extLst>
          </p:cNvPr>
          <p:cNvGrpSpPr/>
          <p:nvPr/>
        </p:nvGrpSpPr>
        <p:grpSpPr>
          <a:xfrm>
            <a:off x="2116272" y="1121608"/>
            <a:ext cx="2312357" cy="2523746"/>
            <a:chOff x="1777111" y="1259927"/>
            <a:chExt cx="2312357" cy="2523746"/>
          </a:xfrm>
        </p:grpSpPr>
        <p:pic>
          <p:nvPicPr>
            <p:cNvPr id="9" name="Picture 38">
              <a:extLst>
                <a:ext uri="{FF2B5EF4-FFF2-40B4-BE49-F238E27FC236}">
                  <a16:creationId xmlns:a16="http://schemas.microsoft.com/office/drawing/2014/main" id="{2829938C-F7F9-C47F-9A08-7C27481B0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568" t="-3595" r="5557" b="26058"/>
            <a:stretch/>
          </p:blipFill>
          <p:spPr>
            <a:xfrm>
              <a:off x="1931293" y="1259927"/>
              <a:ext cx="1926969" cy="192429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416B00-2745-0F5E-9BBB-BFC7BFA0A7C6}"/>
                </a:ext>
              </a:extLst>
            </p:cNvPr>
            <p:cNvSpPr txBox="1"/>
            <p:nvPr/>
          </p:nvSpPr>
          <p:spPr>
            <a:xfrm>
              <a:off x="1777111" y="3137342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Елеева Илона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Координатор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9E9B88E-ACC2-133A-203A-B75F9E6D7EE4}"/>
              </a:ext>
            </a:extLst>
          </p:cNvPr>
          <p:cNvGrpSpPr/>
          <p:nvPr/>
        </p:nvGrpSpPr>
        <p:grpSpPr>
          <a:xfrm>
            <a:off x="5139389" y="1121608"/>
            <a:ext cx="2951442" cy="2552171"/>
            <a:chOff x="5183212" y="1259927"/>
            <a:chExt cx="2951442" cy="2552171"/>
          </a:xfrm>
        </p:grpSpPr>
        <p:pic>
          <p:nvPicPr>
            <p:cNvPr id="2" name="Picture 37">
              <a:extLst>
                <a:ext uri="{FF2B5EF4-FFF2-40B4-BE49-F238E27FC236}">
                  <a16:creationId xmlns:a16="http://schemas.microsoft.com/office/drawing/2014/main" id="{0F493FD2-5711-9C74-B1C7-54860E21D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EF6"/>
                </a:clrFrom>
                <a:clrTo>
                  <a:srgbClr val="FFFEF6">
                    <a:alpha val="0"/>
                  </a:srgbClr>
                </a:clrTo>
              </a:clrChange>
            </a:blip>
            <a:srcRect l="-9102" t="-703" r="-7463" b="2510"/>
            <a:stretch/>
          </p:blipFill>
          <p:spPr>
            <a:xfrm>
              <a:off x="5695455" y="1259927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D13BF5D-A257-F9DB-BEB3-56AD71B7FC15}"/>
                </a:ext>
              </a:extLst>
            </p:cNvPr>
            <p:cNvSpPr txBox="1"/>
            <p:nvPr/>
          </p:nvSpPr>
          <p:spPr>
            <a:xfrm>
              <a:off x="5183212" y="3165767"/>
              <a:ext cx="295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Богатырева Анастасия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Генератор идей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2FD25DFB-AA47-6A22-070A-D8F8AE3BAB1B}"/>
              </a:ext>
            </a:extLst>
          </p:cNvPr>
          <p:cNvGrpSpPr/>
          <p:nvPr/>
        </p:nvGrpSpPr>
        <p:grpSpPr>
          <a:xfrm>
            <a:off x="8603074" y="1126593"/>
            <a:ext cx="2951442" cy="2547186"/>
            <a:chOff x="8407323" y="1259927"/>
            <a:chExt cx="2951442" cy="2547186"/>
          </a:xfrm>
        </p:grpSpPr>
        <p:pic>
          <p:nvPicPr>
            <p:cNvPr id="15" name="Picture 37">
              <a:extLst>
                <a:ext uri="{FF2B5EF4-FFF2-40B4-BE49-F238E27FC236}">
                  <a16:creationId xmlns:a16="http://schemas.microsoft.com/office/drawing/2014/main" id="{B0AEADF7-6844-19B7-2EFA-0B306D290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2" t="7097" r="22685" b="33762"/>
            <a:stretch/>
          </p:blipFill>
          <p:spPr>
            <a:xfrm>
              <a:off x="8919566" y="1259927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28FBD4-0D3E-EBD8-5F89-A3D103B8471C}"/>
                </a:ext>
              </a:extLst>
            </p:cNvPr>
            <p:cNvSpPr txBox="1"/>
            <p:nvPr/>
          </p:nvSpPr>
          <p:spPr>
            <a:xfrm>
              <a:off x="8407323" y="3160782"/>
              <a:ext cx="295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Грабская Анастасия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D15CFEEA-33A1-DC98-C9A3-1115546120F3}"/>
              </a:ext>
            </a:extLst>
          </p:cNvPr>
          <p:cNvGrpSpPr/>
          <p:nvPr/>
        </p:nvGrpSpPr>
        <p:grpSpPr>
          <a:xfrm>
            <a:off x="2116547" y="3729307"/>
            <a:ext cx="2312357" cy="2523746"/>
            <a:chOff x="1738598" y="3783673"/>
            <a:chExt cx="2312357" cy="2523746"/>
          </a:xfrm>
        </p:grpSpPr>
        <p:pic>
          <p:nvPicPr>
            <p:cNvPr id="11" name="Picture 36">
              <a:extLst>
                <a:ext uri="{FF2B5EF4-FFF2-40B4-BE49-F238E27FC236}">
                  <a16:creationId xmlns:a16="http://schemas.microsoft.com/office/drawing/2014/main" id="{6F42CF80-7E53-65C5-0323-73499263D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2269" b="94676" l="3909" r="96743">
                          <a14:foregroundMark x1="19218" y1="32639" x2="30293" y2="59954"/>
                          <a14:foregroundMark x1="13681" y1="44213" x2="30293" y2="76157"/>
                          <a14:foregroundMark x1="30293" y1="76157" x2="30945" y2="76157"/>
                          <a14:foregroundMark x1="45603" y1="20602" x2="96743" y2="72685"/>
                          <a14:foregroundMark x1="81759" y1="32639" x2="77524" y2="82870"/>
                          <a14:foregroundMark x1="77524" y1="82870" x2="79153" y2="88657"/>
                          <a14:foregroundMark x1="88925" y1="55787" x2="95440" y2="82176"/>
                          <a14:foregroundMark x1="86319" y1="59259" x2="95440" y2="94907"/>
                          <a14:foregroundMark x1="44951" y1="39352" x2="14332" y2="63426"/>
                          <a14:foregroundMark x1="14332" y1="63426" x2="8469" y2="84028"/>
                          <a14:foregroundMark x1="39739" y1="16667" x2="59609" y2="20602"/>
                          <a14:foregroundMark x1="80456" y1="30093" x2="86319" y2="54861"/>
                          <a14:foregroundMark x1="94137" y1="57176" x2="20195" y2="23380"/>
                          <a14:foregroundMark x1="20195" y1="23380" x2="19870" y2="23148"/>
                          <a14:foregroundMark x1="73941" y1="41435" x2="56026" y2="14120"/>
                          <a14:foregroundMark x1="58306" y1="18750" x2="26384" y2="21065"/>
                          <a14:foregroundMark x1="26384" y1="21065" x2="7818" y2="69676"/>
                          <a14:foregroundMark x1="59935" y1="15972" x2="84691" y2="34491"/>
                          <a14:foregroundMark x1="66124" y1="24769" x2="28990" y2="24306"/>
                          <a14:foregroundMark x1="28990" y1="24306" x2="15635" y2="26852"/>
                          <a14:foregroundMark x1="41368" y1="23380" x2="19870" y2="40046"/>
                          <a14:foregroundMark x1="19870" y1="40046" x2="14658" y2="58333"/>
                          <a14:foregroundMark x1="28990" y1="20139" x2="14658" y2="39815"/>
                          <a14:foregroundMark x1="14658" y1="39815" x2="3909" y2="73148"/>
                          <a14:foregroundMark x1="14007" y1="40278" x2="23779" y2="21528"/>
                          <a14:foregroundMark x1="23779" y1="21528" x2="56352" y2="12269"/>
                          <a14:foregroundMark x1="56352" y1="12269" x2="85993" y2="43750"/>
                          <a14:foregroundMark x1="47557" y1="15509" x2="18567" y2="31944"/>
                          <a14:foregroundMark x1="18567" y1="31944" x2="13029" y2="40509"/>
                          <a14:foregroundMark x1="44625" y1="17824" x2="35179" y2="14352"/>
                          <a14:foregroundMark x1="61238" y1="25694" x2="40391" y2="14120"/>
                          <a14:foregroundMark x1="48860" y1="18750" x2="42345" y2="13889"/>
                          <a14:foregroundMark x1="59609" y1="24537" x2="45928" y2="13426"/>
                          <a14:foregroundMark x1="50489" y1="19213" x2="28339" y2="15972"/>
                          <a14:foregroundMark x1="33550" y1="25231" x2="11075" y2="32176"/>
                          <a14:foregroundMark x1="32573" y1="30556" x2="6189" y2="38194"/>
                          <a14:foregroundMark x1="57329" y1="18750" x2="88274" y2="20370"/>
                          <a14:foregroundMark x1="64821" y1="22222" x2="80456" y2="26620"/>
                          <a14:foregroundMark x1="68730" y1="22454" x2="92508" y2="59722"/>
                        </a14:backgroundRemoval>
                      </a14:imgEffect>
                    </a14:imgLayer>
                  </a14:imgProps>
                </a:ext>
              </a:extLst>
            </a:blip>
            <a:srcRect l="-7907" t="10735" r="-5696" b="9702"/>
            <a:stretch/>
          </p:blipFill>
          <p:spPr>
            <a:xfrm>
              <a:off x="1854664" y="3783673"/>
              <a:ext cx="1926965" cy="1924294"/>
            </a:xfrm>
            <a:prstGeom prst="ellips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36AAF4-767A-A645-0B73-2E3524499F69}"/>
                </a:ext>
              </a:extLst>
            </p:cNvPr>
            <p:cNvSpPr txBox="1"/>
            <p:nvPr/>
          </p:nvSpPr>
          <p:spPr>
            <a:xfrm>
              <a:off x="1738598" y="5661088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Гумашян София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722CB199-5E6A-08F8-D182-980349EAF4C7}"/>
              </a:ext>
            </a:extLst>
          </p:cNvPr>
          <p:cNvGrpSpPr/>
          <p:nvPr/>
        </p:nvGrpSpPr>
        <p:grpSpPr>
          <a:xfrm>
            <a:off x="5458931" y="3724655"/>
            <a:ext cx="2312357" cy="2523745"/>
            <a:chOff x="5502754" y="3783673"/>
            <a:chExt cx="2312357" cy="2523745"/>
          </a:xfrm>
        </p:grpSpPr>
        <p:pic>
          <p:nvPicPr>
            <p:cNvPr id="17" name="Picture 37">
              <a:extLst>
                <a:ext uri="{FF2B5EF4-FFF2-40B4-BE49-F238E27FC236}">
                  <a16:creationId xmlns:a16="http://schemas.microsoft.com/office/drawing/2014/main" id="{19BB051C-3FF9-8339-54DB-1B7A66724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" t="6824" r="2179" b="21411"/>
            <a:stretch/>
          </p:blipFill>
          <p:spPr>
            <a:xfrm>
              <a:off x="5651632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48BC59-5902-980A-6C27-19F74535E90F}"/>
                </a:ext>
              </a:extLst>
            </p:cNvPr>
            <p:cNvSpPr txBox="1"/>
            <p:nvPr/>
          </p:nvSpPr>
          <p:spPr>
            <a:xfrm>
              <a:off x="5502754" y="5661087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Тимченко Алёна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Аналитик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0C0A3856-97DB-F7D3-92FB-5AE74C2780FD}"/>
              </a:ext>
            </a:extLst>
          </p:cNvPr>
          <p:cNvGrpSpPr/>
          <p:nvPr/>
        </p:nvGrpSpPr>
        <p:grpSpPr>
          <a:xfrm>
            <a:off x="8919274" y="3783673"/>
            <a:ext cx="2312357" cy="2554846"/>
            <a:chOff x="8726865" y="3783673"/>
            <a:chExt cx="2312357" cy="2554846"/>
          </a:xfrm>
        </p:grpSpPr>
        <p:pic>
          <p:nvPicPr>
            <p:cNvPr id="18" name="Picture 37">
              <a:extLst>
                <a:ext uri="{FF2B5EF4-FFF2-40B4-BE49-F238E27FC236}">
                  <a16:creationId xmlns:a16="http://schemas.microsoft.com/office/drawing/2014/main" id="{DFED8529-8E47-5FA4-3496-D9265A246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90" t="13098" r="7440" b="25871"/>
            <a:stretch/>
          </p:blipFill>
          <p:spPr>
            <a:xfrm>
              <a:off x="8919566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792ACC0-35B9-9766-BBE1-FC4C100BB6BB}"/>
                </a:ext>
              </a:extLst>
            </p:cNvPr>
            <p:cNvSpPr txBox="1"/>
            <p:nvPr/>
          </p:nvSpPr>
          <p:spPr>
            <a:xfrm>
              <a:off x="8726865" y="5692188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err="1">
                  <a:latin typeface="Century Gothic" panose="020B0502020202020204" pitchFamily="34" charset="0"/>
                </a:rPr>
                <a:t>Ущенко</a:t>
              </a:r>
              <a:r>
                <a:rPr lang="ru-RU" dirty="0">
                  <a:latin typeface="Century Gothic" panose="020B0502020202020204" pitchFamily="34" charset="0"/>
                </a:rPr>
                <a:t> Лилия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439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1130</Words>
  <Application>Microsoft Office PowerPoint</Application>
  <PresentationFormat>Широкоэкранный</PresentationFormat>
  <Paragraphs>161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Lato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Елеева Илона Альбертовна</cp:lastModifiedBy>
  <cp:revision>55</cp:revision>
  <cp:lastPrinted>2022-09-29T12:11:38Z</cp:lastPrinted>
  <dcterms:created xsi:type="dcterms:W3CDTF">2022-09-27T13:57:51Z</dcterms:created>
  <dcterms:modified xsi:type="dcterms:W3CDTF">2023-11-23T17:14:34Z</dcterms:modified>
</cp:coreProperties>
</file>