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70" r:id="rId2"/>
    <p:sldId id="281" r:id="rId3"/>
    <p:sldId id="292" r:id="rId4"/>
    <p:sldId id="293" r:id="rId5"/>
    <p:sldId id="282" r:id="rId6"/>
    <p:sldId id="283" r:id="rId7"/>
    <p:sldId id="284" r:id="rId8"/>
    <p:sldId id="285" r:id="rId9"/>
    <p:sldId id="286" r:id="rId10"/>
    <p:sldId id="290" r:id="rId11"/>
    <p:sldId id="294" r:id="rId12"/>
    <p:sldId id="287" r:id="rId13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FF"/>
    <a:srgbClr val="9F00FF"/>
    <a:srgbClr val="FBB3C1"/>
    <a:srgbClr val="8D4DAD"/>
    <a:srgbClr val="FCAF17"/>
    <a:srgbClr val="FF2F2D"/>
    <a:srgbClr val="FD493D"/>
    <a:srgbClr val="B5D8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533" autoAdjust="0"/>
    <p:restoredTop sz="95256" autoAdjust="0"/>
  </p:normalViewPr>
  <p:slideViewPr>
    <p:cSldViewPr snapToGrid="0" snapToObjects="1" showGuides="1">
      <p:cViewPr varScale="1">
        <p:scale>
          <a:sx n="83" d="100"/>
          <a:sy n="83" d="100"/>
        </p:scale>
        <p:origin x="432" y="72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32349366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59496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transition spd="slow">
    <p:push dir="u"/>
  </p:transition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5.pn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6.svg"/><Relationship Id="rId9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emf"/><Relationship Id="rId3" Type="http://schemas.openxmlformats.org/officeDocument/2006/relationships/image" Target="../media/image6.svg"/><Relationship Id="rId7" Type="http://schemas.openxmlformats.org/officeDocument/2006/relationships/image" Target="../media/image33.png"/><Relationship Id="rId12" Type="http://schemas.openxmlformats.org/officeDocument/2006/relationships/image" Target="../media/image3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emf"/><Relationship Id="rId11" Type="http://schemas.openxmlformats.org/officeDocument/2006/relationships/image" Target="../media/image37.jpeg"/><Relationship Id="rId5" Type="http://schemas.openxmlformats.org/officeDocument/2006/relationships/image" Target="../media/image31.png"/><Relationship Id="rId10" Type="http://schemas.openxmlformats.org/officeDocument/2006/relationships/image" Target="../media/image36.jpe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6.svg"/><Relationship Id="rId7" Type="http://schemas.openxmlformats.org/officeDocument/2006/relationships/image" Target="../media/image4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Текст 2"/>
          <p:cNvSpPr txBox="1"/>
          <p:nvPr/>
        </p:nvSpPr>
        <p:spPr>
          <a:xfrm>
            <a:off x="758180" y="1395148"/>
            <a:ext cx="7471421" cy="32111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algn="ctr"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3200" b="1" dirty="0"/>
              <a:t>Тренажерный комплекс </a:t>
            </a:r>
            <a:r>
              <a:rPr lang="ru-RU" sz="3200" b="1" dirty="0" err="1"/>
              <a:t>практикоориентированного</a:t>
            </a:r>
            <a:r>
              <a:rPr lang="ru-RU" sz="3200" b="1" dirty="0"/>
              <a:t> изучения совместного функционирования устройств СЦБ и бортовых приборов безопасности</a:t>
            </a:r>
            <a:endParaRPr sz="3200" b="1" dirty="0"/>
          </a:p>
          <a:p>
            <a:pPr defTabSz="877822"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2000" dirty="0"/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BC7FF919-0348-EE46-A018-E2296DB41A9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4835077-E088-3D04-6CF2-0CBBD197A3F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26146" t="11764" r="26646" b="38265"/>
          <a:stretch/>
        </p:blipFill>
        <p:spPr>
          <a:xfrm>
            <a:off x="168244" y="123825"/>
            <a:ext cx="1843548" cy="109768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68244" y="6313201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en-US" sz="1000" dirty="0">
                <a:solidFill>
                  <a:srgbClr val="1B1B1B"/>
                </a:solidFill>
                <a:latin typeface="Gilroy-ExtraBold"/>
              </a:rPr>
              <a:t>https://pt.2035.university/project/trenazernyj-kompleks-praktikoorientirovannogo-izucenia-sovmestnogo-funkcionirovania-ustrojstv-scb-i-bortovyh-priborov-bezopasnosti</a:t>
            </a:r>
            <a:endParaRPr lang="en-US" sz="1000" dirty="0">
              <a:latin typeface="Gilroy-ExtraBold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FD2DCA2-6796-3248-33E5-4C427573B5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7044" y="4109027"/>
            <a:ext cx="2324100" cy="232410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9138DC0-2D92-0042-EC00-B715541609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3027" y="3585552"/>
            <a:ext cx="4688920" cy="3125946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7A2128F-A232-D06B-0458-0D998AE131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3027" y="894576"/>
            <a:ext cx="4673599" cy="2731245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B477BF28-98B5-5123-BF5F-2E8CCB2D9B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66" y="2111136"/>
            <a:ext cx="7058761" cy="419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169285"/>
            <a:ext cx="6518934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cap="all" dirty="0">
                <a:solidFill>
                  <a:schemeClr val="tx1"/>
                </a:solidFill>
              </a:rPr>
              <a:t>актуальность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dirty="0"/>
                <a:t>2</a:t>
              </a:r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7A1165CF-27D4-5030-C760-783D0590A063}"/>
              </a:ext>
            </a:extLst>
          </p:cNvPr>
          <p:cNvSpPr txBox="1"/>
          <p:nvPr/>
        </p:nvSpPr>
        <p:spPr>
          <a:xfrm>
            <a:off x="94266" y="851130"/>
            <a:ext cx="6518934" cy="1200325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800" dirty="0">
                <a:solidFill>
                  <a:schemeClr val="tx1"/>
                </a:solidFill>
              </a:rPr>
              <a:t>«Концепция внедрения на сети железных дорог комплексной технологии интервального регулирования движения поездов» </a:t>
            </a:r>
            <a:r>
              <a:rPr lang="ru-RU" sz="1800" dirty="0" err="1">
                <a:solidFill>
                  <a:schemeClr val="tx1"/>
                </a:solidFill>
              </a:rPr>
              <a:t>Расп</a:t>
            </a:r>
            <a:r>
              <a:rPr lang="ru-RU" sz="1800" dirty="0">
                <a:solidFill>
                  <a:schemeClr val="tx1"/>
                </a:solidFill>
              </a:rPr>
              <a:t>. ОАО «РЖД» №2123/р от 20.09.2020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3565200" y="46170"/>
            <a:ext cx="6887338" cy="646331"/>
          </a:xfrm>
          <a:prstGeom prst="rect">
            <a:avLst/>
          </a:prstGeom>
          <a:ln>
            <a:solidFill>
              <a:srgbClr val="8D4DAD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Gilroy-ExtraBold"/>
              </a:rPr>
              <a:t>Роль Современных систем интервального регулирования при развитии Восточного полигона</a:t>
            </a:r>
          </a:p>
        </p:txBody>
      </p: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96F689-921C-C61D-CD15-7F5C1C8A1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583" y="834173"/>
            <a:ext cx="9922693" cy="1235177"/>
          </a:xfrm>
          <a:solidFill>
            <a:srgbClr val="FBB3C1"/>
          </a:solidFill>
        </p:spPr>
        <p:txBody>
          <a:bodyPr>
            <a:noAutofit/>
          </a:bodyPr>
          <a:lstStyle/>
          <a:p>
            <a:r>
              <a:rPr lang="ru-RU" sz="1800" dirty="0">
                <a:solidFill>
                  <a:schemeClr val="tx1"/>
                </a:solidFill>
                <a:latin typeface="Gilroy-ExtraBold"/>
              </a:rPr>
              <a:t>Анализ рынка:</a:t>
            </a:r>
            <a:br>
              <a:rPr lang="ru-RU" sz="1800" dirty="0">
                <a:solidFill>
                  <a:schemeClr val="tx1"/>
                </a:solidFill>
                <a:latin typeface="Gilroy-ExtraBold"/>
              </a:rPr>
            </a:br>
            <a:r>
              <a:rPr lang="ru-RU" sz="1800" dirty="0">
                <a:solidFill>
                  <a:schemeClr val="tx1"/>
                </a:solidFill>
                <a:latin typeface="Gilroy-ExtraBold"/>
              </a:rPr>
              <a:t>- отсутствие учебных тренажеров интегрирующих напольные и бортовые системы безопасности (АЛСН и КЛУБ-У, САУТ);</a:t>
            </a:r>
            <a:br>
              <a:rPr lang="ru-RU" sz="1800" dirty="0">
                <a:solidFill>
                  <a:schemeClr val="tx1"/>
                </a:solidFill>
                <a:latin typeface="Gilroy-ExtraBold"/>
              </a:rPr>
            </a:br>
            <a:r>
              <a:rPr lang="ru-RU" sz="1800" dirty="0">
                <a:solidFill>
                  <a:schemeClr val="tx1"/>
                </a:solidFill>
                <a:latin typeface="Gilroy-ExtraBold"/>
              </a:rPr>
              <a:t>- отсутствие современной многозначной локомотивной сигнализации  АЛС-ЕН.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77B9BEF8-1120-8E06-9D9B-D88BDECA238A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8AEF159-C4AA-039B-1F95-F87340E356AF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DC68C769-42F3-A995-777F-DDA878A5B2EB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A48964D-E467-FDFD-33C8-51FA2DA19D9A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BBA1B808-C9D7-B750-D8BD-36A818F6B6E1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A7AB9FEE-2780-3E47-0C30-F5E7A6358C5E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7590601-A642-7D1B-FD15-D6975D35D6A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71602" y="63423"/>
            <a:ext cx="1294463" cy="770750"/>
          </a:xfrm>
          <a:prstGeom prst="rect">
            <a:avLst/>
          </a:prstGeom>
        </p:spPr>
      </p:pic>
      <p:sp>
        <p:nvSpPr>
          <p:cNvPr id="11" name="Текст 2">
            <a:extLst>
              <a:ext uri="{FF2B5EF4-FFF2-40B4-BE49-F238E27FC236}">
                <a16:creationId xmlns:a16="http://schemas.microsoft.com/office/drawing/2014/main" id="{5FD8A29A-D491-D329-F7C1-E6D9237949F6}"/>
              </a:ext>
            </a:extLst>
          </p:cNvPr>
          <p:cNvSpPr txBox="1"/>
          <p:nvPr/>
        </p:nvSpPr>
        <p:spPr>
          <a:xfrm>
            <a:off x="327686" y="169285"/>
            <a:ext cx="6518934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cap="all" dirty="0">
                <a:solidFill>
                  <a:schemeClr val="tx1"/>
                </a:solidFill>
              </a:rPr>
              <a:t>проблема</a:t>
            </a:r>
            <a:endParaRPr sz="1600" cap="all" dirty="0">
              <a:solidFill>
                <a:schemeClr val="tx1"/>
              </a:solidFill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CE146148-39B7-AAAF-E2E0-11B5D7E870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5768" y="2015940"/>
            <a:ext cx="2559583" cy="3574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29EC3CA-31FA-3D1A-D984-AD8312991A9B}"/>
              </a:ext>
            </a:extLst>
          </p:cNvPr>
          <p:cNvSpPr txBox="1"/>
          <p:nvPr/>
        </p:nvSpPr>
        <p:spPr>
          <a:xfrm>
            <a:off x="9075768" y="5664789"/>
            <a:ext cx="2650836" cy="8617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1000" dirty="0">
                <a:latin typeface="Gilroy-ExtraBold"/>
              </a:rPr>
              <a:t>Источник: </a:t>
            </a:r>
            <a:r>
              <a:rPr lang="en-US" sz="1000" dirty="0">
                <a:latin typeface="Gilroy-ExtraBold"/>
              </a:rPr>
              <a:t>https://5437-00.ural-soft.info/catalog/apparatnye-trenazhernye-kompleksy/trenazhery-sistem-intervalnogo-regulirovaniya/avtoblokirovka-s-tonalnymi-relsovymi-cepyami</a:t>
            </a:r>
            <a:r>
              <a:rPr lang="en-US" sz="800" dirty="0"/>
              <a:t>/</a:t>
            </a:r>
            <a:endParaRPr lang="ru-RU" sz="800" dirty="0"/>
          </a:p>
        </p:txBody>
      </p:sp>
      <p:pic>
        <p:nvPicPr>
          <p:cNvPr id="15" name="Picture 4">
            <a:extLst>
              <a:ext uri="{FF2B5EF4-FFF2-40B4-BE49-F238E27FC236}">
                <a16:creationId xmlns:a16="http://schemas.microsoft.com/office/drawing/2014/main" id="{564E9D6B-06EF-250A-5E97-604E23673C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0485" y="2234454"/>
            <a:ext cx="4152270" cy="3209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EDDF554-9239-AE7E-861C-AAF92BC186F1}"/>
              </a:ext>
            </a:extLst>
          </p:cNvPr>
          <p:cNvSpPr txBox="1"/>
          <p:nvPr/>
        </p:nvSpPr>
        <p:spPr>
          <a:xfrm>
            <a:off x="4651234" y="5521666"/>
            <a:ext cx="4142099" cy="40011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1000" dirty="0">
                <a:latin typeface="Gilroy-ExtraBold"/>
              </a:rPr>
              <a:t>Источник: </a:t>
            </a:r>
            <a:r>
              <a:rPr lang="en-US" sz="1000" dirty="0">
                <a:latin typeface="Gilroy-ExtraBold"/>
              </a:rPr>
              <a:t>https://5437-00.ural-soft.info/catalog/apparatnye-trenazhernye-kompleksy/trenazhery-kompleksnogo-ispolneniya/kompleks-1/</a:t>
            </a:r>
            <a:endParaRPr lang="ru-RU" sz="1000" dirty="0">
              <a:latin typeface="Gilroy-ExtraBold"/>
            </a:endParaRPr>
          </a:p>
        </p:txBody>
      </p:sp>
      <p:pic>
        <p:nvPicPr>
          <p:cNvPr id="2054" name="Picture 6">
            <a:extLst>
              <a:ext uri="{FF2B5EF4-FFF2-40B4-BE49-F238E27FC236}">
                <a16:creationId xmlns:a16="http://schemas.microsoft.com/office/drawing/2014/main" id="{96820EC4-6564-6B0A-3DBC-A4BAC1E99B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34455"/>
            <a:ext cx="4405745" cy="3137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8E2C77E-A00D-85C9-6927-0FF1DBE8571B}"/>
              </a:ext>
            </a:extLst>
          </p:cNvPr>
          <p:cNvSpPr txBox="1"/>
          <p:nvPr/>
        </p:nvSpPr>
        <p:spPr>
          <a:xfrm>
            <a:off x="327686" y="5475500"/>
            <a:ext cx="3486932" cy="24622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1000" dirty="0">
                <a:latin typeface="Gilroy-ExtraBold"/>
              </a:rPr>
              <a:t>Источник: </a:t>
            </a:r>
            <a:r>
              <a:rPr lang="en-US" sz="1000" dirty="0">
                <a:latin typeface="Gilroy-ExtraBold"/>
              </a:rPr>
              <a:t>https://www.smart-simulators.ru/</a:t>
            </a:r>
            <a:r>
              <a:rPr lang="ru-RU" sz="1000" dirty="0" err="1">
                <a:latin typeface="Gilroy-ExtraBold"/>
              </a:rPr>
              <a:t>пневмостенд</a:t>
            </a:r>
            <a:endParaRPr lang="ru-RU" sz="1000" dirty="0">
              <a:latin typeface="Gilroy-ExtraBold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12B3AA43-4871-86D9-7D0A-0BDEB9DBAA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" y="6361803"/>
            <a:ext cx="529838" cy="496197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2988342" y="63423"/>
            <a:ext cx="7590319" cy="646331"/>
          </a:xfrm>
          <a:prstGeom prst="rect">
            <a:avLst/>
          </a:prstGeom>
          <a:ln>
            <a:solidFill>
              <a:srgbClr val="8D4DAD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Gilroy-ExtraBold"/>
              </a:rPr>
              <a:t>Отставание функционала учебных тренажеров от  внедряемых Современных систем интервального регулирования</a:t>
            </a:r>
          </a:p>
        </p:txBody>
      </p:sp>
    </p:spTree>
    <p:extLst>
      <p:ext uri="{BB962C8B-B14F-4D97-AF65-F5344CB8AC3E}">
        <p14:creationId xmlns:p14="http://schemas.microsoft.com/office/powerpoint/2010/main" val="1663524363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54571" y="169285"/>
            <a:ext cx="1951737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cap="all" dirty="0">
                <a:solidFill>
                  <a:schemeClr val="tx1"/>
                </a:solidFill>
              </a:rPr>
              <a:t>Решение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en-US" dirty="0"/>
                <a:t>4</a:t>
              </a:r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6FCA5FD6-E230-566E-0F54-A86EB1EA4B89}"/>
              </a:ext>
            </a:extLst>
          </p:cNvPr>
          <p:cNvSpPr txBox="1"/>
          <p:nvPr/>
        </p:nvSpPr>
        <p:spPr>
          <a:xfrm>
            <a:off x="1942639" y="5312065"/>
            <a:ext cx="7454211" cy="1200329"/>
          </a:xfrm>
          <a:prstGeom prst="rect">
            <a:avLst/>
          </a:prstGeom>
          <a:solidFill>
            <a:srgbClr val="FBB3C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tx1"/>
                </a:solidFill>
                <a:latin typeface="Gilroy-ExtraBold"/>
              </a:rPr>
              <a:t>Для профильных дисциплин: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latin typeface="Gilroy-ExtraBold"/>
              </a:rPr>
              <a:t>Современные системы интервального регулирования (СОД.2);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latin typeface="Gilroy-ExtraBold"/>
              </a:rPr>
              <a:t>Эксплуатация электроподвижного состава (ЭТТп.4);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latin typeface="Gilroy-ExtraBold"/>
              </a:rPr>
              <a:t>Тормозные системы и приборы безопасности ЭПС (ПСЖ.3).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1E9217DC-06A3-45A0-C595-6853A8EAB4CF}"/>
              </a:ext>
            </a:extLst>
          </p:cNvPr>
          <p:cNvSpPr txBox="1"/>
          <p:nvPr/>
        </p:nvSpPr>
        <p:spPr>
          <a:xfrm>
            <a:off x="1967629" y="4047128"/>
            <a:ext cx="7429221" cy="923330"/>
          </a:xfrm>
          <a:prstGeom prst="rect">
            <a:avLst/>
          </a:prstGeom>
          <a:solidFill>
            <a:srgbClr val="FBB3C1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dirty="0">
                <a:solidFill>
                  <a:schemeClr val="tx1"/>
                </a:solidFill>
                <a:latin typeface="Gilroy-ExtraBold"/>
              </a:rPr>
              <a:t>Междисциплинарный:</a:t>
            </a:r>
          </a:p>
          <a:p>
            <a:pPr>
              <a:buFont typeface="Wingdings" pitchFamily="2" charset="2"/>
              <a:buChar char="ü"/>
            </a:pPr>
            <a:r>
              <a:rPr lang="ru-RU" dirty="0">
                <a:solidFill>
                  <a:schemeClr val="tx1"/>
                </a:solidFill>
                <a:latin typeface="Gilroy-ExtraBold"/>
              </a:rPr>
              <a:t>на стыке компетенций структур ОАО «РЖД»: Ш, Т, ТР, Д);</a:t>
            </a:r>
          </a:p>
          <a:p>
            <a:pPr>
              <a:buFont typeface="Wingdings" pitchFamily="2" charset="2"/>
              <a:buChar char="ü"/>
            </a:pPr>
            <a:r>
              <a:rPr lang="ru-RU" dirty="0">
                <a:solidFill>
                  <a:schemeClr val="tx1"/>
                </a:solidFill>
                <a:latin typeface="Gilroy-ExtraBold"/>
              </a:rPr>
              <a:t> разных специальностей: СОД.2; ЭТТп.4; ПСЖ.3.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6ACA5F8C-6B46-ADF7-D239-C20DB0525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046" y="789578"/>
            <a:ext cx="8172450" cy="3257550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2988342" y="63423"/>
            <a:ext cx="8756967" cy="646331"/>
          </a:xfrm>
          <a:prstGeom prst="rect">
            <a:avLst/>
          </a:prstGeom>
          <a:ln>
            <a:solidFill>
              <a:srgbClr val="8D4DAD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Gilroy-ExtraBold"/>
              </a:rPr>
              <a:t>Тренажерный комплекс, интегрирующий напольные устройства СЦБ, бортовые приборы безопасности  и пневматическое торможение</a:t>
            </a:r>
          </a:p>
        </p:txBody>
      </p:sp>
    </p:spTree>
    <p:extLst>
      <p:ext uri="{BB962C8B-B14F-4D97-AF65-F5344CB8AC3E}">
        <p14:creationId xmlns:p14="http://schemas.microsoft.com/office/powerpoint/2010/main" val="3021073855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A4D417F-9743-4E66-9ADD-BDC1EDCAB6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3012" y="447675"/>
            <a:ext cx="8848725" cy="60388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72646" y="169285"/>
            <a:ext cx="2559739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cap="all" dirty="0">
                <a:solidFill>
                  <a:schemeClr val="tx1"/>
                </a:solidFill>
              </a:rPr>
              <a:t>Решение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en-US" dirty="0"/>
                <a:t>5</a:t>
              </a:r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076" name="Picture 4">
            <a:extLst>
              <a:ext uri="{FF2B5EF4-FFF2-40B4-BE49-F238E27FC236}">
                <a16:creationId xmlns:a16="http://schemas.microsoft.com/office/drawing/2014/main" id="{7980FE90-86CC-A70A-7ABE-3745A0FC49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3" t="36521" r="50077" b="37890"/>
          <a:stretch/>
        </p:blipFill>
        <p:spPr bwMode="auto">
          <a:xfrm>
            <a:off x="2417435" y="3702607"/>
            <a:ext cx="2826257" cy="848751"/>
          </a:xfrm>
          <a:prstGeom prst="round2Same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2988342" y="63423"/>
            <a:ext cx="8756967" cy="369332"/>
          </a:xfrm>
          <a:prstGeom prst="rect">
            <a:avLst/>
          </a:prstGeom>
          <a:solidFill>
            <a:srgbClr val="FBB3C1"/>
          </a:solidFill>
          <a:ln>
            <a:solidFill>
              <a:srgbClr val="8D4DAD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Gilroy-ExtraBold"/>
              </a:rPr>
              <a:t>Структурная схема Тренажерного комплекса</a:t>
            </a:r>
          </a:p>
        </p:txBody>
      </p:sp>
    </p:spTree>
    <p:extLst>
      <p:ext uri="{BB962C8B-B14F-4D97-AF65-F5344CB8AC3E}">
        <p14:creationId xmlns:p14="http://schemas.microsoft.com/office/powerpoint/2010/main" val="1931854771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B224BED-42B6-40F4-6526-8A5E155DFA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" r="480"/>
          <a:stretch/>
        </p:blipFill>
        <p:spPr>
          <a:xfrm>
            <a:off x="629559" y="2609850"/>
            <a:ext cx="5545991" cy="4146494"/>
          </a:xfrm>
          <a:prstGeom prst="rect">
            <a:avLst/>
          </a:prstGeom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164819"/>
            <a:ext cx="6518934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cap="all" dirty="0">
                <a:solidFill>
                  <a:schemeClr val="tx1"/>
                </a:solidFill>
              </a:rPr>
              <a:t>Описание продукта</a:t>
            </a:r>
            <a:endParaRPr sz="2800" cap="all" dirty="0">
              <a:solidFill>
                <a:schemeClr val="tx1"/>
              </a:solidFill>
            </a:endParaRPr>
          </a:p>
        </p:txBody>
      </p: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en-US" dirty="0"/>
                <a:t>6</a:t>
              </a:r>
              <a:endParaRPr dirty="0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6CCEAA41-99EC-C74D-23F8-DFCBF1E9DC7D}"/>
              </a:ext>
            </a:extLst>
          </p:cNvPr>
          <p:cNvSpPr txBox="1"/>
          <p:nvPr/>
        </p:nvSpPr>
        <p:spPr>
          <a:xfrm>
            <a:off x="133219" y="1006786"/>
            <a:ext cx="6105236" cy="2031325"/>
          </a:xfrm>
          <a:prstGeom prst="rect">
            <a:avLst/>
          </a:prstGeom>
          <a:solidFill>
            <a:srgbClr val="FBB3C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lvl="0"/>
            <a:r>
              <a:rPr lang="ru-RU" dirty="0">
                <a:latin typeface="Gilroy-ExtraBold"/>
              </a:rPr>
              <a:t>Состав</a:t>
            </a:r>
            <a:r>
              <a:rPr lang="ru-RU" sz="1800" dirty="0">
                <a:latin typeface="Gilroy-ExtraBold"/>
              </a:rPr>
              <a:t> тренажерного комплекса: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>
                <a:latin typeface="Gilroy-ExtraBold"/>
              </a:rPr>
              <a:t>АЛСН и АЛС-ЕН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>
                <a:latin typeface="Gilroy-ExtraBold"/>
              </a:rPr>
              <a:t>Напольные устройства СЦБ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>
                <a:latin typeface="Gilroy-ExtraBold"/>
              </a:rPr>
              <a:t>САУТ-ЦМ и САУТ-ЦМ/485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>
                <a:latin typeface="Gilroy-ExtraBold"/>
              </a:rPr>
              <a:t>КЛУБ-У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>
                <a:latin typeface="Gilroy-ExtraBold"/>
              </a:rPr>
              <a:t>Пневматическая система  торможения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>
                <a:latin typeface="Gilroy-ExtraBold"/>
              </a:rPr>
              <a:t>ТСКБМ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86"/>
          <a:stretch/>
        </p:blipFill>
        <p:spPr>
          <a:xfrm>
            <a:off x="9015740" y="1006786"/>
            <a:ext cx="3028547" cy="4667483"/>
          </a:xfrm>
          <a:prstGeom prst="rect">
            <a:avLst/>
          </a:prstGeom>
          <a:ln>
            <a:noFill/>
          </a:ln>
          <a:effectLst>
            <a:softEdge rad="76200"/>
          </a:effectLst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DA2B857-9711-604D-6049-2B7D896527E3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61257" y="3773328"/>
            <a:ext cx="2786401" cy="3092041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CA60AD7-FD45-4C09-9B46-B20576DCEC3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1257" y="188296"/>
            <a:ext cx="2763985" cy="3680769"/>
          </a:xfrm>
          <a:prstGeom prst="rect">
            <a:avLst/>
          </a:prstGeom>
          <a:effectLst>
            <a:softEdge rad="76200"/>
          </a:effectLst>
        </p:spPr>
      </p:pic>
    </p:spTree>
    <p:extLst>
      <p:ext uri="{BB962C8B-B14F-4D97-AF65-F5344CB8AC3E}">
        <p14:creationId xmlns:p14="http://schemas.microsoft.com/office/powerpoint/2010/main" val="906890539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07C716D-56FE-9A2D-D711-22FB5AF569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3794" y="692501"/>
            <a:ext cx="3900973" cy="3803245"/>
          </a:xfrm>
          <a:prstGeom prst="rect">
            <a:avLst/>
          </a:prstGeom>
        </p:spPr>
      </p:pic>
      <p:pic>
        <p:nvPicPr>
          <p:cNvPr id="22" name="Picture 2">
            <a:extLst>
              <a:ext uri="{FF2B5EF4-FFF2-40B4-BE49-F238E27FC236}">
                <a16:creationId xmlns:a16="http://schemas.microsoft.com/office/drawing/2014/main" id="{815394E3-0F0B-826D-7C1F-062F254A99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33" y="1335680"/>
            <a:ext cx="7330817" cy="4348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173805"/>
            <a:ext cx="6518934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cap="all" dirty="0">
                <a:solidFill>
                  <a:schemeClr val="tx1"/>
                </a:solidFill>
              </a:rPr>
              <a:t>Рынок и ЭКОНОМИКА ПРОЕКТА</a:t>
            </a:r>
            <a:endParaRPr sz="3200" cap="all" dirty="0">
              <a:solidFill>
                <a:schemeClr val="tx1"/>
              </a:solidFill>
            </a:endParaRPr>
          </a:p>
        </p:txBody>
      </p:sp>
      <p:grpSp>
        <p:nvGrpSpPr>
          <p:cNvPr id="12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3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4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en-US" dirty="0"/>
                <a:t>7</a:t>
              </a:r>
              <a:endParaRPr dirty="0"/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C970F78B-C620-6590-13C7-7E77274D8913}"/>
              </a:ext>
            </a:extLst>
          </p:cNvPr>
          <p:cNvSpPr txBox="1"/>
          <p:nvPr/>
        </p:nvSpPr>
        <p:spPr>
          <a:xfrm>
            <a:off x="234331" y="874752"/>
            <a:ext cx="75210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Gilroy-ExtraBold"/>
                <a:cs typeface="Arial" pitchFamily="34" charset="0"/>
              </a:rPr>
              <a:t>Структурные подразделения (ШЧ,ТЧ,ТЧЭ) на сети дорог ОАО «РЖД», АО «СУЭК» и др. </a:t>
            </a:r>
            <a:r>
              <a:rPr lang="ru-RU" sz="2000" dirty="0" err="1">
                <a:latin typeface="Gilroy-ExtraBold"/>
                <a:cs typeface="Arial" pitchFamily="34" charset="0"/>
              </a:rPr>
              <a:t>жд</a:t>
            </a:r>
            <a:endParaRPr lang="ru-RU" sz="2000" dirty="0">
              <a:latin typeface="Gilroy-ExtraBold"/>
              <a:cs typeface="Arial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FC5E817-1F55-B612-DFEE-E60FE7F0F7D8}"/>
              </a:ext>
            </a:extLst>
          </p:cNvPr>
          <p:cNvSpPr txBox="1"/>
          <p:nvPr/>
        </p:nvSpPr>
        <p:spPr>
          <a:xfrm>
            <a:off x="234331" y="1563109"/>
            <a:ext cx="60165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Gilroy-ExtraBold"/>
                <a:cs typeface="Arial" pitchFamily="34" charset="0"/>
              </a:rPr>
              <a:t>Дорожные учебные центры ОАО «РЖД»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AF1E385-92EB-4204-F09B-19BF2E852293}"/>
              </a:ext>
            </a:extLst>
          </p:cNvPr>
          <p:cNvSpPr txBox="1"/>
          <p:nvPr/>
        </p:nvSpPr>
        <p:spPr>
          <a:xfrm>
            <a:off x="252608" y="1960191"/>
            <a:ext cx="60165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Gilroy-ExtraBold"/>
                <a:cs typeface="Arial" pitchFamily="34" charset="0"/>
              </a:rPr>
              <a:t>Университетский комплекс</a:t>
            </a:r>
          </a:p>
          <a:p>
            <a:r>
              <a:rPr lang="ru-RU" sz="2000" dirty="0">
                <a:latin typeface="Gilroy-ExtraBold"/>
                <a:cs typeface="Arial" pitchFamily="34" charset="0"/>
              </a:rPr>
              <a:t>РОСЖЕЛДОР и МИНТРАНС</a:t>
            </a: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51404219-68E7-4250-81EC-230FD0E65648}"/>
              </a:ext>
            </a:extLst>
          </p:cNvPr>
          <p:cNvCxnSpPr>
            <a:cxnSpLocks/>
          </p:cNvCxnSpPr>
          <p:nvPr/>
        </p:nvCxnSpPr>
        <p:spPr>
          <a:xfrm>
            <a:off x="4650828" y="1563109"/>
            <a:ext cx="3878317" cy="1588"/>
          </a:xfrm>
          <a:prstGeom prst="line">
            <a:avLst/>
          </a:prstGeom>
          <a:ln w="34925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752DDB6E-0FE8-4C97-9B15-A7BACAEC77CC}"/>
              </a:ext>
            </a:extLst>
          </p:cNvPr>
          <p:cNvCxnSpPr>
            <a:cxnSpLocks/>
          </p:cNvCxnSpPr>
          <p:nvPr/>
        </p:nvCxnSpPr>
        <p:spPr>
          <a:xfrm>
            <a:off x="4650828" y="1960191"/>
            <a:ext cx="4130565" cy="810814"/>
          </a:xfrm>
          <a:prstGeom prst="line">
            <a:avLst/>
          </a:prstGeom>
          <a:ln w="34925">
            <a:solidFill>
              <a:srgbClr val="8D4DAD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7B07F437-45D5-4275-A529-9C8450284A2A}"/>
              </a:ext>
            </a:extLst>
          </p:cNvPr>
          <p:cNvCxnSpPr>
            <a:cxnSpLocks/>
          </p:cNvCxnSpPr>
          <p:nvPr/>
        </p:nvCxnSpPr>
        <p:spPr>
          <a:xfrm>
            <a:off x="3484179" y="2637299"/>
            <a:ext cx="5517931" cy="1261402"/>
          </a:xfrm>
          <a:prstGeom prst="line">
            <a:avLst/>
          </a:prstGeom>
          <a:ln w="3492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9179040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175509"/>
            <a:ext cx="6518934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cap="all" dirty="0">
                <a:solidFill>
                  <a:schemeClr val="tx1"/>
                </a:solidFill>
              </a:rPr>
              <a:t>Конкурентный анализ</a:t>
            </a:r>
            <a:endParaRPr sz="2800" cap="all" dirty="0">
              <a:solidFill>
                <a:schemeClr val="tx1"/>
              </a:solidFill>
            </a:endParaRPr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A6164902-E50D-43C9-A3A2-D53EA385DD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6267798"/>
              </p:ext>
            </p:extLst>
          </p:nvPr>
        </p:nvGraphicFramePr>
        <p:xfrm>
          <a:off x="273377" y="879669"/>
          <a:ext cx="11733895" cy="5055327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2604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358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48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458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425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9509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Gilroy-ExtraBold"/>
                        </a:rPr>
                        <a:t>Параметр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Gilroy-ExtraBold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Gilroy-ExtraBold"/>
                        </a:rPr>
                        <a:t>Создаваемый </a:t>
                      </a:r>
                      <a:r>
                        <a:rPr lang="ru-RU" sz="1600" b="1" baseline="0" dirty="0">
                          <a:solidFill>
                            <a:schemeClr val="tx1"/>
                          </a:solidFill>
                          <a:latin typeface="Gilroy-ExtraBold"/>
                        </a:rPr>
                        <a:t>продукт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Gilroy-ExtraBold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 gridSpan="3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Gilroy-ExtraBold"/>
                        </a:rPr>
                        <a:t>Основные конкуренты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Gilroy-ExtraBold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753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rgbClr val="8F00FF"/>
                          </a:solidFill>
                          <a:latin typeface="Gilroy-ExtraBold"/>
                        </a:rPr>
                        <a:t>Наименование </a:t>
                      </a:r>
                      <a:endParaRPr lang="ru-RU" sz="1600" b="1" i="0" dirty="0">
                        <a:solidFill>
                          <a:srgbClr val="8F00FF"/>
                        </a:solidFill>
                        <a:latin typeface="Gilroy-ExtraBold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600" b="1" dirty="0">
                          <a:solidFill>
                            <a:srgbClr val="00B050"/>
                          </a:solidFill>
                          <a:latin typeface="Gilroy-ExtraBold"/>
                        </a:rPr>
                        <a:t>«Тренажер ССИРДП»</a:t>
                      </a:r>
                      <a:endParaRPr lang="ru-RU" sz="1600" b="1" dirty="0">
                        <a:solidFill>
                          <a:srgbClr val="00B050"/>
                        </a:solidFill>
                        <a:latin typeface="Gilroy-ExtraBold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600" b="1" dirty="0">
                          <a:latin typeface="Gilroy-ExtraBold"/>
                        </a:rPr>
                        <a:t>«НПЦ </a:t>
                      </a:r>
                      <a:r>
                        <a:rPr lang="ru-RU" sz="1600" b="1" dirty="0" err="1">
                          <a:latin typeface="Gilroy-ExtraBold"/>
                        </a:rPr>
                        <a:t>НовАТранс</a:t>
                      </a:r>
                      <a:r>
                        <a:rPr lang="ru-RU" sz="1600" b="1" dirty="0">
                          <a:latin typeface="Gilroy-ExtraBold"/>
                        </a:rPr>
                        <a:t>»</a:t>
                      </a: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Gilroy-ExtraBold"/>
                        </a:rPr>
                        <a:t>(прямой)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Gilroy-ExtraBold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600" b="1" dirty="0">
                          <a:latin typeface="Gilroy-ExtraBold"/>
                        </a:rPr>
                        <a:t>«</a:t>
                      </a:r>
                      <a:r>
                        <a:rPr lang="en-US" sz="1600" b="1" dirty="0">
                          <a:latin typeface="Gilroy-ExtraBold"/>
                        </a:rPr>
                        <a:t>SMART SIMULATION</a:t>
                      </a:r>
                      <a:r>
                        <a:rPr lang="ru-RU" sz="1600" b="1" dirty="0">
                          <a:latin typeface="Gilroy-ExtraBold"/>
                        </a:rPr>
                        <a:t>»</a:t>
                      </a: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Gilroy-ExtraBold"/>
                        </a:rPr>
                        <a:t>(косвенный)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Gilroy-ExtraBold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latin typeface="Gilroy-ExtraBold"/>
                        </a:rPr>
                        <a:t>«НПП </a:t>
                      </a:r>
                      <a:r>
                        <a:rPr lang="ru-RU" sz="1600" b="1" dirty="0" err="1">
                          <a:latin typeface="Gilroy-ExtraBold"/>
                        </a:rPr>
                        <a:t>Учтех</a:t>
                      </a:r>
                      <a:r>
                        <a:rPr lang="ru-RU" sz="1600" b="1" baseline="0" dirty="0">
                          <a:latin typeface="Gilroy-ExtraBold"/>
                        </a:rPr>
                        <a:t> </a:t>
                      </a:r>
                      <a:r>
                        <a:rPr lang="ru-RU" sz="1600" b="1" dirty="0">
                          <a:latin typeface="Gilroy-ExtraBold"/>
                        </a:rPr>
                        <a:t>Профи»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Gilroy-ExtraBold"/>
                        </a:rPr>
                        <a:t>(косвенный)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Gilroy-ExtraBold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917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dirty="0">
                          <a:solidFill>
                            <a:srgbClr val="8F00FF"/>
                          </a:solidFill>
                          <a:latin typeface="Gilroy-ExtraBold"/>
                          <a:cs typeface="Arial" panose="020B0604020202020204" pitchFamily="34" charset="0"/>
                        </a:rPr>
                        <a:t>Интеграция напольных и бортовых устройств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600" b="1" dirty="0">
                          <a:solidFill>
                            <a:srgbClr val="00B050"/>
                          </a:solidFill>
                          <a:latin typeface="Gilroy-ExtraBold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 marL="91438" marR="91438" marT="45703" marB="45703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Gilroy-ExtraBold"/>
                          <a:cs typeface="Arial" panose="020B0604020202020204" pitchFamily="34" charset="0"/>
                        </a:rPr>
                        <a:t>Нет </a:t>
                      </a:r>
                    </a:p>
                  </a:txBody>
                  <a:tcPr marL="91438" marR="91438" marT="45703" marB="45703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Gilroy-ExtraBold"/>
                          <a:cs typeface="Arial" panose="020B0604020202020204" pitchFamily="34" charset="0"/>
                        </a:rPr>
                        <a:t>Нет </a:t>
                      </a:r>
                    </a:p>
                  </a:txBody>
                  <a:tcPr marL="91438" marR="91438" marT="45703" marB="45703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Gilroy-ExtraBold"/>
                          <a:cs typeface="Arial" panose="020B0604020202020204" pitchFamily="34" charset="0"/>
                        </a:rPr>
                        <a:t>Нет </a:t>
                      </a:r>
                    </a:p>
                  </a:txBody>
                  <a:tcPr marL="91438" marR="91438" marT="45703" marB="45703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155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dirty="0">
                          <a:solidFill>
                            <a:srgbClr val="8F00FF"/>
                          </a:solidFill>
                          <a:latin typeface="Gilroy-ExtraBold"/>
                          <a:cs typeface="Arial" panose="020B0604020202020204" pitchFamily="34" charset="0"/>
                        </a:rPr>
                        <a:t>Аппаратура САУТ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600" b="1" dirty="0">
                          <a:solidFill>
                            <a:srgbClr val="00B050"/>
                          </a:solidFill>
                          <a:latin typeface="Gilroy-ExtraBold"/>
                          <a:cs typeface="Arial" panose="020B0604020202020204" pitchFamily="34" charset="0"/>
                        </a:rPr>
                        <a:t>Да </a:t>
                      </a:r>
                    </a:p>
                  </a:txBody>
                  <a:tcPr marL="91438" marR="91438" marT="45703" marB="45703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Gilroy-ExtraBold"/>
                          <a:cs typeface="Arial" panose="020B0604020202020204" pitchFamily="34" charset="0"/>
                        </a:rPr>
                        <a:t>Нет </a:t>
                      </a:r>
                    </a:p>
                  </a:txBody>
                  <a:tcPr marL="91438" marR="91438" marT="45703" marB="45703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Gilroy-ExtraBold"/>
                          <a:cs typeface="Arial" panose="020B0604020202020204" pitchFamily="34" charset="0"/>
                        </a:rPr>
                        <a:t>Нет </a:t>
                      </a:r>
                    </a:p>
                  </a:txBody>
                  <a:tcPr marL="91438" marR="91438" marT="45703" marB="45703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Gilroy-ExtraBold"/>
                          <a:cs typeface="Arial" panose="020B0604020202020204" pitchFamily="34" charset="0"/>
                        </a:rPr>
                        <a:t>Нет </a:t>
                      </a:r>
                    </a:p>
                  </a:txBody>
                  <a:tcPr marL="91438" marR="91438" marT="45703" marB="45703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917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dirty="0">
                          <a:solidFill>
                            <a:srgbClr val="8F00FF"/>
                          </a:solidFill>
                          <a:latin typeface="Gilroy-ExtraBold"/>
                          <a:cs typeface="Arial" panose="020B0604020202020204" pitchFamily="34" charset="0"/>
                        </a:rPr>
                        <a:t>Возможность</a:t>
                      </a:r>
                      <a:r>
                        <a:rPr lang="ru-RU" sz="1600" b="1" i="0" baseline="0" dirty="0">
                          <a:solidFill>
                            <a:srgbClr val="8F00FF"/>
                          </a:solidFill>
                          <a:latin typeface="Gilroy-ExtraBold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1" i="0" dirty="0">
                          <a:solidFill>
                            <a:srgbClr val="8F00FF"/>
                          </a:solidFill>
                          <a:latin typeface="Gilroy-ExtraBold"/>
                          <a:cs typeface="Arial" panose="020B0604020202020204" pitchFamily="34" charset="0"/>
                        </a:rPr>
                        <a:t>АЛС-ЕН</a:t>
                      </a:r>
                    </a:p>
                    <a:p>
                      <a:pPr algn="ctr"/>
                      <a:endParaRPr lang="ru-RU" sz="1600" dirty="0">
                        <a:solidFill>
                          <a:srgbClr val="8F00FF"/>
                        </a:solidFill>
                        <a:latin typeface="Gilroy-ExtraBold"/>
                      </a:endParaRPr>
                    </a:p>
                  </a:txBody>
                  <a:tcPr marL="91438" marR="91438" marT="45703" marB="45703" anchor="ctr">
                    <a:solidFill>
                      <a:schemeClr val="accent1">
                        <a:lumMod val="60000"/>
                        <a:lumOff val="4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600" b="1" dirty="0">
                          <a:solidFill>
                            <a:srgbClr val="00B050"/>
                          </a:solidFill>
                          <a:latin typeface="Gilroy-ExtraBold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 marL="91438" marR="91438" marT="45703" marB="45703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Gilroy-ExtraBold"/>
                          <a:cs typeface="Arial" panose="020B0604020202020204" pitchFamily="34" charset="0"/>
                        </a:rPr>
                        <a:t>Нет</a:t>
                      </a:r>
                    </a:p>
                    <a:p>
                      <a:pPr algn="just"/>
                      <a:endParaRPr lang="ru-RU" sz="1600" dirty="0">
                        <a:latin typeface="Gilroy-ExtraBold"/>
                      </a:endParaRPr>
                    </a:p>
                  </a:txBody>
                  <a:tcPr marL="91438" marR="91438" marT="45703" marB="45703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Gilroy-ExtraBold"/>
                          <a:cs typeface="Arial" panose="020B0604020202020204" pitchFamily="34" charset="0"/>
                        </a:rPr>
                        <a:t>Нет</a:t>
                      </a:r>
                    </a:p>
                    <a:p>
                      <a:endParaRPr lang="ru-RU" sz="1600" dirty="0">
                        <a:latin typeface="Gilroy-ExtraBold"/>
                      </a:endParaRPr>
                    </a:p>
                  </a:txBody>
                  <a:tcPr marL="91438" marR="91438" marT="45703" marB="45703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Gilroy-ExtraBold"/>
                          <a:cs typeface="Arial" panose="020B0604020202020204" pitchFamily="34" charset="0"/>
                        </a:rPr>
                        <a:t>Нет</a:t>
                      </a:r>
                    </a:p>
                    <a:p>
                      <a:endParaRPr lang="ru-RU" sz="1600" dirty="0">
                        <a:latin typeface="Gilroy-ExtraBold"/>
                      </a:endParaRPr>
                    </a:p>
                  </a:txBody>
                  <a:tcPr marL="91438" marR="91438" marT="45703" marB="45703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5140672"/>
                  </a:ext>
                </a:extLst>
              </a:tr>
              <a:tr h="36143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dirty="0">
                          <a:solidFill>
                            <a:srgbClr val="8F00FF"/>
                          </a:solidFill>
                          <a:latin typeface="Gilroy-ExtraBold"/>
                          <a:cs typeface="Arial" panose="020B0604020202020204" pitchFamily="34" charset="0"/>
                        </a:rPr>
                        <a:t>Известность продукта</a:t>
                      </a:r>
                    </a:p>
                  </a:txBody>
                  <a:tcPr marL="91438" marR="91438" marT="45703" marB="45703"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Gilroy-ExtraBold"/>
                          <a:cs typeface="Arial" panose="020B0604020202020204" pitchFamily="34" charset="0"/>
                        </a:rPr>
                        <a:t>Нет </a:t>
                      </a:r>
                    </a:p>
                  </a:txBody>
                  <a:tcPr marL="91438" marR="91438" marT="45703" marB="45703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rgbClr val="00B050"/>
                          </a:solidFill>
                          <a:latin typeface="Gilroy-ExtraBold"/>
                          <a:cs typeface="Arial" panose="020B0604020202020204" pitchFamily="34" charset="0"/>
                        </a:rPr>
                        <a:t>Да </a:t>
                      </a:r>
                    </a:p>
                  </a:txBody>
                  <a:tcPr marL="91438" marR="91438" marT="45703" marB="45703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rgbClr val="00B050"/>
                          </a:solidFill>
                          <a:latin typeface="Gilroy-ExtraBold"/>
                          <a:cs typeface="Arial" panose="020B0604020202020204" pitchFamily="34" charset="0"/>
                        </a:rPr>
                        <a:t>Да </a:t>
                      </a:r>
                    </a:p>
                  </a:txBody>
                  <a:tcPr marL="91438" marR="91438" marT="45703" marB="45703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rgbClr val="00B050"/>
                          </a:solidFill>
                          <a:latin typeface="Gilroy-ExtraBold"/>
                          <a:cs typeface="Arial" panose="020B0604020202020204" pitchFamily="34" charset="0"/>
                        </a:rPr>
                        <a:t>Да </a:t>
                      </a:r>
                    </a:p>
                  </a:txBody>
                  <a:tcPr marL="91438" marR="91438" marT="45703" marB="45703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4850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dirty="0">
                          <a:solidFill>
                            <a:srgbClr val="8F00FF"/>
                          </a:solidFill>
                          <a:latin typeface="Gilroy-ExtraBold"/>
                          <a:cs typeface="Arial" panose="020B0604020202020204" pitchFamily="34" charset="0"/>
                        </a:rPr>
                        <a:t>Объем охватываемого рынка</a:t>
                      </a:r>
                    </a:p>
                  </a:txBody>
                  <a:tcPr marL="91438" marR="91438" marT="45703" marB="45703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600" b="1" dirty="0">
                          <a:solidFill>
                            <a:srgbClr val="00B050"/>
                          </a:solidFill>
                          <a:latin typeface="Gilroy-ExtraBold"/>
                          <a:cs typeface="Arial" panose="020B0604020202020204" pitchFamily="34" charset="0"/>
                        </a:rPr>
                        <a:t>Все железнодорожные образовательные учреждения  </a:t>
                      </a:r>
                    </a:p>
                  </a:txBody>
                  <a:tcPr marL="91438" marR="91438" marT="45703" marB="45703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rgbClr val="00B050"/>
                          </a:solidFill>
                          <a:latin typeface="Gilroy-ExtraBold"/>
                          <a:cs typeface="Arial" panose="020B0604020202020204" pitchFamily="34" charset="0"/>
                        </a:rPr>
                        <a:t>Все железнодорожные образовательные учреждения </a:t>
                      </a:r>
                    </a:p>
                  </a:txBody>
                  <a:tcPr marL="91438" marR="91438" marT="45703" marB="45703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rgbClr val="00B050"/>
                          </a:solidFill>
                          <a:latin typeface="Gilroy-ExtraBold"/>
                          <a:cs typeface="Arial" panose="020B0604020202020204" pitchFamily="34" charset="0"/>
                        </a:rPr>
                        <a:t>Все железнодорожные образовательные учреждения </a:t>
                      </a:r>
                    </a:p>
                  </a:txBody>
                  <a:tcPr marL="91438" marR="91438" marT="45703" marB="45703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rgbClr val="00B050"/>
                          </a:solidFill>
                          <a:latin typeface="Gilroy-ExtraBold"/>
                          <a:cs typeface="Arial" panose="020B0604020202020204" pitchFamily="34" charset="0"/>
                        </a:rPr>
                        <a:t>Все образовательные учреждения</a:t>
                      </a:r>
                    </a:p>
                  </a:txBody>
                  <a:tcPr marL="91438" marR="91438" marT="45703" marB="45703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0594124"/>
                  </a:ext>
                </a:extLst>
              </a:tr>
              <a:tr h="44718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rgbClr val="8F00FF"/>
                          </a:solidFill>
                          <a:latin typeface="Gilroy-ExtraBold"/>
                        </a:rPr>
                        <a:t>Стоимость (ср.)</a:t>
                      </a:r>
                      <a:endParaRPr lang="ru-RU" sz="1600" b="1" i="0" dirty="0">
                        <a:solidFill>
                          <a:srgbClr val="8F00FF"/>
                        </a:solidFill>
                        <a:latin typeface="Gilroy-ExtraBold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600" b="1" dirty="0">
                          <a:solidFill>
                            <a:srgbClr val="00B050"/>
                          </a:solidFill>
                          <a:latin typeface="Gilroy-ExtraBold"/>
                          <a:cs typeface="Arial" panose="020B0604020202020204" pitchFamily="34" charset="0"/>
                        </a:rPr>
                        <a:t>16,3 </a:t>
                      </a:r>
                      <a:r>
                        <a:rPr lang="ru-RU" sz="1600" b="1" dirty="0" err="1">
                          <a:solidFill>
                            <a:srgbClr val="00B050"/>
                          </a:solidFill>
                          <a:latin typeface="Gilroy-ExtraBold"/>
                          <a:cs typeface="Arial" panose="020B0604020202020204" pitchFamily="34" charset="0"/>
                        </a:rPr>
                        <a:t>млн.руб</a:t>
                      </a:r>
                      <a:endParaRPr lang="ru-RU" sz="1600" b="1" dirty="0">
                        <a:solidFill>
                          <a:srgbClr val="00B050"/>
                        </a:solidFill>
                        <a:latin typeface="Gilroy-ExtraBold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Gilroy-ExtraBold"/>
                          <a:cs typeface="Arial" panose="020B0604020202020204" pitchFamily="34" charset="0"/>
                        </a:rPr>
                        <a:t>23 </a:t>
                      </a:r>
                      <a:r>
                        <a:rPr lang="ru-RU" sz="1600" b="1" dirty="0" err="1">
                          <a:solidFill>
                            <a:srgbClr val="FF0000"/>
                          </a:solidFill>
                          <a:latin typeface="Gilroy-ExtraBold"/>
                          <a:cs typeface="Arial" panose="020B0604020202020204" pitchFamily="34" charset="0"/>
                        </a:rPr>
                        <a:t>млн.руб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Gilroy-ExtraBold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Gilroy-ExtraBold"/>
                          <a:cs typeface="Arial" panose="020B0604020202020204" pitchFamily="34" charset="0"/>
                        </a:rPr>
                        <a:t>17 </a:t>
                      </a:r>
                      <a:r>
                        <a:rPr lang="ru-RU" sz="1600" b="1" dirty="0" err="1">
                          <a:solidFill>
                            <a:srgbClr val="FF0000"/>
                          </a:solidFill>
                          <a:latin typeface="Gilroy-ExtraBold"/>
                          <a:cs typeface="Arial" panose="020B0604020202020204" pitchFamily="34" charset="0"/>
                        </a:rPr>
                        <a:t>млн.руб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Gilroy-ExtraBold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rgbClr val="00B050"/>
                          </a:solidFill>
                          <a:latin typeface="Gilroy-ExtraBold"/>
                          <a:cs typeface="Arial" panose="020B0604020202020204" pitchFamily="34" charset="0"/>
                        </a:rPr>
                        <a:t>5  </a:t>
                      </a:r>
                      <a:r>
                        <a:rPr lang="ru-RU" sz="1600" b="1" dirty="0" err="1">
                          <a:solidFill>
                            <a:srgbClr val="00B050"/>
                          </a:solidFill>
                          <a:latin typeface="Gilroy-ExtraBold"/>
                          <a:cs typeface="Arial" panose="020B0604020202020204" pitchFamily="34" charset="0"/>
                        </a:rPr>
                        <a:t>млн.руб</a:t>
                      </a:r>
                      <a:endParaRPr lang="ru-RU" sz="1600" b="1" dirty="0">
                        <a:solidFill>
                          <a:srgbClr val="00B050"/>
                        </a:solidFill>
                        <a:latin typeface="Gilroy-ExtraBold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744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rgbClr val="8F00FF"/>
                          </a:solidFill>
                          <a:latin typeface="Gilroy-ExtraBold"/>
                        </a:rPr>
                        <a:t>Страна-производитель</a:t>
                      </a:r>
                      <a:endParaRPr lang="ru-RU" sz="1600" b="1" i="0" dirty="0">
                        <a:solidFill>
                          <a:srgbClr val="8F00FF"/>
                        </a:solidFill>
                        <a:latin typeface="Gilroy-ExtraBold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600" b="1" dirty="0">
                          <a:solidFill>
                            <a:srgbClr val="00B050"/>
                          </a:solidFill>
                          <a:latin typeface="Gilroy-ExtraBold"/>
                          <a:cs typeface="Arial" panose="020B0604020202020204" pitchFamily="34" charset="0"/>
                        </a:rPr>
                        <a:t>Россия</a:t>
                      </a:r>
                    </a:p>
                  </a:txBody>
                  <a:tcPr marL="91438" marR="91438" marT="45703" marB="45703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600" b="1" dirty="0">
                          <a:solidFill>
                            <a:srgbClr val="00B050"/>
                          </a:solidFill>
                          <a:latin typeface="Gilroy-ExtraBold"/>
                          <a:cs typeface="Arial" panose="020B0604020202020204" pitchFamily="34" charset="0"/>
                        </a:rPr>
                        <a:t>Россия</a:t>
                      </a:r>
                    </a:p>
                  </a:txBody>
                  <a:tcPr marL="91438" marR="91438" marT="45703" marB="45703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600" b="1" dirty="0">
                          <a:solidFill>
                            <a:srgbClr val="00B050"/>
                          </a:solidFill>
                          <a:latin typeface="Gilroy-ExtraBold"/>
                          <a:cs typeface="Arial" panose="020B0604020202020204" pitchFamily="34" charset="0"/>
                        </a:rPr>
                        <a:t>Россия</a:t>
                      </a:r>
                    </a:p>
                  </a:txBody>
                  <a:tcPr marL="91438" marR="91438" marT="45703" marB="45703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600" b="1" dirty="0">
                          <a:solidFill>
                            <a:srgbClr val="00B050"/>
                          </a:solidFill>
                          <a:latin typeface="Gilroy-ExtraBold"/>
                          <a:cs typeface="Arial" panose="020B0604020202020204" pitchFamily="34" charset="0"/>
                        </a:rPr>
                        <a:t>Россия</a:t>
                      </a:r>
                    </a:p>
                  </a:txBody>
                  <a:tcPr marL="91438" marR="91438" marT="45703" marB="45703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pSp>
        <p:nvGrpSpPr>
          <p:cNvPr id="13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4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5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en-US" dirty="0"/>
                <a:t>8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747480458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Скругленный прямоугольник 26">
            <a:extLst>
              <a:ext uri="{FF2B5EF4-FFF2-40B4-BE49-F238E27FC236}">
                <a16:creationId xmlns:a16="http://schemas.microsoft.com/office/drawing/2014/main" id="{E239FB92-E931-C902-5EC7-2AE9C0661C18}"/>
              </a:ext>
            </a:extLst>
          </p:cNvPr>
          <p:cNvSpPr/>
          <p:nvPr/>
        </p:nvSpPr>
        <p:spPr>
          <a:xfrm>
            <a:off x="5128538" y="832646"/>
            <a:ext cx="2343997" cy="4263652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Gilroy-ExtraBold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6146" t="11764" r="26646" b="38265"/>
          <a:stretch/>
        </p:blipFill>
        <p:spPr>
          <a:xfrm>
            <a:off x="10897536" y="18828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164709"/>
            <a:ext cx="6518934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cap="all" dirty="0">
                <a:solidFill>
                  <a:schemeClr val="tx1"/>
                </a:solidFill>
              </a:rPr>
              <a:t>Бизнес-модель</a:t>
            </a:r>
            <a:endParaRPr sz="2800" cap="all" dirty="0">
              <a:solidFill>
                <a:schemeClr val="tx1"/>
              </a:solidFill>
            </a:endParaRPr>
          </a:p>
        </p:txBody>
      </p:sp>
      <p:grpSp>
        <p:nvGrpSpPr>
          <p:cNvPr id="14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5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6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9</a:t>
              </a:r>
              <a:endParaRPr dirty="0"/>
            </a:p>
          </p:txBody>
        </p:sp>
      </p:grpSp>
      <p:sp>
        <p:nvSpPr>
          <p:cNvPr id="3" name="Номер слайда 6">
            <a:extLst>
              <a:ext uri="{FF2B5EF4-FFF2-40B4-BE49-F238E27FC236}">
                <a16:creationId xmlns:a16="http://schemas.microsoft.com/office/drawing/2014/main" id="{1B27F87B-9A49-2B46-7EFB-CD9D4E51835D}"/>
              </a:ext>
            </a:extLst>
          </p:cNvPr>
          <p:cNvSpPr txBox="1">
            <a:spLocks/>
          </p:cNvSpPr>
          <p:nvPr/>
        </p:nvSpPr>
        <p:spPr>
          <a:xfrm>
            <a:off x="11571910" y="5585810"/>
            <a:ext cx="209348" cy="369328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rgbClr val="888888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35C42F6C-5A78-48AC-B15F-1C52ABC4DCFD}" type="slidenum">
              <a:rPr lang="ru-RU" sz="1800" smtClean="0">
                <a:latin typeface="Gilroy-ExtraBold"/>
              </a:rPr>
              <a:pPr/>
              <a:t>9</a:t>
            </a:fld>
            <a:endParaRPr lang="ru-RU" dirty="0">
              <a:latin typeface="Gilroy-ExtraBold"/>
            </a:endParaRPr>
          </a:p>
        </p:txBody>
      </p:sp>
      <p:sp>
        <p:nvSpPr>
          <p:cNvPr id="4" name="Скругленный прямоугольник 17">
            <a:extLst>
              <a:ext uri="{FF2B5EF4-FFF2-40B4-BE49-F238E27FC236}">
                <a16:creationId xmlns:a16="http://schemas.microsoft.com/office/drawing/2014/main" id="{AA6E631F-86E4-1835-3C1E-50138CCF695D}"/>
              </a:ext>
            </a:extLst>
          </p:cNvPr>
          <p:cNvSpPr/>
          <p:nvPr/>
        </p:nvSpPr>
        <p:spPr>
          <a:xfrm>
            <a:off x="183117" y="841793"/>
            <a:ext cx="2222691" cy="4264212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Gilroy-ExtraBold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ED42D5-93BB-6205-7C09-3366098D7DEB}"/>
              </a:ext>
            </a:extLst>
          </p:cNvPr>
          <p:cNvSpPr txBox="1"/>
          <p:nvPr/>
        </p:nvSpPr>
        <p:spPr>
          <a:xfrm>
            <a:off x="214163" y="830465"/>
            <a:ext cx="2232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Gilroy-ExtraBold"/>
                <a:cs typeface="Times New Roman" panose="02020603050405020304" pitchFamily="18" charset="0"/>
              </a:rPr>
              <a:t>Ключевые партнеры</a:t>
            </a:r>
          </a:p>
        </p:txBody>
      </p:sp>
      <p:sp>
        <p:nvSpPr>
          <p:cNvPr id="17" name="Скругленный прямоугольник 20">
            <a:extLst>
              <a:ext uri="{FF2B5EF4-FFF2-40B4-BE49-F238E27FC236}">
                <a16:creationId xmlns:a16="http://schemas.microsoft.com/office/drawing/2014/main" id="{FFC705BC-556F-2645-5758-54245F5B5738}"/>
              </a:ext>
            </a:extLst>
          </p:cNvPr>
          <p:cNvSpPr/>
          <p:nvPr/>
        </p:nvSpPr>
        <p:spPr>
          <a:xfrm>
            <a:off x="2507408" y="836662"/>
            <a:ext cx="2524462" cy="2628443"/>
          </a:xfrm>
          <a:prstGeom prst="roundRect">
            <a:avLst/>
          </a:prstGeom>
          <a:solidFill>
            <a:schemeClr val="bg1"/>
          </a:solidFill>
          <a:ln>
            <a:solidFill>
              <a:srgbClr val="8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Gilroy-ExtraBold"/>
            </a:endParaRPr>
          </a:p>
        </p:txBody>
      </p:sp>
      <p:sp>
        <p:nvSpPr>
          <p:cNvPr id="18" name="Скругленный прямоугольник 21">
            <a:extLst>
              <a:ext uri="{FF2B5EF4-FFF2-40B4-BE49-F238E27FC236}">
                <a16:creationId xmlns:a16="http://schemas.microsoft.com/office/drawing/2014/main" id="{6D4F66E4-C04C-6E05-850E-9935DBF5C0F4}"/>
              </a:ext>
            </a:extLst>
          </p:cNvPr>
          <p:cNvSpPr/>
          <p:nvPr/>
        </p:nvSpPr>
        <p:spPr>
          <a:xfrm>
            <a:off x="2507408" y="3512189"/>
            <a:ext cx="2514599" cy="1593816"/>
          </a:xfrm>
          <a:prstGeom prst="round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Gilroy-ExtraBold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860EF19E-D780-2AF6-1F4A-750A5FE79CFF}"/>
              </a:ext>
            </a:extLst>
          </p:cNvPr>
          <p:cNvSpPr/>
          <p:nvPr/>
        </p:nvSpPr>
        <p:spPr>
          <a:xfrm>
            <a:off x="2810381" y="836662"/>
            <a:ext cx="182614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latin typeface="Gilroy-ExtraBold"/>
                <a:cs typeface="Times New Roman" panose="02020603050405020304" pitchFamily="18" charset="0"/>
              </a:rPr>
              <a:t>Ключевые виды</a:t>
            </a:r>
          </a:p>
          <a:p>
            <a:pPr algn="ctr"/>
            <a:r>
              <a:rPr lang="ru-RU" b="1" dirty="0">
                <a:latin typeface="Gilroy-ExtraBold"/>
                <a:cs typeface="Times New Roman" panose="02020603050405020304" pitchFamily="18" charset="0"/>
              </a:rPr>
              <a:t>деятельности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D49B1ED-080B-C5B8-BE34-8475C0D63167}"/>
              </a:ext>
            </a:extLst>
          </p:cNvPr>
          <p:cNvSpPr txBox="1"/>
          <p:nvPr/>
        </p:nvSpPr>
        <p:spPr>
          <a:xfrm>
            <a:off x="2542769" y="1420592"/>
            <a:ext cx="230155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1600" dirty="0">
                <a:latin typeface="Gilroy-ExtraBold"/>
                <a:cs typeface="Times New Roman" panose="02020603050405020304" pitchFamily="18" charset="0"/>
              </a:rPr>
              <a:t>Создание учебных тренажёров под «ключ»</a:t>
            </a:r>
          </a:p>
          <a:p>
            <a:r>
              <a:rPr lang="ru-RU" sz="1600" dirty="0">
                <a:latin typeface="Gilroy-ExtraBold"/>
                <a:cs typeface="Times New Roman" panose="02020603050405020304" pitchFamily="18" charset="0"/>
              </a:rPr>
              <a:t>2.    Техническое</a:t>
            </a:r>
            <a:br>
              <a:rPr lang="ru-RU" sz="1600" dirty="0">
                <a:latin typeface="Gilroy-ExtraBold"/>
                <a:cs typeface="Times New Roman" panose="02020603050405020304" pitchFamily="18" charset="0"/>
              </a:rPr>
            </a:br>
            <a:r>
              <a:rPr lang="ru-RU" sz="1600" dirty="0">
                <a:latin typeface="Gilroy-ExtraBold"/>
                <a:cs typeface="Times New Roman" panose="02020603050405020304" pitchFamily="18" charset="0"/>
              </a:rPr>
              <a:t>        обслуживание</a:t>
            </a:r>
            <a:br>
              <a:rPr lang="ru-RU" sz="1600" dirty="0">
                <a:latin typeface="Gilroy-ExtraBold"/>
                <a:cs typeface="Times New Roman" panose="02020603050405020304" pitchFamily="18" charset="0"/>
              </a:rPr>
            </a:br>
            <a:r>
              <a:rPr lang="ru-RU" sz="1600" dirty="0">
                <a:latin typeface="Gilroy-ExtraBold"/>
                <a:cs typeface="Times New Roman" panose="02020603050405020304" pitchFamily="18" charset="0"/>
              </a:rPr>
              <a:t>        тренажеров</a:t>
            </a:r>
          </a:p>
          <a:p>
            <a:pPr marL="342900" indent="-342900">
              <a:buFont typeface="+mj-lt"/>
              <a:buAutoNum type="arabicPeriod"/>
            </a:pPr>
            <a:endParaRPr lang="ru-RU" sz="1600" dirty="0">
              <a:latin typeface="Gilroy-ExtraBold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endParaRPr lang="ru-RU" sz="1600" dirty="0">
              <a:latin typeface="Gilroy-ExtraBold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A8CCC40-72FA-2B04-AECE-857986DD3E1D}"/>
              </a:ext>
            </a:extLst>
          </p:cNvPr>
          <p:cNvSpPr/>
          <p:nvPr/>
        </p:nvSpPr>
        <p:spPr>
          <a:xfrm>
            <a:off x="5200936" y="870654"/>
            <a:ext cx="223490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latin typeface="Gilroy-ExtraBold"/>
                <a:cs typeface="Times New Roman" panose="02020603050405020304" pitchFamily="18" charset="0"/>
              </a:rPr>
              <a:t>Потоки поступления</a:t>
            </a:r>
          </a:p>
          <a:p>
            <a:pPr algn="ctr"/>
            <a:r>
              <a:rPr lang="ru-RU" b="1" dirty="0">
                <a:latin typeface="Gilroy-ExtraBold"/>
                <a:cs typeface="Times New Roman" panose="02020603050405020304" pitchFamily="18" charset="0"/>
              </a:rPr>
              <a:t>доходов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D423471-255C-A6EB-88D6-255109312EC6}"/>
              </a:ext>
            </a:extLst>
          </p:cNvPr>
          <p:cNvSpPr txBox="1"/>
          <p:nvPr/>
        </p:nvSpPr>
        <p:spPr>
          <a:xfrm>
            <a:off x="5099566" y="1422531"/>
            <a:ext cx="233627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1600" dirty="0">
                <a:latin typeface="Gilroy-ExtraBold"/>
                <a:cs typeface="Times New Roman" panose="02020603050405020304" pitchFamily="18" charset="0"/>
              </a:rPr>
              <a:t>Продажа тренажеров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600" dirty="0">
                <a:latin typeface="Gilroy-ExtraBold"/>
                <a:cs typeface="Times New Roman" panose="02020603050405020304" pitchFamily="18" charset="0"/>
              </a:rPr>
              <a:t>Установка и настройка тренажеров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600" dirty="0">
                <a:latin typeface="Gilroy-ExtraBold"/>
                <a:cs typeface="Times New Roman" panose="02020603050405020304" pitchFamily="18" charset="0"/>
              </a:rPr>
              <a:t>Постгарантийное обслуживание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BED67D1-F880-E958-CB7B-254506D7E6AA}"/>
              </a:ext>
            </a:extLst>
          </p:cNvPr>
          <p:cNvSpPr txBox="1"/>
          <p:nvPr/>
        </p:nvSpPr>
        <p:spPr>
          <a:xfrm>
            <a:off x="2611768" y="3477517"/>
            <a:ext cx="2232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Gilroy-ExtraBold"/>
                <a:cs typeface="Times New Roman" panose="02020603050405020304" pitchFamily="18" charset="0"/>
              </a:rPr>
              <a:t>Ценностное предложение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A0DF492-F0E8-99F1-507F-01FCE96C0794}"/>
              </a:ext>
            </a:extLst>
          </p:cNvPr>
          <p:cNvSpPr txBox="1"/>
          <p:nvPr/>
        </p:nvSpPr>
        <p:spPr>
          <a:xfrm>
            <a:off x="2599858" y="4061582"/>
            <a:ext cx="26010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1600" dirty="0">
                <a:latin typeface="Gilroy-ExtraBold"/>
                <a:cs typeface="Times New Roman" panose="02020603050405020304" pitchFamily="18" charset="0"/>
              </a:rPr>
              <a:t>Повышение качества подготовки современных кадров</a:t>
            </a:r>
          </a:p>
          <a:p>
            <a:pPr marL="342900" indent="-342900">
              <a:buFont typeface="+mj-lt"/>
              <a:buAutoNum type="arabicPeriod"/>
            </a:pPr>
            <a:endParaRPr lang="ru-RU" sz="1600" dirty="0">
              <a:latin typeface="Gilroy-ExtraBold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endParaRPr lang="ru-RU" sz="1600" dirty="0">
              <a:latin typeface="Gilroy-ExtraBold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endParaRPr lang="ru-RU" sz="1600" dirty="0">
              <a:latin typeface="Gilroy-ExtraBold"/>
              <a:cs typeface="Times New Roman" panose="02020603050405020304" pitchFamily="18" charset="0"/>
            </a:endParaRPr>
          </a:p>
        </p:txBody>
      </p:sp>
      <p:sp>
        <p:nvSpPr>
          <p:cNvPr id="26" name="Скругленный прямоугольник 29">
            <a:extLst>
              <a:ext uri="{FF2B5EF4-FFF2-40B4-BE49-F238E27FC236}">
                <a16:creationId xmlns:a16="http://schemas.microsoft.com/office/drawing/2014/main" id="{FCB720D6-F063-7AD3-27EA-B84B2ED2176F}"/>
              </a:ext>
            </a:extLst>
          </p:cNvPr>
          <p:cNvSpPr/>
          <p:nvPr/>
        </p:nvSpPr>
        <p:spPr>
          <a:xfrm>
            <a:off x="7548566" y="832646"/>
            <a:ext cx="2524462" cy="2075672"/>
          </a:xfrm>
          <a:prstGeom prst="roundRect">
            <a:avLst/>
          </a:prstGeom>
          <a:solidFill>
            <a:schemeClr val="bg1"/>
          </a:solidFill>
          <a:ln>
            <a:solidFill>
              <a:srgbClr val="8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Gilroy-ExtraBold"/>
            </a:endParaRPr>
          </a:p>
        </p:txBody>
      </p:sp>
      <p:sp>
        <p:nvSpPr>
          <p:cNvPr id="27" name="Скругленный прямоугольник 30">
            <a:extLst>
              <a:ext uri="{FF2B5EF4-FFF2-40B4-BE49-F238E27FC236}">
                <a16:creationId xmlns:a16="http://schemas.microsoft.com/office/drawing/2014/main" id="{1FB9FE58-3910-A200-5848-AF1DB9B53671}"/>
              </a:ext>
            </a:extLst>
          </p:cNvPr>
          <p:cNvSpPr/>
          <p:nvPr/>
        </p:nvSpPr>
        <p:spPr>
          <a:xfrm>
            <a:off x="7542376" y="2958281"/>
            <a:ext cx="2524462" cy="2138033"/>
          </a:xfrm>
          <a:prstGeom prst="round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Gilroy-ExtraBold"/>
            </a:endParaRPr>
          </a:p>
        </p:txBody>
      </p:sp>
      <p:sp>
        <p:nvSpPr>
          <p:cNvPr id="28" name="Скругленный прямоугольник 31">
            <a:extLst>
              <a:ext uri="{FF2B5EF4-FFF2-40B4-BE49-F238E27FC236}">
                <a16:creationId xmlns:a16="http://schemas.microsoft.com/office/drawing/2014/main" id="{05F7C945-01C6-A2EF-7778-1526FB64ECD8}"/>
              </a:ext>
            </a:extLst>
          </p:cNvPr>
          <p:cNvSpPr/>
          <p:nvPr/>
        </p:nvSpPr>
        <p:spPr>
          <a:xfrm>
            <a:off x="10136678" y="805939"/>
            <a:ext cx="1896411" cy="4263669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Gilroy-ExtraBold"/>
            </a:endParaRPr>
          </a:p>
        </p:txBody>
      </p:sp>
      <p:sp>
        <p:nvSpPr>
          <p:cNvPr id="29" name="Скругленный прямоугольник 33">
            <a:extLst>
              <a:ext uri="{FF2B5EF4-FFF2-40B4-BE49-F238E27FC236}">
                <a16:creationId xmlns:a16="http://schemas.microsoft.com/office/drawing/2014/main" id="{F597D8EE-2FBF-2DF6-783C-25E70B0259B1}"/>
              </a:ext>
            </a:extLst>
          </p:cNvPr>
          <p:cNvSpPr/>
          <p:nvPr/>
        </p:nvSpPr>
        <p:spPr>
          <a:xfrm>
            <a:off x="183116" y="5160338"/>
            <a:ext cx="5702491" cy="1143295"/>
          </a:xfrm>
          <a:prstGeom prst="round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Gilroy-ExtraBold"/>
            </a:endParaRPr>
          </a:p>
        </p:txBody>
      </p:sp>
      <p:sp>
        <p:nvSpPr>
          <p:cNvPr id="30" name="Скругленный прямоугольник 34">
            <a:extLst>
              <a:ext uri="{FF2B5EF4-FFF2-40B4-BE49-F238E27FC236}">
                <a16:creationId xmlns:a16="http://schemas.microsoft.com/office/drawing/2014/main" id="{BEAF23AF-451A-14A5-1EC6-4ACF35A5551F}"/>
              </a:ext>
            </a:extLst>
          </p:cNvPr>
          <p:cNvSpPr/>
          <p:nvPr/>
        </p:nvSpPr>
        <p:spPr>
          <a:xfrm>
            <a:off x="6132570" y="5164943"/>
            <a:ext cx="5900519" cy="1143295"/>
          </a:xfrm>
          <a:prstGeom prst="round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Gilroy-ExtraBold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9151B77-3E02-6A0D-0BDB-961FCDBC8033}"/>
              </a:ext>
            </a:extLst>
          </p:cNvPr>
          <p:cNvSpPr txBox="1"/>
          <p:nvPr/>
        </p:nvSpPr>
        <p:spPr>
          <a:xfrm>
            <a:off x="7701923" y="852688"/>
            <a:ext cx="22325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latin typeface="Gilroy-ExtraBold"/>
                <a:cs typeface="Times New Roman" panose="02020603050405020304" pitchFamily="18" charset="0"/>
              </a:rPr>
              <a:t>Типы взаимоотношения с клиентами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C9287F9-E50B-068D-031B-8DF03836DEDB}"/>
              </a:ext>
            </a:extLst>
          </p:cNvPr>
          <p:cNvSpPr txBox="1"/>
          <p:nvPr/>
        </p:nvSpPr>
        <p:spPr>
          <a:xfrm>
            <a:off x="7648541" y="2950135"/>
            <a:ext cx="23603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latin typeface="Gilroy-ExtraBold"/>
                <a:cs typeface="Times New Roman" panose="02020603050405020304" pitchFamily="18" charset="0"/>
              </a:rPr>
              <a:t>Каналы распространения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F2C88D1-E02D-80C9-6C91-6A6FDC2C7E54}"/>
              </a:ext>
            </a:extLst>
          </p:cNvPr>
          <p:cNvSpPr txBox="1"/>
          <p:nvPr/>
        </p:nvSpPr>
        <p:spPr>
          <a:xfrm>
            <a:off x="10236724" y="874088"/>
            <a:ext cx="16983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latin typeface="Gilroy-ExtraBold"/>
                <a:cs typeface="Times New Roman" panose="02020603050405020304" pitchFamily="18" charset="0"/>
              </a:rPr>
              <a:t>Сегментация потребителей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F16B3FB-AC01-9366-3B0D-BEC4C6668087}"/>
              </a:ext>
            </a:extLst>
          </p:cNvPr>
          <p:cNvSpPr txBox="1"/>
          <p:nvPr/>
        </p:nvSpPr>
        <p:spPr>
          <a:xfrm>
            <a:off x="147275" y="5151191"/>
            <a:ext cx="5702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Gilroy-ExtraBold"/>
                <a:cs typeface="Times New Roman" panose="02020603050405020304" pitchFamily="18" charset="0"/>
              </a:rPr>
              <a:t>Структура издержек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033CA01-EE7F-5258-4AE3-CB12837D9948}"/>
              </a:ext>
            </a:extLst>
          </p:cNvPr>
          <p:cNvSpPr txBox="1"/>
          <p:nvPr/>
        </p:nvSpPr>
        <p:spPr>
          <a:xfrm>
            <a:off x="6229286" y="5156397"/>
            <a:ext cx="5702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Gilroy-ExtraBold"/>
                <a:cs typeface="Times New Roman" panose="02020603050405020304" pitchFamily="18" charset="0"/>
              </a:rPr>
              <a:t>Ключевые ресурсы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3102E68-4E5D-4081-2327-E1650C7B9394}"/>
              </a:ext>
            </a:extLst>
          </p:cNvPr>
          <p:cNvSpPr txBox="1"/>
          <p:nvPr/>
        </p:nvSpPr>
        <p:spPr>
          <a:xfrm>
            <a:off x="7582808" y="1476796"/>
            <a:ext cx="245026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1400" dirty="0">
                <a:latin typeface="Gilroy-ExtraBold"/>
                <a:cs typeface="Times New Roman" panose="02020603050405020304" pitchFamily="18" charset="0"/>
              </a:rPr>
              <a:t>Индивидуальный подход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latin typeface="Gilroy-ExtraBold"/>
                <a:cs typeface="Times New Roman" panose="02020603050405020304" pitchFamily="18" charset="0"/>
              </a:rPr>
              <a:t>Совместная работа с потребителями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b="0" i="0" dirty="0">
                <a:solidFill>
                  <a:schemeClr val="tx1"/>
                </a:solidFill>
                <a:effectLst/>
                <a:latin typeface="Gilroy-ExtraBold"/>
                <a:ea typeface="Verdana" panose="020B0604030504040204" pitchFamily="34" charset="0"/>
                <a:cs typeface="Times New Roman" panose="02020603050405020304" pitchFamily="18" charset="0"/>
              </a:rPr>
              <a:t>индивидуальное или групповое обучение</a:t>
            </a:r>
            <a:endParaRPr lang="ru-RU" sz="1400" dirty="0">
              <a:solidFill>
                <a:schemeClr val="tx1"/>
              </a:solidFill>
              <a:latin typeface="Gilroy-ExtraBold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022F377-6E38-E283-654E-8C25AC21D440}"/>
              </a:ext>
            </a:extLst>
          </p:cNvPr>
          <p:cNvSpPr txBox="1"/>
          <p:nvPr/>
        </p:nvSpPr>
        <p:spPr>
          <a:xfrm>
            <a:off x="7622766" y="3477517"/>
            <a:ext cx="23861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1600" dirty="0">
                <a:latin typeface="Gilroy-ExtraBold"/>
                <a:cs typeface="Times New Roman" panose="02020603050405020304" pitchFamily="18" charset="0"/>
              </a:rPr>
              <a:t>Выставки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600" dirty="0">
                <a:latin typeface="Gilroy-ExtraBold"/>
                <a:cs typeface="Times New Roman" panose="02020603050405020304" pitchFamily="18" charset="0"/>
              </a:rPr>
              <a:t>Сайт компании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600" dirty="0" err="1">
                <a:latin typeface="Gilroy-ExtraBold"/>
                <a:cs typeface="Times New Roman" panose="02020603050405020304" pitchFamily="18" charset="0"/>
              </a:rPr>
              <a:t>Соц.сети</a:t>
            </a:r>
            <a:endParaRPr lang="ru-RU" sz="1600" dirty="0">
              <a:latin typeface="Gilroy-ExtraBold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600" dirty="0">
                <a:latin typeface="Gilroy-ExtraBold"/>
                <a:cs typeface="Times New Roman" panose="02020603050405020304" pitchFamily="18" charset="0"/>
              </a:rPr>
              <a:t>Корпоративная почта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FB44AB6-391E-DF3B-2D25-8C149CCB5BED}"/>
              </a:ext>
            </a:extLst>
          </p:cNvPr>
          <p:cNvSpPr txBox="1"/>
          <p:nvPr/>
        </p:nvSpPr>
        <p:spPr>
          <a:xfrm>
            <a:off x="10186425" y="1340068"/>
            <a:ext cx="189641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Gilroy-ExtraBold"/>
                <a:cs typeface="Times New Roman" panose="02020603050405020304" pitchFamily="18" charset="0"/>
              </a:rPr>
              <a:t>Железнодорожные образовательные учреждения</a:t>
            </a:r>
          </a:p>
          <a:p>
            <a:r>
              <a:rPr lang="ru-RU" sz="1600" dirty="0">
                <a:latin typeface="Gilroy-ExtraBold"/>
                <a:cs typeface="Times New Roman" panose="02020603050405020304" pitchFamily="18" charset="0"/>
              </a:rPr>
              <a:t>РОСЖЕЛДОР 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A03E1B7-782F-5662-DEF1-A287268A1E87}"/>
              </a:ext>
            </a:extLst>
          </p:cNvPr>
          <p:cNvSpPr txBox="1"/>
          <p:nvPr/>
        </p:nvSpPr>
        <p:spPr>
          <a:xfrm>
            <a:off x="252608" y="5421905"/>
            <a:ext cx="54918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Gilroy-ExtraBold"/>
                <a:cs typeface="Times New Roman" panose="02020603050405020304" pitchFamily="18" charset="0"/>
              </a:rPr>
              <a:t>1.Закупка комплектующих</a:t>
            </a:r>
            <a:r>
              <a:rPr lang="en-US" sz="1400" dirty="0">
                <a:latin typeface="Gilroy-ExtraBold"/>
                <a:cs typeface="Times New Roman" panose="02020603050405020304" pitchFamily="18" charset="0"/>
              </a:rPr>
              <a:t>;</a:t>
            </a:r>
            <a:r>
              <a:rPr lang="ru-RU" sz="1400" dirty="0">
                <a:latin typeface="Gilroy-ExtraBold"/>
                <a:cs typeface="Times New Roman" panose="02020603050405020304" pitchFamily="18" charset="0"/>
              </a:rPr>
              <a:t> </a:t>
            </a:r>
            <a:r>
              <a:rPr lang="en-US" sz="1400" dirty="0">
                <a:latin typeface="Gilroy-ExtraBold"/>
                <a:cs typeface="Times New Roman" panose="02020603050405020304" pitchFamily="18" charset="0"/>
              </a:rPr>
              <a:t>2</a:t>
            </a:r>
            <a:r>
              <a:rPr lang="ru-RU" sz="1400" dirty="0">
                <a:latin typeface="Gilroy-ExtraBold"/>
                <a:cs typeface="Times New Roman" panose="02020603050405020304" pitchFamily="18" charset="0"/>
              </a:rPr>
              <a:t>. Патентование; </a:t>
            </a:r>
            <a:r>
              <a:rPr lang="en-US" sz="1400" dirty="0">
                <a:latin typeface="Gilroy-ExtraBold"/>
                <a:cs typeface="Times New Roman" panose="02020603050405020304" pitchFamily="18" charset="0"/>
              </a:rPr>
              <a:t>3</a:t>
            </a:r>
            <a:r>
              <a:rPr lang="ru-RU" sz="1400" dirty="0">
                <a:latin typeface="Gilroy-ExtraBold"/>
                <a:cs typeface="Times New Roman" panose="02020603050405020304" pitchFamily="18" charset="0"/>
              </a:rPr>
              <a:t>. ФОТ; </a:t>
            </a:r>
            <a:r>
              <a:rPr lang="en-US" sz="1400" dirty="0">
                <a:latin typeface="Gilroy-ExtraBold"/>
                <a:cs typeface="Times New Roman" panose="02020603050405020304" pitchFamily="18" charset="0"/>
              </a:rPr>
              <a:t>4</a:t>
            </a:r>
            <a:r>
              <a:rPr lang="ru-RU" sz="1400" dirty="0">
                <a:latin typeface="Gilroy-ExtraBold"/>
                <a:cs typeface="Times New Roman" panose="02020603050405020304" pitchFamily="18" charset="0"/>
              </a:rPr>
              <a:t>. Ресурсы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1D55E76-DA39-BB5F-6572-3F6A174969AF}"/>
              </a:ext>
            </a:extLst>
          </p:cNvPr>
          <p:cNvSpPr txBox="1"/>
          <p:nvPr/>
        </p:nvSpPr>
        <p:spPr>
          <a:xfrm>
            <a:off x="6260976" y="5464125"/>
            <a:ext cx="59005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Gilroy-ExtraBold"/>
                <a:cs typeface="Times New Roman" panose="02020603050405020304" pitchFamily="18" charset="0"/>
              </a:rPr>
              <a:t>1. Интеллектуальная собственность; 2. Доступ к корпоративной библиотеке; 3. Высококвалифицированный консультационный персонал;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01D4B3A8-6A46-9276-8569-23EE3002D4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857" y="1992275"/>
            <a:ext cx="1282480" cy="782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AutoShape 10">
            <a:extLst>
              <a:ext uri="{FF2B5EF4-FFF2-40B4-BE49-F238E27FC236}">
                <a16:creationId xmlns:a16="http://schemas.microsoft.com/office/drawing/2014/main" id="{1FC277FD-8CB8-D1FE-A902-7846571AADF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334762" y="5586647"/>
            <a:ext cx="88160" cy="88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8" name="Picture 14">
            <a:extLst>
              <a:ext uri="{FF2B5EF4-FFF2-40B4-BE49-F238E27FC236}">
                <a16:creationId xmlns:a16="http://schemas.microsoft.com/office/drawing/2014/main" id="{D36AEFF0-C144-F180-34A0-A7219319F7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077" y="2937774"/>
            <a:ext cx="782530" cy="782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>
            <a:extLst>
              <a:ext uri="{FF2B5EF4-FFF2-40B4-BE49-F238E27FC236}">
                <a16:creationId xmlns:a16="http://schemas.microsoft.com/office/drawing/2014/main" id="{74392732-CB40-AEE1-9140-BABDE1C69E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583" y="1456214"/>
            <a:ext cx="804092" cy="536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>
            <a:extLst>
              <a:ext uri="{FF2B5EF4-FFF2-40B4-BE49-F238E27FC236}">
                <a16:creationId xmlns:a16="http://schemas.microsoft.com/office/drawing/2014/main" id="{A6F3F370-A5C4-814A-8BE5-1A468FBD95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2115" y="3901514"/>
            <a:ext cx="848411" cy="599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>
            <a:extLst>
              <a:ext uri="{FF2B5EF4-FFF2-40B4-BE49-F238E27FC236}">
                <a16:creationId xmlns:a16="http://schemas.microsoft.com/office/drawing/2014/main" id="{2EBA2A69-634D-33C8-274E-6FE2A5F558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578" y="2935266"/>
            <a:ext cx="802630" cy="802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92227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165587"/>
            <a:ext cx="6518934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cap="all" dirty="0">
                <a:solidFill>
                  <a:schemeClr val="tx1"/>
                </a:solidFill>
              </a:rPr>
              <a:t>Экономика и ЗАДЕЛ проекта</a:t>
            </a:r>
            <a:endParaRPr sz="2800" cap="all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-18522" y="3022736"/>
            <a:ext cx="7917998" cy="3293209"/>
          </a:xfrm>
          <a:prstGeom prst="rect">
            <a:avLst/>
          </a:prstGeom>
          <a:solidFill>
            <a:srgbClr val="FBB3C1"/>
          </a:solidFill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tx1"/>
                </a:solidFill>
                <a:latin typeface="Gilroy-ExtraBold"/>
                <a:ea typeface="Verdana" panose="020B0604030504040204" pitchFamily="34" charset="0"/>
              </a:rPr>
              <a:t>Себестоимость тренажерного комплекса –</a:t>
            </a:r>
          </a:p>
          <a:p>
            <a:r>
              <a:rPr lang="ru-RU" sz="1600" dirty="0">
                <a:solidFill>
                  <a:schemeClr val="tx1"/>
                </a:solidFill>
                <a:latin typeface="Gilroy-ExtraBold"/>
                <a:ea typeface="Verdana" panose="020B0604030504040204" pitchFamily="34" charset="0"/>
              </a:rPr>
              <a:t>11,3 млн.руб., из них: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  <a:latin typeface="Gilroy-ExtraBold"/>
                <a:ea typeface="Verdana" panose="020B0604030504040204" pitchFamily="34" charset="0"/>
              </a:rPr>
              <a:t>7,0 </a:t>
            </a:r>
            <a:r>
              <a:rPr lang="ru-RU" sz="1600" dirty="0" err="1">
                <a:solidFill>
                  <a:schemeClr val="tx1"/>
                </a:solidFill>
                <a:latin typeface="Gilroy-ExtraBold"/>
                <a:ea typeface="Verdana" panose="020B0604030504040204" pitchFamily="34" charset="0"/>
              </a:rPr>
              <a:t>млн.руб</a:t>
            </a:r>
            <a:r>
              <a:rPr lang="ru-RU" sz="1600" dirty="0">
                <a:solidFill>
                  <a:schemeClr val="tx1"/>
                </a:solidFill>
                <a:latin typeface="Gilroy-ExtraBold"/>
                <a:ea typeface="Verdana" panose="020B0604030504040204" pitchFamily="34" charset="0"/>
              </a:rPr>
              <a:t>. – затраты на комплектующие;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  <a:latin typeface="Gilroy-ExtraBold"/>
                <a:ea typeface="Verdana" panose="020B0604030504040204" pitchFamily="34" charset="0"/>
              </a:rPr>
              <a:t>0,5 </a:t>
            </a:r>
            <a:r>
              <a:rPr lang="ru-RU" sz="1600" dirty="0" err="1">
                <a:solidFill>
                  <a:schemeClr val="tx1"/>
                </a:solidFill>
                <a:latin typeface="Gilroy-ExtraBold"/>
                <a:ea typeface="Verdana" panose="020B0604030504040204" pitchFamily="34" charset="0"/>
              </a:rPr>
              <a:t>млн.руб</a:t>
            </a:r>
            <a:r>
              <a:rPr lang="ru-RU" sz="1600" dirty="0">
                <a:solidFill>
                  <a:schemeClr val="tx1"/>
                </a:solidFill>
                <a:latin typeface="Gilroy-ExtraBold"/>
                <a:ea typeface="Verdana" panose="020B0604030504040204" pitchFamily="34" charset="0"/>
              </a:rPr>
              <a:t>. – затраты на расходные материалы;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  <a:latin typeface="Gilroy-ExtraBold"/>
                <a:ea typeface="Verdana" panose="020B0604030504040204" pitchFamily="34" charset="0"/>
              </a:rPr>
              <a:t>3,0 </a:t>
            </a:r>
            <a:r>
              <a:rPr lang="ru-RU" sz="1600" dirty="0" err="1">
                <a:solidFill>
                  <a:schemeClr val="tx1"/>
                </a:solidFill>
                <a:latin typeface="Gilroy-ExtraBold"/>
                <a:ea typeface="Verdana" panose="020B0604030504040204" pitchFamily="34" charset="0"/>
              </a:rPr>
              <a:t>млн.руб</a:t>
            </a:r>
            <a:r>
              <a:rPr lang="ru-RU" sz="1600" dirty="0">
                <a:solidFill>
                  <a:schemeClr val="tx1"/>
                </a:solidFill>
                <a:latin typeface="Gilroy-ExtraBold"/>
                <a:ea typeface="Verdana" panose="020B0604030504040204" pitchFamily="34" charset="0"/>
              </a:rPr>
              <a:t>. – ФОТ</a:t>
            </a:r>
            <a:r>
              <a:rPr lang="en-US" sz="1600" dirty="0">
                <a:solidFill>
                  <a:schemeClr val="tx1"/>
                </a:solidFill>
                <a:latin typeface="Gilroy-ExtraBold"/>
                <a:ea typeface="Verdana" panose="020B0604030504040204" pitchFamily="34" charset="0"/>
              </a:rPr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Gilroy-ExtraBold"/>
                <a:ea typeface="Verdana" panose="020B0604030504040204" pitchFamily="34" charset="0"/>
              </a:rPr>
              <a:t>0</a:t>
            </a:r>
            <a:r>
              <a:rPr lang="ru-RU" sz="1600" dirty="0">
                <a:solidFill>
                  <a:schemeClr val="tx1"/>
                </a:solidFill>
                <a:latin typeface="Gilroy-ExtraBold"/>
                <a:ea typeface="Verdana" panose="020B0604030504040204" pitchFamily="34" charset="0"/>
              </a:rPr>
              <a:t>,8 </a:t>
            </a:r>
            <a:r>
              <a:rPr lang="ru-RU" sz="1600" dirty="0" err="1">
                <a:solidFill>
                  <a:schemeClr val="tx1"/>
                </a:solidFill>
                <a:latin typeface="Gilroy-ExtraBold"/>
                <a:ea typeface="Verdana" panose="020B0604030504040204" pitchFamily="34" charset="0"/>
              </a:rPr>
              <a:t>млн.руб</a:t>
            </a:r>
            <a:r>
              <a:rPr lang="ru-RU" sz="1600" dirty="0">
                <a:solidFill>
                  <a:schemeClr val="tx1"/>
                </a:solidFill>
                <a:latin typeface="Gilroy-ExtraBold"/>
                <a:ea typeface="Verdana" panose="020B0604030504040204" pitchFamily="34" charset="0"/>
              </a:rPr>
              <a:t>. – ОСН.</a:t>
            </a:r>
          </a:p>
          <a:p>
            <a:r>
              <a:rPr lang="ru-RU" sz="1600" dirty="0">
                <a:solidFill>
                  <a:schemeClr val="tx1"/>
                </a:solidFill>
                <a:latin typeface="Gilroy-ExtraBold"/>
                <a:ea typeface="Verdana" panose="020B0604030504040204" pitchFamily="34" charset="0"/>
              </a:rPr>
              <a:t>Итоговая стоимость тренажерного комплекса 16,3 млн.руб: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  <a:latin typeface="Gilroy-ExtraBold"/>
                <a:ea typeface="Verdana" panose="020B0604030504040204" pitchFamily="34" charset="0"/>
              </a:rPr>
              <a:t>11,3 </a:t>
            </a:r>
            <a:r>
              <a:rPr lang="ru-RU" sz="1600" dirty="0" err="1">
                <a:solidFill>
                  <a:schemeClr val="tx1"/>
                </a:solidFill>
                <a:latin typeface="Gilroy-ExtraBold"/>
                <a:ea typeface="Verdana" panose="020B0604030504040204" pitchFamily="34" charset="0"/>
              </a:rPr>
              <a:t>млн.руб</a:t>
            </a:r>
            <a:r>
              <a:rPr lang="ru-RU" sz="1600" dirty="0">
                <a:solidFill>
                  <a:schemeClr val="tx1"/>
                </a:solidFill>
                <a:latin typeface="Gilroy-ExtraBold"/>
                <a:ea typeface="Verdana" panose="020B0604030504040204" pitchFamily="34" charset="0"/>
              </a:rPr>
              <a:t>. – себестоимость;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  <a:latin typeface="Gilroy-ExtraBold"/>
                <a:ea typeface="Verdana" panose="020B0604030504040204" pitchFamily="34" charset="0"/>
              </a:rPr>
              <a:t>2,3 млн.руб. – прибыль;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  <a:latin typeface="Gilroy-ExtraBold"/>
                <a:ea typeface="Verdana" panose="020B0604030504040204" pitchFamily="34" charset="0"/>
              </a:rPr>
              <a:t>2,7 млн.руб. – НДС.</a:t>
            </a:r>
          </a:p>
          <a:p>
            <a:endParaRPr lang="ru-RU" sz="1600" dirty="0">
              <a:solidFill>
                <a:schemeClr val="tx1"/>
              </a:solidFill>
              <a:latin typeface="Gilroy-ExtraBold"/>
              <a:ea typeface="Verdana" panose="020B0604030504040204" pitchFamily="34" charset="0"/>
            </a:endParaRPr>
          </a:p>
          <a:p>
            <a:r>
              <a:rPr lang="ru-RU" sz="1600" dirty="0">
                <a:solidFill>
                  <a:schemeClr val="tx1"/>
                </a:solidFill>
                <a:latin typeface="Gilroy-ExtraBold"/>
                <a:ea typeface="Verdana" panose="020B0604030504040204" pitchFamily="34" charset="0"/>
              </a:rPr>
              <a:t>ИТОГО: получаем целых 5  уникальных тренажеров, интегрированных в одно обучающее пространство!!!!</a:t>
            </a:r>
          </a:p>
        </p:txBody>
      </p:sp>
      <p:grpSp>
        <p:nvGrpSpPr>
          <p:cNvPr id="14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5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6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en-US" dirty="0"/>
                <a:t>10</a:t>
              </a:r>
              <a:endParaRPr dirty="0"/>
            </a:p>
          </p:txBody>
        </p:sp>
      </p:grpSp>
      <p:sp>
        <p:nvSpPr>
          <p:cNvPr id="18" name="Прямоугольник 17"/>
          <p:cNvSpPr/>
          <p:nvPr/>
        </p:nvSpPr>
        <p:spPr>
          <a:xfrm>
            <a:off x="18534" y="816085"/>
            <a:ext cx="7776958" cy="1477328"/>
          </a:xfrm>
          <a:prstGeom prst="rect">
            <a:avLst/>
          </a:prstGeom>
          <a:solidFill>
            <a:srgbClr val="FBB3C1"/>
          </a:solidFill>
          <a:ln>
            <a:solidFill>
              <a:srgbClr val="8F00FF"/>
            </a:solidFill>
          </a:ln>
        </p:spPr>
        <p:txBody>
          <a:bodyPr wrap="square">
            <a:spAutoFit/>
          </a:bodyPr>
          <a:lstStyle/>
          <a:p>
            <a:pPr marL="53100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chemeClr val="tx1"/>
                </a:solidFill>
                <a:latin typeface="Gilroy-ExtraBold"/>
                <a:ea typeface="Verdana" panose="020B0604030504040204" pitchFamily="34" charset="0"/>
              </a:rPr>
              <a:t>Апробация на курсах повышения квалификации                     «Цифровые технологии систем интервального регулирования движения поездов, как средство повышения эффективности и безопасности движения поездов(виртуальная сцепка)» для ревизорского аппарата РБ, машинистов инструкторов                    на базе </a:t>
            </a:r>
            <a:r>
              <a:rPr lang="ru-RU" b="1" dirty="0" err="1">
                <a:solidFill>
                  <a:schemeClr val="tx1"/>
                </a:solidFill>
                <a:latin typeface="Gilroy-ExtraBold"/>
                <a:ea typeface="Verdana" panose="020B0604030504040204" pitchFamily="34" charset="0"/>
              </a:rPr>
              <a:t>КрИЖТ</a:t>
            </a:r>
            <a:r>
              <a:rPr lang="ru-RU" b="1" dirty="0">
                <a:solidFill>
                  <a:schemeClr val="tx1"/>
                </a:solidFill>
                <a:latin typeface="Gilroy-ExtraBold"/>
                <a:ea typeface="Verdana" panose="020B0604030504040204" pitchFamily="34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Gilroy-ExtraBold"/>
                <a:ea typeface="Verdana" panose="020B0604030504040204" pitchFamily="34" charset="0"/>
              </a:rPr>
              <a:t>ИрГУПС</a:t>
            </a:r>
            <a:r>
              <a:rPr lang="ru-RU" b="1" dirty="0">
                <a:solidFill>
                  <a:schemeClr val="tx1"/>
                </a:solidFill>
                <a:latin typeface="Gilroy-ExtraBold"/>
                <a:ea typeface="Verdana" panose="020B0604030504040204" pitchFamily="34" charset="0"/>
              </a:rPr>
              <a:t> (май, сентябрь 2023)</a:t>
            </a: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7998" y="894576"/>
            <a:ext cx="4007615" cy="5617818"/>
          </a:xfrm>
          <a:prstGeom prst="rect">
            <a:avLst/>
          </a:prstGeom>
          <a:noFill/>
          <a:ln w="9525">
            <a:solidFill>
              <a:srgbClr val="9F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4019780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241785"/>
            <a:ext cx="6518934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cap="all" dirty="0">
                <a:solidFill>
                  <a:schemeClr val="tx1"/>
                </a:solidFill>
              </a:rPr>
              <a:t>Задел проекта</a:t>
            </a:r>
            <a:endParaRPr sz="2800" cap="all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53272" y="826536"/>
            <a:ext cx="118854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100"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Gilroy-ExtraBold"/>
                <a:ea typeface="Verdana" panose="020B0604030504040204" pitchFamily="34" charset="0"/>
              </a:rPr>
              <a:t>Интеграция работы устройств СЦБ и локомотивных устройств безопасности при проследовании нечетным поездом на станцию (на боковой путь 3П)</a:t>
            </a:r>
            <a:endParaRPr lang="ru-RU" b="1" dirty="0">
              <a:solidFill>
                <a:schemeClr val="tx1"/>
              </a:solidFill>
              <a:latin typeface="Gilroy-ExtraBold"/>
              <a:ea typeface="Verdana" panose="020B0604030504040204" pitchFamily="34" charset="0"/>
            </a:endParaRPr>
          </a:p>
        </p:txBody>
      </p:sp>
      <p:grpSp>
        <p:nvGrpSpPr>
          <p:cNvPr id="12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4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5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en-US" dirty="0"/>
                <a:t>11</a:t>
              </a:r>
              <a:endParaRPr dirty="0"/>
            </a:p>
          </p:txBody>
        </p:sp>
      </p:grp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1994893-C020-703F-AE57-6091B77D44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33" y="1473718"/>
            <a:ext cx="12192000" cy="204057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A7CB676-CC49-973D-B8D4-569C543274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10617" y="3536244"/>
            <a:ext cx="1462850" cy="3321755"/>
          </a:xfrm>
          <a:prstGeom prst="rect">
            <a:avLst/>
          </a:prstGeom>
        </p:spPr>
      </p:pic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D5065E9F-0F97-4C1A-8B98-B7307C2912C7}"/>
              </a:ext>
            </a:extLst>
          </p:cNvPr>
          <p:cNvGrpSpPr/>
          <p:nvPr/>
        </p:nvGrpSpPr>
        <p:grpSpPr>
          <a:xfrm>
            <a:off x="4558022" y="1544340"/>
            <a:ext cx="5722049" cy="450519"/>
            <a:chOff x="3338824" y="1256808"/>
            <a:chExt cx="4617552" cy="386013"/>
          </a:xfrm>
        </p:grpSpPr>
        <p:cxnSp>
          <p:nvCxnSpPr>
            <p:cNvPr id="18" name="Прямая со стрелкой 17">
              <a:extLst>
                <a:ext uri="{FF2B5EF4-FFF2-40B4-BE49-F238E27FC236}">
                  <a16:creationId xmlns:a16="http://schemas.microsoft.com/office/drawing/2014/main" id="{51A1F6B0-5F9A-9DF3-D008-E3AF67C77C0B}"/>
                </a:ext>
              </a:extLst>
            </p:cNvPr>
            <p:cNvCxnSpPr/>
            <p:nvPr/>
          </p:nvCxnSpPr>
          <p:spPr>
            <a:xfrm flipH="1">
              <a:off x="5418016" y="1642821"/>
              <a:ext cx="2538360" cy="0"/>
            </a:xfrm>
            <a:prstGeom prst="straightConnector1">
              <a:avLst/>
            </a:prstGeom>
            <a:noFill/>
            <a:ln w="15875" cap="flat" cmpd="sng" algn="ctr">
              <a:solidFill>
                <a:srgbClr val="FF0000"/>
              </a:solidFill>
              <a:prstDash val="solid"/>
              <a:tailEnd type="arrow"/>
            </a:ln>
            <a:effectLst/>
          </p:spPr>
        </p:cxnSp>
        <p:cxnSp>
          <p:nvCxnSpPr>
            <p:cNvPr id="19" name="Прямая со стрелкой 18">
              <a:extLst>
                <a:ext uri="{FF2B5EF4-FFF2-40B4-BE49-F238E27FC236}">
                  <a16:creationId xmlns:a16="http://schemas.microsoft.com/office/drawing/2014/main" id="{D39E25CA-470D-531A-7103-DB32E12147BF}"/>
                </a:ext>
              </a:extLst>
            </p:cNvPr>
            <p:cNvCxnSpPr/>
            <p:nvPr/>
          </p:nvCxnSpPr>
          <p:spPr>
            <a:xfrm flipH="1" flipV="1">
              <a:off x="4706320" y="1256808"/>
              <a:ext cx="711696" cy="382600"/>
            </a:xfrm>
            <a:prstGeom prst="straightConnector1">
              <a:avLst/>
            </a:prstGeom>
            <a:noFill/>
            <a:ln w="15875" cap="flat" cmpd="sng" algn="ctr">
              <a:solidFill>
                <a:srgbClr val="FF0000"/>
              </a:solidFill>
              <a:prstDash val="solid"/>
              <a:tailEnd type="arrow"/>
            </a:ln>
            <a:effectLst/>
          </p:spPr>
        </p:cxnSp>
        <p:cxnSp>
          <p:nvCxnSpPr>
            <p:cNvPr id="20" name="Прямая со стрелкой 19">
              <a:extLst>
                <a:ext uri="{FF2B5EF4-FFF2-40B4-BE49-F238E27FC236}">
                  <a16:creationId xmlns:a16="http://schemas.microsoft.com/office/drawing/2014/main" id="{3735C2FA-5FB1-40AC-1E31-4DA9C0B96ED0}"/>
                </a:ext>
              </a:extLst>
            </p:cNvPr>
            <p:cNvCxnSpPr/>
            <p:nvPr/>
          </p:nvCxnSpPr>
          <p:spPr>
            <a:xfrm flipH="1">
              <a:off x="3338824" y="1261078"/>
              <a:ext cx="1367496" cy="0"/>
            </a:xfrm>
            <a:prstGeom prst="straightConnector1">
              <a:avLst/>
            </a:prstGeom>
            <a:noFill/>
            <a:ln w="15875" cap="flat" cmpd="sng" algn="ctr">
              <a:solidFill>
                <a:srgbClr val="FF0000"/>
              </a:solidFill>
              <a:prstDash val="solid"/>
              <a:tailEnd type="arrow"/>
            </a:ln>
            <a:effectLst/>
          </p:spPr>
        </p:cxnSp>
      </p:grp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F0F1B1E2-08EF-9B23-1A1F-299C95B363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094" y="3536244"/>
            <a:ext cx="3996127" cy="1639310"/>
          </a:xfrm>
          <a:prstGeom prst="rect">
            <a:avLst/>
          </a:prstGeom>
        </p:spPr>
      </p:pic>
      <p:pic>
        <p:nvPicPr>
          <p:cNvPr id="25" name="Picture 17">
            <a:extLst>
              <a:ext uri="{FF2B5EF4-FFF2-40B4-BE49-F238E27FC236}">
                <a16:creationId xmlns:a16="http://schemas.microsoft.com/office/drawing/2014/main" id="{16C4F19F-9F5B-3389-53AB-DF75F21367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2397" y="4065540"/>
            <a:ext cx="2609850" cy="200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C1496DD7-3291-6018-0A83-3D67D5C2B15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66920" y="4216015"/>
            <a:ext cx="1932193" cy="2385615"/>
          </a:xfrm>
          <a:prstGeom prst="rect">
            <a:avLst/>
          </a:prstGeom>
        </p:spPr>
      </p:pic>
      <p:pic>
        <p:nvPicPr>
          <p:cNvPr id="29" name="Picture 19">
            <a:extLst>
              <a:ext uri="{FF2B5EF4-FFF2-40B4-BE49-F238E27FC236}">
                <a16:creationId xmlns:a16="http://schemas.microsoft.com/office/drawing/2014/main" id="{02FC670D-190B-A613-59A7-3197B1B97B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6244" y="4707163"/>
            <a:ext cx="2241664" cy="136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F55ED232-98AD-B68C-DC65-A8F5D80F39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1258" y="4949038"/>
            <a:ext cx="2542627" cy="1908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2C1DE1DD-5D37-538C-E9F5-CAFA83266F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1258" y="4905941"/>
            <a:ext cx="2609849" cy="1959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>
            <a:extLst>
              <a:ext uri="{FF2B5EF4-FFF2-40B4-BE49-F238E27FC236}">
                <a16:creationId xmlns:a16="http://schemas.microsoft.com/office/drawing/2014/main" id="{7980FE90-86CC-A70A-7ABE-3745A0FC49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3" t="36521" r="50077" b="37890"/>
          <a:stretch/>
        </p:blipFill>
        <p:spPr bwMode="auto">
          <a:xfrm>
            <a:off x="10677236" y="1628154"/>
            <a:ext cx="1496231" cy="518009"/>
          </a:xfrm>
          <a:prstGeom prst="round2Same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03034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42530" y="163393"/>
            <a:ext cx="9463622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cap="all" dirty="0">
                <a:solidFill>
                  <a:schemeClr val="tx1"/>
                </a:solidFill>
              </a:rPr>
              <a:t>План развития И КОМАНДА проекта </a:t>
            </a:r>
            <a:endParaRPr sz="2800" cap="all" dirty="0">
              <a:solidFill>
                <a:schemeClr val="tx1"/>
              </a:solidFill>
            </a:endParaRPr>
          </a:p>
        </p:txBody>
      </p:sp>
      <p:grpSp>
        <p:nvGrpSpPr>
          <p:cNvPr id="12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</p:grpSpPr>
        <p:sp>
          <p:nvSpPr>
            <p:cNvPr id="14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5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45600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</a:t>
              </a:r>
              <a:r>
                <a:rPr lang="en-US" dirty="0"/>
                <a:t>2</a:t>
              </a:r>
              <a:endParaRPr dirty="0"/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3FD611E6-7A4C-493C-9A2A-42AF7A4B2BBE}"/>
              </a:ext>
            </a:extLst>
          </p:cNvPr>
          <p:cNvSpPr txBox="1"/>
          <p:nvPr/>
        </p:nvSpPr>
        <p:spPr>
          <a:xfrm>
            <a:off x="336582" y="1386726"/>
            <a:ext cx="1294463" cy="163121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ExtraBold"/>
                <a:sym typeface="Helvetica"/>
              </a:rPr>
              <a:t>Зарождение 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ExtraBold"/>
                <a:sym typeface="Helvetica"/>
              </a:rPr>
              <a:t>идеи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600" dirty="0">
              <a:latin typeface="Gilroy-ExtraBold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Gilroy-ExtraBold"/>
              <a:sym typeface="Helvetica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600" dirty="0">
              <a:latin typeface="Gilroy-ExtraBold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ExtraBold"/>
                <a:sym typeface="Helvetica"/>
              </a:rPr>
              <a:t>2020 г.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3356E1E-3D42-423B-8BCF-6533E1704982}"/>
              </a:ext>
            </a:extLst>
          </p:cNvPr>
          <p:cNvSpPr txBox="1"/>
          <p:nvPr/>
        </p:nvSpPr>
        <p:spPr>
          <a:xfrm>
            <a:off x="6619748" y="1347799"/>
            <a:ext cx="1294464" cy="15696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ExtraBold"/>
                <a:sym typeface="Helvetica"/>
              </a:rPr>
              <a:t>Первые продажи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600" dirty="0">
              <a:latin typeface="Gilroy-ExtraBold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Gilroy-ExtraBold"/>
              <a:sym typeface="Helvetica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600" dirty="0">
              <a:latin typeface="Gilroy-ExtraBold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ExtraBold"/>
                <a:sym typeface="Helvetica"/>
              </a:rPr>
              <a:t>2025 г.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7569A03-05E7-44EF-9DDB-2D5EB99483FB}"/>
              </a:ext>
            </a:extLst>
          </p:cNvPr>
          <p:cNvSpPr txBox="1"/>
          <p:nvPr/>
        </p:nvSpPr>
        <p:spPr>
          <a:xfrm>
            <a:off x="5399463" y="835316"/>
            <a:ext cx="1439239" cy="23083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ExtraBold"/>
                <a:sym typeface="Helvetica"/>
              </a:rPr>
              <a:t>Подача заявки на конкурс «Студенческий стартап»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600" dirty="0">
              <a:latin typeface="Gilroy-ExtraBold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Gilroy-ExtraBold"/>
              <a:sym typeface="Helvetica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600" dirty="0">
              <a:latin typeface="Gilroy-ExtraBold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ExtraBold"/>
                <a:sym typeface="Helvetica"/>
              </a:rPr>
              <a:t>2024 г.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AC87A13-83DC-4F77-88E5-D4B77D21D7FB}"/>
              </a:ext>
            </a:extLst>
          </p:cNvPr>
          <p:cNvSpPr txBox="1"/>
          <p:nvPr/>
        </p:nvSpPr>
        <p:spPr>
          <a:xfrm>
            <a:off x="4194183" y="1339092"/>
            <a:ext cx="1294464" cy="181587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ExtraBold"/>
                <a:sym typeface="Helvetica"/>
              </a:rPr>
              <a:t>Апробация, участие в АП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600" dirty="0">
              <a:latin typeface="Gilroy-ExtraBold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Gilroy-ExtraBold"/>
              <a:sym typeface="Helvetica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600" dirty="0">
              <a:latin typeface="Gilroy-ExtraBold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ExtraBold"/>
                <a:sym typeface="Helvetica"/>
              </a:rPr>
              <a:t>2023 г.</a:t>
            </a:r>
          </a:p>
        </p:txBody>
      </p:sp>
      <p:sp>
        <p:nvSpPr>
          <p:cNvPr id="13" name="Стрелка: вправо 12">
            <a:extLst>
              <a:ext uri="{FF2B5EF4-FFF2-40B4-BE49-F238E27FC236}">
                <a16:creationId xmlns:a16="http://schemas.microsoft.com/office/drawing/2014/main" id="{EC046AFD-9346-44B8-8369-9FED8DD53E7A}"/>
              </a:ext>
            </a:extLst>
          </p:cNvPr>
          <p:cNvSpPr/>
          <p:nvPr/>
        </p:nvSpPr>
        <p:spPr>
          <a:xfrm>
            <a:off x="913931" y="1831175"/>
            <a:ext cx="10908810" cy="957532"/>
          </a:xfrm>
          <a:prstGeom prst="rightArrow">
            <a:avLst/>
          </a:prstGeom>
          <a:solidFill>
            <a:srgbClr val="B5D8E1"/>
          </a:solidFill>
          <a:ln w="25400" cap="flat">
            <a:solidFill>
              <a:srgbClr val="B5D8E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D84B6102-4D05-4C01-8073-75F260A636C5}"/>
              </a:ext>
            </a:extLst>
          </p:cNvPr>
          <p:cNvSpPr/>
          <p:nvPr/>
        </p:nvSpPr>
        <p:spPr>
          <a:xfrm>
            <a:off x="847725" y="1990854"/>
            <a:ext cx="4086225" cy="638175"/>
          </a:xfrm>
          <a:prstGeom prst="rect">
            <a:avLst/>
          </a:prstGeom>
          <a:solidFill>
            <a:srgbClr val="FBB3C1"/>
          </a:solidFill>
          <a:ln w="25400" cap="flat">
            <a:solidFill>
              <a:srgbClr val="FBB3C1"/>
            </a:solidFill>
            <a:prstDash val="solid"/>
            <a:round/>
          </a:ln>
          <a:effectLst>
            <a:softEdge rad="6350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3143181A-6C75-4B8A-AF70-6682BD0B5918}"/>
              </a:ext>
            </a:extLst>
          </p:cNvPr>
          <p:cNvSpPr/>
          <p:nvPr/>
        </p:nvSpPr>
        <p:spPr>
          <a:xfrm>
            <a:off x="4816074" y="1990854"/>
            <a:ext cx="1279926" cy="638175"/>
          </a:xfrm>
          <a:prstGeom prst="rect">
            <a:avLst/>
          </a:prstGeom>
          <a:solidFill>
            <a:srgbClr val="8F00FF"/>
          </a:solidFill>
          <a:ln w="25400" cap="flat">
            <a:solidFill>
              <a:srgbClr val="9F00FF"/>
            </a:solidFill>
            <a:prstDash val="solid"/>
            <a:round/>
          </a:ln>
          <a:effectLst>
            <a:softEdge rad="8890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45D01F62-D17A-4744-B3B9-46B6724AEF7A}"/>
              </a:ext>
            </a:extLst>
          </p:cNvPr>
          <p:cNvSpPr/>
          <p:nvPr/>
        </p:nvSpPr>
        <p:spPr>
          <a:xfrm>
            <a:off x="5959074" y="1990854"/>
            <a:ext cx="1327551" cy="638175"/>
          </a:xfrm>
          <a:prstGeom prst="rect">
            <a:avLst/>
          </a:prstGeom>
          <a:solidFill>
            <a:srgbClr val="FD493D"/>
          </a:solidFill>
          <a:ln w="25400" cap="flat">
            <a:solidFill>
              <a:srgbClr val="FF2F2D"/>
            </a:solidFill>
            <a:prstDash val="solid"/>
            <a:round/>
          </a:ln>
          <a:effectLst>
            <a:softEdge rad="7620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0B40ABDD-3114-4D51-BE70-7CA384C2CC11}"/>
              </a:ext>
            </a:extLst>
          </p:cNvPr>
          <p:cNvSpPr/>
          <p:nvPr/>
        </p:nvSpPr>
        <p:spPr>
          <a:xfrm>
            <a:off x="7149699" y="1990854"/>
            <a:ext cx="1327551" cy="638175"/>
          </a:xfrm>
          <a:prstGeom prst="rect">
            <a:avLst/>
          </a:prstGeom>
          <a:solidFill>
            <a:srgbClr val="FCAF17"/>
          </a:solidFill>
          <a:ln w="25400" cap="flat">
            <a:solidFill>
              <a:srgbClr val="FCAF17"/>
            </a:solidFill>
            <a:prstDash val="solid"/>
            <a:round/>
          </a:ln>
          <a:effectLst>
            <a:softEdge rad="7620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75B2E45-6E98-4E26-BA7A-E44BDD0448B1}"/>
              </a:ext>
            </a:extLst>
          </p:cNvPr>
          <p:cNvSpPr txBox="1"/>
          <p:nvPr/>
        </p:nvSpPr>
        <p:spPr>
          <a:xfrm>
            <a:off x="7790728" y="835316"/>
            <a:ext cx="1294464" cy="20620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ExtraBold"/>
                <a:sym typeface="Helvetica"/>
              </a:rPr>
              <a:t>Укрепление позиций на рынке, расширение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Gilroy-ExtraBold"/>
              <a:sym typeface="Helvetica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600" dirty="0">
              <a:latin typeface="Gilroy-ExtraBold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600" dirty="0">
              <a:latin typeface="Gilroy-ExtraBold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ExtraBold"/>
                <a:sym typeface="Helvetica"/>
              </a:rPr>
              <a:t>2026 г.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540BC4-992C-3137-4901-2E360D99E844}"/>
              </a:ext>
            </a:extLst>
          </p:cNvPr>
          <p:cNvSpPr txBox="1"/>
          <p:nvPr/>
        </p:nvSpPr>
        <p:spPr>
          <a:xfrm>
            <a:off x="-148428" y="2165101"/>
            <a:ext cx="6107502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ExtraBold"/>
                <a:sym typeface="Helvetica"/>
              </a:rPr>
              <a:t>Создание макетов</a:t>
            </a:r>
          </a:p>
        </p:txBody>
      </p:sp>
      <p:sp>
        <p:nvSpPr>
          <p:cNvPr id="26" name="Текст 21">
            <a:extLst>
              <a:ext uri="{FF2B5EF4-FFF2-40B4-BE49-F238E27FC236}">
                <a16:creationId xmlns:a16="http://schemas.microsoft.com/office/drawing/2014/main" id="{6F0AA150-5335-73CE-99A0-FB4CB953E547}"/>
              </a:ext>
            </a:extLst>
          </p:cNvPr>
          <p:cNvSpPr txBox="1">
            <a:spLocks/>
          </p:cNvSpPr>
          <p:nvPr/>
        </p:nvSpPr>
        <p:spPr>
          <a:xfrm>
            <a:off x="2807047" y="6331069"/>
            <a:ext cx="2603516" cy="1045257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723900" marR="0" indent="-2667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1234438" marR="0" indent="-320038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1727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21844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26416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30988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35560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4013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hangingPunct="1"/>
            <a:endParaRPr lang="ru-RU" sz="1800" dirty="0">
              <a:latin typeface="Gilroy-ExtraBold"/>
            </a:endParaRPr>
          </a:p>
        </p:txBody>
      </p:sp>
      <p:sp>
        <p:nvSpPr>
          <p:cNvPr id="28" name="Текст 23">
            <a:extLst>
              <a:ext uri="{FF2B5EF4-FFF2-40B4-BE49-F238E27FC236}">
                <a16:creationId xmlns:a16="http://schemas.microsoft.com/office/drawing/2014/main" id="{FDBA0187-BEEB-7130-74F2-8115EC238370}"/>
              </a:ext>
            </a:extLst>
          </p:cNvPr>
          <p:cNvSpPr txBox="1">
            <a:spLocks/>
          </p:cNvSpPr>
          <p:nvPr/>
        </p:nvSpPr>
        <p:spPr>
          <a:xfrm>
            <a:off x="80232" y="5264917"/>
            <a:ext cx="2465538" cy="1074287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723900" marR="0" indent="-2667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1234438" marR="0" indent="-320038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1727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21844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26416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30988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35560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4013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hangingPunct="1"/>
            <a:r>
              <a:rPr lang="ru-RU" sz="1800" dirty="0">
                <a:latin typeface="Gilroy-ExtraBold"/>
              </a:rPr>
              <a:t>Герасимов Вадим, Лидер команды, конструктор</a:t>
            </a:r>
          </a:p>
          <a:p>
            <a:pPr hangingPunct="1"/>
            <a:endParaRPr lang="ru-RU" sz="1800" dirty="0">
              <a:latin typeface="Gilroy-ExtraBold"/>
            </a:endParaRPr>
          </a:p>
        </p:txBody>
      </p:sp>
      <p:sp>
        <p:nvSpPr>
          <p:cNvPr id="29" name="Текст 24">
            <a:extLst>
              <a:ext uri="{FF2B5EF4-FFF2-40B4-BE49-F238E27FC236}">
                <a16:creationId xmlns:a16="http://schemas.microsoft.com/office/drawing/2014/main" id="{53E05306-DFB6-73FB-B6AA-461DFF1D2784}"/>
              </a:ext>
            </a:extLst>
          </p:cNvPr>
          <p:cNvSpPr txBox="1">
            <a:spLocks/>
          </p:cNvSpPr>
          <p:nvPr/>
        </p:nvSpPr>
        <p:spPr>
          <a:xfrm>
            <a:off x="4840819" y="6360656"/>
            <a:ext cx="2603516" cy="1045257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723900" marR="0" indent="-2667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1234438" marR="0" indent="-320038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1727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21844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26416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30988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35560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4013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hangingPunct="1"/>
            <a:endParaRPr lang="ru-RU" sz="1800" dirty="0">
              <a:latin typeface="Gilroy-ExtraBold"/>
            </a:endParaRPr>
          </a:p>
        </p:txBody>
      </p:sp>
      <p:sp>
        <p:nvSpPr>
          <p:cNvPr id="30" name="Текст 26">
            <a:extLst>
              <a:ext uri="{FF2B5EF4-FFF2-40B4-BE49-F238E27FC236}">
                <a16:creationId xmlns:a16="http://schemas.microsoft.com/office/drawing/2014/main" id="{F56206D2-5E62-640E-03E4-107C09793F46}"/>
              </a:ext>
            </a:extLst>
          </p:cNvPr>
          <p:cNvSpPr txBox="1">
            <a:spLocks/>
          </p:cNvSpPr>
          <p:nvPr/>
        </p:nvSpPr>
        <p:spPr>
          <a:xfrm>
            <a:off x="2570515" y="5255278"/>
            <a:ext cx="2308880" cy="1023034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723900" marR="0" indent="-2667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1234438" marR="0" indent="-320038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1727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21844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26416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30988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35560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4013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hangingPunct="1"/>
            <a:r>
              <a:rPr lang="ru-RU" sz="1800" dirty="0" err="1">
                <a:latin typeface="Gilroy-ExtraBold"/>
              </a:rPr>
              <a:t>Федченко</a:t>
            </a:r>
            <a:r>
              <a:rPr lang="ru-RU" sz="1800" dirty="0">
                <a:latin typeface="Gilroy-ExtraBold"/>
              </a:rPr>
              <a:t> Илья, Администратор, монтажник</a:t>
            </a:r>
          </a:p>
          <a:p>
            <a:pPr hangingPunct="1"/>
            <a:endParaRPr lang="ru-RU" sz="1800" dirty="0">
              <a:latin typeface="Gilroy-ExtraBold"/>
            </a:endParaRPr>
          </a:p>
        </p:txBody>
      </p:sp>
      <p:sp>
        <p:nvSpPr>
          <p:cNvPr id="36" name="Текст 27">
            <a:extLst>
              <a:ext uri="{FF2B5EF4-FFF2-40B4-BE49-F238E27FC236}">
                <a16:creationId xmlns:a16="http://schemas.microsoft.com/office/drawing/2014/main" id="{087A07D5-410D-9775-D0D4-53E5E99A697C}"/>
              </a:ext>
            </a:extLst>
          </p:cNvPr>
          <p:cNvSpPr txBox="1">
            <a:spLocks/>
          </p:cNvSpPr>
          <p:nvPr/>
        </p:nvSpPr>
        <p:spPr>
          <a:xfrm>
            <a:off x="7213903" y="6334710"/>
            <a:ext cx="2603516" cy="1045257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723900" marR="0" indent="-2667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1234438" marR="0" indent="-320038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1727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21844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26416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30988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35560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4013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hangingPunct="1"/>
            <a:endParaRPr lang="ru-RU" sz="1800" dirty="0">
              <a:latin typeface="Gilroy-ExtraBold"/>
            </a:endParaRPr>
          </a:p>
        </p:txBody>
      </p:sp>
      <p:sp>
        <p:nvSpPr>
          <p:cNvPr id="37" name="Текст 29">
            <a:extLst>
              <a:ext uri="{FF2B5EF4-FFF2-40B4-BE49-F238E27FC236}">
                <a16:creationId xmlns:a16="http://schemas.microsoft.com/office/drawing/2014/main" id="{3CD44847-17FA-6BF3-8631-E92582F65BE4}"/>
              </a:ext>
            </a:extLst>
          </p:cNvPr>
          <p:cNvSpPr txBox="1">
            <a:spLocks/>
          </p:cNvSpPr>
          <p:nvPr/>
        </p:nvSpPr>
        <p:spPr>
          <a:xfrm>
            <a:off x="4933950" y="5374482"/>
            <a:ext cx="2592249" cy="686076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723900" marR="0" indent="-2667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1234438" marR="0" indent="-320038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1727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21844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26416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30988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35560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4013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hangingPunct="1"/>
            <a:r>
              <a:rPr lang="ru-RU" sz="1800" dirty="0">
                <a:latin typeface="Gilroy-ExtraBold"/>
              </a:rPr>
              <a:t>Малахов Сергей, Патентовед, технолог</a:t>
            </a:r>
          </a:p>
          <a:p>
            <a:pPr hangingPunct="1"/>
            <a:endParaRPr lang="ru-RU" sz="1800" dirty="0">
              <a:latin typeface="Gilroy-ExtraBold"/>
            </a:endParaRPr>
          </a:p>
        </p:txBody>
      </p:sp>
      <p:sp>
        <p:nvSpPr>
          <p:cNvPr id="38" name="Текст 32">
            <a:extLst>
              <a:ext uri="{FF2B5EF4-FFF2-40B4-BE49-F238E27FC236}">
                <a16:creationId xmlns:a16="http://schemas.microsoft.com/office/drawing/2014/main" id="{BCBC8158-40A9-83DB-675A-9A02CAEBD4B1}"/>
              </a:ext>
            </a:extLst>
          </p:cNvPr>
          <p:cNvSpPr txBox="1">
            <a:spLocks/>
          </p:cNvSpPr>
          <p:nvPr/>
        </p:nvSpPr>
        <p:spPr>
          <a:xfrm>
            <a:off x="7384312" y="5374482"/>
            <a:ext cx="2537384" cy="903830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723900" marR="0" indent="-2667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1234438" marR="0" indent="-320038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1727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21844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26416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30988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35560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4013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hangingPunct="1"/>
            <a:r>
              <a:rPr lang="ru-RU" sz="1800" dirty="0">
                <a:latin typeface="Gilroy-ExtraBold"/>
              </a:rPr>
              <a:t>Васильев Дмитрий, Интегратор, менеджер</a:t>
            </a:r>
          </a:p>
          <a:p>
            <a:pPr hangingPunct="1"/>
            <a:endParaRPr lang="ru-RU" sz="1800" dirty="0">
              <a:latin typeface="Gilroy-ExtraBold"/>
            </a:endParaRPr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945C4C07-4B74-D5E3-1DBA-A5AA61077E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2264" y="3262681"/>
            <a:ext cx="1347501" cy="1919168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EE450837-C7B2-0589-44BB-3F25278ABC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6739" y="3202603"/>
            <a:ext cx="1543521" cy="1950148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FE75047F-32CE-EFD3-ABA4-5A0974B140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27769" y="3262681"/>
            <a:ext cx="1060987" cy="1935242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659C5FD5-8549-69DF-ABF1-8EEE2824CEE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656" y="3266747"/>
            <a:ext cx="1587856" cy="1931176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0CD2C147-C219-84A2-1EDE-649054A57A7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46801" y="3384181"/>
            <a:ext cx="1667389" cy="1871097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DFF62348-2850-D017-2B17-1361FAD7E8A8}"/>
              </a:ext>
            </a:extLst>
          </p:cNvPr>
          <p:cNvSpPr txBox="1"/>
          <p:nvPr/>
        </p:nvSpPr>
        <p:spPr>
          <a:xfrm>
            <a:off x="9946801" y="5264917"/>
            <a:ext cx="190147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Gilroy-ExtraBold"/>
              </a:rPr>
              <a:t>Гаранин Александр</a:t>
            </a:r>
          </a:p>
          <a:p>
            <a:r>
              <a:rPr lang="ru-RU" dirty="0">
                <a:latin typeface="Gilroy-ExtraBold"/>
              </a:rPr>
              <a:t>Евгеньевич, Научный руководитель</a:t>
            </a:r>
          </a:p>
        </p:txBody>
      </p:sp>
    </p:spTree>
    <p:extLst>
      <p:ext uri="{BB962C8B-B14F-4D97-AF65-F5344CB8AC3E}">
        <p14:creationId xmlns:p14="http://schemas.microsoft.com/office/powerpoint/2010/main" val="28573791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80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5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90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9500"/>
                            </p:stCondLst>
                            <p:childTnLst>
                              <p:par>
                                <p:cTn id="6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2" grpId="0"/>
      <p:bldP spid="31" grpId="0"/>
      <p:bldP spid="27" grpId="0"/>
      <p:bldP spid="13" grpId="0" animBg="1"/>
      <p:bldP spid="21" grpId="0" animBg="1"/>
      <p:bldP spid="24" grpId="0" animBg="1"/>
      <p:bldP spid="25" grpId="0" animBg="1"/>
      <p:bldP spid="34" grpId="0" animBg="1"/>
      <p:bldP spid="35" grpId="0"/>
      <p:bldP spid="28" grpId="0"/>
      <p:bldP spid="30" grpId="0"/>
      <p:bldP spid="37" grpId="0"/>
      <p:bldP spid="38" grpId="0"/>
      <p:bldP spid="44" grpId="0"/>
    </p:bld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4417</TotalTime>
  <Words>761</Words>
  <Application>Microsoft Office PowerPoint</Application>
  <PresentationFormat>Широкоэкранный</PresentationFormat>
  <Paragraphs>173</Paragraphs>
  <Slides>12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1" baseType="lpstr">
      <vt:lpstr>Arial</vt:lpstr>
      <vt:lpstr>Calibri</vt:lpstr>
      <vt:lpstr>Calibri Light</vt:lpstr>
      <vt:lpstr>Gilroy-Bold</vt:lpstr>
      <vt:lpstr>Gilroy-ExtraBold</vt:lpstr>
      <vt:lpstr>Gilroy-Light</vt:lpstr>
      <vt:lpstr>Helvetica</vt:lpstr>
      <vt:lpstr>Wingdings</vt:lpstr>
      <vt:lpstr>Тема Office</vt:lpstr>
      <vt:lpstr>Презентация PowerPoint</vt:lpstr>
      <vt:lpstr>Презентация PowerPoint</vt:lpstr>
      <vt:lpstr>Анализ рынка: - отсутствие учебных тренажеров интегрирующих напольные и бортовые системы безопасности (АЛСН и КЛУБ-У, САУТ); - отсутствие современной многозначной локомотивной сигнализации  АЛС-ЕН.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Любовь Боровцова</cp:lastModifiedBy>
  <cp:revision>78</cp:revision>
  <dcterms:modified xsi:type="dcterms:W3CDTF">2023-12-05T03:00:16Z</dcterms:modified>
</cp:coreProperties>
</file>